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4" r:id="rId5"/>
    <p:sldId id="256" r:id="rId6"/>
    <p:sldId id="257" r:id="rId7"/>
    <p:sldId id="265" r:id="rId8"/>
    <p:sldId id="260" r:id="rId9"/>
    <p:sldId id="261" r:id="rId10"/>
    <p:sldId id="266" r:id="rId11"/>
    <p:sldId id="267" r:id="rId12"/>
    <p:sldId id="268" r:id="rId13"/>
    <p:sldId id="270" r:id="rId14"/>
    <p:sldId id="269" r:id="rId15"/>
    <p:sldId id="271" r:id="rId16"/>
    <p:sldId id="263"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3D3"/>
    <a:srgbClr val="F4F4F4"/>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DF26C-067A-40DF-8FC4-84D4357AC26D}" v="409" dt="2024-08-26T21:45:26.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7" autoAdjust="0"/>
    <p:restoredTop sz="94660"/>
  </p:normalViewPr>
  <p:slideViewPr>
    <p:cSldViewPr snapToGrid="0">
      <p:cViewPr varScale="1">
        <p:scale>
          <a:sx n="90" d="100"/>
          <a:sy n="90" d="100"/>
        </p:scale>
        <p:origin x="7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0F41-948E-791F-528E-951235FCB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EB3AEF-83FD-1F56-8A0C-7C7974DC0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D635CF-1E14-0BBE-0D54-31604CE1EA22}"/>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5" name="Footer Placeholder 4">
            <a:extLst>
              <a:ext uri="{FF2B5EF4-FFF2-40B4-BE49-F238E27FC236}">
                <a16:creationId xmlns:a16="http://schemas.microsoft.com/office/drawing/2014/main" id="{B30C882E-1C4A-D903-C7F2-B3368D66C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8A4CF-EE69-4399-21FE-8AD50B9605B9}"/>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323067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F046-FE22-A952-16DC-280380C6BB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BDC111-00B1-2258-0CD3-D78EF0A31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F766A9-5696-4EFB-2974-F92254B4B3C5}"/>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5" name="Footer Placeholder 4">
            <a:extLst>
              <a:ext uri="{FF2B5EF4-FFF2-40B4-BE49-F238E27FC236}">
                <a16:creationId xmlns:a16="http://schemas.microsoft.com/office/drawing/2014/main" id="{1F438DBE-6B3B-BC65-B260-E43C6C9CA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4E7DC-F08E-B4FD-1662-8501EAE0AB27}"/>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357951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C227BD-ACFE-6ADF-1898-EF282DDC35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22E6AC-A44B-0602-A8A6-16EAED6CD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CD4A6-BDDE-FC6C-0EF3-0765C0D16754}"/>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5" name="Footer Placeholder 4">
            <a:extLst>
              <a:ext uri="{FF2B5EF4-FFF2-40B4-BE49-F238E27FC236}">
                <a16:creationId xmlns:a16="http://schemas.microsoft.com/office/drawing/2014/main" id="{DF1DD92D-A912-784B-DD4B-409C24B29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80E445-99ED-7D90-695D-3CBBAAF07640}"/>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409770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EEBA-5AB2-6A82-06BB-3D010C9ED5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87AE6-F423-A2B3-139E-30CCF8004C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C7E39-94E8-862A-4313-9A972659B401}"/>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5" name="Footer Placeholder 4">
            <a:extLst>
              <a:ext uri="{FF2B5EF4-FFF2-40B4-BE49-F238E27FC236}">
                <a16:creationId xmlns:a16="http://schemas.microsoft.com/office/drawing/2014/main" id="{FED3242F-4F69-9A4D-3A1B-DEC0CE62F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33E579-6303-8AFE-9E6B-42851FF91FB0}"/>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221924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E87F-45F5-D854-50B9-0DC7E042D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317218-037F-8621-9B03-01C95BB784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2A3F9-8852-71D7-17BA-7CEC82891420}"/>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5" name="Footer Placeholder 4">
            <a:extLst>
              <a:ext uri="{FF2B5EF4-FFF2-40B4-BE49-F238E27FC236}">
                <a16:creationId xmlns:a16="http://schemas.microsoft.com/office/drawing/2014/main" id="{EE4748E9-C36C-C677-1CF9-E19D69EB1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2BC26-B105-963C-F7FA-D83D91917D7B}"/>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45374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B539-0D68-8F8B-6410-FCF08D4A07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4CAD0C-D7EC-1AB9-7C91-FFA447C27A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96D3DC-7D6B-B90F-6593-364947B1F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0433DB-1C3F-9C2A-EA4A-69855E57C55B}"/>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6" name="Footer Placeholder 5">
            <a:extLst>
              <a:ext uri="{FF2B5EF4-FFF2-40B4-BE49-F238E27FC236}">
                <a16:creationId xmlns:a16="http://schemas.microsoft.com/office/drawing/2014/main" id="{2057B518-E724-EDAE-A39D-B9ADFF20C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22E5C-F773-9631-DB57-C73A3E2194CD}"/>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238065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177A-9CC5-4A62-2CB6-0924345763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02BCD3-CCA8-E64E-764E-E438D7E79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85D452-A329-D387-C743-3C01558DD6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14BBE8-767E-D746-35B1-1A23B8028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B759D7-408E-CD12-B309-B390A44665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5019AC-7FB8-EB22-9E43-86B9810A7419}"/>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8" name="Footer Placeholder 7">
            <a:extLst>
              <a:ext uri="{FF2B5EF4-FFF2-40B4-BE49-F238E27FC236}">
                <a16:creationId xmlns:a16="http://schemas.microsoft.com/office/drawing/2014/main" id="{0B3B5C5F-B6F3-5CB9-D04A-74234E32EF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26FC8C-7874-E9DB-34D5-3D3AF1EEACB1}"/>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285346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6CB1-39FD-3C8D-3899-732EE229E6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F5422A-9ADC-B67A-35E2-3E11D1CFB0AF}"/>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4" name="Footer Placeholder 3">
            <a:extLst>
              <a:ext uri="{FF2B5EF4-FFF2-40B4-BE49-F238E27FC236}">
                <a16:creationId xmlns:a16="http://schemas.microsoft.com/office/drawing/2014/main" id="{61DDE3CF-80E9-05C2-F0A9-4765C1B1BD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180CD7-0B3D-6A12-A6D1-DD019FCF87AB}"/>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68956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E55CD-8970-A2C8-BD13-FE7D8055AC65}"/>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3" name="Footer Placeholder 2">
            <a:extLst>
              <a:ext uri="{FF2B5EF4-FFF2-40B4-BE49-F238E27FC236}">
                <a16:creationId xmlns:a16="http://schemas.microsoft.com/office/drawing/2014/main" id="{0F3637B1-0262-E931-54D8-37E4A628FC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BEA31F-D72D-1AF1-7EC4-395152C93FDE}"/>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1571538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10A-13C8-B76E-E8B6-F2E1AB54D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075F32-8D90-01BC-42BE-80386CF84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E49F11-AFB7-7D8A-92E7-77149EE19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64A1A-73BA-0910-65C2-6C1F239A86AA}"/>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6" name="Footer Placeholder 5">
            <a:extLst>
              <a:ext uri="{FF2B5EF4-FFF2-40B4-BE49-F238E27FC236}">
                <a16:creationId xmlns:a16="http://schemas.microsoft.com/office/drawing/2014/main" id="{1C420045-534B-7B7A-BC8F-75875BA0F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18FC48-5F07-621A-82F2-CDBE69BBD08C}"/>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323690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DA6-A5AF-2B2F-7D72-901BA7E0B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949595-2665-9509-8B57-CF96EE7EC4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212B4F-B40C-8FB7-FCB4-456E7AFE6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15FCF-D7BD-6426-A1E5-21BF3B0E5BD4}"/>
              </a:ext>
            </a:extLst>
          </p:cNvPr>
          <p:cNvSpPr>
            <a:spLocks noGrp="1"/>
          </p:cNvSpPr>
          <p:nvPr>
            <p:ph type="dt" sz="half" idx="10"/>
          </p:nvPr>
        </p:nvSpPr>
        <p:spPr/>
        <p:txBody>
          <a:bodyPr/>
          <a:lstStyle/>
          <a:p>
            <a:fld id="{717DFCE3-EEBE-457E-9EC8-6118D44807CF}" type="datetimeFigureOut">
              <a:rPr lang="en-IN" smtClean="0"/>
              <a:t>27-08-2024</a:t>
            </a:fld>
            <a:endParaRPr lang="en-IN"/>
          </a:p>
        </p:txBody>
      </p:sp>
      <p:sp>
        <p:nvSpPr>
          <p:cNvPr id="6" name="Footer Placeholder 5">
            <a:extLst>
              <a:ext uri="{FF2B5EF4-FFF2-40B4-BE49-F238E27FC236}">
                <a16:creationId xmlns:a16="http://schemas.microsoft.com/office/drawing/2014/main" id="{1BAF7940-04CE-F0F0-010B-1FCBDC8ACA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1759EC-A7D8-A4F7-4BC3-1208216E416E}"/>
              </a:ext>
            </a:extLst>
          </p:cNvPr>
          <p:cNvSpPr>
            <a:spLocks noGrp="1"/>
          </p:cNvSpPr>
          <p:nvPr>
            <p:ph type="sldNum" sz="quarter" idx="12"/>
          </p:nvPr>
        </p:nvSpPr>
        <p:spPr/>
        <p:txBody>
          <a:bodyPr/>
          <a:lstStyle/>
          <a:p>
            <a:fld id="{86ED4960-BD83-400B-B686-BC06D16721C8}" type="slidenum">
              <a:rPr lang="en-IN" smtClean="0"/>
              <a:t>‹#›</a:t>
            </a:fld>
            <a:endParaRPr lang="en-IN"/>
          </a:p>
        </p:txBody>
      </p:sp>
    </p:spTree>
    <p:extLst>
      <p:ext uri="{BB962C8B-B14F-4D97-AF65-F5344CB8AC3E}">
        <p14:creationId xmlns:p14="http://schemas.microsoft.com/office/powerpoint/2010/main" val="69861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2E7928-CA87-4D50-C388-7910240C5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D7920D-8D01-CD4C-657A-96966A8256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3E3F36-0378-615A-6A9D-8C9D8FE19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DFCE3-EEBE-457E-9EC8-6118D44807CF}" type="datetimeFigureOut">
              <a:rPr lang="en-IN" smtClean="0"/>
              <a:t>27-08-2024</a:t>
            </a:fld>
            <a:endParaRPr lang="en-IN"/>
          </a:p>
        </p:txBody>
      </p:sp>
      <p:sp>
        <p:nvSpPr>
          <p:cNvPr id="5" name="Footer Placeholder 4">
            <a:extLst>
              <a:ext uri="{FF2B5EF4-FFF2-40B4-BE49-F238E27FC236}">
                <a16:creationId xmlns:a16="http://schemas.microsoft.com/office/drawing/2014/main" id="{79992943-FD1A-F154-9EEF-5CDDF91D9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5CFFA1-BC01-2A12-A45C-5995956D9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D4960-BD83-400B-B686-BC06D16721C8}" type="slidenum">
              <a:rPr lang="en-IN" smtClean="0"/>
              <a:t>‹#›</a:t>
            </a:fld>
            <a:endParaRPr lang="en-IN"/>
          </a:p>
        </p:txBody>
      </p:sp>
    </p:spTree>
    <p:extLst>
      <p:ext uri="{BB962C8B-B14F-4D97-AF65-F5344CB8AC3E}">
        <p14:creationId xmlns:p14="http://schemas.microsoft.com/office/powerpoint/2010/main" val="3992414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34280E-8A18-430C-12B5-1633B95CC243}"/>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6718535-2943-55C3-A27C-00EEB89864EF}"/>
              </a:ext>
            </a:extLst>
          </p:cNvPr>
          <p:cNvSpPr>
            <a:spLocks noGrp="1"/>
          </p:cNvSpPr>
          <p:nvPr>
            <p:ph type="ctrTitle"/>
          </p:nvPr>
        </p:nvSpPr>
        <p:spPr>
          <a:xfrm>
            <a:off x="9089074" y="5636662"/>
            <a:ext cx="2749127" cy="714111"/>
          </a:xfrm>
        </p:spPr>
        <p:txBody>
          <a:bodyPr anchor="ctr">
            <a:normAutofit/>
          </a:bodyPr>
          <a:lstStyle/>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Mr. </a:t>
            </a:r>
            <a:r>
              <a:rPr lang="en-US" sz="1800" b="1" dirty="0">
                <a:latin typeface="Times New Roman" panose="02020603050405020304" pitchFamily="18" charset="0"/>
                <a:ea typeface="Times New Roman" panose="02020603050405020304" pitchFamily="18" charset="0"/>
              </a:rPr>
              <a:t>Akashdeep Bhardwaj</a:t>
            </a:r>
            <a:endParaRPr lang="en-IN" sz="1800" dirty="0">
              <a:effectLst/>
              <a:latin typeface="Times New Roman" panose="02020603050405020304" pitchFamily="18" charset="0"/>
              <a:ea typeface="Times New Roman" panose="02020603050405020304" pitchFamily="18" charset="0"/>
            </a:endParaRPr>
          </a:p>
        </p:txBody>
      </p:sp>
      <p:sp>
        <p:nvSpPr>
          <p:cNvPr id="4" name="Content Placeholder 2">
            <a:extLst>
              <a:ext uri="{FF2B5EF4-FFF2-40B4-BE49-F238E27FC236}">
                <a16:creationId xmlns:a16="http://schemas.microsoft.com/office/drawing/2014/main" id="{F43FDDCD-5739-97DD-17AF-88B872F02364}"/>
              </a:ext>
            </a:extLst>
          </p:cNvPr>
          <p:cNvSpPr txBox="1">
            <a:spLocks/>
          </p:cNvSpPr>
          <p:nvPr/>
        </p:nvSpPr>
        <p:spPr>
          <a:xfrm>
            <a:off x="9972123" y="5488781"/>
            <a:ext cx="2151065" cy="4484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gn="ctr">
              <a:lnSpc>
                <a:spcPct val="100000"/>
              </a:lnSpc>
              <a:spcBef>
                <a:spcPts val="0"/>
              </a:spcBef>
              <a:spcAft>
                <a:spcPts val="0"/>
              </a:spcAft>
            </a:pPr>
            <a:r>
              <a:rPr lang="en-IN" sz="1800" b="1" i="1" dirty="0">
                <a:effectLst/>
                <a:latin typeface="Times New Roman" panose="02020603050405020304" pitchFamily="18" charset="0"/>
                <a:ea typeface="Times New Roman" panose="02020603050405020304" pitchFamily="18" charset="0"/>
              </a:rPr>
              <a:t>Mentored  By:</a:t>
            </a:r>
            <a:endParaRPr lang="en-IN" sz="1800" dirty="0">
              <a:effectLst/>
              <a:latin typeface="Times New Roman" panose="02020603050405020304" pitchFamily="18" charset="0"/>
              <a:ea typeface="Times New Roman" panose="02020603050405020304" pitchFamily="18" charset="0"/>
            </a:endParaRPr>
          </a:p>
        </p:txBody>
      </p:sp>
      <p:sp>
        <p:nvSpPr>
          <p:cNvPr id="6" name="Title 1">
            <a:extLst>
              <a:ext uri="{FF2B5EF4-FFF2-40B4-BE49-F238E27FC236}">
                <a16:creationId xmlns:a16="http://schemas.microsoft.com/office/drawing/2014/main" id="{6AD269F9-969C-57B4-CC65-FD0CCAA1B6EE}"/>
              </a:ext>
            </a:extLst>
          </p:cNvPr>
          <p:cNvSpPr txBox="1">
            <a:spLocks/>
          </p:cNvSpPr>
          <p:nvPr/>
        </p:nvSpPr>
        <p:spPr>
          <a:xfrm>
            <a:off x="1726241" y="2839244"/>
            <a:ext cx="8737395" cy="2133031"/>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7000" b="1" dirty="0">
                <a:latin typeface="Arial" panose="020B0604020202020204" pitchFamily="34" charset="0"/>
                <a:cs typeface="Arial" panose="020B0604020202020204" pitchFamily="34" charset="0"/>
              </a:rPr>
              <a:t>IP VULNERABILITY </a:t>
            </a:r>
          </a:p>
          <a:p>
            <a:r>
              <a:rPr lang="en-IN" sz="7000" b="1" dirty="0">
                <a:latin typeface="Arial" panose="020B0604020202020204" pitchFamily="34" charset="0"/>
                <a:cs typeface="Arial" panose="020B0604020202020204" pitchFamily="34" charset="0"/>
              </a:rPr>
              <a:t>TRACKER</a:t>
            </a:r>
          </a:p>
        </p:txBody>
      </p:sp>
      <p:sp>
        <p:nvSpPr>
          <p:cNvPr id="8" name="Title 1">
            <a:extLst>
              <a:ext uri="{FF2B5EF4-FFF2-40B4-BE49-F238E27FC236}">
                <a16:creationId xmlns:a16="http://schemas.microsoft.com/office/drawing/2014/main" id="{FEFDAE86-7F6F-758B-6182-51B788168CA0}"/>
              </a:ext>
            </a:extLst>
          </p:cNvPr>
          <p:cNvSpPr txBox="1">
            <a:spLocks/>
          </p:cNvSpPr>
          <p:nvPr/>
        </p:nvSpPr>
        <p:spPr>
          <a:xfrm>
            <a:off x="4055318" y="41034"/>
            <a:ext cx="4079240" cy="99180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lnSpc>
                <a:spcPct val="10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School of Computer Science</a:t>
            </a:r>
            <a:endParaRPr lang="en-IN" sz="14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University of Petroleum &amp; Energy Studies</a:t>
            </a:r>
            <a:endParaRPr lang="en-IN" sz="14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it-IT" sz="1400" b="1" dirty="0">
                <a:effectLst/>
                <a:latin typeface="Times New Roman" panose="02020603050405020304" pitchFamily="18" charset="0"/>
                <a:ea typeface="Times New Roman" panose="02020603050405020304" pitchFamily="18" charset="0"/>
              </a:rPr>
              <a:t>Bidholi, Via Prem Nagar, Dehradun, Uttarakhand</a:t>
            </a:r>
            <a:endParaRPr lang="en-IN" sz="14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(AUG-DEC 2024)</a:t>
            </a:r>
            <a:endParaRPr lang="en-IN" sz="1400" dirty="0">
              <a:effectLst/>
              <a:latin typeface="Times New Roman" panose="02020603050405020304" pitchFamily="18" charset="0"/>
              <a:ea typeface="Times New Roman" panose="02020603050405020304" pitchFamily="18" charset="0"/>
            </a:endParaRPr>
          </a:p>
        </p:txBody>
      </p:sp>
      <p:sp>
        <p:nvSpPr>
          <p:cNvPr id="9" name="Title 1">
            <a:extLst>
              <a:ext uri="{FF2B5EF4-FFF2-40B4-BE49-F238E27FC236}">
                <a16:creationId xmlns:a16="http://schemas.microsoft.com/office/drawing/2014/main" id="{6E2E619C-8FB9-EEBD-B499-EC50D1E97060}"/>
              </a:ext>
            </a:extLst>
          </p:cNvPr>
          <p:cNvSpPr txBox="1">
            <a:spLocks/>
          </p:cNvSpPr>
          <p:nvPr/>
        </p:nvSpPr>
        <p:spPr>
          <a:xfrm>
            <a:off x="4055318" y="925699"/>
            <a:ext cx="4091940" cy="74323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lnSpc>
                <a:spcPct val="100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BACHELOR OF TECHNOLOGY</a:t>
            </a:r>
            <a:r>
              <a:rPr lang="en-IN" sz="1600"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in</a:t>
            </a:r>
            <a:endParaRPr lang="en-IN" sz="16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COMPUTER SCIENCE &amp; ENGINEERING</a:t>
            </a:r>
            <a:endParaRPr lang="en-IN" sz="1600" dirty="0">
              <a:effectLst/>
              <a:latin typeface="Times New Roman" panose="02020603050405020304" pitchFamily="18" charset="0"/>
              <a:ea typeface="Times New Roman" panose="02020603050405020304" pitchFamily="18" charset="0"/>
            </a:endParaRPr>
          </a:p>
        </p:txBody>
      </p:sp>
      <p:sp>
        <p:nvSpPr>
          <p:cNvPr id="3" name="Title 1">
            <a:extLst>
              <a:ext uri="{FF2B5EF4-FFF2-40B4-BE49-F238E27FC236}">
                <a16:creationId xmlns:a16="http://schemas.microsoft.com/office/drawing/2014/main" id="{BD7D9D28-D313-4274-6953-8429F8E8B576}"/>
              </a:ext>
            </a:extLst>
          </p:cNvPr>
          <p:cNvSpPr txBox="1">
            <a:spLocks/>
          </p:cNvSpPr>
          <p:nvPr/>
        </p:nvSpPr>
        <p:spPr>
          <a:xfrm>
            <a:off x="192929" y="5276168"/>
            <a:ext cx="2990538" cy="153444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tabLst>
                <a:tab pos="1612900" algn="l"/>
              </a:tabLst>
            </a:pPr>
            <a:r>
              <a:rPr lang="en-IN" sz="1100" b="1" dirty="0">
                <a:latin typeface="Manrope" pitchFamily="2" charset="0"/>
                <a:ea typeface="Times New Roman" panose="02020603050405020304" pitchFamily="18" charset="0"/>
                <a:cs typeface="Poppins" panose="00000500000000000000" pitchFamily="2" charset="0"/>
              </a:rPr>
              <a:t>NAME :	  ROLL NO.</a:t>
            </a:r>
          </a:p>
          <a:p>
            <a:pPr algn="l">
              <a:lnSpc>
                <a:spcPct val="100000"/>
              </a:lnSpc>
              <a:spcBef>
                <a:spcPts val="0"/>
              </a:spcBef>
              <a:tabLst>
                <a:tab pos="1612900" algn="l"/>
              </a:tabLst>
            </a:pPr>
            <a:r>
              <a:rPr lang="en-IN" sz="1100" b="1" dirty="0">
                <a:latin typeface="Manrope" pitchFamily="2" charset="0"/>
                <a:ea typeface="Times New Roman" panose="02020603050405020304" pitchFamily="18" charset="0"/>
                <a:cs typeface="Poppins" panose="00000500000000000000" pitchFamily="2" charset="0"/>
              </a:rPr>
              <a:t>SHREYANSHI DOBHAL : 	  R2142220656</a:t>
            </a:r>
          </a:p>
          <a:p>
            <a:pPr algn="l">
              <a:lnSpc>
                <a:spcPct val="100000"/>
              </a:lnSpc>
              <a:spcBef>
                <a:spcPts val="0"/>
              </a:spcBef>
              <a:tabLst>
                <a:tab pos="1612900" algn="l"/>
              </a:tabLst>
            </a:pPr>
            <a:r>
              <a:rPr lang="en-IN" sz="1100" b="1" dirty="0">
                <a:latin typeface="Manrope" pitchFamily="2" charset="0"/>
                <a:ea typeface="Times New Roman" panose="02020603050405020304" pitchFamily="18" charset="0"/>
                <a:cs typeface="Poppins" panose="00000500000000000000" pitchFamily="2" charset="0"/>
              </a:rPr>
              <a:t>AKSHAT NEGI :	  R2142220414 </a:t>
            </a:r>
          </a:p>
          <a:p>
            <a:pPr algn="l">
              <a:lnSpc>
                <a:spcPct val="100000"/>
              </a:lnSpc>
              <a:spcBef>
                <a:spcPts val="0"/>
              </a:spcBef>
              <a:tabLst>
                <a:tab pos="1612900" algn="l"/>
              </a:tabLst>
            </a:pPr>
            <a:r>
              <a:rPr lang="en-IN" sz="1100" b="1" dirty="0">
                <a:latin typeface="Manrope" pitchFamily="2" charset="0"/>
                <a:ea typeface="Times New Roman" panose="02020603050405020304" pitchFamily="18" charset="0"/>
                <a:cs typeface="Poppins" panose="00000500000000000000" pitchFamily="2" charset="0"/>
              </a:rPr>
              <a:t>ARUSH DUBEY :   	  R2142220314</a:t>
            </a:r>
          </a:p>
          <a:p>
            <a:pPr algn="l">
              <a:lnSpc>
                <a:spcPct val="100000"/>
              </a:lnSpc>
              <a:spcBef>
                <a:spcPts val="0"/>
              </a:spcBef>
              <a:tabLst>
                <a:tab pos="1612900" algn="l"/>
              </a:tabLst>
            </a:pPr>
            <a:r>
              <a:rPr lang="en-IN" sz="1100" b="1" dirty="0">
                <a:latin typeface="Manrope" pitchFamily="2" charset="0"/>
                <a:ea typeface="Times New Roman" panose="02020603050405020304" pitchFamily="18" charset="0"/>
                <a:cs typeface="Poppins" panose="00000500000000000000" pitchFamily="2" charset="0"/>
              </a:rPr>
              <a:t>AMEYA TANEJA : 	  R2134567890</a:t>
            </a:r>
          </a:p>
        </p:txBody>
      </p:sp>
      <p:pic>
        <p:nvPicPr>
          <p:cNvPr id="10" name="Picture 9"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9314" y="-3678"/>
            <a:ext cx="876170" cy="1491678"/>
          </a:xfrm>
          <a:prstGeom prst="rect">
            <a:avLst/>
          </a:prstGeom>
        </p:spPr>
      </p:pic>
      <p:sp>
        <p:nvSpPr>
          <p:cNvPr id="13" name="Title 1">
            <a:extLst>
              <a:ext uri="{FF2B5EF4-FFF2-40B4-BE49-F238E27FC236}">
                <a16:creationId xmlns:a16="http://schemas.microsoft.com/office/drawing/2014/main" id="{4DBF114A-CFD3-25FB-4B1A-D99200ACCEA3}"/>
              </a:ext>
            </a:extLst>
          </p:cNvPr>
          <p:cNvSpPr txBox="1">
            <a:spLocks/>
          </p:cNvSpPr>
          <p:nvPr/>
        </p:nvSpPr>
        <p:spPr>
          <a:xfrm>
            <a:off x="3338561" y="1565349"/>
            <a:ext cx="5512757" cy="1273895"/>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a:latin typeface="Arial" panose="020B0604020202020204" pitchFamily="34" charset="0"/>
                <a:cs typeface="Arial" panose="020B0604020202020204" pitchFamily="34" charset="0"/>
              </a:rPr>
              <a:t>MINOR PROJECT</a:t>
            </a:r>
          </a:p>
        </p:txBody>
      </p:sp>
      <p:pic>
        <p:nvPicPr>
          <p:cNvPr id="16" name="Picture 15">
            <a:extLst>
              <a:ext uri="{FF2B5EF4-FFF2-40B4-BE49-F238E27FC236}">
                <a16:creationId xmlns:a16="http://schemas.microsoft.com/office/drawing/2014/main" id="{D5C7274E-E24D-5D02-1CBD-EA83B17ACE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68088" y="-352510"/>
            <a:ext cx="1734598" cy="1734598"/>
          </a:xfrm>
          <a:prstGeom prst="rect">
            <a:avLst/>
          </a:prstGeom>
        </p:spPr>
      </p:pic>
    </p:spTree>
    <p:extLst>
      <p:ext uri="{BB962C8B-B14F-4D97-AF65-F5344CB8AC3E}">
        <p14:creationId xmlns:p14="http://schemas.microsoft.com/office/powerpoint/2010/main" val="2045688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DD41-51F1-6370-E9CB-A3CB97B1903E}"/>
              </a:ext>
            </a:extLst>
          </p:cNvPr>
          <p:cNvSpPr>
            <a:spLocks noGrp="1"/>
          </p:cNvSpPr>
          <p:nvPr>
            <p:ph type="title"/>
          </p:nvPr>
        </p:nvSpPr>
        <p:spPr>
          <a:xfrm>
            <a:off x="1299634" y="397933"/>
            <a:ext cx="9592733" cy="1292755"/>
          </a:xfrm>
        </p:spPr>
        <p:txBody>
          <a:bodyPr>
            <a:noAutofit/>
          </a:bodyPr>
          <a:lstStyle/>
          <a:p>
            <a:pPr algn="ctr"/>
            <a:r>
              <a:rPr lang="en-IN" sz="7000" b="1" u="sng" dirty="0">
                <a:latin typeface="Arial" panose="020B0604020202020204" pitchFamily="34" charset="0"/>
                <a:cs typeface="Arial" panose="020B0604020202020204" pitchFamily="34" charset="0"/>
              </a:rPr>
              <a:t>ALGORITHM</a:t>
            </a:r>
          </a:p>
        </p:txBody>
      </p:sp>
      <p:sp>
        <p:nvSpPr>
          <p:cNvPr id="3" name="Content Placeholder 2">
            <a:extLst>
              <a:ext uri="{FF2B5EF4-FFF2-40B4-BE49-F238E27FC236}">
                <a16:creationId xmlns:a16="http://schemas.microsoft.com/office/drawing/2014/main" id="{B03E26A6-6EBA-E475-E50F-7A1F75CA671A}"/>
              </a:ext>
            </a:extLst>
          </p:cNvPr>
          <p:cNvSpPr>
            <a:spLocks noGrp="1"/>
          </p:cNvSpPr>
          <p:nvPr>
            <p:ph idx="1"/>
          </p:nvPr>
        </p:nvSpPr>
        <p:spPr>
          <a:xfrm>
            <a:off x="3979334" y="1901825"/>
            <a:ext cx="7306734" cy="4228042"/>
          </a:xfrm>
        </p:spPr>
        <p:txBody>
          <a:bodyPr>
            <a:normAutofit/>
          </a:bodyPr>
          <a:lstStyle/>
          <a:p>
            <a:pPr marL="0" marR="0" indent="0">
              <a:spcBef>
                <a:spcPts val="0"/>
              </a:spcBef>
              <a:spcAft>
                <a:spcPts val="0"/>
              </a:spcAft>
              <a:buSzPts val="1000"/>
              <a:buNone/>
              <a:tabLst>
                <a:tab pos="457200" algn="l"/>
              </a:tabLst>
            </a:pPr>
            <a:r>
              <a:rPr lang="en-IN" sz="1700" dirty="0">
                <a:latin typeface="Minion Pro" panose="02040503050201020203" pitchFamily="18" charset="0"/>
              </a:rPr>
              <a:t>The algorithms used in our project include:</a:t>
            </a:r>
          </a:p>
          <a:p>
            <a:pPr marL="0" marR="0" indent="0">
              <a:spcBef>
                <a:spcPts val="0"/>
              </a:spcBef>
              <a:spcAft>
                <a:spcPts val="0"/>
              </a:spcAft>
              <a:buSzPts val="1000"/>
              <a:buNone/>
              <a:tabLst>
                <a:tab pos="457200" algn="l"/>
              </a:tabLst>
            </a:pPr>
            <a:endParaRPr lang="en-IN" sz="1700" dirty="0">
              <a:latin typeface="Minion Pro" panose="02040503050201020203" pitchFamily="18" charset="0"/>
            </a:endParaRPr>
          </a:p>
          <a:p>
            <a:pPr marL="0" indent="0">
              <a:spcBef>
                <a:spcPts val="0"/>
              </a:spcBef>
              <a:buSzPts val="1000"/>
              <a:buNone/>
              <a:tabLst>
                <a:tab pos="457200" algn="l"/>
              </a:tabLst>
            </a:pPr>
            <a:r>
              <a:rPr lang="en-IN" sz="1700" b="1" dirty="0">
                <a:latin typeface="Minion Pro" panose="02040503050201020203" pitchFamily="18" charset="0"/>
              </a:rPr>
              <a:t>Merge Sort Algorithm</a:t>
            </a:r>
          </a:p>
          <a:p>
            <a:pPr>
              <a:spcBef>
                <a:spcPts val="0"/>
              </a:spcBef>
              <a:buSzPts val="1000"/>
              <a:tabLst>
                <a:tab pos="457200" algn="l"/>
              </a:tabLst>
            </a:pPr>
            <a:r>
              <a:rPr lang="en-IN" sz="1700" dirty="0">
                <a:latin typeface="Minion Pro" panose="02040503050201020203" pitchFamily="18" charset="0"/>
              </a:rPr>
              <a:t>Usage: Applied to sort data fetched from APIs and to organize packets by timestamp, size, or other criteria.</a:t>
            </a:r>
          </a:p>
          <a:p>
            <a:pPr>
              <a:spcBef>
                <a:spcPts val="0"/>
              </a:spcBef>
              <a:buSzPts val="1000"/>
              <a:tabLst>
                <a:tab pos="457200" algn="l"/>
              </a:tabLst>
            </a:pPr>
            <a:r>
              <a:rPr lang="en-IN" sz="1700" dirty="0">
                <a:latin typeface="Minion Pro" panose="02040503050201020203" pitchFamily="18" charset="0"/>
              </a:rPr>
              <a:t>Logic: The algorithm divides the dataset into smaller segments, recursively sorts them, and then merges the sorted segments. It operates with a time complexity of O(n log n) and is suitable for large datasets. Merge sort is stable and can be parallelized for multi-threaded environments.</a:t>
            </a:r>
          </a:p>
          <a:p>
            <a:pPr>
              <a:spcBef>
                <a:spcPts val="0"/>
              </a:spcBef>
              <a:buSzPts val="1000"/>
              <a:tabLst>
                <a:tab pos="457200" algn="l"/>
              </a:tabLst>
            </a:pPr>
            <a:endParaRPr lang="en-IN" sz="1700" dirty="0">
              <a:latin typeface="Minion Pro" panose="02040503050201020203" pitchFamily="18" charset="0"/>
            </a:endParaRPr>
          </a:p>
          <a:p>
            <a:pPr marL="0" marR="0" indent="0">
              <a:spcBef>
                <a:spcPts val="0"/>
              </a:spcBef>
              <a:spcAft>
                <a:spcPts val="0"/>
              </a:spcAft>
              <a:buSzPts val="1000"/>
              <a:buNone/>
              <a:tabLst>
                <a:tab pos="457200" algn="l"/>
              </a:tabLst>
            </a:pPr>
            <a:r>
              <a:rPr lang="en-IN" sz="1700" b="1" dirty="0">
                <a:latin typeface="Minion Pro" panose="02040503050201020203" pitchFamily="18" charset="0"/>
              </a:rPr>
              <a:t>Heap Sort Algorithm</a:t>
            </a:r>
          </a:p>
          <a:p>
            <a:pPr>
              <a:spcBef>
                <a:spcPts val="0"/>
              </a:spcBef>
              <a:buSzPts val="1000"/>
              <a:tabLst>
                <a:tab pos="457200" algn="l"/>
              </a:tabLst>
            </a:pPr>
            <a:r>
              <a:rPr lang="en-IN" sz="1700" dirty="0">
                <a:latin typeface="Minion Pro" panose="02040503050201020203" pitchFamily="18" charset="0"/>
              </a:rPr>
              <a:t>Usage: Utilized for managing and sorting dynamically updated data from network streams.</a:t>
            </a:r>
          </a:p>
          <a:p>
            <a:pPr>
              <a:spcBef>
                <a:spcPts val="0"/>
              </a:spcBef>
              <a:buSzPts val="1000"/>
              <a:tabLst>
                <a:tab pos="457200" algn="l"/>
              </a:tabLst>
            </a:pPr>
            <a:r>
              <a:rPr lang="en-IN" sz="1700" dirty="0">
                <a:latin typeface="Minion Pro" panose="02040503050201020203" pitchFamily="18" charset="0"/>
              </a:rPr>
              <a:t>Logic: Builds a heap data structure, then repeatedly extracts the maximum element and rebuilds the heap. Heap sort maintains a time complexity of O(n log n) and performs sorting in place, making it efficient in terms of memory usage.</a:t>
            </a:r>
          </a:p>
        </p:txBody>
      </p:sp>
      <p:pic>
        <p:nvPicPr>
          <p:cNvPr id="8" name="Picture 7">
            <a:extLst>
              <a:ext uri="{FF2B5EF4-FFF2-40B4-BE49-F238E27FC236}">
                <a16:creationId xmlns:a16="http://schemas.microsoft.com/office/drawing/2014/main" id="{18ADD63C-7323-E412-107C-0204D48FF19A}"/>
              </a:ext>
            </a:extLst>
          </p:cNvPr>
          <p:cNvPicPr>
            <a:picLocks noChangeAspect="1"/>
          </p:cNvPicPr>
          <p:nvPr/>
        </p:nvPicPr>
        <p:blipFill rotWithShape="1">
          <a:blip r:embed="rId2">
            <a:extLst>
              <a:ext uri="{28A0092B-C50C-407E-A947-70E740481C1C}">
                <a14:useLocalDpi xmlns:a14="http://schemas.microsoft.com/office/drawing/2010/main" val="0"/>
              </a:ext>
            </a:extLst>
          </a:blip>
          <a:srcRect l="3611"/>
          <a:stretch/>
        </p:blipFill>
        <p:spPr>
          <a:xfrm>
            <a:off x="643466" y="2391570"/>
            <a:ext cx="2937934" cy="3048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a:extLst>
              <a:ext uri="{FF2B5EF4-FFF2-40B4-BE49-F238E27FC236}">
                <a16:creationId xmlns:a16="http://schemas.microsoft.com/office/drawing/2014/main" id="{FBACF275-84B5-8007-D576-78125EEE7F24}"/>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87821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07A8CFE-46B9-4BAF-CD17-4462F173F599}"/>
              </a:ext>
            </a:extLst>
          </p:cNvPr>
          <p:cNvSpPr txBox="1">
            <a:spLocks/>
          </p:cNvSpPr>
          <p:nvPr/>
        </p:nvSpPr>
        <p:spPr>
          <a:xfrm>
            <a:off x="838200" y="457201"/>
            <a:ext cx="10515600" cy="12334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u="sng" dirty="0">
                <a:latin typeface="Arial" panose="020B0604020202020204" pitchFamily="34" charset="0"/>
                <a:cs typeface="Arial" panose="020B0604020202020204" pitchFamily="34" charset="0"/>
              </a:rPr>
              <a:t>FUTURE ENHANCEMENTS</a:t>
            </a:r>
          </a:p>
        </p:txBody>
      </p:sp>
      <p:sp>
        <p:nvSpPr>
          <p:cNvPr id="19" name="Content Placeholder 2">
            <a:extLst>
              <a:ext uri="{FF2B5EF4-FFF2-40B4-BE49-F238E27FC236}">
                <a16:creationId xmlns:a16="http://schemas.microsoft.com/office/drawing/2014/main" id="{5FE225C3-9059-1EB5-BF8F-4B0062553949}"/>
              </a:ext>
            </a:extLst>
          </p:cNvPr>
          <p:cNvSpPr txBox="1">
            <a:spLocks/>
          </p:cNvSpPr>
          <p:nvPr/>
        </p:nvSpPr>
        <p:spPr>
          <a:xfrm>
            <a:off x="838200" y="2831426"/>
            <a:ext cx="5096933" cy="3048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tabLst>
                <a:tab pos="457200" algn="l"/>
              </a:tabLst>
            </a:pPr>
            <a:r>
              <a:rPr lang="en-IN" sz="1800" dirty="0">
                <a:latin typeface="Times New Roman" panose="02020603050405020304" pitchFamily="18" charset="0"/>
                <a:ea typeface="Times New Roman" panose="02020603050405020304" pitchFamily="18" charset="0"/>
              </a:rPr>
              <a:t>In the future, we plan to integrate web vulnerability exploitation tools into the system, enabling us to actively test the resilience of websites against various hacking techniques. This addition will allow for comprehensive assessments of a site's </a:t>
            </a:r>
            <a:r>
              <a:rPr lang="en-IN" sz="1800" dirty="0" err="1">
                <a:latin typeface="Times New Roman" panose="02020603050405020304" pitchFamily="18" charset="0"/>
                <a:ea typeface="Times New Roman" panose="02020603050405020304" pitchFamily="18" charset="0"/>
              </a:rPr>
              <a:t>defenses</a:t>
            </a:r>
            <a:r>
              <a:rPr lang="en-IN" sz="1800" dirty="0">
                <a:latin typeface="Times New Roman" panose="02020603050405020304" pitchFamily="18" charset="0"/>
                <a:ea typeface="Times New Roman" panose="02020603050405020304" pitchFamily="18" charset="0"/>
              </a:rPr>
              <a:t>, providing deeper insights into its ability to withstand potential cyber attacks.</a:t>
            </a:r>
          </a:p>
        </p:txBody>
      </p:sp>
      <p:pic>
        <p:nvPicPr>
          <p:cNvPr id="5" name="Picture 4">
            <a:extLst>
              <a:ext uri="{FF2B5EF4-FFF2-40B4-BE49-F238E27FC236}">
                <a16:creationId xmlns:a16="http://schemas.microsoft.com/office/drawing/2014/main" id="{9D34EDAB-7E13-9AC8-E98F-8966714E67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07203" y="2104656"/>
            <a:ext cx="4059680" cy="4055534"/>
          </a:xfrm>
          <a:prstGeom prst="rect">
            <a:avLst/>
          </a:prstGeom>
        </p:spPr>
      </p:pic>
      <p:sp>
        <p:nvSpPr>
          <p:cNvPr id="2" name="Rectangle 1">
            <a:extLst>
              <a:ext uri="{FF2B5EF4-FFF2-40B4-BE49-F238E27FC236}">
                <a16:creationId xmlns:a16="http://schemas.microsoft.com/office/drawing/2014/main" id="{6E95AD30-64E1-0C71-AB2F-DF850AB95859}"/>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6120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07A8CFE-46B9-4BAF-CD17-4462F173F599}"/>
              </a:ext>
            </a:extLst>
          </p:cNvPr>
          <p:cNvSpPr txBox="1">
            <a:spLocks/>
          </p:cNvSpPr>
          <p:nvPr/>
        </p:nvSpPr>
        <p:spPr>
          <a:xfrm>
            <a:off x="838200" y="457201"/>
            <a:ext cx="10515600" cy="12334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7000" b="1" u="sng" dirty="0">
                <a:latin typeface="Arial" panose="020B0604020202020204" pitchFamily="34" charset="0"/>
                <a:cs typeface="Arial" panose="020B0604020202020204" pitchFamily="34" charset="0"/>
              </a:rPr>
              <a:t>SYSTEM DESIGN</a:t>
            </a:r>
          </a:p>
        </p:txBody>
      </p:sp>
      <p:sp>
        <p:nvSpPr>
          <p:cNvPr id="19" name="Content Placeholder 2">
            <a:extLst>
              <a:ext uri="{FF2B5EF4-FFF2-40B4-BE49-F238E27FC236}">
                <a16:creationId xmlns:a16="http://schemas.microsoft.com/office/drawing/2014/main" id="{5FE225C3-9059-1EB5-BF8F-4B0062553949}"/>
              </a:ext>
            </a:extLst>
          </p:cNvPr>
          <p:cNvSpPr txBox="1">
            <a:spLocks/>
          </p:cNvSpPr>
          <p:nvPr/>
        </p:nvSpPr>
        <p:spPr>
          <a:xfrm>
            <a:off x="838200" y="1955800"/>
            <a:ext cx="10515600" cy="42502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tabLst>
                <a:tab pos="457200" algn="l"/>
              </a:tabLst>
            </a:pPr>
            <a:r>
              <a:rPr lang="en-IN" sz="1800" dirty="0">
                <a:latin typeface="Times New Roman" panose="02020603050405020304" pitchFamily="18" charset="0"/>
                <a:ea typeface="Times New Roman" panose="02020603050405020304" pitchFamily="18" charset="0"/>
              </a:rPr>
              <a:t>The system is designed to be both robust and adaptable, using a combination of APIs and a central database to gather and </a:t>
            </a:r>
            <a:r>
              <a:rPr lang="en-IN" sz="1800" dirty="0" err="1">
                <a:latin typeface="Times New Roman" panose="02020603050405020304" pitchFamily="18" charset="0"/>
                <a:ea typeface="Times New Roman" panose="02020603050405020304" pitchFamily="18" charset="0"/>
              </a:rPr>
              <a:t>analyze</a:t>
            </a:r>
            <a:r>
              <a:rPr lang="en-IN" sz="1800" dirty="0">
                <a:latin typeface="Times New Roman" panose="02020603050405020304" pitchFamily="18" charset="0"/>
                <a:ea typeface="Times New Roman" panose="02020603050405020304" pitchFamily="18" charset="0"/>
              </a:rPr>
              <a:t> detailed information about websites. This approach enables us to provide insights into various aspects, such as IP details, SSL chains, DNS records, and server configurations.</a:t>
            </a:r>
          </a:p>
          <a:p>
            <a:pPr algn="just">
              <a:spcBef>
                <a:spcPts val="0"/>
              </a:spcBef>
              <a:tabLst>
                <a:tab pos="457200" algn="l"/>
              </a:tabLst>
            </a:pPr>
            <a:r>
              <a:rPr lang="en-IN" sz="1800" dirty="0">
                <a:latin typeface="Times New Roman" panose="02020603050405020304" pitchFamily="18" charset="0"/>
                <a:ea typeface="Times New Roman" panose="02020603050405020304" pitchFamily="18" charset="0"/>
              </a:rPr>
              <a:t>One of the key components of the system is its comprehensive dashboard, which serves as the main interface for users. The dashboard is structured to present the </a:t>
            </a:r>
            <a:r>
              <a:rPr lang="en-IN" sz="1800" dirty="0" err="1">
                <a:latin typeface="Times New Roman" panose="02020603050405020304" pitchFamily="18" charset="0"/>
                <a:ea typeface="Times New Roman" panose="02020603050405020304" pitchFamily="18" charset="0"/>
              </a:rPr>
              <a:t>analyzed</a:t>
            </a:r>
            <a:r>
              <a:rPr lang="en-IN" sz="1800" dirty="0">
                <a:latin typeface="Times New Roman" panose="02020603050405020304" pitchFamily="18" charset="0"/>
                <a:ea typeface="Times New Roman" panose="02020603050405020304" pitchFamily="18" charset="0"/>
              </a:rPr>
              <a:t> data clearly and accessibly, giving a thorough overview of a website’s security status. Users can track a variety of important metrics, including IP information, SSL chain integrity, DNS records, and open port status. Additionally, it offers insights into site performance, security settings, and potential vulnerabilities, making it a practical tool for both technical teams and decision-makers.</a:t>
            </a:r>
          </a:p>
          <a:p>
            <a:pPr algn="just">
              <a:spcBef>
                <a:spcPts val="0"/>
              </a:spcBef>
              <a:tabLst>
                <a:tab pos="457200" algn="l"/>
              </a:tabLst>
            </a:pPr>
            <a:endParaRPr lang="en-IN" sz="1800" dirty="0">
              <a:latin typeface="Times New Roman" panose="02020603050405020304" pitchFamily="18" charset="0"/>
              <a:ea typeface="Times New Roman" panose="02020603050405020304" pitchFamily="18" charset="0"/>
            </a:endParaRPr>
          </a:p>
          <a:p>
            <a:pPr algn="just">
              <a:spcBef>
                <a:spcPts val="0"/>
              </a:spcBef>
              <a:tabLst>
                <a:tab pos="457200" algn="l"/>
              </a:tabLst>
            </a:pPr>
            <a:r>
              <a:rPr lang="en-IN" sz="1800" b="1" dirty="0">
                <a:latin typeface="Times New Roman" panose="02020603050405020304" pitchFamily="18" charset="0"/>
                <a:ea typeface="Times New Roman" panose="02020603050405020304" pitchFamily="18" charset="0"/>
              </a:rPr>
              <a:t>Future Work: </a:t>
            </a:r>
          </a:p>
          <a:p>
            <a:pPr algn="just">
              <a:spcBef>
                <a:spcPts val="0"/>
              </a:spcBef>
              <a:tabLst>
                <a:tab pos="457200" algn="l"/>
              </a:tabLst>
            </a:pPr>
            <a:r>
              <a:rPr lang="en-IN" sz="1800" dirty="0">
                <a:latin typeface="Times New Roman" panose="02020603050405020304" pitchFamily="18" charset="0"/>
                <a:ea typeface="Times New Roman" panose="02020603050405020304" pitchFamily="18" charset="0"/>
              </a:rPr>
              <a:t>Scalability is a central consideration, ensuring that the system can manage increased data loads as more websites are </a:t>
            </a:r>
            <a:r>
              <a:rPr lang="en-IN" sz="1800" dirty="0" err="1">
                <a:latin typeface="Times New Roman" panose="02020603050405020304" pitchFamily="18" charset="0"/>
                <a:ea typeface="Times New Roman" panose="02020603050405020304" pitchFamily="18" charset="0"/>
              </a:rPr>
              <a:t>analyzed</a:t>
            </a:r>
            <a:r>
              <a:rPr lang="en-IN" sz="1800" dirty="0">
                <a:latin typeface="Times New Roman" panose="02020603050405020304" pitchFamily="18" charset="0"/>
                <a:ea typeface="Times New Roman" panose="02020603050405020304" pitchFamily="18" charset="0"/>
              </a:rPr>
              <a:t>. It’s also built to integrate smoothly with other security tools, making it a flexible addition to any organization’s security setup. In the future, we plan to incorporate web vulnerability exploitation tools. This will allow the system to test how well websites hold up against potential hacks, offering deeper insights into their security resilience.</a:t>
            </a:r>
          </a:p>
          <a:p>
            <a:pPr algn="just">
              <a:spcBef>
                <a:spcPts val="0"/>
              </a:spcBef>
              <a:tabLst>
                <a:tab pos="457200" algn="l"/>
              </a:tabLst>
            </a:pPr>
            <a:endParaRPr lang="en-IN" sz="1800" dirty="0">
              <a:latin typeface="Times New Roman" panose="02020603050405020304" pitchFamily="18" charset="0"/>
              <a:ea typeface="Times New Roman" panose="02020603050405020304" pitchFamily="18" charset="0"/>
            </a:endParaRPr>
          </a:p>
        </p:txBody>
      </p:sp>
      <p:sp>
        <p:nvSpPr>
          <p:cNvPr id="2" name="Rectangle 1">
            <a:extLst>
              <a:ext uri="{FF2B5EF4-FFF2-40B4-BE49-F238E27FC236}">
                <a16:creationId xmlns:a16="http://schemas.microsoft.com/office/drawing/2014/main" id="{5BA416CD-E148-B947-B622-3440B88098D2}"/>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8276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xEl>
                                              <p:pRg st="1" end="1"/>
                                            </p:txEl>
                                          </p:spTgt>
                                        </p:tgtEl>
                                        <p:attrNameLst>
                                          <p:attrName>style.visibility</p:attrName>
                                        </p:attrNameLst>
                                      </p:cBhvr>
                                      <p:to>
                                        <p:strVal val="visible"/>
                                      </p:to>
                                    </p:set>
                                    <p:animEffect transition="in" filter="fade">
                                      <p:cBhvr>
                                        <p:cTn id="14" dur="1000"/>
                                        <p:tgtEl>
                                          <p:spTgt spid="19">
                                            <p:txEl>
                                              <p:pRg st="1" end="1"/>
                                            </p:txEl>
                                          </p:spTgt>
                                        </p:tgtEl>
                                      </p:cBhvr>
                                    </p:animEffect>
                                    <p:anim calcmode="lin" valueType="num">
                                      <p:cBhvr>
                                        <p:cTn id="15"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animEffect transition="in" filter="fade">
                                      <p:cBhvr>
                                        <p:cTn id="21" dur="1000"/>
                                        <p:tgtEl>
                                          <p:spTgt spid="19">
                                            <p:txEl>
                                              <p:pRg st="3" end="3"/>
                                            </p:txEl>
                                          </p:spTgt>
                                        </p:tgtEl>
                                      </p:cBhvr>
                                    </p:animEffect>
                                    <p:anim calcmode="lin" valueType="num">
                                      <p:cBhvr>
                                        <p:cTn id="22" dur="10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xEl>
                                              <p:pRg st="4" end="4"/>
                                            </p:txEl>
                                          </p:spTgt>
                                        </p:tgtEl>
                                        <p:attrNameLst>
                                          <p:attrName>style.visibility</p:attrName>
                                        </p:attrNameLst>
                                      </p:cBhvr>
                                      <p:to>
                                        <p:strVal val="visible"/>
                                      </p:to>
                                    </p:set>
                                    <p:animEffect transition="in" filter="fade">
                                      <p:cBhvr>
                                        <p:cTn id="28" dur="1000"/>
                                        <p:tgtEl>
                                          <p:spTgt spid="19">
                                            <p:txEl>
                                              <p:pRg st="4" end="4"/>
                                            </p:txEl>
                                          </p:spTgt>
                                        </p:tgtEl>
                                      </p:cBhvr>
                                    </p:animEffect>
                                    <p:anim calcmode="lin" valueType="num">
                                      <p:cBhvr>
                                        <p:cTn id="29"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DD41-51F1-6370-E9CB-A3CB97B1903E}"/>
              </a:ext>
            </a:extLst>
          </p:cNvPr>
          <p:cNvSpPr>
            <a:spLocks noGrp="1"/>
          </p:cNvSpPr>
          <p:nvPr>
            <p:ph type="title"/>
          </p:nvPr>
        </p:nvSpPr>
        <p:spPr>
          <a:xfrm>
            <a:off x="1306576" y="365125"/>
            <a:ext cx="9578849" cy="1325563"/>
          </a:xfrm>
        </p:spPr>
        <p:txBody>
          <a:bodyPr>
            <a:noAutofit/>
          </a:bodyPr>
          <a:lstStyle/>
          <a:p>
            <a:pPr algn="ctr"/>
            <a:r>
              <a:rPr lang="en-IN" sz="6000" b="1" u="sng" dirty="0">
                <a:latin typeface="Arial" panose="020B0604020202020204" pitchFamily="34" charset="0"/>
                <a:cs typeface="Arial" panose="020B0604020202020204" pitchFamily="34" charset="0"/>
              </a:rPr>
              <a:t>AREA OF APPLICATION</a:t>
            </a:r>
          </a:p>
        </p:txBody>
      </p:sp>
      <p:sp>
        <p:nvSpPr>
          <p:cNvPr id="3" name="Content Placeholder 2">
            <a:extLst>
              <a:ext uri="{FF2B5EF4-FFF2-40B4-BE49-F238E27FC236}">
                <a16:creationId xmlns:a16="http://schemas.microsoft.com/office/drawing/2014/main" id="{B03E26A6-6EBA-E475-E50F-7A1F75CA671A}"/>
              </a:ext>
            </a:extLst>
          </p:cNvPr>
          <p:cNvSpPr>
            <a:spLocks noGrp="1"/>
          </p:cNvSpPr>
          <p:nvPr>
            <p:ph idx="1"/>
          </p:nvPr>
        </p:nvSpPr>
        <p:spPr>
          <a:xfrm>
            <a:off x="838200" y="1871228"/>
            <a:ext cx="5985933" cy="4015039"/>
          </a:xfrm>
        </p:spPr>
        <p:txBody>
          <a:bodyPr>
            <a:normAutofit/>
          </a:bodyPr>
          <a:lstStyle/>
          <a:p>
            <a:pPr marL="0" marR="0" indent="0">
              <a:spcBef>
                <a:spcPts val="0"/>
              </a:spcBef>
              <a:spcAft>
                <a:spcPts val="0"/>
              </a:spcAft>
              <a:buSzPts val="1000"/>
              <a:buNone/>
              <a:tabLst>
                <a:tab pos="457200" algn="l"/>
              </a:tabLst>
            </a:pPr>
            <a:r>
              <a:rPr lang="en-IN" sz="1700" dirty="0">
                <a:latin typeface="Minion Pro" panose="02040503050201020203" pitchFamily="18" charset="0"/>
              </a:rPr>
              <a:t>The IP analysis system provides crucial insights and protection across various sectors. Below are four key areas where the system can be effectively utilized:</a:t>
            </a:r>
          </a:p>
          <a:p>
            <a:pPr marL="0" marR="0" indent="0">
              <a:spcBef>
                <a:spcPts val="0"/>
              </a:spcBef>
              <a:spcAft>
                <a:spcPts val="0"/>
              </a:spcAft>
              <a:buSzPts val="1000"/>
              <a:buNone/>
              <a:tabLst>
                <a:tab pos="457200" algn="l"/>
              </a:tabLst>
            </a:pPr>
            <a:endParaRPr lang="en-IN" sz="1700" dirty="0">
              <a:latin typeface="Minion Pro" panose="02040503050201020203" pitchFamily="18" charset="0"/>
            </a:endParaRPr>
          </a:p>
          <a:p>
            <a:pPr marL="0" indent="0">
              <a:spcBef>
                <a:spcPts val="0"/>
              </a:spcBef>
              <a:buSzPts val="1000"/>
              <a:buNone/>
              <a:tabLst>
                <a:tab pos="457200" algn="l"/>
              </a:tabLst>
            </a:pPr>
            <a:r>
              <a:rPr lang="en-IN" sz="1700" b="1" dirty="0">
                <a:latin typeface="Minion Pro" panose="02040503050201020203" pitchFamily="18" charset="0"/>
              </a:rPr>
              <a:t>1. Corporate Network Security</a:t>
            </a:r>
          </a:p>
          <a:p>
            <a:pPr>
              <a:spcBef>
                <a:spcPts val="0"/>
              </a:spcBef>
              <a:buSzPts val="1000"/>
              <a:tabLst>
                <a:tab pos="457200" algn="l"/>
              </a:tabLst>
            </a:pPr>
            <a:endParaRPr lang="en-IN" sz="1700" dirty="0">
              <a:latin typeface="Minion Pro" panose="02040503050201020203" pitchFamily="18" charset="0"/>
            </a:endParaRPr>
          </a:p>
          <a:p>
            <a:pPr>
              <a:spcBef>
                <a:spcPts val="0"/>
              </a:spcBef>
              <a:buSzPts val="1000"/>
              <a:tabLst>
                <a:tab pos="457200" algn="l"/>
              </a:tabLst>
            </a:pPr>
            <a:r>
              <a:rPr lang="en-IN" sz="1700" dirty="0">
                <a:latin typeface="Minion Pro" panose="02040503050201020203" pitchFamily="18" charset="0"/>
              </a:rPr>
              <a:t>Use: The system continuously monitors enterprise networks for anomalies and potential security breaches, offering real-time analysis and threat detection.</a:t>
            </a:r>
          </a:p>
          <a:p>
            <a:pPr>
              <a:spcBef>
                <a:spcPts val="0"/>
              </a:spcBef>
              <a:buSzPts val="1000"/>
              <a:tabLst>
                <a:tab pos="457200" algn="l"/>
              </a:tabLst>
            </a:pPr>
            <a:r>
              <a:rPr lang="en-IN" sz="1700" dirty="0">
                <a:latin typeface="Minion Pro" panose="02040503050201020203" pitchFamily="18" charset="0"/>
              </a:rPr>
              <a:t>Helpfulness: It significantly enhances the protection of sensitive corporate data, ensures the integrity of business operations, and mitigates risks associated with cyber threats.</a:t>
            </a:r>
          </a:p>
          <a:p>
            <a:pPr>
              <a:spcBef>
                <a:spcPts val="0"/>
              </a:spcBef>
              <a:buSzPts val="1000"/>
              <a:tabLst>
                <a:tab pos="457200" algn="l"/>
              </a:tabLst>
            </a:pPr>
            <a:endParaRPr lang="en-IN" sz="1700" b="1" dirty="0">
              <a:latin typeface="Minion Pro" panose="02040503050201020203" pitchFamily="18" charset="0"/>
            </a:endParaRPr>
          </a:p>
          <a:p>
            <a:pPr marL="0" marR="0">
              <a:spcBef>
                <a:spcPts val="0"/>
              </a:spcBef>
              <a:spcAft>
                <a:spcPts val="0"/>
              </a:spcAft>
              <a:tabLst>
                <a:tab pos="457200" algn="l"/>
              </a:tabLst>
            </a:pPr>
            <a:endParaRPr lang="en-IN" sz="18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F89341E0-69B4-7B25-D646-54FA01246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476" y="2055812"/>
            <a:ext cx="4545142" cy="2597224"/>
          </a:xfrm>
          <a:prstGeom prst="rect">
            <a:avLst/>
          </a:prstGeom>
          <a:ln>
            <a:noFill/>
          </a:ln>
          <a:effectLst>
            <a:outerShdw blurRad="292100" dist="139700" dir="2700000" algn="tl" rotWithShape="0">
              <a:srgbClr val="333333">
                <a:alpha val="65000"/>
              </a:srgbClr>
            </a:outerShdw>
          </a:effectLst>
        </p:spPr>
      </p:pic>
      <p:sp>
        <p:nvSpPr>
          <p:cNvPr id="9" name="Content Placeholder 2">
            <a:extLst>
              <a:ext uri="{FF2B5EF4-FFF2-40B4-BE49-F238E27FC236}">
                <a16:creationId xmlns:a16="http://schemas.microsoft.com/office/drawing/2014/main" id="{C6CF4585-3F02-77FB-A25A-F4A232731E79}"/>
              </a:ext>
            </a:extLst>
          </p:cNvPr>
          <p:cNvSpPr txBox="1">
            <a:spLocks/>
          </p:cNvSpPr>
          <p:nvPr/>
        </p:nvSpPr>
        <p:spPr>
          <a:xfrm>
            <a:off x="839876" y="4902897"/>
            <a:ext cx="11004133" cy="2320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000"/>
              <a:buNone/>
              <a:tabLst>
                <a:tab pos="457200" algn="l"/>
              </a:tabLst>
            </a:pPr>
            <a:r>
              <a:rPr lang="en-IN" sz="1700" b="1" dirty="0">
                <a:latin typeface="Minion Pro" panose="02040503050201020203" pitchFamily="18" charset="0"/>
              </a:rPr>
              <a:t>2. Financial Sector</a:t>
            </a:r>
          </a:p>
          <a:p>
            <a:pPr>
              <a:spcBef>
                <a:spcPts val="0"/>
              </a:spcBef>
              <a:buSzPts val="1000"/>
              <a:tabLst>
                <a:tab pos="457200" algn="l"/>
              </a:tabLst>
            </a:pPr>
            <a:endParaRPr lang="en-IN" sz="1700" dirty="0">
              <a:latin typeface="Minion Pro" panose="02040503050201020203" pitchFamily="18" charset="0"/>
            </a:endParaRPr>
          </a:p>
          <a:p>
            <a:pPr>
              <a:spcBef>
                <a:spcPts val="0"/>
              </a:spcBef>
              <a:buSzPts val="1000"/>
              <a:tabLst>
                <a:tab pos="457200" algn="l"/>
              </a:tabLst>
            </a:pPr>
            <a:r>
              <a:rPr lang="en-IN" sz="1700" dirty="0">
                <a:latin typeface="Minion Pro" panose="02040503050201020203" pitchFamily="18" charset="0"/>
              </a:rPr>
              <a:t>Use: The system monitors transaction networks and online banking platforms to detect and </a:t>
            </a:r>
            <a:r>
              <a:rPr lang="en-IN" sz="1700" dirty="0" err="1">
                <a:latin typeface="Minion Pro" panose="02040503050201020203" pitchFamily="18" charset="0"/>
              </a:rPr>
              <a:t>analyze</a:t>
            </a:r>
            <a:r>
              <a:rPr lang="en-IN" sz="1700" dirty="0">
                <a:latin typeface="Minion Pro" panose="02040503050201020203" pitchFamily="18" charset="0"/>
              </a:rPr>
              <a:t> fraudulent activities and security breaches.</a:t>
            </a:r>
          </a:p>
          <a:p>
            <a:pPr>
              <a:spcBef>
                <a:spcPts val="0"/>
              </a:spcBef>
              <a:buSzPts val="1000"/>
              <a:tabLst>
                <a:tab pos="457200" algn="l"/>
              </a:tabLst>
            </a:pPr>
            <a:r>
              <a:rPr lang="en-IN" sz="1700" dirty="0">
                <a:latin typeface="Minion Pro" panose="02040503050201020203" pitchFamily="18" charset="0"/>
              </a:rPr>
              <a:t>Helpfulness: It plays a vital role in safeguarding financial transactions, protecting sensitive customer information, and preventing potential financial losses from cyber-attacks.</a:t>
            </a:r>
          </a:p>
        </p:txBody>
      </p:sp>
      <p:sp>
        <p:nvSpPr>
          <p:cNvPr id="4" name="Rectangle 3">
            <a:extLst>
              <a:ext uri="{FF2B5EF4-FFF2-40B4-BE49-F238E27FC236}">
                <a16:creationId xmlns:a16="http://schemas.microsoft.com/office/drawing/2014/main" id="{A0C8F371-48C0-B275-74B4-76D95DD85E1C}"/>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32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fade">
                                      <p:cBhvr>
                                        <p:cTn id="35" dur="1000"/>
                                        <p:tgtEl>
                                          <p:spTgt spid="9">
                                            <p:txEl>
                                              <p:pRg st="0" end="0"/>
                                            </p:txEl>
                                          </p:spTgt>
                                        </p:tgtEl>
                                      </p:cBhvr>
                                    </p:animEffect>
                                    <p:anim calcmode="lin" valueType="num">
                                      <p:cBhvr>
                                        <p:cTn id="3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animEffect transition="in" filter="fade">
                                      <p:cBhvr>
                                        <p:cTn id="42" dur="1000"/>
                                        <p:tgtEl>
                                          <p:spTgt spid="9">
                                            <p:txEl>
                                              <p:pRg st="2" end="2"/>
                                            </p:txEl>
                                          </p:spTgt>
                                        </p:tgtEl>
                                      </p:cBhvr>
                                    </p:animEffect>
                                    <p:anim calcmode="lin" valueType="num">
                                      <p:cBhvr>
                                        <p:cTn id="4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3" end="3"/>
                                            </p:txEl>
                                          </p:spTgt>
                                        </p:tgtEl>
                                        <p:attrNameLst>
                                          <p:attrName>style.visibility</p:attrName>
                                        </p:attrNameLst>
                                      </p:cBhvr>
                                      <p:to>
                                        <p:strVal val="visible"/>
                                      </p:to>
                                    </p:set>
                                    <p:animEffect transition="in" filter="fade">
                                      <p:cBhvr>
                                        <p:cTn id="49" dur="1000"/>
                                        <p:tgtEl>
                                          <p:spTgt spid="9">
                                            <p:txEl>
                                              <p:pRg st="3" end="3"/>
                                            </p:txEl>
                                          </p:spTgt>
                                        </p:tgtEl>
                                      </p:cBhvr>
                                    </p:animEffect>
                                    <p:anim calcmode="lin" valueType="num">
                                      <p:cBhvr>
                                        <p:cTn id="5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DD41-51F1-6370-E9CB-A3CB97B1903E}"/>
              </a:ext>
            </a:extLst>
          </p:cNvPr>
          <p:cNvSpPr>
            <a:spLocks noGrp="1"/>
          </p:cNvSpPr>
          <p:nvPr>
            <p:ph type="title"/>
          </p:nvPr>
        </p:nvSpPr>
        <p:spPr>
          <a:xfrm>
            <a:off x="1306576" y="365125"/>
            <a:ext cx="9578849" cy="1325563"/>
          </a:xfrm>
        </p:spPr>
        <p:txBody>
          <a:bodyPr>
            <a:noAutofit/>
          </a:bodyPr>
          <a:lstStyle/>
          <a:p>
            <a:pPr algn="ctr"/>
            <a:r>
              <a:rPr lang="en-IN" sz="6000" b="1" u="sng" dirty="0">
                <a:latin typeface="Arial" panose="020B0604020202020204" pitchFamily="34" charset="0"/>
                <a:cs typeface="Arial" panose="020B0604020202020204" pitchFamily="34" charset="0"/>
              </a:rPr>
              <a:t>AREA OF APPLICATION</a:t>
            </a:r>
          </a:p>
        </p:txBody>
      </p:sp>
      <p:sp>
        <p:nvSpPr>
          <p:cNvPr id="3" name="Content Placeholder 2">
            <a:extLst>
              <a:ext uri="{FF2B5EF4-FFF2-40B4-BE49-F238E27FC236}">
                <a16:creationId xmlns:a16="http://schemas.microsoft.com/office/drawing/2014/main" id="{B03E26A6-6EBA-E475-E50F-7A1F75CA671A}"/>
              </a:ext>
            </a:extLst>
          </p:cNvPr>
          <p:cNvSpPr>
            <a:spLocks noGrp="1"/>
          </p:cNvSpPr>
          <p:nvPr>
            <p:ph idx="1"/>
          </p:nvPr>
        </p:nvSpPr>
        <p:spPr>
          <a:xfrm>
            <a:off x="838200" y="2199063"/>
            <a:ext cx="10515600" cy="3473604"/>
          </a:xfrm>
        </p:spPr>
        <p:txBody>
          <a:bodyPr>
            <a:normAutofit/>
          </a:bodyPr>
          <a:lstStyle/>
          <a:p>
            <a:pPr marL="0" indent="0">
              <a:spcBef>
                <a:spcPts val="0"/>
              </a:spcBef>
              <a:buSzPts val="1000"/>
              <a:buNone/>
              <a:tabLst>
                <a:tab pos="457200" algn="l"/>
              </a:tabLst>
            </a:pPr>
            <a:r>
              <a:rPr lang="en-IN" sz="1700" b="1" dirty="0">
                <a:latin typeface="Minion Pro" panose="02040503050201020203" pitchFamily="18" charset="0"/>
              </a:rPr>
              <a:t>3.  E-Commerce Platforms</a:t>
            </a:r>
          </a:p>
          <a:p>
            <a:pPr marL="0" indent="0">
              <a:spcBef>
                <a:spcPts val="0"/>
              </a:spcBef>
              <a:buSzPts val="1000"/>
              <a:buNone/>
              <a:tabLst>
                <a:tab pos="457200" algn="l"/>
              </a:tabLst>
            </a:pPr>
            <a:endParaRPr lang="en-IN" sz="1700" dirty="0">
              <a:latin typeface="Minion Pro" panose="02040503050201020203" pitchFamily="18" charset="0"/>
            </a:endParaRPr>
          </a:p>
          <a:p>
            <a:pPr>
              <a:spcBef>
                <a:spcPts val="0"/>
              </a:spcBef>
              <a:buSzPts val="1000"/>
              <a:tabLst>
                <a:tab pos="457200" algn="l"/>
              </a:tabLst>
            </a:pPr>
            <a:r>
              <a:rPr lang="en-IN" sz="1700" dirty="0">
                <a:latin typeface="Minion Pro" panose="02040503050201020203" pitchFamily="18" charset="0"/>
              </a:rPr>
              <a:t>Use: The system evaluates online retail environments by </a:t>
            </a:r>
            <a:r>
              <a:rPr lang="en-IN" sz="1700" dirty="0" err="1">
                <a:latin typeface="Minion Pro" panose="02040503050201020203" pitchFamily="18" charset="0"/>
              </a:rPr>
              <a:t>analyzing</a:t>
            </a:r>
            <a:r>
              <a:rPr lang="en-IN" sz="1700" dirty="0">
                <a:latin typeface="Minion Pro" panose="02040503050201020203" pitchFamily="18" charset="0"/>
              </a:rPr>
              <a:t> traffic patterns for fraudulent transactions and potential security threats.</a:t>
            </a:r>
          </a:p>
          <a:p>
            <a:pPr>
              <a:spcBef>
                <a:spcPts val="0"/>
              </a:spcBef>
              <a:buSzPts val="1000"/>
              <a:tabLst>
                <a:tab pos="457200" algn="l"/>
              </a:tabLst>
            </a:pPr>
            <a:r>
              <a:rPr lang="en-IN" sz="1700" dirty="0">
                <a:latin typeface="Minion Pro" panose="02040503050201020203" pitchFamily="18" charset="0"/>
              </a:rPr>
              <a:t>Helpfulness: It helps secure payment information, maintain customer trust, and mitigate risks that could adversely affect the business’s reputation and operational stability.</a:t>
            </a:r>
          </a:p>
          <a:p>
            <a:pPr>
              <a:spcBef>
                <a:spcPts val="0"/>
              </a:spcBef>
              <a:buSzPts val="1000"/>
              <a:tabLst>
                <a:tab pos="457200" algn="l"/>
              </a:tabLst>
            </a:pPr>
            <a:endParaRPr lang="en-IN" sz="1700" dirty="0">
              <a:latin typeface="Minion Pro" panose="02040503050201020203" pitchFamily="18" charset="0"/>
            </a:endParaRPr>
          </a:p>
          <a:p>
            <a:pPr marL="0" indent="0">
              <a:spcBef>
                <a:spcPts val="0"/>
              </a:spcBef>
              <a:buSzPts val="1000"/>
              <a:buNone/>
              <a:tabLst>
                <a:tab pos="457200" algn="l"/>
              </a:tabLst>
            </a:pPr>
            <a:r>
              <a:rPr lang="en-IN" sz="1700" b="1" dirty="0">
                <a:latin typeface="Minion Pro" panose="02040503050201020203" pitchFamily="18" charset="0"/>
              </a:rPr>
              <a:t>4. Healthcare Industry</a:t>
            </a:r>
          </a:p>
          <a:p>
            <a:pPr marL="342900" indent="-342900">
              <a:spcBef>
                <a:spcPts val="0"/>
              </a:spcBef>
              <a:buSzPts val="1000"/>
              <a:buAutoNum type="arabicPeriod" startAt="4"/>
              <a:tabLst>
                <a:tab pos="457200" algn="l"/>
              </a:tabLst>
            </a:pPr>
            <a:endParaRPr lang="en-IN" sz="1700" dirty="0">
              <a:latin typeface="Minion Pro" panose="02040503050201020203" pitchFamily="18" charset="0"/>
            </a:endParaRPr>
          </a:p>
          <a:p>
            <a:pPr>
              <a:spcBef>
                <a:spcPts val="0"/>
              </a:spcBef>
              <a:buSzPts val="1000"/>
              <a:tabLst>
                <a:tab pos="457200" algn="l"/>
              </a:tabLst>
            </a:pPr>
            <a:r>
              <a:rPr lang="en-IN" sz="1700" dirty="0">
                <a:latin typeface="Minion Pro" panose="02040503050201020203" pitchFamily="18" charset="0"/>
              </a:rPr>
              <a:t>Use: The system assesses network security within healthcare environments to protect patient data and safeguard critical healthcare systems from cyber threats.</a:t>
            </a:r>
          </a:p>
          <a:p>
            <a:pPr>
              <a:spcBef>
                <a:spcPts val="0"/>
              </a:spcBef>
              <a:buSzPts val="1000"/>
              <a:tabLst>
                <a:tab pos="457200" algn="l"/>
              </a:tabLst>
            </a:pPr>
            <a:r>
              <a:rPr lang="en-IN" sz="1700" dirty="0">
                <a:latin typeface="Minion Pro" panose="02040503050201020203" pitchFamily="18" charset="0"/>
              </a:rPr>
              <a:t>Helpfulness: It ensures the confidentiality and integrity of sensitive health information, supports compliance with data protection regulations, and contributes to overall data security in the healthcare sector.</a:t>
            </a:r>
          </a:p>
        </p:txBody>
      </p:sp>
      <p:sp>
        <p:nvSpPr>
          <p:cNvPr id="6" name="Rectangle 5">
            <a:extLst>
              <a:ext uri="{FF2B5EF4-FFF2-40B4-BE49-F238E27FC236}">
                <a16:creationId xmlns:a16="http://schemas.microsoft.com/office/drawing/2014/main" id="{18DAC3E9-0387-AAA4-5255-89739E0488C2}"/>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8197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DD41-51F1-6370-E9CB-A3CB97B1903E}"/>
              </a:ext>
            </a:extLst>
          </p:cNvPr>
          <p:cNvSpPr>
            <a:spLocks noGrp="1"/>
          </p:cNvSpPr>
          <p:nvPr>
            <p:ph type="title"/>
          </p:nvPr>
        </p:nvSpPr>
        <p:spPr>
          <a:xfrm>
            <a:off x="1306576" y="3242732"/>
            <a:ext cx="9578849" cy="1325563"/>
          </a:xfrm>
        </p:spPr>
        <p:txBody>
          <a:bodyPr>
            <a:noAutofit/>
          </a:bodyPr>
          <a:lstStyle/>
          <a:p>
            <a:pPr algn="ctr"/>
            <a:r>
              <a:rPr lang="en-IN" sz="7000" u="sng" dirty="0">
                <a:latin typeface="Neue Plak Bold" panose="020B0804030202020204" pitchFamily="34" charset="0"/>
              </a:rPr>
              <a:t>THANK YOU</a:t>
            </a:r>
          </a:p>
        </p:txBody>
      </p:sp>
      <p:pic>
        <p:nvPicPr>
          <p:cNvPr id="8" name="Picture 7" descr="A picture containing text, clipart&#10;&#10;Description automatically generated">
            <a:extLst>
              <a:ext uri="{FF2B5EF4-FFF2-40B4-BE49-F238E27FC236}">
                <a16:creationId xmlns:a16="http://schemas.microsoft.com/office/drawing/2014/main" id="{A10FB524-9B61-94D3-F1F6-DD3BC8C9D7CF}"/>
              </a:ext>
            </a:extLst>
          </p:cNvPr>
          <p:cNvPicPr>
            <a:picLocks noChangeAspect="1"/>
          </p:cNvPicPr>
          <p:nvPr/>
        </p:nvPicPr>
        <p:blipFill>
          <a:blip r:embed="rId2"/>
          <a:stretch>
            <a:fillRect/>
          </a:stretch>
        </p:blipFill>
        <p:spPr>
          <a:xfrm>
            <a:off x="3776070" y="1435878"/>
            <a:ext cx="4639860" cy="1993122"/>
          </a:xfrm>
          <a:prstGeom prst="rect">
            <a:avLst/>
          </a:prstGeom>
        </p:spPr>
      </p:pic>
      <p:pic>
        <p:nvPicPr>
          <p:cNvPr id="10" name="Picture 9">
            <a:extLst>
              <a:ext uri="{FF2B5EF4-FFF2-40B4-BE49-F238E27FC236}">
                <a16:creationId xmlns:a16="http://schemas.microsoft.com/office/drawing/2014/main" id="{6483EAE1-B991-627F-D338-9820185AB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632" y="4137632"/>
            <a:ext cx="2720368" cy="2720368"/>
          </a:xfrm>
          <a:prstGeom prst="rect">
            <a:avLst/>
          </a:prstGeom>
        </p:spPr>
      </p:pic>
      <p:sp>
        <p:nvSpPr>
          <p:cNvPr id="3" name="Rectangle 2">
            <a:extLst>
              <a:ext uri="{FF2B5EF4-FFF2-40B4-BE49-F238E27FC236}">
                <a16:creationId xmlns:a16="http://schemas.microsoft.com/office/drawing/2014/main" id="{69F52B9D-A22F-404E-1FF5-C1F338C875BD}"/>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28361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8535-2943-55C3-A27C-00EEB89864EF}"/>
              </a:ext>
            </a:extLst>
          </p:cNvPr>
          <p:cNvSpPr>
            <a:spLocks noGrp="1"/>
          </p:cNvSpPr>
          <p:nvPr>
            <p:ph type="ctrTitle"/>
          </p:nvPr>
        </p:nvSpPr>
        <p:spPr>
          <a:xfrm>
            <a:off x="5697353" y="693181"/>
            <a:ext cx="6077662" cy="1201103"/>
          </a:xfrm>
        </p:spPr>
        <p:txBody>
          <a:bodyPr anchor="ctr">
            <a:normAutofit/>
          </a:bodyPr>
          <a:lstStyle/>
          <a:p>
            <a:r>
              <a:rPr lang="en-IN" sz="8000" b="1" u="sng" dirty="0">
                <a:latin typeface="Arial" panose="020B0604020202020204" pitchFamily="34" charset="0"/>
                <a:cs typeface="Arial" panose="020B0604020202020204" pitchFamily="34" charset="0"/>
              </a:rPr>
              <a:t>ABSTRACT</a:t>
            </a:r>
          </a:p>
        </p:txBody>
      </p:sp>
      <p:sp>
        <p:nvSpPr>
          <p:cNvPr id="4" name="Content Placeholder 2">
            <a:extLst>
              <a:ext uri="{FF2B5EF4-FFF2-40B4-BE49-F238E27FC236}">
                <a16:creationId xmlns:a16="http://schemas.microsoft.com/office/drawing/2014/main" id="{F43FDDCD-5739-97DD-17AF-88B872F02364}"/>
              </a:ext>
            </a:extLst>
          </p:cNvPr>
          <p:cNvSpPr txBox="1">
            <a:spLocks/>
          </p:cNvSpPr>
          <p:nvPr/>
        </p:nvSpPr>
        <p:spPr>
          <a:xfrm>
            <a:off x="764407" y="2983581"/>
            <a:ext cx="10741793" cy="2800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tabLst>
                <a:tab pos="457200" algn="l"/>
              </a:tabLst>
            </a:pPr>
            <a:r>
              <a:rPr lang="en-IN" dirty="0">
                <a:latin typeface="Minion Pro" panose="02040503050201020203" pitchFamily="18" charset="0"/>
              </a:rPr>
              <a:t>This report presents a comprehensive analysis of Internet Protocol (IP) data, focusing on detecting and mitigating security threats within a network. The project leverages advanced algorithms to identify and classify IP traffic anomalies, with the aim of enhancing network security. By analysing sample IP data and employing a reference algorithm, the project aims to highlight vulnerabilities, mitigate risks, and improve overall network efficiency.</a:t>
            </a:r>
          </a:p>
          <a:p>
            <a:pPr algn="l">
              <a:spcBef>
                <a:spcPts val="0"/>
              </a:spcBef>
              <a:tabLst>
                <a:tab pos="457200" algn="l"/>
              </a:tabLst>
            </a:pPr>
            <a:endParaRPr lang="en-IN" dirty="0">
              <a:latin typeface="Minion Pro" panose="02040503050201020203" pitchFamily="18" charset="0"/>
            </a:endParaRPr>
          </a:p>
        </p:txBody>
      </p:sp>
      <p:sp>
        <p:nvSpPr>
          <p:cNvPr id="11" name="Title 1">
            <a:extLst>
              <a:ext uri="{FF2B5EF4-FFF2-40B4-BE49-F238E27FC236}">
                <a16:creationId xmlns:a16="http://schemas.microsoft.com/office/drawing/2014/main" id="{9F3F4C83-7664-3E07-7D48-3B2CFACD7930}"/>
              </a:ext>
            </a:extLst>
          </p:cNvPr>
          <p:cNvSpPr txBox="1">
            <a:spLocks/>
          </p:cNvSpPr>
          <p:nvPr/>
        </p:nvSpPr>
        <p:spPr>
          <a:xfrm>
            <a:off x="192929" y="-1810456"/>
            <a:ext cx="4827812" cy="153444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tabLst>
                <a:tab pos="1612900" algn="l"/>
              </a:tabLst>
            </a:pPr>
            <a:r>
              <a:rPr lang="en-IN" sz="1100" b="1" dirty="0">
                <a:solidFill>
                  <a:schemeClr val="bg1"/>
                </a:solidFill>
                <a:latin typeface="Manrope" pitchFamily="2" charset="0"/>
                <a:ea typeface="Times New Roman" panose="02020603050405020304" pitchFamily="18" charset="0"/>
                <a:cs typeface="Poppins" panose="00000500000000000000" pitchFamily="2" charset="0"/>
              </a:rPr>
              <a:t>NAME :	  ROLL NO.</a:t>
            </a:r>
          </a:p>
          <a:p>
            <a:pPr algn="l">
              <a:lnSpc>
                <a:spcPct val="100000"/>
              </a:lnSpc>
              <a:spcBef>
                <a:spcPts val="0"/>
              </a:spcBef>
              <a:tabLst>
                <a:tab pos="1612900" algn="l"/>
              </a:tabLst>
            </a:pPr>
            <a:r>
              <a:rPr lang="en-IN" sz="1100" b="1" dirty="0">
                <a:solidFill>
                  <a:schemeClr val="bg1"/>
                </a:solidFill>
                <a:latin typeface="Manrope" pitchFamily="2" charset="0"/>
                <a:ea typeface="Times New Roman" panose="02020603050405020304" pitchFamily="18" charset="0"/>
                <a:cs typeface="Poppins" panose="00000500000000000000" pitchFamily="2" charset="0"/>
              </a:rPr>
              <a:t>SHREYANSHI DOBHAL : 	  R2142220656</a:t>
            </a:r>
          </a:p>
          <a:p>
            <a:pPr algn="l">
              <a:lnSpc>
                <a:spcPct val="100000"/>
              </a:lnSpc>
              <a:spcBef>
                <a:spcPts val="0"/>
              </a:spcBef>
              <a:tabLst>
                <a:tab pos="1612900" algn="l"/>
              </a:tabLst>
            </a:pPr>
            <a:r>
              <a:rPr lang="en-IN" sz="1100" b="1" dirty="0">
                <a:solidFill>
                  <a:schemeClr val="bg1"/>
                </a:solidFill>
                <a:latin typeface="Manrope" pitchFamily="2" charset="0"/>
                <a:ea typeface="Times New Roman" panose="02020603050405020304" pitchFamily="18" charset="0"/>
                <a:cs typeface="Poppins" panose="00000500000000000000" pitchFamily="2" charset="0"/>
              </a:rPr>
              <a:t>AKSHAT NEGI :	  R2142220414 </a:t>
            </a:r>
          </a:p>
          <a:p>
            <a:pPr algn="l">
              <a:lnSpc>
                <a:spcPct val="100000"/>
              </a:lnSpc>
              <a:spcBef>
                <a:spcPts val="0"/>
              </a:spcBef>
              <a:tabLst>
                <a:tab pos="1612900" algn="l"/>
              </a:tabLst>
            </a:pPr>
            <a:r>
              <a:rPr lang="en-IN" sz="1100" b="1" dirty="0">
                <a:solidFill>
                  <a:schemeClr val="bg1"/>
                </a:solidFill>
                <a:latin typeface="Manrope" pitchFamily="2" charset="0"/>
                <a:ea typeface="Times New Roman" panose="02020603050405020304" pitchFamily="18" charset="0"/>
                <a:cs typeface="Poppins" panose="00000500000000000000" pitchFamily="2" charset="0"/>
              </a:rPr>
              <a:t>ARUSH DUBEY :   	  R2142220314</a:t>
            </a:r>
          </a:p>
          <a:p>
            <a:pPr algn="l">
              <a:lnSpc>
                <a:spcPct val="100000"/>
              </a:lnSpc>
              <a:spcBef>
                <a:spcPts val="0"/>
              </a:spcBef>
              <a:tabLst>
                <a:tab pos="1612900" algn="l"/>
              </a:tabLst>
            </a:pPr>
            <a:r>
              <a:rPr lang="en-IN" sz="1100" b="1" dirty="0">
                <a:solidFill>
                  <a:schemeClr val="bg1"/>
                </a:solidFill>
                <a:latin typeface="Manrope" pitchFamily="2" charset="0"/>
                <a:ea typeface="Times New Roman" panose="02020603050405020304" pitchFamily="18" charset="0"/>
                <a:cs typeface="Poppins" panose="00000500000000000000" pitchFamily="2" charset="0"/>
              </a:rPr>
              <a:t>AMEYA TANEJA : 	  R2134567890</a:t>
            </a:r>
          </a:p>
        </p:txBody>
      </p:sp>
      <p:pic>
        <p:nvPicPr>
          <p:cNvPr id="17" name="Picture 16">
            <a:extLst>
              <a:ext uri="{FF2B5EF4-FFF2-40B4-BE49-F238E27FC236}">
                <a16:creationId xmlns:a16="http://schemas.microsoft.com/office/drawing/2014/main" id="{322FC8F8-6528-8659-E643-72F8451B2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07" y="539065"/>
            <a:ext cx="1370697" cy="1370697"/>
          </a:xfrm>
          <a:prstGeom prst="rect">
            <a:avLst/>
          </a:prstGeom>
        </p:spPr>
      </p:pic>
      <p:sp>
        <p:nvSpPr>
          <p:cNvPr id="3" name="Rectangle 2">
            <a:extLst>
              <a:ext uri="{FF2B5EF4-FFF2-40B4-BE49-F238E27FC236}">
                <a16:creationId xmlns:a16="http://schemas.microsoft.com/office/drawing/2014/main" id="{EB21B7F3-3F16-749F-D758-1C65A8C7A7CC}"/>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6079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DD41-51F1-6370-E9CB-A3CB97B1903E}"/>
              </a:ext>
            </a:extLst>
          </p:cNvPr>
          <p:cNvSpPr>
            <a:spLocks noGrp="1"/>
          </p:cNvSpPr>
          <p:nvPr>
            <p:ph type="title"/>
          </p:nvPr>
        </p:nvSpPr>
        <p:spPr>
          <a:xfrm>
            <a:off x="2545080" y="665158"/>
            <a:ext cx="6819900" cy="1156653"/>
          </a:xfrm>
        </p:spPr>
        <p:txBody>
          <a:bodyPr>
            <a:normAutofit fontScale="90000"/>
          </a:bodyPr>
          <a:lstStyle/>
          <a:p>
            <a:pPr algn="ctr"/>
            <a:r>
              <a:rPr lang="en-IN" sz="7000" b="1" u="sng"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B03E26A6-6EBA-E475-E50F-7A1F75CA671A}"/>
              </a:ext>
            </a:extLst>
          </p:cNvPr>
          <p:cNvSpPr>
            <a:spLocks noGrp="1"/>
          </p:cNvSpPr>
          <p:nvPr>
            <p:ph idx="1"/>
          </p:nvPr>
        </p:nvSpPr>
        <p:spPr>
          <a:xfrm>
            <a:off x="4792133" y="2181915"/>
            <a:ext cx="7061201" cy="4506752"/>
          </a:xfrm>
        </p:spPr>
        <p:txBody>
          <a:bodyPr>
            <a:normAutofit/>
          </a:bodyPr>
          <a:lstStyle/>
          <a:p>
            <a:pPr marL="0" marR="0" indent="0">
              <a:spcBef>
                <a:spcPts val="0"/>
              </a:spcBef>
              <a:spcAft>
                <a:spcPts val="0"/>
              </a:spcAft>
              <a:buSzPts val="1000"/>
              <a:buNone/>
              <a:tabLst>
                <a:tab pos="457200" algn="l"/>
              </a:tabLst>
            </a:pPr>
            <a:r>
              <a:rPr lang="en-IN" sz="1800" dirty="0">
                <a:latin typeface="Minion Pro" panose="02040503050201020203" pitchFamily="18" charset="0"/>
              </a:rPr>
              <a:t>With our growing hyper-connected world , our dependence on the Internet has increasingly grown , with innovation like e-commerce , fast communication . Each day , huge amounts of data travels through the globe . However with this massive flow of personal and public data daily , there comes a very significant need to safeguard Data and Networks , from various Cyber Threats.  </a:t>
            </a:r>
          </a:p>
          <a:p>
            <a:pPr marL="0" marR="0" indent="0">
              <a:spcBef>
                <a:spcPts val="0"/>
              </a:spcBef>
              <a:spcAft>
                <a:spcPts val="0"/>
              </a:spcAft>
              <a:buSzPts val="1000"/>
              <a:buNone/>
              <a:tabLst>
                <a:tab pos="457200" algn="l"/>
              </a:tabLst>
            </a:pPr>
            <a:endParaRPr lang="en-IN" sz="1800" dirty="0">
              <a:latin typeface="Minion Pro" panose="02040503050201020203" pitchFamily="18" charset="0"/>
            </a:endParaRPr>
          </a:p>
          <a:p>
            <a:pPr marL="0" marR="0" indent="0">
              <a:spcBef>
                <a:spcPts val="0"/>
              </a:spcBef>
              <a:spcAft>
                <a:spcPts val="0"/>
              </a:spcAft>
              <a:buSzPts val="1000"/>
              <a:buNone/>
              <a:tabLst>
                <a:tab pos="457200" algn="l"/>
              </a:tabLst>
            </a:pPr>
            <a:r>
              <a:rPr lang="en-IN" sz="1800" dirty="0">
                <a:latin typeface="Minion Pro" panose="02040503050201020203" pitchFamily="18" charset="0"/>
              </a:rPr>
              <a:t>The growing dependence on the Internet and innovation have led to a significant need to safeguard data and networks from cyber threats. This project aims to </a:t>
            </a:r>
            <a:r>
              <a:rPr lang="en-IN" sz="1800" dirty="0" err="1">
                <a:latin typeface="Minion Pro" panose="02040503050201020203" pitchFamily="18" charset="0"/>
              </a:rPr>
              <a:t>analyze</a:t>
            </a:r>
            <a:r>
              <a:rPr lang="en-IN" sz="1800" dirty="0">
                <a:latin typeface="Minion Pro" panose="02040503050201020203" pitchFamily="18" charset="0"/>
              </a:rPr>
              <a:t> IP traffic data using advanced algorithms to identify potential security breaches. By combining real-time data analysis with automated threat response capabilities, the system provides a dependable </a:t>
            </a:r>
            <a:r>
              <a:rPr lang="en-IN" sz="1800" dirty="0" err="1">
                <a:latin typeface="Minion Pro" panose="02040503050201020203" pitchFamily="18" charset="0"/>
              </a:rPr>
              <a:t>defense</a:t>
            </a:r>
            <a:r>
              <a:rPr lang="en-IN" sz="1800" dirty="0">
                <a:latin typeface="Minion Pro" panose="02040503050201020203" pitchFamily="18" charset="0"/>
              </a:rPr>
              <a:t> against cyber attacks. The project focuses on reliable and fast information about IP, enabling the scalability of large-scale networks. The goal is to deliver a comprehensive cybersecurity tool that provides comprehensive protection against cyber threats.</a:t>
            </a:r>
          </a:p>
        </p:txBody>
      </p:sp>
      <p:pic>
        <p:nvPicPr>
          <p:cNvPr id="10" name="Picture 9">
            <a:extLst>
              <a:ext uri="{FF2B5EF4-FFF2-40B4-BE49-F238E27FC236}">
                <a16:creationId xmlns:a16="http://schemas.microsoft.com/office/drawing/2014/main" id="{BE75FFC7-AC01-0F8A-4A69-C18B8571290C}"/>
              </a:ext>
            </a:extLst>
          </p:cNvPr>
          <p:cNvPicPr>
            <a:picLocks noChangeAspect="1"/>
          </p:cNvPicPr>
          <p:nvPr/>
        </p:nvPicPr>
        <p:blipFill rotWithShape="1">
          <a:blip r:embed="rId2">
            <a:extLst>
              <a:ext uri="{28A0092B-C50C-407E-A947-70E740481C1C}">
                <a14:useLocalDpi xmlns:a14="http://schemas.microsoft.com/office/drawing/2010/main" val="0"/>
              </a:ext>
            </a:extLst>
          </a:blip>
          <a:srcRect b="8606"/>
          <a:stretch/>
        </p:blipFill>
        <p:spPr>
          <a:xfrm>
            <a:off x="563880" y="2587894"/>
            <a:ext cx="3962400" cy="29667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a:extLst>
              <a:ext uri="{FF2B5EF4-FFF2-40B4-BE49-F238E27FC236}">
                <a16:creationId xmlns:a16="http://schemas.microsoft.com/office/drawing/2014/main" id="{A7E9CBE8-5924-222E-D8ED-9419899586C2}"/>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7385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DD41-51F1-6370-E9CB-A3CB97B1903E}"/>
              </a:ext>
            </a:extLst>
          </p:cNvPr>
          <p:cNvSpPr>
            <a:spLocks noGrp="1"/>
          </p:cNvSpPr>
          <p:nvPr>
            <p:ph type="title"/>
          </p:nvPr>
        </p:nvSpPr>
        <p:spPr>
          <a:xfrm>
            <a:off x="965502" y="365125"/>
            <a:ext cx="10260996" cy="1325563"/>
          </a:xfrm>
        </p:spPr>
        <p:txBody>
          <a:bodyPr>
            <a:noAutofit/>
          </a:bodyPr>
          <a:lstStyle/>
          <a:p>
            <a:pPr algn="ctr"/>
            <a:r>
              <a:rPr lang="en-IN" sz="7000" b="1" u="sng"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B03E26A6-6EBA-E475-E50F-7A1F75CA671A}"/>
              </a:ext>
            </a:extLst>
          </p:cNvPr>
          <p:cNvSpPr>
            <a:spLocks noGrp="1"/>
          </p:cNvSpPr>
          <p:nvPr>
            <p:ph idx="1"/>
          </p:nvPr>
        </p:nvSpPr>
        <p:spPr>
          <a:xfrm>
            <a:off x="766565" y="2350559"/>
            <a:ext cx="6722533" cy="2974974"/>
          </a:xfrm>
        </p:spPr>
        <p:txBody>
          <a:bodyPr>
            <a:normAutofit/>
          </a:bodyPr>
          <a:lstStyle/>
          <a:p>
            <a:pPr marL="0" marR="0" indent="0">
              <a:spcBef>
                <a:spcPts val="0"/>
              </a:spcBef>
              <a:spcAft>
                <a:spcPts val="0"/>
              </a:spcAft>
              <a:buSzPts val="1000"/>
              <a:buNone/>
              <a:tabLst>
                <a:tab pos="457200" algn="l"/>
              </a:tabLst>
            </a:pPr>
            <a:r>
              <a:rPr lang="en-IN" sz="1700" dirty="0">
                <a:latin typeface="Minion Pro" panose="02040503050201020203" pitchFamily="18" charset="0"/>
              </a:rPr>
              <a:t>Traditional IP analysis tools are severely limited in their capacity to identify and mitigate security threats in real time due to the complexity and size of modern networks. Due to these flaws, networks may be compromised and breaches may occur. Cybercriminals may take advantage of these vulnerabilities. This project is focused on creating a sophisticated IP vulnerability tracker framework in order to address this important problem. In order to provide a dependable and scalable </a:t>
            </a:r>
            <a:r>
              <a:rPr lang="en-IN" sz="1700" dirty="0" err="1">
                <a:latin typeface="Minion Pro" panose="02040503050201020203" pitchFamily="18" charset="0"/>
              </a:rPr>
              <a:t>defense</a:t>
            </a:r>
            <a:r>
              <a:rPr lang="en-IN" sz="1700" dirty="0">
                <a:latin typeface="Minion Pro" panose="02040503050201020203" pitchFamily="18" charset="0"/>
              </a:rPr>
              <a:t> against the ever-changing landscape of cyber risks, the system is built to provide accurate, real-time detection and response to security threats.</a:t>
            </a:r>
          </a:p>
        </p:txBody>
      </p:sp>
      <p:pic>
        <p:nvPicPr>
          <p:cNvPr id="8" name="Picture 7">
            <a:extLst>
              <a:ext uri="{FF2B5EF4-FFF2-40B4-BE49-F238E27FC236}">
                <a16:creationId xmlns:a16="http://schemas.microsoft.com/office/drawing/2014/main" id="{87172AE3-8E4A-CFA8-6702-B2AF23ECC32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996435" y="2137582"/>
            <a:ext cx="3429000" cy="3429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B05AA380-3048-E8C5-2DA4-8A9B7B8CA066}"/>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75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DD41-51F1-6370-E9CB-A3CB97B1903E}"/>
              </a:ext>
            </a:extLst>
          </p:cNvPr>
          <p:cNvSpPr>
            <a:spLocks noGrp="1"/>
          </p:cNvSpPr>
          <p:nvPr>
            <p:ph type="title"/>
          </p:nvPr>
        </p:nvSpPr>
        <p:spPr>
          <a:xfrm>
            <a:off x="3197014" y="648063"/>
            <a:ext cx="7711440" cy="1325563"/>
          </a:xfrm>
        </p:spPr>
        <p:txBody>
          <a:bodyPr>
            <a:normAutofit/>
          </a:bodyPr>
          <a:lstStyle/>
          <a:p>
            <a:pPr algn="ctr"/>
            <a:r>
              <a:rPr lang="en-IN" sz="7000" u="sng" dirty="0">
                <a:latin typeface="Neue Plak Bold" panose="020B0804030202020204" pitchFamily="34" charset="0"/>
              </a:rPr>
              <a:t>SWOT ANALYSIS</a:t>
            </a:r>
          </a:p>
        </p:txBody>
      </p:sp>
      <p:sp>
        <p:nvSpPr>
          <p:cNvPr id="3" name="Content Placeholder 2">
            <a:extLst>
              <a:ext uri="{FF2B5EF4-FFF2-40B4-BE49-F238E27FC236}">
                <a16:creationId xmlns:a16="http://schemas.microsoft.com/office/drawing/2014/main" id="{B03E26A6-6EBA-E475-E50F-7A1F75CA671A}"/>
              </a:ext>
            </a:extLst>
          </p:cNvPr>
          <p:cNvSpPr>
            <a:spLocks noGrp="1"/>
          </p:cNvSpPr>
          <p:nvPr>
            <p:ph idx="1"/>
          </p:nvPr>
        </p:nvSpPr>
        <p:spPr>
          <a:xfrm>
            <a:off x="838200" y="2292880"/>
            <a:ext cx="10515600" cy="4121321"/>
          </a:xfrm>
        </p:spPr>
        <p:txBody>
          <a:bodyPr>
            <a:normAutofit fontScale="92500" lnSpcReduction="20000"/>
          </a:bodyPr>
          <a:lstStyle/>
          <a:p>
            <a:pPr marL="0" marR="0">
              <a:lnSpc>
                <a:spcPct val="110000"/>
              </a:lnSpc>
              <a:spcBef>
                <a:spcPts val="0"/>
              </a:spcBef>
              <a:spcAft>
                <a:spcPts val="0"/>
              </a:spcAft>
              <a:tabLst>
                <a:tab pos="457200" algn="l"/>
              </a:tabLst>
            </a:pPr>
            <a:r>
              <a:rPr lang="en-IN" sz="2400" b="1" u="sng" dirty="0">
                <a:latin typeface="Minion Pro" panose="02040503050201020203" pitchFamily="18" charset="0"/>
              </a:rPr>
              <a:t>Strengths</a:t>
            </a:r>
          </a:p>
          <a:p>
            <a:pPr marL="0" marR="0" indent="0">
              <a:lnSpc>
                <a:spcPct val="110000"/>
              </a:lnSpc>
              <a:spcBef>
                <a:spcPts val="0"/>
              </a:spcBef>
              <a:spcAft>
                <a:spcPts val="0"/>
              </a:spcAft>
              <a:buNone/>
              <a:tabLst>
                <a:tab pos="457200" algn="l"/>
              </a:tabLst>
            </a:pPr>
            <a:endParaRPr lang="en-IN" sz="1800" dirty="0">
              <a:latin typeface="Minion Pro" panose="02040503050201020203" pitchFamily="18" charset="0"/>
            </a:endParaRPr>
          </a:p>
          <a:p>
            <a:pPr>
              <a:lnSpc>
                <a:spcPct val="110000"/>
              </a:lnSpc>
              <a:spcBef>
                <a:spcPts val="0"/>
              </a:spcBef>
              <a:buSzPts val="1000"/>
              <a:tabLst>
                <a:tab pos="457200" algn="l"/>
              </a:tabLst>
            </a:pPr>
            <a:r>
              <a:rPr lang="en-IN" sz="1800" b="1" dirty="0">
                <a:latin typeface="Minion Pro" panose="02040503050201020203" pitchFamily="18" charset="0"/>
              </a:rPr>
              <a:t>Real-Time Threat Detection</a:t>
            </a:r>
            <a:r>
              <a:rPr lang="en-IN" sz="1800" dirty="0">
                <a:latin typeface="Minion Pro" panose="02040503050201020203" pitchFamily="18" charset="0"/>
              </a:rPr>
              <a:t>: The system's ability to analyse IP traffic as it happens provides a powerful defence mechanism, allowing immediate identification and response to potential security threats. This     real-time capability ensures that malicious activities, such as DDoS attacks or unauthorized access attempts, are detected and mitigated before they can cause significant damage.</a:t>
            </a:r>
          </a:p>
          <a:p>
            <a:pPr marL="0" marR="0" lvl="0" indent="0">
              <a:lnSpc>
                <a:spcPct val="110000"/>
              </a:lnSpc>
              <a:spcBef>
                <a:spcPts val="0"/>
              </a:spcBef>
              <a:spcAft>
                <a:spcPts val="0"/>
              </a:spcAft>
              <a:buSzPts val="1000"/>
              <a:buNone/>
              <a:tabLst>
                <a:tab pos="457200" algn="l"/>
              </a:tabLst>
            </a:pPr>
            <a:endParaRPr lang="en-IN" sz="1800" dirty="0">
              <a:latin typeface="Minion Pro" panose="02040503050201020203" pitchFamily="18" charset="0"/>
            </a:endParaRPr>
          </a:p>
          <a:p>
            <a:pPr>
              <a:lnSpc>
                <a:spcPct val="110000"/>
              </a:lnSpc>
              <a:spcBef>
                <a:spcPts val="0"/>
              </a:spcBef>
              <a:buSzPts val="1000"/>
              <a:tabLst>
                <a:tab pos="457200" algn="l"/>
              </a:tabLst>
            </a:pPr>
            <a:r>
              <a:rPr lang="en-IN" sz="1800" b="1" dirty="0">
                <a:latin typeface="Minion Pro" panose="02040503050201020203" pitchFamily="18" charset="0"/>
              </a:rPr>
              <a:t>Scalability</a:t>
            </a:r>
            <a:r>
              <a:rPr lang="en-IN" sz="1800" dirty="0">
                <a:latin typeface="Minion Pro" panose="02040503050201020203" pitchFamily="18" charset="0"/>
              </a:rPr>
              <a:t>: Designed to handle vast amounts of data, vulnerability tracker system is highly scalable, making it suitable for large, complex networks with millions of IP connections. This adaptability ensures that the system remains effective as network demands grow, from small businesses to global enterprises.</a:t>
            </a:r>
          </a:p>
          <a:p>
            <a:pPr marL="0" indent="0">
              <a:lnSpc>
                <a:spcPct val="110000"/>
              </a:lnSpc>
              <a:spcBef>
                <a:spcPts val="0"/>
              </a:spcBef>
              <a:buNone/>
              <a:tabLst>
                <a:tab pos="457200" algn="l"/>
              </a:tabLst>
            </a:pPr>
            <a:endParaRPr lang="en-IN" sz="1800" b="1" u="sng" dirty="0">
              <a:latin typeface="Minion Pro" panose="02040503050201020203" pitchFamily="18" charset="0"/>
            </a:endParaRPr>
          </a:p>
          <a:p>
            <a:pPr marL="0">
              <a:lnSpc>
                <a:spcPct val="110000"/>
              </a:lnSpc>
              <a:spcBef>
                <a:spcPts val="0"/>
              </a:spcBef>
              <a:tabLst>
                <a:tab pos="457200" algn="l"/>
              </a:tabLst>
            </a:pPr>
            <a:r>
              <a:rPr lang="en-IN" sz="2400" b="1" u="sng" dirty="0">
                <a:latin typeface="Minion Pro" panose="02040503050201020203" pitchFamily="18" charset="0"/>
              </a:rPr>
              <a:t>Weaknesses</a:t>
            </a:r>
          </a:p>
          <a:p>
            <a:pPr marL="0" indent="0">
              <a:lnSpc>
                <a:spcPct val="110000"/>
              </a:lnSpc>
              <a:spcBef>
                <a:spcPts val="0"/>
              </a:spcBef>
              <a:buNone/>
              <a:tabLst>
                <a:tab pos="457200" algn="l"/>
              </a:tabLst>
            </a:pPr>
            <a:endParaRPr lang="en-IN" sz="1800" u="sng" dirty="0">
              <a:latin typeface="Minion Pro" panose="02040503050201020203" pitchFamily="18" charset="0"/>
            </a:endParaRPr>
          </a:p>
          <a:p>
            <a:pPr>
              <a:lnSpc>
                <a:spcPct val="110000"/>
              </a:lnSpc>
              <a:spcBef>
                <a:spcPts val="0"/>
              </a:spcBef>
              <a:buSzPts val="1000"/>
              <a:tabLst>
                <a:tab pos="457200" algn="l"/>
              </a:tabLst>
            </a:pPr>
            <a:r>
              <a:rPr lang="en-IN" sz="1800" b="1" dirty="0">
                <a:latin typeface="Minion Pro" panose="02040503050201020203" pitchFamily="18" charset="0"/>
              </a:rPr>
              <a:t>Resource-Intensive Processing</a:t>
            </a:r>
            <a:r>
              <a:rPr lang="en-IN" sz="1800" dirty="0">
                <a:latin typeface="Minion Pro" panose="02040503050201020203" pitchFamily="18" charset="0"/>
              </a:rPr>
              <a:t>: The computational demands of real-time IP traffic analysis, especially in large-scale networks, can be significant. This may require substantial investment in hardware and computational resources, potentially limiting its accessibility to organizations with smaller IT budgets.</a:t>
            </a:r>
          </a:p>
          <a:p>
            <a:pPr marL="0" marR="0" lvl="0" indent="0">
              <a:lnSpc>
                <a:spcPct val="110000"/>
              </a:lnSpc>
              <a:spcBef>
                <a:spcPts val="0"/>
              </a:spcBef>
              <a:spcAft>
                <a:spcPts val="0"/>
              </a:spcAft>
              <a:buSzPts val="1000"/>
              <a:buNone/>
              <a:tabLst>
                <a:tab pos="457200" algn="l"/>
              </a:tabLst>
            </a:pPr>
            <a:endParaRPr lang="en-IN" sz="1800" dirty="0">
              <a:latin typeface="Minion Pro" panose="02040503050201020203" pitchFamily="18" charset="0"/>
            </a:endParaRPr>
          </a:p>
        </p:txBody>
      </p:sp>
      <p:pic>
        <p:nvPicPr>
          <p:cNvPr id="7" name="Picture 6">
            <a:extLst>
              <a:ext uri="{FF2B5EF4-FFF2-40B4-BE49-F238E27FC236}">
                <a16:creationId xmlns:a16="http://schemas.microsoft.com/office/drawing/2014/main" id="{94A1B79E-E0CB-C3F9-6CF9-8AAC63D52479}"/>
              </a:ext>
            </a:extLst>
          </p:cNvPr>
          <p:cNvPicPr>
            <a:picLocks noChangeAspect="1"/>
          </p:cNvPicPr>
          <p:nvPr/>
        </p:nvPicPr>
        <p:blipFill rotWithShape="1">
          <a:blip r:embed="rId2">
            <a:extLst>
              <a:ext uri="{28A0092B-C50C-407E-A947-70E740481C1C}">
                <a14:useLocalDpi xmlns:a14="http://schemas.microsoft.com/office/drawing/2010/main" val="0"/>
              </a:ext>
            </a:extLst>
          </a:blip>
          <a:srcRect b="9501"/>
          <a:stretch/>
        </p:blipFill>
        <p:spPr>
          <a:xfrm>
            <a:off x="764794" y="489677"/>
            <a:ext cx="2093316" cy="16423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a:extLst>
              <a:ext uri="{FF2B5EF4-FFF2-40B4-BE49-F238E27FC236}">
                <a16:creationId xmlns:a16="http://schemas.microsoft.com/office/drawing/2014/main" id="{757ED089-087B-46B1-8973-ED3DF272820E}"/>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6673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DD41-51F1-6370-E9CB-A3CB97B1903E}"/>
              </a:ext>
            </a:extLst>
          </p:cNvPr>
          <p:cNvSpPr>
            <a:spLocks noGrp="1"/>
          </p:cNvSpPr>
          <p:nvPr>
            <p:ph type="title"/>
          </p:nvPr>
        </p:nvSpPr>
        <p:spPr>
          <a:xfrm>
            <a:off x="2234942" y="365125"/>
            <a:ext cx="7722116" cy="1325563"/>
          </a:xfrm>
        </p:spPr>
        <p:txBody>
          <a:bodyPr>
            <a:noAutofit/>
          </a:bodyPr>
          <a:lstStyle/>
          <a:p>
            <a:pPr algn="ctr"/>
            <a:r>
              <a:rPr lang="en-IN" sz="7000" b="1" u="sng" dirty="0">
                <a:latin typeface="Arial" panose="020B0604020202020204" pitchFamily="34" charset="0"/>
                <a:cs typeface="Arial" panose="020B0604020202020204" pitchFamily="34" charset="0"/>
              </a:rPr>
              <a:t>SWOT ANALYSIS</a:t>
            </a:r>
          </a:p>
        </p:txBody>
      </p:sp>
      <p:sp>
        <p:nvSpPr>
          <p:cNvPr id="3" name="Content Placeholder 2">
            <a:extLst>
              <a:ext uri="{FF2B5EF4-FFF2-40B4-BE49-F238E27FC236}">
                <a16:creationId xmlns:a16="http://schemas.microsoft.com/office/drawing/2014/main" id="{B03E26A6-6EBA-E475-E50F-7A1F75CA671A}"/>
              </a:ext>
            </a:extLst>
          </p:cNvPr>
          <p:cNvSpPr>
            <a:spLocks noGrp="1"/>
          </p:cNvSpPr>
          <p:nvPr>
            <p:ph idx="1"/>
          </p:nvPr>
        </p:nvSpPr>
        <p:spPr>
          <a:xfrm>
            <a:off x="838200" y="1690688"/>
            <a:ext cx="10515600" cy="4956175"/>
          </a:xfrm>
        </p:spPr>
        <p:txBody>
          <a:bodyPr>
            <a:normAutofit lnSpcReduction="10000"/>
          </a:bodyPr>
          <a:lstStyle/>
          <a:p>
            <a:pPr marL="0" indent="0">
              <a:spcBef>
                <a:spcPts val="0"/>
              </a:spcBef>
              <a:buNone/>
              <a:tabLst>
                <a:tab pos="457200" algn="l"/>
              </a:tabLst>
            </a:pPr>
            <a:endParaRPr lang="en-IN" sz="1800" dirty="0">
              <a:effectLst/>
              <a:latin typeface="Times New Roman" panose="02020603050405020304" pitchFamily="18" charset="0"/>
              <a:ea typeface="Times New Roman" panose="02020603050405020304" pitchFamily="18" charset="0"/>
            </a:endParaRPr>
          </a:p>
          <a:p>
            <a:pPr>
              <a:lnSpc>
                <a:spcPct val="70000"/>
              </a:lnSpc>
              <a:spcBef>
                <a:spcPts val="0"/>
              </a:spcBef>
              <a:buSzPct val="100000"/>
              <a:tabLst>
                <a:tab pos="457200" algn="l"/>
              </a:tabLst>
            </a:pPr>
            <a:r>
              <a:rPr lang="en-IN" sz="2200" b="1" u="sng" dirty="0">
                <a:latin typeface="Minion Pro" panose="02040503050201020203" pitchFamily="18" charset="0"/>
              </a:rPr>
              <a:t>Opportunities</a:t>
            </a:r>
          </a:p>
          <a:p>
            <a:pPr marL="0" indent="0">
              <a:lnSpc>
                <a:spcPct val="70000"/>
              </a:lnSpc>
              <a:spcBef>
                <a:spcPts val="0"/>
              </a:spcBef>
              <a:buSzPts val="1000"/>
              <a:buNone/>
              <a:tabLst>
                <a:tab pos="457200" algn="l"/>
              </a:tabLst>
            </a:pPr>
            <a:endParaRPr lang="en-IN" sz="1700" b="1" dirty="0">
              <a:latin typeface="Minion Pro" panose="02040503050201020203" pitchFamily="18" charset="0"/>
            </a:endParaRPr>
          </a:p>
          <a:p>
            <a:pPr>
              <a:spcBef>
                <a:spcPts val="0"/>
              </a:spcBef>
              <a:buSzPts val="1000"/>
              <a:tabLst>
                <a:tab pos="457200" algn="l"/>
              </a:tabLst>
            </a:pPr>
            <a:r>
              <a:rPr lang="en-IN" sz="1700" b="1" dirty="0">
                <a:latin typeface="Minion Pro" panose="02040503050201020203" pitchFamily="18" charset="0"/>
              </a:rPr>
              <a:t>Integration with Existing Security Infrastructures: </a:t>
            </a:r>
            <a:r>
              <a:rPr lang="en-IN" sz="1700" dirty="0">
                <a:latin typeface="Minion Pro" panose="02040503050201020203" pitchFamily="18" charset="0"/>
              </a:rPr>
              <a:t>The Vulnerability tracker system can be seamlessly integrated with other security tools like Geolocation. This integration offers a holistic approach to threat management, combining real-time detection with broader incident response capabilities.</a:t>
            </a:r>
          </a:p>
          <a:p>
            <a:pPr marL="0" indent="0">
              <a:lnSpc>
                <a:spcPct val="70000"/>
              </a:lnSpc>
              <a:spcBef>
                <a:spcPts val="0"/>
              </a:spcBef>
              <a:buSzPts val="1000"/>
              <a:buNone/>
              <a:tabLst>
                <a:tab pos="457200" algn="l"/>
              </a:tabLst>
            </a:pPr>
            <a:endParaRPr lang="en-IN" sz="1700" dirty="0">
              <a:latin typeface="Minion Pro" panose="02040503050201020203" pitchFamily="18" charset="0"/>
            </a:endParaRPr>
          </a:p>
          <a:p>
            <a:pPr>
              <a:spcBef>
                <a:spcPts val="0"/>
              </a:spcBef>
              <a:buSzPts val="1000"/>
              <a:tabLst>
                <a:tab pos="457200" algn="l"/>
              </a:tabLst>
            </a:pPr>
            <a:r>
              <a:rPr lang="en-IN" sz="1700" b="1" dirty="0">
                <a:latin typeface="Minion Pro" panose="02040503050201020203" pitchFamily="18" charset="0"/>
              </a:rPr>
              <a:t>Customization for Industry-Specific Needs: </a:t>
            </a:r>
            <a:r>
              <a:rPr lang="en-IN" sz="1700" dirty="0">
                <a:latin typeface="Minion Pro" panose="02040503050201020203" pitchFamily="18" charset="0"/>
              </a:rPr>
              <a:t>The system can be tailored to meet the unique security requirements of different industries, such as finance, healthcare, and government. By customizing detection algorithms and thresholds, the system can provide targeted protection against industry-specific threats, increasing its value and relevance.</a:t>
            </a:r>
          </a:p>
          <a:p>
            <a:pPr>
              <a:spcBef>
                <a:spcPts val="0"/>
              </a:spcBef>
              <a:buSzPts val="1000"/>
              <a:tabLst>
                <a:tab pos="457200" algn="l"/>
              </a:tabLst>
            </a:pPr>
            <a:endParaRPr lang="en-IN" sz="1700" dirty="0">
              <a:latin typeface="Minion Pro" panose="02040503050201020203" pitchFamily="18" charset="0"/>
            </a:endParaRPr>
          </a:p>
          <a:p>
            <a:pPr marL="0" marR="0">
              <a:spcBef>
                <a:spcPts val="0"/>
              </a:spcBef>
              <a:spcAft>
                <a:spcPts val="0"/>
              </a:spcAft>
              <a:tabLst>
                <a:tab pos="457200" algn="l"/>
              </a:tabLst>
            </a:pPr>
            <a:r>
              <a:rPr lang="en-IN" sz="2200" b="1" u="sng" dirty="0">
                <a:latin typeface="Minion Pro" panose="02040503050201020203" pitchFamily="18" charset="0"/>
              </a:rPr>
              <a:t>Threats</a:t>
            </a:r>
          </a:p>
          <a:p>
            <a:pPr marL="0" marR="0" indent="0">
              <a:spcBef>
                <a:spcPts val="0"/>
              </a:spcBef>
              <a:spcAft>
                <a:spcPts val="0"/>
              </a:spcAft>
              <a:buNone/>
              <a:tabLst>
                <a:tab pos="457200" algn="l"/>
              </a:tabLst>
            </a:pPr>
            <a:endParaRPr lang="en-IN" sz="1700" b="1" u="sng" dirty="0">
              <a:latin typeface="Minion Pro" panose="02040503050201020203"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IN" sz="1700" b="1" dirty="0">
                <a:latin typeface="Minion Pro" panose="02040503050201020203" pitchFamily="18" charset="0"/>
              </a:rPr>
              <a:t>Evolving Cyber Threat Landscape: </a:t>
            </a:r>
            <a:r>
              <a:rPr lang="en-IN" sz="1700" dirty="0">
                <a:latin typeface="Minion Pro" panose="02040503050201020203" pitchFamily="18" charset="0"/>
              </a:rPr>
              <a:t>The constantly changing nature of cyber threats poses a challenge to the effectiveness of this vulnerability tracker system. New attack techniques and vulnerabilities may emerge that the current algorithms and data models are not equipped to handle, necessitating continuous updates and adaptations.</a:t>
            </a:r>
          </a:p>
          <a:p>
            <a:pPr marL="0" marR="0" lvl="0" indent="0">
              <a:spcBef>
                <a:spcPts val="0"/>
              </a:spcBef>
              <a:spcAft>
                <a:spcPts val="0"/>
              </a:spcAft>
              <a:buSzPts val="1000"/>
              <a:buNone/>
              <a:tabLst>
                <a:tab pos="457200" algn="l"/>
              </a:tabLst>
            </a:pPr>
            <a:endParaRPr lang="en-IN" sz="1700" dirty="0">
              <a:latin typeface="Minion Pro" panose="02040503050201020203"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IN" sz="1700" b="1" dirty="0">
                <a:latin typeface="Minion Pro" panose="02040503050201020203" pitchFamily="18" charset="0"/>
              </a:rPr>
              <a:t>Data Privacy and Regulatory Compliance: </a:t>
            </a:r>
            <a:r>
              <a:rPr lang="en-IN" sz="1700" dirty="0">
                <a:latin typeface="Minion Pro" panose="02040503050201020203" pitchFamily="18" charset="0"/>
              </a:rPr>
              <a:t>Handling and analysing IP data, especially in regions with strict data protection laws, introduces potential privacy concerns. Ensuring compliance with regulations and other privacy frameworks is crucial to avoid legal repercussions and maintain user trust.</a:t>
            </a:r>
          </a:p>
          <a:p>
            <a:pPr>
              <a:spcBef>
                <a:spcPts val="0"/>
              </a:spcBef>
              <a:buSzPts val="1000"/>
              <a:tabLst>
                <a:tab pos="457200" algn="l"/>
              </a:tabLst>
            </a:pPr>
            <a:endParaRPr lang="en-IN" sz="1700" dirty="0">
              <a:latin typeface="Minion Pro" panose="02040503050201020203" pitchFamily="18" charset="0"/>
            </a:endParaRPr>
          </a:p>
        </p:txBody>
      </p:sp>
      <p:sp>
        <p:nvSpPr>
          <p:cNvPr id="4" name="Rectangle 3">
            <a:extLst>
              <a:ext uri="{FF2B5EF4-FFF2-40B4-BE49-F238E27FC236}">
                <a16:creationId xmlns:a16="http://schemas.microsoft.com/office/drawing/2014/main" id="{32B4982E-B940-C168-384D-A2A675482914}"/>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237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anim calcmode="lin" valueType="num">
                                      <p:cBhvr>
                                        <p:cTn id="3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1000"/>
                                        <p:tgtEl>
                                          <p:spTgt spid="3">
                                            <p:txEl>
                                              <p:pRg st="11" end="11"/>
                                            </p:txEl>
                                          </p:spTgt>
                                        </p:tgtEl>
                                      </p:cBhvr>
                                    </p:animEffect>
                                    <p:anim calcmode="lin" valueType="num">
                                      <p:cBhvr>
                                        <p:cTn id="4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07A8CFE-46B9-4BAF-CD17-4462F173F599}"/>
              </a:ext>
            </a:extLst>
          </p:cNvPr>
          <p:cNvSpPr txBox="1">
            <a:spLocks/>
          </p:cNvSpPr>
          <p:nvPr/>
        </p:nvSpPr>
        <p:spPr>
          <a:xfrm>
            <a:off x="117258" y="365125"/>
            <a:ext cx="11957483"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6600" b="1" u="sng" dirty="0">
                <a:latin typeface="Arial" panose="020B0604020202020204" pitchFamily="34" charset="0"/>
                <a:cs typeface="Arial" panose="020B0604020202020204" pitchFamily="34" charset="0"/>
              </a:rPr>
              <a:t>PROJECT ARCHITECTURE</a:t>
            </a:r>
          </a:p>
        </p:txBody>
      </p:sp>
      <p:sp>
        <p:nvSpPr>
          <p:cNvPr id="19" name="Content Placeholder 2">
            <a:extLst>
              <a:ext uri="{FF2B5EF4-FFF2-40B4-BE49-F238E27FC236}">
                <a16:creationId xmlns:a16="http://schemas.microsoft.com/office/drawing/2014/main" id="{5FE225C3-9059-1EB5-BF8F-4B0062553949}"/>
              </a:ext>
            </a:extLst>
          </p:cNvPr>
          <p:cNvSpPr txBox="1">
            <a:spLocks/>
          </p:cNvSpPr>
          <p:nvPr/>
        </p:nvSpPr>
        <p:spPr>
          <a:xfrm>
            <a:off x="668867" y="3907657"/>
            <a:ext cx="10515600" cy="2416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tabLst>
                <a:tab pos="457200" algn="l"/>
              </a:tabLst>
            </a:pPr>
            <a:endParaRPr lang="en-IN" sz="1800" dirty="0">
              <a:latin typeface="Times New Roman" panose="02020603050405020304" pitchFamily="18" charset="0"/>
            </a:endParaRPr>
          </a:p>
          <a:p>
            <a:pPr algn="l">
              <a:spcBef>
                <a:spcPts val="0"/>
              </a:spcBef>
              <a:tabLst>
                <a:tab pos="457200" algn="l"/>
              </a:tabLst>
            </a:pPr>
            <a:r>
              <a:rPr lang="en-IN" sz="1700" dirty="0">
                <a:latin typeface="Minion Pro" panose="02040503050201020203" pitchFamily="18" charset="0"/>
              </a:rPr>
              <a:t>The system architecture consists of several key components:</a:t>
            </a:r>
          </a:p>
          <a:p>
            <a:pPr marL="285750" indent="-285750" algn="l">
              <a:spcBef>
                <a:spcPts val="0"/>
              </a:spcBef>
              <a:buFont typeface="Arial" panose="020B0604020202020204" pitchFamily="34" charset="0"/>
              <a:buChar char="•"/>
              <a:tabLst>
                <a:tab pos="457200" algn="l"/>
              </a:tabLst>
            </a:pPr>
            <a:r>
              <a:rPr lang="en-IN" sz="1700" dirty="0">
                <a:latin typeface="Minion Pro" panose="02040503050201020203" pitchFamily="18" charset="0"/>
              </a:rPr>
              <a:t>Frontend (ReactJS): The user interface is built with React, providing an interactive dashboard where users can view detailed insights about a website. This includes sections for IP information, SSL chain, DNS records, server location, open ports, and more.</a:t>
            </a:r>
          </a:p>
          <a:p>
            <a:pPr marL="285750" indent="-285750" algn="l">
              <a:spcBef>
                <a:spcPts val="0"/>
              </a:spcBef>
              <a:buFont typeface="Arial" panose="020B0604020202020204" pitchFamily="34" charset="0"/>
              <a:buChar char="•"/>
              <a:tabLst>
                <a:tab pos="457200" algn="l"/>
              </a:tabLst>
            </a:pPr>
            <a:r>
              <a:rPr lang="en-IN" sz="1700" dirty="0">
                <a:latin typeface="Minion Pro" panose="02040503050201020203" pitchFamily="18" charset="0"/>
              </a:rPr>
              <a:t>Backend (Node.js/Express): The backend serves API requests from the frontend, processes data, and interacts with the database. It also handles communication with external APIs for additional data retrieval and analysis.</a:t>
            </a:r>
          </a:p>
          <a:p>
            <a:pPr marL="285750" indent="-285750" algn="l">
              <a:spcBef>
                <a:spcPts val="0"/>
              </a:spcBef>
              <a:buFont typeface="Arial" panose="020B0604020202020204" pitchFamily="34" charset="0"/>
              <a:buChar char="•"/>
              <a:tabLst>
                <a:tab pos="457200" algn="l"/>
              </a:tabLst>
            </a:pPr>
            <a:r>
              <a:rPr lang="en-IN" sz="1700" dirty="0">
                <a:latin typeface="Minion Pro" panose="02040503050201020203" pitchFamily="18" charset="0"/>
              </a:rPr>
              <a:t>Database (MongoDB): All collected data is stored in a MongoDB database. This includes historical data on IPs, DNS records, SSL certificates, and more, enabling the system to perform trend analysis and provide historical insights.</a:t>
            </a:r>
          </a:p>
          <a:p>
            <a:pPr algn="l">
              <a:spcBef>
                <a:spcPts val="0"/>
              </a:spcBef>
              <a:tabLst>
                <a:tab pos="457200" algn="l"/>
              </a:tabLst>
            </a:pPr>
            <a:endParaRPr lang="en-IN" sz="1700" dirty="0">
              <a:latin typeface="Minion Pro" panose="02040503050201020203" pitchFamily="18" charset="0"/>
            </a:endParaRPr>
          </a:p>
        </p:txBody>
      </p:sp>
      <p:pic>
        <p:nvPicPr>
          <p:cNvPr id="23" name="Picture 22">
            <a:extLst>
              <a:ext uri="{FF2B5EF4-FFF2-40B4-BE49-F238E27FC236}">
                <a16:creationId xmlns:a16="http://schemas.microsoft.com/office/drawing/2014/main" id="{B127C41B-611E-2EC3-09C2-86C34004B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880" y="2088332"/>
            <a:ext cx="4120493" cy="1856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Content Placeholder 2">
            <a:extLst>
              <a:ext uri="{FF2B5EF4-FFF2-40B4-BE49-F238E27FC236}">
                <a16:creationId xmlns:a16="http://schemas.microsoft.com/office/drawing/2014/main" id="{5C5391C0-5404-DB0D-890A-D4192A9A5B6B}"/>
              </a:ext>
            </a:extLst>
          </p:cNvPr>
          <p:cNvSpPr txBox="1">
            <a:spLocks/>
          </p:cNvSpPr>
          <p:nvPr/>
        </p:nvSpPr>
        <p:spPr>
          <a:xfrm>
            <a:off x="668867" y="2260072"/>
            <a:ext cx="6753481" cy="1684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tabLst>
                <a:tab pos="457200" algn="l"/>
              </a:tabLst>
            </a:pPr>
            <a:r>
              <a:rPr lang="en-IN" sz="1800" dirty="0">
                <a:latin typeface="Times New Roman" panose="02020603050405020304" pitchFamily="18" charset="0"/>
                <a:ea typeface="Times New Roman" panose="02020603050405020304" pitchFamily="18" charset="0"/>
              </a:rPr>
              <a:t>The Vulnerability Tracker project architecture is designed to deliver comprehensive insights into website security and performance by integrating multiple scanning tools and APIs. The system is built with a modular approach, ensuring scalability, reliability, and ease of integration with various external services.</a:t>
            </a:r>
          </a:p>
        </p:txBody>
      </p:sp>
      <p:sp>
        <p:nvSpPr>
          <p:cNvPr id="2" name="Rectangle 1">
            <a:extLst>
              <a:ext uri="{FF2B5EF4-FFF2-40B4-BE49-F238E27FC236}">
                <a16:creationId xmlns:a16="http://schemas.microsoft.com/office/drawing/2014/main" id="{A62B8768-55CE-0505-E2CD-F884850947E8}"/>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4782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07A8CFE-46B9-4BAF-CD17-4462F173F599}"/>
              </a:ext>
            </a:extLst>
          </p:cNvPr>
          <p:cNvSpPr txBox="1">
            <a:spLocks/>
          </p:cNvSpPr>
          <p:nvPr/>
        </p:nvSpPr>
        <p:spPr>
          <a:xfrm>
            <a:off x="301172" y="365125"/>
            <a:ext cx="11589656"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6600" b="1" u="sng" dirty="0">
                <a:latin typeface="Arial" panose="020B0604020202020204" pitchFamily="34" charset="0"/>
                <a:cs typeface="Arial" panose="020B0604020202020204" pitchFamily="34" charset="0"/>
              </a:rPr>
              <a:t>PROJECT ARCHITECTURE</a:t>
            </a:r>
          </a:p>
        </p:txBody>
      </p:sp>
      <p:sp>
        <p:nvSpPr>
          <p:cNvPr id="19" name="Content Placeholder 2">
            <a:extLst>
              <a:ext uri="{FF2B5EF4-FFF2-40B4-BE49-F238E27FC236}">
                <a16:creationId xmlns:a16="http://schemas.microsoft.com/office/drawing/2014/main" id="{5FE225C3-9059-1EB5-BF8F-4B0062553949}"/>
              </a:ext>
            </a:extLst>
          </p:cNvPr>
          <p:cNvSpPr txBox="1">
            <a:spLocks/>
          </p:cNvSpPr>
          <p:nvPr/>
        </p:nvSpPr>
        <p:spPr>
          <a:xfrm>
            <a:off x="838200" y="1955800"/>
            <a:ext cx="10515600" cy="46910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tabLst>
                <a:tab pos="457200" algn="l"/>
              </a:tabLst>
            </a:pPr>
            <a:r>
              <a:rPr lang="en-IN" sz="1800" dirty="0">
                <a:latin typeface="Times New Roman" panose="02020603050405020304" pitchFamily="18" charset="0"/>
                <a:ea typeface="Times New Roman" panose="02020603050405020304" pitchFamily="18" charset="0"/>
              </a:rPr>
              <a:t>External APIs:</a:t>
            </a:r>
          </a:p>
          <a:p>
            <a:pPr marL="285750" indent="-285750" algn="l">
              <a:spcBef>
                <a:spcPts val="0"/>
              </a:spcBef>
              <a:buFont typeface="Arial" panose="020B0604020202020204" pitchFamily="34" charset="0"/>
              <a:buChar char="•"/>
              <a:tabLst>
                <a:tab pos="457200" algn="l"/>
              </a:tabLst>
            </a:pPr>
            <a:r>
              <a:rPr lang="en-IN" sz="1800" dirty="0">
                <a:latin typeface="Times New Roman" panose="02020603050405020304" pitchFamily="18" charset="0"/>
                <a:ea typeface="Times New Roman" panose="02020603050405020304" pitchFamily="18" charset="0"/>
              </a:rPr>
              <a:t>Google Cloud API: Used to retrieve quality metrics for a website, enhancing the depth of analysis provided by the system.</a:t>
            </a:r>
          </a:p>
          <a:p>
            <a:pPr marL="285750" indent="-285750" algn="l">
              <a:spcBef>
                <a:spcPts val="0"/>
              </a:spcBef>
              <a:buFont typeface="Arial" panose="020B0604020202020204" pitchFamily="34" charset="0"/>
              <a:buChar char="•"/>
              <a:tabLst>
                <a:tab pos="457200" algn="l"/>
              </a:tabLst>
            </a:pPr>
            <a:r>
              <a:rPr lang="en-IN" sz="1800" dirty="0">
                <a:latin typeface="Times New Roman" panose="02020603050405020304" pitchFamily="18" charset="0"/>
                <a:ea typeface="Times New Roman" panose="02020603050405020304" pitchFamily="18" charset="0"/>
              </a:rPr>
              <a:t>Shodan API: This API provides information on associated hostnames for a given domain, which is crucial for identifying potential security risks.</a:t>
            </a:r>
          </a:p>
          <a:p>
            <a:pPr marL="285750" indent="-285750" algn="l">
              <a:spcBef>
                <a:spcPts val="0"/>
              </a:spcBef>
              <a:buFont typeface="Arial" panose="020B0604020202020204" pitchFamily="34" charset="0"/>
              <a:buChar char="•"/>
              <a:tabLst>
                <a:tab pos="457200" algn="l"/>
              </a:tabLst>
            </a:pPr>
            <a:r>
              <a:rPr lang="en-IN" sz="1800" dirty="0" err="1">
                <a:latin typeface="Times New Roman" panose="02020603050405020304" pitchFamily="18" charset="0"/>
                <a:ea typeface="Times New Roman" panose="02020603050405020304" pitchFamily="18" charset="0"/>
              </a:rPr>
              <a:t>WhoAPI</a:t>
            </a:r>
            <a:r>
              <a:rPr lang="en-IN" sz="1800" dirty="0">
                <a:latin typeface="Times New Roman" panose="02020603050405020304" pitchFamily="18" charset="0"/>
                <a:ea typeface="Times New Roman" panose="02020603050405020304" pitchFamily="18" charset="0"/>
              </a:rPr>
              <a:t>: Offers comprehensive </a:t>
            </a:r>
            <a:r>
              <a:rPr lang="en-IN" sz="1800" dirty="0" err="1">
                <a:latin typeface="Times New Roman" panose="02020603050405020304" pitchFamily="18" charset="0"/>
                <a:ea typeface="Times New Roman" panose="02020603050405020304" pitchFamily="18" charset="0"/>
              </a:rPr>
              <a:t>Whois</a:t>
            </a:r>
            <a:r>
              <a:rPr lang="en-IN" sz="1800" dirty="0">
                <a:latin typeface="Times New Roman" panose="02020603050405020304" pitchFamily="18" charset="0"/>
                <a:ea typeface="Times New Roman" panose="02020603050405020304" pitchFamily="18" charset="0"/>
              </a:rPr>
              <a:t> records, providing detailed domain information that supports the identification of potential vulnerabilities.</a:t>
            </a:r>
          </a:p>
          <a:p>
            <a:pPr algn="l">
              <a:spcBef>
                <a:spcPts val="0"/>
              </a:spcBef>
              <a:tabLst>
                <a:tab pos="457200" algn="l"/>
              </a:tabLst>
            </a:pPr>
            <a:endParaRPr lang="en-IN" sz="1800" dirty="0">
              <a:latin typeface="Times New Roman" panose="02020603050405020304" pitchFamily="18" charset="0"/>
              <a:ea typeface="Times New Roman" panose="02020603050405020304" pitchFamily="18" charset="0"/>
            </a:endParaRPr>
          </a:p>
          <a:p>
            <a:pPr algn="l">
              <a:spcBef>
                <a:spcPts val="0"/>
              </a:spcBef>
              <a:tabLst>
                <a:tab pos="457200" algn="l"/>
              </a:tabLst>
            </a:pPr>
            <a:r>
              <a:rPr lang="en-IN" sz="1800" dirty="0">
                <a:latin typeface="Times New Roman" panose="02020603050405020304" pitchFamily="18" charset="0"/>
                <a:ea typeface="Times New Roman" panose="02020603050405020304" pitchFamily="18" charset="0"/>
              </a:rPr>
              <a:t>Scanning Modules: The system includes various scanning modules that perform specific checks and analyses:</a:t>
            </a:r>
          </a:p>
          <a:p>
            <a:pPr marL="285750" indent="-285750" algn="l">
              <a:spcBef>
                <a:spcPts val="0"/>
              </a:spcBef>
              <a:buFont typeface="Wingdings" panose="05000000000000000000" pitchFamily="2" charset="2"/>
              <a:buChar char="ü"/>
              <a:tabLst>
                <a:tab pos="457200" algn="l"/>
              </a:tabLst>
            </a:pPr>
            <a:r>
              <a:rPr lang="en-IN" sz="1800" dirty="0">
                <a:latin typeface="Times New Roman" panose="02020603050405020304" pitchFamily="18" charset="0"/>
                <a:ea typeface="Times New Roman" panose="02020603050405020304" pitchFamily="18" charset="0"/>
              </a:rPr>
              <a:t>IP Information: Retrieves and </a:t>
            </a:r>
            <a:r>
              <a:rPr lang="en-IN" sz="1800" dirty="0" err="1">
                <a:latin typeface="Times New Roman" panose="02020603050405020304" pitchFamily="18" charset="0"/>
                <a:ea typeface="Times New Roman" panose="02020603050405020304" pitchFamily="18" charset="0"/>
              </a:rPr>
              <a:t>analyzes</a:t>
            </a:r>
            <a:r>
              <a:rPr lang="en-IN" sz="1800" dirty="0">
                <a:latin typeface="Times New Roman" panose="02020603050405020304" pitchFamily="18" charset="0"/>
                <a:ea typeface="Times New Roman" panose="02020603050405020304" pitchFamily="18" charset="0"/>
              </a:rPr>
              <a:t> the IP address data of a given website.</a:t>
            </a:r>
          </a:p>
          <a:p>
            <a:pPr marL="285750" indent="-285750" algn="l">
              <a:spcBef>
                <a:spcPts val="0"/>
              </a:spcBef>
              <a:buFont typeface="Wingdings" panose="05000000000000000000" pitchFamily="2" charset="2"/>
              <a:buChar char="ü"/>
              <a:tabLst>
                <a:tab pos="457200" algn="l"/>
              </a:tabLst>
            </a:pPr>
            <a:r>
              <a:rPr lang="en-IN" sz="1800" dirty="0">
                <a:latin typeface="Times New Roman" panose="02020603050405020304" pitchFamily="18" charset="0"/>
                <a:ea typeface="Times New Roman" panose="02020603050405020304" pitchFamily="18" charset="0"/>
              </a:rPr>
              <a:t>SSL Chain: Examines SSL certificates to ensure they are valid and properly configured.</a:t>
            </a:r>
          </a:p>
          <a:p>
            <a:pPr marL="285750" indent="-285750" algn="l">
              <a:spcBef>
                <a:spcPts val="0"/>
              </a:spcBef>
              <a:buFont typeface="Wingdings" panose="05000000000000000000" pitchFamily="2" charset="2"/>
              <a:buChar char="ü"/>
              <a:tabLst>
                <a:tab pos="457200" algn="l"/>
              </a:tabLst>
            </a:pPr>
            <a:r>
              <a:rPr lang="en-IN" sz="1800" dirty="0">
                <a:latin typeface="Times New Roman" panose="02020603050405020304" pitchFamily="18" charset="0"/>
                <a:ea typeface="Times New Roman" panose="02020603050405020304" pitchFamily="18" charset="0"/>
              </a:rPr>
              <a:t>DNS Records: Collects and </a:t>
            </a:r>
            <a:r>
              <a:rPr lang="en-IN" sz="1800" dirty="0" err="1">
                <a:latin typeface="Times New Roman" panose="02020603050405020304" pitchFamily="18" charset="0"/>
                <a:ea typeface="Times New Roman" panose="02020603050405020304" pitchFamily="18" charset="0"/>
              </a:rPr>
              <a:t>analyzes</a:t>
            </a:r>
            <a:r>
              <a:rPr lang="en-IN" sz="1800" dirty="0">
                <a:latin typeface="Times New Roman" panose="02020603050405020304" pitchFamily="18" charset="0"/>
                <a:ea typeface="Times New Roman" panose="02020603050405020304" pitchFamily="18" charset="0"/>
              </a:rPr>
              <a:t> DNS records, including TXT and A records, to ensure proper configuration and security.</a:t>
            </a:r>
          </a:p>
          <a:p>
            <a:pPr marL="285750" indent="-285750" algn="l">
              <a:spcBef>
                <a:spcPts val="0"/>
              </a:spcBef>
              <a:buFont typeface="Wingdings" panose="05000000000000000000" pitchFamily="2" charset="2"/>
              <a:buChar char="ü"/>
              <a:tabLst>
                <a:tab pos="457200" algn="l"/>
              </a:tabLst>
            </a:pPr>
            <a:r>
              <a:rPr lang="en-IN" sz="1800" dirty="0">
                <a:latin typeface="Times New Roman" panose="02020603050405020304" pitchFamily="18" charset="0"/>
                <a:ea typeface="Times New Roman" panose="02020603050405020304" pitchFamily="18" charset="0"/>
              </a:rPr>
              <a:t>Open Ports: Scans for open ports on the server, which could be potential entry points for attackers.</a:t>
            </a:r>
          </a:p>
          <a:p>
            <a:pPr marL="285750" indent="-285750" algn="l">
              <a:spcBef>
                <a:spcPts val="0"/>
              </a:spcBef>
              <a:buFont typeface="Wingdings" panose="05000000000000000000" pitchFamily="2" charset="2"/>
              <a:buChar char="ü"/>
              <a:tabLst>
                <a:tab pos="457200" algn="l"/>
              </a:tabLst>
            </a:pPr>
            <a:r>
              <a:rPr lang="en-IN" sz="1800" dirty="0">
                <a:latin typeface="Times New Roman" panose="02020603050405020304" pitchFamily="18" charset="0"/>
                <a:ea typeface="Times New Roman" panose="02020603050405020304" pitchFamily="18" charset="0"/>
              </a:rPr>
              <a:t>HTTP Security Features: </a:t>
            </a:r>
            <a:r>
              <a:rPr lang="en-IN" sz="1800" dirty="0" err="1">
                <a:latin typeface="Times New Roman" panose="02020603050405020304" pitchFamily="18" charset="0"/>
                <a:ea typeface="Times New Roman" panose="02020603050405020304" pitchFamily="18" charset="0"/>
              </a:rPr>
              <a:t>Analyzes</a:t>
            </a:r>
            <a:r>
              <a:rPr lang="en-IN" sz="1800" dirty="0">
                <a:latin typeface="Times New Roman" panose="02020603050405020304" pitchFamily="18" charset="0"/>
                <a:ea typeface="Times New Roman" panose="02020603050405020304" pitchFamily="18" charset="0"/>
              </a:rPr>
              <a:t> HTTP headers and other configurations to assess the website’s security posture.</a:t>
            </a:r>
          </a:p>
          <a:p>
            <a:pPr marL="285750" indent="-285750" algn="l">
              <a:spcBef>
                <a:spcPts val="0"/>
              </a:spcBef>
              <a:buFont typeface="Wingdings" panose="05000000000000000000" pitchFamily="2" charset="2"/>
              <a:buChar char="ü"/>
              <a:tabLst>
                <a:tab pos="457200" algn="l"/>
              </a:tabLst>
            </a:pPr>
            <a:r>
              <a:rPr lang="en-IN" sz="1800" dirty="0">
                <a:latin typeface="Times New Roman" panose="02020603050405020304" pitchFamily="18" charset="0"/>
                <a:ea typeface="Times New Roman" panose="02020603050405020304" pitchFamily="18" charset="0"/>
              </a:rPr>
              <a:t>Site Performance and Carbon Footprint: Measures the website's performance metrics and evaluates its environmental impact based on energy consumption.</a:t>
            </a:r>
          </a:p>
          <a:p>
            <a:pPr algn="l">
              <a:spcBef>
                <a:spcPts val="0"/>
              </a:spcBef>
              <a:tabLst>
                <a:tab pos="457200" algn="l"/>
              </a:tabLst>
            </a:pPr>
            <a:endParaRPr lang="en-IN" sz="1800" dirty="0">
              <a:latin typeface="Times New Roman" panose="02020603050405020304" pitchFamily="18" charset="0"/>
              <a:ea typeface="Times New Roman" panose="02020603050405020304" pitchFamily="18" charset="0"/>
            </a:endParaRPr>
          </a:p>
        </p:txBody>
      </p:sp>
      <p:sp>
        <p:nvSpPr>
          <p:cNvPr id="2" name="Rectangle 1">
            <a:extLst>
              <a:ext uri="{FF2B5EF4-FFF2-40B4-BE49-F238E27FC236}">
                <a16:creationId xmlns:a16="http://schemas.microsoft.com/office/drawing/2014/main" id="{4CE1172C-3DCD-5088-4F24-07F15FCC20F4}"/>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76696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07A8CFE-46B9-4BAF-CD17-4462F173F599}"/>
              </a:ext>
            </a:extLst>
          </p:cNvPr>
          <p:cNvSpPr txBox="1">
            <a:spLocks/>
          </p:cNvSpPr>
          <p:nvPr/>
        </p:nvSpPr>
        <p:spPr>
          <a:xfrm>
            <a:off x="517071" y="365125"/>
            <a:ext cx="11157857"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6600" b="1" u="sng" dirty="0">
                <a:latin typeface="Arial" panose="020B0604020202020204" pitchFamily="34" charset="0"/>
                <a:cs typeface="Arial" panose="020B0604020202020204" pitchFamily="34" charset="0"/>
              </a:rPr>
              <a:t>PROJECT ARCHITECTURE</a:t>
            </a:r>
          </a:p>
        </p:txBody>
      </p:sp>
      <p:sp>
        <p:nvSpPr>
          <p:cNvPr id="19" name="Content Placeholder 2">
            <a:extLst>
              <a:ext uri="{FF2B5EF4-FFF2-40B4-BE49-F238E27FC236}">
                <a16:creationId xmlns:a16="http://schemas.microsoft.com/office/drawing/2014/main" id="{5FE225C3-9059-1EB5-BF8F-4B0062553949}"/>
              </a:ext>
            </a:extLst>
          </p:cNvPr>
          <p:cNvSpPr txBox="1">
            <a:spLocks/>
          </p:cNvSpPr>
          <p:nvPr/>
        </p:nvSpPr>
        <p:spPr>
          <a:xfrm>
            <a:off x="838200" y="1888064"/>
            <a:ext cx="10515600" cy="46910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tabLst>
                <a:tab pos="457200" algn="l"/>
              </a:tabLst>
            </a:pPr>
            <a:r>
              <a:rPr lang="en-IN" sz="1800" dirty="0">
                <a:latin typeface="Times New Roman" panose="02020603050405020304" pitchFamily="18" charset="0"/>
                <a:ea typeface="Times New Roman" panose="02020603050405020304" pitchFamily="18" charset="0"/>
              </a:rPr>
              <a:t>2. Data Flow</a:t>
            </a:r>
          </a:p>
          <a:p>
            <a:pPr algn="l">
              <a:spcBef>
                <a:spcPts val="0"/>
              </a:spcBef>
              <a:tabLst>
                <a:tab pos="457200" algn="l"/>
              </a:tabLst>
            </a:pPr>
            <a:endParaRPr lang="en-IN" sz="1800" dirty="0">
              <a:latin typeface="Times New Roman" panose="02020603050405020304" pitchFamily="18" charset="0"/>
              <a:ea typeface="Times New Roman" panose="02020603050405020304" pitchFamily="18" charset="0"/>
            </a:endParaRPr>
          </a:p>
          <a:p>
            <a:pPr marL="342900" indent="-342900" algn="l">
              <a:spcBef>
                <a:spcPts val="0"/>
              </a:spcBef>
              <a:buFont typeface="+mj-lt"/>
              <a:buAutoNum type="arabicPeriod"/>
              <a:tabLst>
                <a:tab pos="457200" algn="l"/>
              </a:tabLst>
            </a:pPr>
            <a:r>
              <a:rPr lang="en-IN" sz="1800" dirty="0">
                <a:latin typeface="Times New Roman" panose="02020603050405020304" pitchFamily="18" charset="0"/>
                <a:ea typeface="Times New Roman" panose="02020603050405020304" pitchFamily="18" charset="0"/>
              </a:rPr>
              <a:t>Data Collection: The frontend sends a request to the backend to </a:t>
            </a:r>
            <a:r>
              <a:rPr lang="en-IN" sz="1800" dirty="0" err="1">
                <a:latin typeface="Times New Roman" panose="02020603050405020304" pitchFamily="18" charset="0"/>
                <a:ea typeface="Times New Roman" panose="02020603050405020304" pitchFamily="18" charset="0"/>
              </a:rPr>
              <a:t>analyze</a:t>
            </a:r>
            <a:r>
              <a:rPr lang="en-IN" sz="1800" dirty="0">
                <a:latin typeface="Times New Roman" panose="02020603050405020304" pitchFamily="18" charset="0"/>
                <a:ea typeface="Times New Roman" panose="02020603050405020304" pitchFamily="18" charset="0"/>
              </a:rPr>
              <a:t> a specific website. The backend orchestrates the scanning process by invoking the relevant scanning modules and external APIs.</a:t>
            </a:r>
          </a:p>
          <a:p>
            <a:pPr marL="342900" indent="-342900" algn="l">
              <a:spcBef>
                <a:spcPts val="0"/>
              </a:spcBef>
              <a:buFont typeface="+mj-lt"/>
              <a:buAutoNum type="arabicPeriod"/>
              <a:tabLst>
                <a:tab pos="457200" algn="l"/>
              </a:tabLst>
            </a:pPr>
            <a:r>
              <a:rPr lang="en-IN" sz="1800" dirty="0">
                <a:latin typeface="Times New Roman" panose="02020603050405020304" pitchFamily="18" charset="0"/>
                <a:ea typeface="Times New Roman" panose="02020603050405020304" pitchFamily="18" charset="0"/>
              </a:rPr>
              <a:t>Data Processing: The results from the scanning modules and external APIs are processed and stored in the database. The backend also performs additional analysis, such as identifying trends or anomalies in the data.</a:t>
            </a:r>
          </a:p>
          <a:p>
            <a:pPr marL="342900" indent="-342900" algn="l">
              <a:spcBef>
                <a:spcPts val="0"/>
              </a:spcBef>
              <a:buFont typeface="+mj-lt"/>
              <a:buAutoNum type="arabicPeriod"/>
              <a:tabLst>
                <a:tab pos="457200" algn="l"/>
              </a:tabLst>
            </a:pPr>
            <a:r>
              <a:rPr lang="en-IN" sz="1800" dirty="0">
                <a:latin typeface="Times New Roman" panose="02020603050405020304" pitchFamily="18" charset="0"/>
                <a:ea typeface="Times New Roman" panose="02020603050405020304" pitchFamily="18" charset="0"/>
              </a:rPr>
              <a:t>Data Presentation: The processed data is sent back to the frontend, where it is displayed on the dashboard. Users can view detailed information about the website’s security, performance, and environmental impact.</a:t>
            </a:r>
          </a:p>
          <a:p>
            <a:pPr marL="342900" indent="-342900" algn="l">
              <a:spcBef>
                <a:spcPts val="0"/>
              </a:spcBef>
              <a:buFont typeface="+mj-lt"/>
              <a:buAutoNum type="arabicPeriod"/>
              <a:tabLst>
                <a:tab pos="457200" algn="l"/>
              </a:tabLst>
            </a:pPr>
            <a:endParaRPr lang="en-IN" sz="1800" dirty="0">
              <a:latin typeface="Times New Roman" panose="02020603050405020304" pitchFamily="18" charset="0"/>
              <a:ea typeface="Times New Roman" panose="02020603050405020304" pitchFamily="18" charset="0"/>
            </a:endParaRPr>
          </a:p>
          <a:p>
            <a:pPr algn="l">
              <a:spcBef>
                <a:spcPts val="0"/>
              </a:spcBef>
              <a:tabLst>
                <a:tab pos="457200" algn="l"/>
              </a:tabLst>
            </a:pPr>
            <a:r>
              <a:rPr lang="en-IN" sz="1800" dirty="0">
                <a:latin typeface="Times New Roman" panose="02020603050405020304" pitchFamily="18" charset="0"/>
                <a:ea typeface="Times New Roman" panose="02020603050405020304" pitchFamily="18" charset="0"/>
              </a:rPr>
              <a:t>3. API Configuration</a:t>
            </a:r>
          </a:p>
          <a:p>
            <a:pPr algn="l">
              <a:spcBef>
                <a:spcPts val="0"/>
              </a:spcBef>
              <a:tabLst>
                <a:tab pos="457200" algn="l"/>
              </a:tabLst>
            </a:pPr>
            <a:endParaRPr lang="en-IN" sz="1800" dirty="0">
              <a:latin typeface="Times New Roman" panose="02020603050405020304" pitchFamily="18" charset="0"/>
              <a:ea typeface="Times New Roman" panose="02020603050405020304" pitchFamily="18" charset="0"/>
            </a:endParaRPr>
          </a:p>
          <a:p>
            <a:pPr algn="l">
              <a:spcBef>
                <a:spcPts val="0"/>
              </a:spcBef>
              <a:tabLst>
                <a:tab pos="457200" algn="l"/>
              </a:tabLst>
            </a:pPr>
            <a:r>
              <a:rPr lang="en-IN" sz="1800" dirty="0">
                <a:latin typeface="Times New Roman" panose="02020603050405020304" pitchFamily="18" charset="0"/>
                <a:ea typeface="Times New Roman" panose="02020603050405020304" pitchFamily="18" charset="0"/>
              </a:rPr>
              <a:t>To enhance the system’s capabilities, the following environmental variables can be configured:</a:t>
            </a:r>
          </a:p>
          <a:p>
            <a:pPr marL="285750" indent="-285750" algn="l">
              <a:spcBef>
                <a:spcPts val="0"/>
              </a:spcBef>
              <a:buFont typeface="Arial" panose="020B0604020202020204" pitchFamily="34" charset="0"/>
              <a:buChar char="•"/>
              <a:tabLst>
                <a:tab pos="457200" algn="l"/>
              </a:tabLst>
            </a:pPr>
            <a:r>
              <a:rPr lang="en-IN" sz="1800" dirty="0">
                <a:latin typeface="Times New Roman" panose="02020603050405020304" pitchFamily="18" charset="0"/>
                <a:ea typeface="Times New Roman" panose="02020603050405020304" pitchFamily="18" charset="0"/>
              </a:rPr>
              <a:t>GOOGLE_CLOUD_API_KEY: For accessing Google Cloud’s site quality metrics.</a:t>
            </a:r>
          </a:p>
          <a:p>
            <a:pPr marL="285750" indent="-285750" algn="l">
              <a:spcBef>
                <a:spcPts val="0"/>
              </a:spcBef>
              <a:buFont typeface="Arial" panose="020B0604020202020204" pitchFamily="34" charset="0"/>
              <a:buChar char="•"/>
              <a:tabLst>
                <a:tab pos="457200" algn="l"/>
              </a:tabLst>
            </a:pPr>
            <a:r>
              <a:rPr lang="en-IN" sz="1800" dirty="0">
                <a:latin typeface="Times New Roman" panose="02020603050405020304" pitchFamily="18" charset="0"/>
                <a:ea typeface="Times New Roman" panose="02020603050405020304" pitchFamily="18" charset="0"/>
              </a:rPr>
              <a:t>SHODAN_API_KEY: To retrieve associated hostnames via Shodan.</a:t>
            </a:r>
          </a:p>
          <a:p>
            <a:pPr marL="285750" indent="-285750" algn="l">
              <a:spcBef>
                <a:spcPts val="0"/>
              </a:spcBef>
              <a:buFont typeface="Arial" panose="020B0604020202020204" pitchFamily="34" charset="0"/>
              <a:buChar char="•"/>
              <a:tabLst>
                <a:tab pos="457200" algn="l"/>
              </a:tabLst>
            </a:pPr>
            <a:r>
              <a:rPr lang="en-IN" sz="1800" dirty="0">
                <a:latin typeface="Times New Roman" panose="02020603050405020304" pitchFamily="18" charset="0"/>
                <a:ea typeface="Times New Roman" panose="02020603050405020304" pitchFamily="18" charset="0"/>
              </a:rPr>
              <a:t>WHO_API_KEY: For obtaining comprehensive </a:t>
            </a:r>
            <a:r>
              <a:rPr lang="en-IN" sz="1800" dirty="0" err="1">
                <a:latin typeface="Times New Roman" panose="02020603050405020304" pitchFamily="18" charset="0"/>
                <a:ea typeface="Times New Roman" panose="02020603050405020304" pitchFamily="18" charset="0"/>
              </a:rPr>
              <a:t>Whois</a:t>
            </a:r>
            <a:r>
              <a:rPr lang="en-IN" sz="1800" dirty="0">
                <a:latin typeface="Times New Roman" panose="02020603050405020304" pitchFamily="18" charset="0"/>
                <a:ea typeface="Times New Roman" panose="02020603050405020304" pitchFamily="18" charset="0"/>
              </a:rPr>
              <a:t> records.</a:t>
            </a:r>
          </a:p>
          <a:p>
            <a:pPr marL="285750" indent="-285750" algn="l">
              <a:spcBef>
                <a:spcPts val="0"/>
              </a:spcBef>
              <a:buFont typeface="Arial" panose="020B0604020202020204" pitchFamily="34" charset="0"/>
              <a:buChar char="•"/>
              <a:tabLst>
                <a:tab pos="457200" algn="l"/>
              </a:tabLst>
            </a:pPr>
            <a:endParaRPr lang="en-IN" sz="1800" dirty="0">
              <a:latin typeface="Times New Roman" panose="02020603050405020304" pitchFamily="18" charset="0"/>
              <a:ea typeface="Times New Roman" panose="02020603050405020304" pitchFamily="18" charset="0"/>
            </a:endParaRPr>
          </a:p>
          <a:p>
            <a:pPr algn="l">
              <a:spcBef>
                <a:spcPts val="0"/>
              </a:spcBef>
              <a:tabLst>
                <a:tab pos="457200" algn="l"/>
              </a:tabLst>
            </a:pPr>
            <a:r>
              <a:rPr lang="en-IN" sz="1800" dirty="0">
                <a:latin typeface="Times New Roman" panose="02020603050405020304" pitchFamily="18" charset="0"/>
                <a:ea typeface="Times New Roman" panose="02020603050405020304" pitchFamily="18" charset="0"/>
              </a:rPr>
              <a:t>Additional configuration settings include port assignments, API rate-limiting, CORS policies, and timeout limits, which ensure the system operates smoothly and securely in various environments.</a:t>
            </a:r>
          </a:p>
          <a:p>
            <a:pPr algn="l">
              <a:spcBef>
                <a:spcPts val="0"/>
              </a:spcBef>
              <a:tabLst>
                <a:tab pos="457200" algn="l"/>
              </a:tabLst>
            </a:pPr>
            <a:endParaRPr lang="en-IN" sz="1800" dirty="0">
              <a:latin typeface="Times New Roman" panose="02020603050405020304" pitchFamily="18" charset="0"/>
              <a:ea typeface="Times New Roman" panose="02020603050405020304" pitchFamily="18" charset="0"/>
            </a:endParaRPr>
          </a:p>
          <a:p>
            <a:pPr algn="l">
              <a:spcBef>
                <a:spcPts val="0"/>
              </a:spcBef>
              <a:tabLst>
                <a:tab pos="457200" algn="l"/>
              </a:tabLst>
            </a:pPr>
            <a:endParaRPr lang="en-IN" sz="1800" dirty="0">
              <a:latin typeface="Times New Roman" panose="02020603050405020304" pitchFamily="18" charset="0"/>
              <a:ea typeface="Times New Roman" panose="02020603050405020304" pitchFamily="18" charset="0"/>
            </a:endParaRPr>
          </a:p>
        </p:txBody>
      </p:sp>
      <p:sp>
        <p:nvSpPr>
          <p:cNvPr id="2" name="Rectangle 1">
            <a:extLst>
              <a:ext uri="{FF2B5EF4-FFF2-40B4-BE49-F238E27FC236}">
                <a16:creationId xmlns:a16="http://schemas.microsoft.com/office/drawing/2014/main" id="{40E552DF-BD9A-2F36-3296-7A10BA590B6B}"/>
              </a:ext>
            </a:extLst>
          </p:cNvPr>
          <p:cNvSpPr/>
          <p:nvPr/>
        </p:nvSpPr>
        <p:spPr>
          <a:xfrm>
            <a:off x="101600" y="127000"/>
            <a:ext cx="11988800" cy="6604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2262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9">
                                            <p:txEl>
                                              <p:pRg st="2" end="2"/>
                                            </p:txEl>
                                          </p:spTgt>
                                        </p:tgtEl>
                                        <p:attrNameLst>
                                          <p:attrName>style.visibility</p:attrName>
                                        </p:attrNameLst>
                                      </p:cBhvr>
                                      <p:to>
                                        <p:strVal val="visible"/>
                                      </p:to>
                                    </p:set>
                                    <p:animEffect transition="in" filter="fade">
                                      <p:cBhvr>
                                        <p:cTn id="14" dur="1000"/>
                                        <p:tgtEl>
                                          <p:spTgt spid="19">
                                            <p:txEl>
                                              <p:pRg st="2" end="2"/>
                                            </p:txEl>
                                          </p:spTgt>
                                        </p:tgtEl>
                                      </p:cBhvr>
                                    </p:animEffect>
                                    <p:anim calcmode="lin" valueType="num">
                                      <p:cBhvr>
                                        <p:cTn id="15"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animEffect transition="in" filter="fade">
                                      <p:cBhvr>
                                        <p:cTn id="21" dur="1000"/>
                                        <p:tgtEl>
                                          <p:spTgt spid="19">
                                            <p:txEl>
                                              <p:pRg st="3" end="3"/>
                                            </p:txEl>
                                          </p:spTgt>
                                        </p:tgtEl>
                                      </p:cBhvr>
                                    </p:animEffect>
                                    <p:anim calcmode="lin" valueType="num">
                                      <p:cBhvr>
                                        <p:cTn id="22" dur="10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xEl>
                                              <p:pRg st="4" end="4"/>
                                            </p:txEl>
                                          </p:spTgt>
                                        </p:tgtEl>
                                        <p:attrNameLst>
                                          <p:attrName>style.visibility</p:attrName>
                                        </p:attrNameLst>
                                      </p:cBhvr>
                                      <p:to>
                                        <p:strVal val="visible"/>
                                      </p:to>
                                    </p:set>
                                    <p:animEffect transition="in" filter="fade">
                                      <p:cBhvr>
                                        <p:cTn id="28" dur="1000"/>
                                        <p:tgtEl>
                                          <p:spTgt spid="19">
                                            <p:txEl>
                                              <p:pRg st="4" end="4"/>
                                            </p:txEl>
                                          </p:spTgt>
                                        </p:tgtEl>
                                      </p:cBhvr>
                                    </p:animEffect>
                                    <p:anim calcmode="lin" valueType="num">
                                      <p:cBhvr>
                                        <p:cTn id="29"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9">
                                            <p:txEl>
                                              <p:pRg st="6" end="6"/>
                                            </p:txEl>
                                          </p:spTgt>
                                        </p:tgtEl>
                                        <p:attrNameLst>
                                          <p:attrName>style.visibility</p:attrName>
                                        </p:attrNameLst>
                                      </p:cBhvr>
                                      <p:to>
                                        <p:strVal val="visible"/>
                                      </p:to>
                                    </p:set>
                                    <p:animEffect transition="in" filter="fade">
                                      <p:cBhvr>
                                        <p:cTn id="35" dur="1000"/>
                                        <p:tgtEl>
                                          <p:spTgt spid="19">
                                            <p:txEl>
                                              <p:pRg st="6" end="6"/>
                                            </p:txEl>
                                          </p:spTgt>
                                        </p:tgtEl>
                                      </p:cBhvr>
                                    </p:animEffect>
                                    <p:anim calcmode="lin" valueType="num">
                                      <p:cBhvr>
                                        <p:cTn id="36"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9">
                                            <p:txEl>
                                              <p:pRg st="8" end="8"/>
                                            </p:txEl>
                                          </p:spTgt>
                                        </p:tgtEl>
                                        <p:attrNameLst>
                                          <p:attrName>style.visibility</p:attrName>
                                        </p:attrNameLst>
                                      </p:cBhvr>
                                      <p:to>
                                        <p:strVal val="visible"/>
                                      </p:to>
                                    </p:set>
                                    <p:animEffect transition="in" filter="fade">
                                      <p:cBhvr>
                                        <p:cTn id="42" dur="1000"/>
                                        <p:tgtEl>
                                          <p:spTgt spid="19">
                                            <p:txEl>
                                              <p:pRg st="8" end="8"/>
                                            </p:txEl>
                                          </p:spTgt>
                                        </p:tgtEl>
                                      </p:cBhvr>
                                    </p:animEffect>
                                    <p:anim calcmode="lin" valueType="num">
                                      <p:cBhvr>
                                        <p:cTn id="43" dur="1000" fill="hold"/>
                                        <p:tgtEl>
                                          <p:spTgt spid="19">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9">
                                            <p:txEl>
                                              <p:pRg st="9" end="9"/>
                                            </p:txEl>
                                          </p:spTgt>
                                        </p:tgtEl>
                                        <p:attrNameLst>
                                          <p:attrName>style.visibility</p:attrName>
                                        </p:attrNameLst>
                                      </p:cBhvr>
                                      <p:to>
                                        <p:strVal val="visible"/>
                                      </p:to>
                                    </p:set>
                                    <p:animEffect transition="in" filter="fade">
                                      <p:cBhvr>
                                        <p:cTn id="49" dur="1000"/>
                                        <p:tgtEl>
                                          <p:spTgt spid="19">
                                            <p:txEl>
                                              <p:pRg st="9" end="9"/>
                                            </p:txEl>
                                          </p:spTgt>
                                        </p:tgtEl>
                                      </p:cBhvr>
                                    </p:animEffect>
                                    <p:anim calcmode="lin" valueType="num">
                                      <p:cBhvr>
                                        <p:cTn id="50" dur="1000" fill="hold"/>
                                        <p:tgtEl>
                                          <p:spTgt spid="1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19">
                                            <p:txEl>
                                              <p:pRg st="10" end="10"/>
                                            </p:txEl>
                                          </p:spTgt>
                                        </p:tgtEl>
                                        <p:attrNameLst>
                                          <p:attrName>style.visibility</p:attrName>
                                        </p:attrNameLst>
                                      </p:cBhvr>
                                      <p:to>
                                        <p:strVal val="visible"/>
                                      </p:to>
                                    </p:set>
                                    <p:animEffect transition="in" filter="fade">
                                      <p:cBhvr>
                                        <p:cTn id="56" dur="1000"/>
                                        <p:tgtEl>
                                          <p:spTgt spid="19">
                                            <p:txEl>
                                              <p:pRg st="10" end="10"/>
                                            </p:txEl>
                                          </p:spTgt>
                                        </p:tgtEl>
                                      </p:cBhvr>
                                    </p:animEffect>
                                    <p:anim calcmode="lin" valueType="num">
                                      <p:cBhvr>
                                        <p:cTn id="57" dur="1000" fill="hold"/>
                                        <p:tgtEl>
                                          <p:spTgt spid="19">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1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9">
                                            <p:txEl>
                                              <p:pRg st="11" end="11"/>
                                            </p:txEl>
                                          </p:spTgt>
                                        </p:tgtEl>
                                        <p:attrNameLst>
                                          <p:attrName>style.visibility</p:attrName>
                                        </p:attrNameLst>
                                      </p:cBhvr>
                                      <p:to>
                                        <p:strVal val="visible"/>
                                      </p:to>
                                    </p:set>
                                    <p:animEffect transition="in" filter="fade">
                                      <p:cBhvr>
                                        <p:cTn id="63" dur="1000"/>
                                        <p:tgtEl>
                                          <p:spTgt spid="19">
                                            <p:txEl>
                                              <p:pRg st="11" end="11"/>
                                            </p:txEl>
                                          </p:spTgt>
                                        </p:tgtEl>
                                      </p:cBhvr>
                                    </p:animEffect>
                                    <p:anim calcmode="lin" valueType="num">
                                      <p:cBhvr>
                                        <p:cTn id="64" dur="1000" fill="hold"/>
                                        <p:tgtEl>
                                          <p:spTgt spid="19">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1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19">
                                            <p:txEl>
                                              <p:pRg st="13" end="13"/>
                                            </p:txEl>
                                          </p:spTgt>
                                        </p:tgtEl>
                                        <p:attrNameLst>
                                          <p:attrName>style.visibility</p:attrName>
                                        </p:attrNameLst>
                                      </p:cBhvr>
                                      <p:to>
                                        <p:strVal val="visible"/>
                                      </p:to>
                                    </p:set>
                                    <p:animEffect transition="in" filter="fade">
                                      <p:cBhvr>
                                        <p:cTn id="70" dur="1000"/>
                                        <p:tgtEl>
                                          <p:spTgt spid="19">
                                            <p:txEl>
                                              <p:pRg st="13" end="13"/>
                                            </p:txEl>
                                          </p:spTgt>
                                        </p:tgtEl>
                                      </p:cBhvr>
                                    </p:animEffect>
                                    <p:anim calcmode="lin" valueType="num">
                                      <p:cBhvr>
                                        <p:cTn id="71" dur="1000" fill="hold"/>
                                        <p:tgtEl>
                                          <p:spTgt spid="19">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19">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7547DEC112774480174946D5F16786" ma:contentTypeVersion="15" ma:contentTypeDescription="Create a new document." ma:contentTypeScope="" ma:versionID="ad04e776f7abab9ae1e6c4de775c1d18">
  <xsd:schema xmlns:xsd="http://www.w3.org/2001/XMLSchema" xmlns:xs="http://www.w3.org/2001/XMLSchema" xmlns:p="http://schemas.microsoft.com/office/2006/metadata/properties" xmlns:ns3="037ea652-08a9-4eaa-b4db-fa0d4a2628c5" xmlns:ns4="d3502df7-9114-417b-99f4-fc7edd05bd66" targetNamespace="http://schemas.microsoft.com/office/2006/metadata/properties" ma:root="true" ma:fieldsID="65479753887f89827939417326fd433e" ns3:_="" ns4:_="">
    <xsd:import namespace="037ea652-08a9-4eaa-b4db-fa0d4a2628c5"/>
    <xsd:import namespace="d3502df7-9114-417b-99f4-fc7edd05bd66"/>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DateTaken" minOccurs="0"/>
                <xsd:element ref="ns3:MediaServiceAutoTags" minOccurs="0"/>
                <xsd:element ref="ns3:MediaServiceGenerationTime" minOccurs="0"/>
                <xsd:element ref="ns3:MediaServiceEventHashCode" minOccurs="0"/>
                <xsd:element ref="ns3:MediaLengthInSeconds" minOccurs="0"/>
                <xsd:element ref="ns3:MediaServiceOCR" minOccurs="0"/>
                <xsd:element ref="ns3:MediaServiceSearchProperties" minOccurs="0"/>
                <xsd:element ref="ns4:SharedWithUsers" minOccurs="0"/>
                <xsd:element ref="ns4:SharedWithDetails" minOccurs="0"/>
                <xsd:element ref="ns4:SharingHintHash"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7ea652-08a9-4eaa-b4db-fa0d4a2628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502df7-9114-417b-99f4-fc7edd05bd66"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37ea652-08a9-4eaa-b4db-fa0d4a2628c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939293-E073-4695-B1EA-E74421139A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7ea652-08a9-4eaa-b4db-fa0d4a2628c5"/>
    <ds:schemaRef ds:uri="d3502df7-9114-417b-99f4-fc7edd05bd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44E011-B27C-427A-873D-D26C82AA309A}">
  <ds:schemaRefs>
    <ds:schemaRef ds:uri="d3502df7-9114-417b-99f4-fc7edd05bd66"/>
    <ds:schemaRef ds:uri="037ea652-08a9-4eaa-b4db-fa0d4a2628c5"/>
    <ds:schemaRef ds:uri="http://schemas.microsoft.com/office/2006/documentManagement/types"/>
    <ds:schemaRef ds:uri="http://purl.org/dc/terms/"/>
    <ds:schemaRef ds:uri="http://www.w3.org/XML/1998/namespace"/>
    <ds:schemaRef ds:uri="http://purl.org/dc/dcmitype/"/>
    <ds:schemaRef ds:uri="http://purl.org/dc/elements/1.1/"/>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FEB227F4-6A51-4376-B5DA-007DFDCE1E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456</TotalTime>
  <Words>2071</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Manrope</vt:lpstr>
      <vt:lpstr>Minion Pro</vt:lpstr>
      <vt:lpstr>Neue Plak Bold</vt:lpstr>
      <vt:lpstr>Symbol</vt:lpstr>
      <vt:lpstr>Times New Roman</vt:lpstr>
      <vt:lpstr>Wingdings</vt:lpstr>
      <vt:lpstr>Office Theme</vt:lpstr>
      <vt:lpstr>Mr. Akashdeep Bhardwaj</vt:lpstr>
      <vt:lpstr>ABSTRACT</vt:lpstr>
      <vt:lpstr>INTRODUCTION</vt:lpstr>
      <vt:lpstr>PROBLEM STATEMENT</vt:lpstr>
      <vt:lpstr>SWOT ANALYSIS</vt:lpstr>
      <vt:lpstr>SWOT ANALYSIS</vt:lpstr>
      <vt:lpstr>PowerPoint Presentation</vt:lpstr>
      <vt:lpstr>PowerPoint Presentation</vt:lpstr>
      <vt:lpstr>PowerPoint Presentation</vt:lpstr>
      <vt:lpstr>ALGORITHM</vt:lpstr>
      <vt:lpstr>PowerPoint Presentation</vt:lpstr>
      <vt:lpstr>PowerPoint Presentation</vt:lpstr>
      <vt:lpstr>AREA OF APPLICATION</vt:lpstr>
      <vt:lpstr>AREA OF 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 Negi</dc:creator>
  <cp:lastModifiedBy>Akshat Negi</cp:lastModifiedBy>
  <cp:revision>15</cp:revision>
  <dcterms:created xsi:type="dcterms:W3CDTF">2024-08-18T06:43:26Z</dcterms:created>
  <dcterms:modified xsi:type="dcterms:W3CDTF">2024-08-27T03:27:00Z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0x010100087547DEC112774480174946D5F16786</vt:lpwstr>
  </property>
</Properties>
</file>