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5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81" r:id="rId15"/>
    <p:sldId id="282" r:id="rId16"/>
    <p:sldId id="284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398B-DD33-4157-8466-D84E1BD24FFF}" type="datetimeFigureOut">
              <a:rPr lang="en-US" smtClean="0"/>
              <a:pPr/>
              <a:t>3/22/2022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40CB-1334-4C2E-81DB-E1B1731240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RSA (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Rivest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–Shamir–</a:t>
            </a:r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Adleman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) Cryptosystem</a:t>
            </a:r>
            <a:endParaRPr lang="en-IN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actotrt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" y="0"/>
            <a:ext cx="9137668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5400" y="3276600"/>
            <a:ext cx="5825569" cy="18466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Eve can easily find out P</a:t>
            </a:r>
          </a:p>
          <a:p>
            <a:r>
              <a:rPr lang="en-US" b="1" dirty="0"/>
              <a:t>Z=Y</a:t>
            </a:r>
            <a:r>
              <a:rPr lang="en-US" b="1" baseline="30000" dirty="0"/>
              <a:t>d</a:t>
            </a:r>
            <a:r>
              <a:rPr lang="en-US" b="1" dirty="0"/>
              <a:t> (mod n) = (r</a:t>
            </a:r>
            <a:r>
              <a:rPr lang="en-US" b="1" baseline="30000" dirty="0"/>
              <a:t>e</a:t>
            </a:r>
            <a:r>
              <a:rPr lang="en-US" b="1" dirty="0"/>
              <a:t>.  C)</a:t>
            </a:r>
            <a:r>
              <a:rPr lang="en-US" b="1" baseline="30000" dirty="0"/>
              <a:t>d</a:t>
            </a:r>
            <a:r>
              <a:rPr lang="en-US" b="1" dirty="0"/>
              <a:t>  mod n= r</a:t>
            </a:r>
            <a:r>
              <a:rPr lang="en-US" b="1" baseline="30000" dirty="0"/>
              <a:t>ed</a:t>
            </a:r>
            <a:r>
              <a:rPr lang="en-US" b="1" dirty="0"/>
              <a:t>. </a:t>
            </a:r>
            <a:r>
              <a:rPr lang="en-US" b="1" dirty="0" err="1"/>
              <a:t>C</a:t>
            </a:r>
            <a:r>
              <a:rPr lang="en-US" b="1" baseline="30000" dirty="0" err="1"/>
              <a:t>d</a:t>
            </a:r>
            <a:r>
              <a:rPr lang="en-US" b="1" dirty="0"/>
              <a:t> (mod n)= r. P (mod n)</a:t>
            </a:r>
          </a:p>
          <a:p>
            <a:endParaRPr lang="en-US" b="1" dirty="0"/>
          </a:p>
          <a:p>
            <a:r>
              <a:rPr lang="en-US" b="1" dirty="0"/>
              <a:t>Z=</a:t>
            </a:r>
            <a:r>
              <a:rPr lang="en-US" b="1" dirty="0" err="1"/>
              <a:t>r.P</a:t>
            </a:r>
            <a:r>
              <a:rPr lang="en-US" b="1" dirty="0"/>
              <a:t> (mod n)</a:t>
            </a:r>
          </a:p>
          <a:p>
            <a:endParaRPr lang="en-US" b="1" dirty="0"/>
          </a:p>
          <a:p>
            <a:r>
              <a:rPr lang="en-US" b="1" dirty="0"/>
              <a:t>P=r</a:t>
            </a:r>
            <a:r>
              <a:rPr lang="en-US" b="1" baseline="30000" dirty="0"/>
              <a:t>-1</a:t>
            </a:r>
            <a:r>
              <a:rPr lang="en-US" b="1" dirty="0"/>
              <a:t>. Z(mod 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Attack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610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broadcast attack  can be launched if one entity  sends the same message to a group of Recipients with the same low encryption exponent</a:t>
            </a:r>
          </a:p>
          <a:p>
            <a:endParaRPr lang="en-US" dirty="0"/>
          </a:p>
          <a:p>
            <a:r>
              <a:rPr lang="en-US" sz="3600" dirty="0"/>
              <a:t>Example</a:t>
            </a:r>
          </a:p>
          <a:p>
            <a:endParaRPr lang="en-US" dirty="0"/>
          </a:p>
          <a:p>
            <a:r>
              <a:rPr lang="en-US" dirty="0"/>
              <a:t>Alice wants to send the same message to three recipients with the same public exponent e=3 and </a:t>
            </a:r>
            <a:r>
              <a:rPr lang="en-US" dirty="0" err="1"/>
              <a:t>moduli</a:t>
            </a:r>
            <a:r>
              <a:rPr lang="en-US" dirty="0"/>
              <a:t> n1, n2, n3</a:t>
            </a:r>
          </a:p>
          <a:p>
            <a:endParaRPr lang="en-US" dirty="0"/>
          </a:p>
          <a:p>
            <a:pPr algn="ctr"/>
            <a:r>
              <a:rPr lang="en-US" dirty="0"/>
              <a:t>C1=p</a:t>
            </a:r>
            <a:r>
              <a:rPr lang="en-US" baseline="30000" dirty="0"/>
              <a:t>3</a:t>
            </a:r>
            <a:r>
              <a:rPr lang="en-US" dirty="0"/>
              <a:t> mod n1  </a:t>
            </a:r>
          </a:p>
          <a:p>
            <a:pPr algn="ctr"/>
            <a:r>
              <a:rPr lang="en-US" dirty="0"/>
              <a:t>C2=p</a:t>
            </a:r>
            <a:r>
              <a:rPr lang="en-US" baseline="30000" dirty="0"/>
              <a:t>3</a:t>
            </a:r>
            <a:r>
              <a:rPr lang="en-US" dirty="0"/>
              <a:t> mod n2</a:t>
            </a:r>
          </a:p>
          <a:p>
            <a:pPr algn="ctr"/>
            <a:r>
              <a:rPr lang="en-US" dirty="0"/>
              <a:t>C3=p</a:t>
            </a:r>
            <a:r>
              <a:rPr lang="en-US" baseline="30000" dirty="0"/>
              <a:t>3</a:t>
            </a:r>
            <a:r>
              <a:rPr lang="en-US" dirty="0"/>
              <a:t> mod n3  </a:t>
            </a:r>
          </a:p>
          <a:p>
            <a:endParaRPr lang="en-US" dirty="0"/>
          </a:p>
          <a:p>
            <a:r>
              <a:rPr lang="en-US" dirty="0"/>
              <a:t>Applying Chinese Remainder Theorem to solve these equations</a:t>
            </a:r>
            <a:endParaRPr lang="en-IN" dirty="0"/>
          </a:p>
          <a:p>
            <a:r>
              <a:rPr lang="en-US" dirty="0"/>
              <a:t> 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0" y="457200"/>
            <a:ext cx="462197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Short Message Attack</a:t>
            </a:r>
            <a:endParaRPr lang="en-I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143000"/>
            <a:ext cx="861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short message attack, if Eve knows the set of possible plaintexts. 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 can encrypt all of the possible message until the result is same as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ciphertext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intercepted.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28599" y="3352800"/>
            <a:ext cx="86868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Alice sends four digits numbers to bob, Eve can easily try plaintext numbers from 0000 to 9999 To find the plaintext.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this reason, short messages must be padded with random bits at the front and at the end to protect this type of attack.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ElGamal</a:t>
            </a:r>
            <a:r>
              <a:rPr lang="en-US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Cryptosystem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Root</a:t>
            </a:r>
          </a:p>
        </p:txBody>
      </p:sp>
      <p:pic>
        <p:nvPicPr>
          <p:cNvPr id="4" name="Picture 3" descr="primitive ro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1534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lGamal+Cryptosystem+Encryption+and+decryption+in+ElGam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8382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59B70-B1C1-4DF7-B485-3EDD0297F53E}"/>
              </a:ext>
            </a:extLst>
          </p:cNvPr>
          <p:cNvSpPr txBox="1"/>
          <p:nvPr/>
        </p:nvSpPr>
        <p:spPr>
          <a:xfrm>
            <a:off x="733996" y="419991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71295-B539-4176-975D-9DA4A9CB4D19}"/>
              </a:ext>
            </a:extLst>
          </p:cNvPr>
          <p:cNvSpPr txBox="1"/>
          <p:nvPr/>
        </p:nvSpPr>
        <p:spPr>
          <a:xfrm>
            <a:off x="533400" y="1219200"/>
            <a:ext cx="76200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Key Generation</a:t>
            </a:r>
          </a:p>
          <a:p>
            <a:r>
              <a:rPr lang="en-GB" dirty="0"/>
              <a:t>Select P=19 </a:t>
            </a:r>
          </a:p>
          <a:p>
            <a:r>
              <a:rPr lang="en-GB" dirty="0"/>
              <a:t>Primitive root e</a:t>
            </a:r>
            <a:r>
              <a:rPr lang="en-GB" baseline="-25000" dirty="0"/>
              <a:t>1</a:t>
            </a:r>
            <a:r>
              <a:rPr lang="en-GB" dirty="0"/>
              <a:t>=10</a:t>
            </a:r>
          </a:p>
          <a:p>
            <a:r>
              <a:rPr lang="en-GB" dirty="0"/>
              <a:t>Secret key d=5</a:t>
            </a:r>
          </a:p>
          <a:p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2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=e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1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d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mod P=10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5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mod 19=3</a:t>
            </a:r>
            <a:endParaRPr lang="en-IN" sz="24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C0B14-70C4-48EC-9B0A-99C5F7307D85}"/>
              </a:ext>
            </a:extLst>
          </p:cNvPr>
          <p:cNvSpPr txBox="1"/>
          <p:nvPr/>
        </p:nvSpPr>
        <p:spPr>
          <a:xfrm>
            <a:off x="559676" y="3126405"/>
            <a:ext cx="7517524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Encryption</a:t>
            </a:r>
          </a:p>
          <a:p>
            <a:r>
              <a:rPr lang="en-GB" dirty="0"/>
              <a:t>Select r=6</a:t>
            </a:r>
          </a:p>
          <a:p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24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=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1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r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mod P </a:t>
            </a:r>
            <a:endParaRPr lang="en-GB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24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=10</a:t>
            </a:r>
            <a:r>
              <a:rPr lang="en-GB" sz="2400" baseline="30000" dirty="0">
                <a:solidFill>
                  <a:srgbClr val="C0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 mod 19=11</a:t>
            </a:r>
          </a:p>
          <a:p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C2=(e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2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r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*M) mod P</a:t>
            </a:r>
            <a:endParaRPr lang="en-GB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24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2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=(3</a:t>
            </a:r>
            <a:r>
              <a:rPr lang="en-GB" sz="2400" baseline="30000" dirty="0">
                <a:solidFill>
                  <a:srgbClr val="C0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 *17)mod 19=5</a:t>
            </a:r>
          </a:p>
          <a:p>
            <a:r>
              <a:rPr lang="en-GB" dirty="0"/>
              <a:t>Send(</a:t>
            </a:r>
            <a:r>
              <a:rPr lang="en-GB" sz="18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18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1, </a:t>
            </a:r>
            <a:r>
              <a:rPr lang="en-GB" sz="18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2</a:t>
            </a:r>
            <a:r>
              <a:rPr lang="en-GB" dirty="0"/>
              <a:t>)=(11,5)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05A41-EC2F-48FC-BD3E-A1BBC3CFC61C}"/>
              </a:ext>
            </a:extLst>
          </p:cNvPr>
          <p:cNvSpPr txBox="1"/>
          <p:nvPr/>
        </p:nvSpPr>
        <p:spPr>
          <a:xfrm>
            <a:off x="559676" y="5943600"/>
            <a:ext cx="263726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Decryption</a:t>
            </a:r>
          </a:p>
          <a:p>
            <a:r>
              <a:rPr lang="en-IN" dirty="0">
                <a:highlight>
                  <a:srgbClr val="FFFF00"/>
                </a:highlight>
              </a:rPr>
              <a:t>M=[5*(11</a:t>
            </a:r>
            <a:r>
              <a:rPr lang="en-IN" baseline="30000" dirty="0">
                <a:highlight>
                  <a:srgbClr val="FFFF00"/>
                </a:highlight>
              </a:rPr>
              <a:t>5</a:t>
            </a:r>
            <a:r>
              <a:rPr lang="en-IN" dirty="0">
                <a:highlight>
                  <a:srgbClr val="FFFF00"/>
                </a:highlight>
              </a:rPr>
              <a:t>)</a:t>
            </a:r>
            <a:r>
              <a:rPr lang="en-IN" baseline="30000" dirty="0">
                <a:highlight>
                  <a:srgbClr val="FFFF00"/>
                </a:highlight>
              </a:rPr>
              <a:t>-1</a:t>
            </a:r>
            <a:r>
              <a:rPr lang="en-IN" dirty="0">
                <a:highlight>
                  <a:srgbClr val="FFFF00"/>
                </a:highlight>
              </a:rPr>
              <a:t>] mod 19=17</a:t>
            </a:r>
          </a:p>
        </p:txBody>
      </p:sp>
    </p:spTree>
    <p:extLst>
      <p:ext uri="{BB962C8B-B14F-4D97-AF65-F5344CB8AC3E}">
        <p14:creationId xmlns:p14="http://schemas.microsoft.com/office/powerpoint/2010/main" val="328746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59B70-B1C1-4DF7-B485-3EDD0297F53E}"/>
              </a:ext>
            </a:extLst>
          </p:cNvPr>
          <p:cNvSpPr txBox="1"/>
          <p:nvPr/>
        </p:nvSpPr>
        <p:spPr>
          <a:xfrm>
            <a:off x="733996" y="419991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71295-B539-4176-975D-9DA4A9CB4D19}"/>
              </a:ext>
            </a:extLst>
          </p:cNvPr>
          <p:cNvSpPr txBox="1"/>
          <p:nvPr/>
        </p:nvSpPr>
        <p:spPr>
          <a:xfrm>
            <a:off x="533400" y="1219200"/>
            <a:ext cx="76200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Key Generation</a:t>
            </a:r>
          </a:p>
          <a:p>
            <a:r>
              <a:rPr lang="en-GB" dirty="0"/>
              <a:t>Select P=23 </a:t>
            </a:r>
          </a:p>
          <a:p>
            <a:r>
              <a:rPr lang="en-GB" dirty="0"/>
              <a:t>Primitive root e</a:t>
            </a:r>
            <a:r>
              <a:rPr lang="en-GB" baseline="-25000" dirty="0"/>
              <a:t>1</a:t>
            </a:r>
            <a:r>
              <a:rPr lang="en-GB" dirty="0"/>
              <a:t>=7</a:t>
            </a:r>
          </a:p>
          <a:p>
            <a:r>
              <a:rPr lang="en-GB" dirty="0"/>
              <a:t>Secret key d=9</a:t>
            </a:r>
          </a:p>
          <a:p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2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=e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1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d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mod P=7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9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mod 23=15</a:t>
            </a:r>
            <a:endParaRPr lang="en-IN" sz="2400" dirty="0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C0B14-70C4-48EC-9B0A-99C5F7307D85}"/>
              </a:ext>
            </a:extLst>
          </p:cNvPr>
          <p:cNvSpPr txBox="1"/>
          <p:nvPr/>
        </p:nvSpPr>
        <p:spPr>
          <a:xfrm>
            <a:off x="559676" y="3126405"/>
            <a:ext cx="7517524" cy="267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Encryption</a:t>
            </a:r>
          </a:p>
          <a:p>
            <a:r>
              <a:rPr lang="en-GB" dirty="0"/>
              <a:t>Select r=3</a:t>
            </a:r>
          </a:p>
          <a:p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24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=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1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r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mod P </a:t>
            </a:r>
            <a:endParaRPr lang="en-GB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24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=7</a:t>
            </a:r>
            <a:r>
              <a:rPr lang="en-GB" sz="2400" baseline="300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 mod 23=21</a:t>
            </a:r>
          </a:p>
          <a:p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C2=(e</a:t>
            </a:r>
            <a:r>
              <a:rPr lang="en-GB" sz="24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2</a:t>
            </a:r>
            <a:r>
              <a:rPr lang="en-GB" sz="24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r</a:t>
            </a:r>
            <a:r>
              <a:rPr lang="en-GB" sz="2400" dirty="0">
                <a:solidFill>
                  <a:srgbClr val="00B0F0"/>
                </a:solidFill>
                <a:highlight>
                  <a:srgbClr val="FFFF00"/>
                </a:highlight>
              </a:rPr>
              <a:t> *M) mod P</a:t>
            </a:r>
            <a:endParaRPr lang="en-GB" sz="2400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24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2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=(15</a:t>
            </a:r>
            <a:r>
              <a:rPr lang="en-GB" sz="2400" baseline="30000" dirty="0">
                <a:solidFill>
                  <a:srgbClr val="C00000"/>
                </a:solidFill>
                <a:highlight>
                  <a:srgbClr val="FFFF00"/>
                </a:highlight>
              </a:rPr>
              <a:t>3</a:t>
            </a:r>
            <a:r>
              <a:rPr lang="en-GB" sz="2400" dirty="0">
                <a:solidFill>
                  <a:srgbClr val="C00000"/>
                </a:solidFill>
                <a:highlight>
                  <a:srgbClr val="FFFF00"/>
                </a:highlight>
              </a:rPr>
              <a:t> *20)mod 23=18</a:t>
            </a:r>
          </a:p>
          <a:p>
            <a:r>
              <a:rPr lang="en-GB" dirty="0"/>
              <a:t>Send(</a:t>
            </a:r>
            <a:r>
              <a:rPr lang="en-GB" sz="18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sz="1800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1, </a:t>
            </a:r>
            <a:r>
              <a:rPr lang="en-GB" sz="1800" dirty="0">
                <a:solidFill>
                  <a:srgbClr val="C00000"/>
                </a:solidFill>
                <a:highlight>
                  <a:srgbClr val="FFFF00"/>
                </a:highlight>
              </a:rPr>
              <a:t>C</a:t>
            </a:r>
            <a:r>
              <a:rPr lang="en-GB" baseline="-25000" dirty="0">
                <a:solidFill>
                  <a:srgbClr val="C00000"/>
                </a:solidFill>
                <a:highlight>
                  <a:srgbClr val="FFFF00"/>
                </a:highlight>
              </a:rPr>
              <a:t>2</a:t>
            </a:r>
            <a:r>
              <a:rPr lang="en-GB" dirty="0"/>
              <a:t>)=(21,18)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05A41-EC2F-48FC-BD3E-A1BBC3CFC61C}"/>
              </a:ext>
            </a:extLst>
          </p:cNvPr>
          <p:cNvSpPr txBox="1"/>
          <p:nvPr/>
        </p:nvSpPr>
        <p:spPr>
          <a:xfrm>
            <a:off x="559676" y="5943600"/>
            <a:ext cx="469070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Decryption</a:t>
            </a:r>
          </a:p>
          <a:p>
            <a:r>
              <a:rPr lang="en-IN" dirty="0">
                <a:highlight>
                  <a:srgbClr val="FFFF00"/>
                </a:highlight>
              </a:rPr>
              <a:t>M=</a:t>
            </a:r>
            <a:r>
              <a:rPr lang="en-GB" sz="1800" dirty="0">
                <a:solidFill>
                  <a:srgbClr val="00B0F0"/>
                </a:solidFill>
                <a:highlight>
                  <a:srgbClr val="FFFF00"/>
                </a:highlight>
              </a:rPr>
              <a:t> [C2* (C</a:t>
            </a:r>
            <a:r>
              <a:rPr lang="en-GB" sz="1800" baseline="-25000" dirty="0">
                <a:solidFill>
                  <a:srgbClr val="00B0F0"/>
                </a:solidFill>
                <a:highlight>
                  <a:srgbClr val="FFFF00"/>
                </a:highlight>
              </a:rPr>
              <a:t>1</a:t>
            </a:r>
            <a:r>
              <a:rPr lang="en-GB" sz="18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d</a:t>
            </a:r>
            <a:r>
              <a:rPr lang="en-GB" sz="1800" dirty="0">
                <a:solidFill>
                  <a:srgbClr val="00B0F0"/>
                </a:solidFill>
                <a:highlight>
                  <a:srgbClr val="FFFF00"/>
                </a:highlight>
              </a:rPr>
              <a:t>)</a:t>
            </a:r>
            <a:r>
              <a:rPr lang="en-GB" sz="1800" baseline="30000" dirty="0">
                <a:solidFill>
                  <a:srgbClr val="00B0F0"/>
                </a:solidFill>
                <a:highlight>
                  <a:srgbClr val="FFFF00"/>
                </a:highlight>
              </a:rPr>
              <a:t>-1</a:t>
            </a:r>
            <a:r>
              <a:rPr lang="en-GB" sz="1800" dirty="0">
                <a:solidFill>
                  <a:srgbClr val="00B0F0"/>
                </a:solidFill>
                <a:highlight>
                  <a:srgbClr val="FFFF00"/>
                </a:highlight>
              </a:rPr>
              <a:t>]mod P]=</a:t>
            </a:r>
            <a:r>
              <a:rPr lang="en-IN" dirty="0">
                <a:highlight>
                  <a:srgbClr val="FFFF00"/>
                </a:highlight>
              </a:rPr>
              <a:t>[21*(18</a:t>
            </a:r>
            <a:r>
              <a:rPr lang="en-IN" baseline="30000" dirty="0">
                <a:highlight>
                  <a:srgbClr val="FFFF00"/>
                </a:highlight>
              </a:rPr>
              <a:t>9</a:t>
            </a:r>
            <a:r>
              <a:rPr lang="en-IN" dirty="0">
                <a:highlight>
                  <a:srgbClr val="FFFF00"/>
                </a:highlight>
              </a:rPr>
              <a:t>)</a:t>
            </a:r>
            <a:r>
              <a:rPr lang="en-IN" baseline="30000" dirty="0">
                <a:highlight>
                  <a:srgbClr val="FFFF00"/>
                </a:highlight>
              </a:rPr>
              <a:t>-1</a:t>
            </a:r>
            <a:r>
              <a:rPr lang="en-IN" dirty="0">
                <a:highlight>
                  <a:srgbClr val="FFFF00"/>
                </a:highlight>
              </a:rPr>
              <a:t>] mod 23=20</a:t>
            </a:r>
          </a:p>
        </p:txBody>
      </p:sp>
    </p:spTree>
    <p:extLst>
      <p:ext uri="{BB962C8B-B14F-4D97-AF65-F5344CB8AC3E}">
        <p14:creationId xmlns:p14="http://schemas.microsoft.com/office/powerpoint/2010/main" val="105162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sa 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0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"/>
            <a:ext cx="89916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C90EA6F-CC9D-440A-B791-981E1C54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0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FBC521F-B566-4086-B90D-E83DF20EC0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0"/>
          <a:stretch/>
        </p:blipFill>
        <p:spPr>
          <a:xfrm>
            <a:off x="608840" y="457200"/>
            <a:ext cx="792632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8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906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Another Example </a:t>
            </a:r>
          </a:p>
          <a:p>
            <a:pPr algn="ctr"/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p = 3 and q = 11</a:t>
            </a:r>
          </a:p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choose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e = 3</a:t>
            </a:r>
          </a:p>
          <a:p>
            <a:pPr algn="ctr"/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Plaintext=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ttac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acto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49"/>
            <a:ext cx="9144000" cy="65055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407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RSA (Rivest–Shamir–Adleman) Cryptosystem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 Attack</vt:lpstr>
      <vt:lpstr>PowerPoint Presentation</vt:lpstr>
      <vt:lpstr>ElGamal Cryptosystem</vt:lpstr>
      <vt:lpstr>Primitive Root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RSA Cryptosystem</dc:title>
  <dc:creator>INSPIRON 3000</dc:creator>
  <cp:lastModifiedBy>Dr. Preeti  Chandrakar</cp:lastModifiedBy>
  <cp:revision>136</cp:revision>
  <dcterms:created xsi:type="dcterms:W3CDTF">2019-02-14T17:02:44Z</dcterms:created>
  <dcterms:modified xsi:type="dcterms:W3CDTF">2022-03-22T06:43:47Z</dcterms:modified>
</cp:coreProperties>
</file>