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Caveat"/>
      <p:regular r:id="rId30"/>
      <p:bold r:id="rId31"/>
    </p:embeddedFont>
    <p:embeddedFont>
      <p:font typeface="Pacifico"/>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KhndrIuJjK9CjWXk5d94HARn2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D5773-8CF1-457E-B887-A1DC6AAB68D0}">
  <a:tblStyle styleId="{D45D5773-8CF1-457E-B887-A1DC6AAB68D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veat-bold.fntdata"/><Relationship Id="rId30" Type="http://schemas.openxmlformats.org/officeDocument/2006/relationships/font" Target="fonts/Caveat-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Pacific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718fe506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04718fe506_1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718fe506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04718fe506_1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718fe50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04718fe506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718fe506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4718fe506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718fe506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04718fe506_1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4718fe506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04718fe506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4718fe5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4718fe5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grpSp>
        <p:nvGrpSpPr>
          <p:cNvPr id="10" name="Google Shape;10;p15"/>
          <p:cNvGrpSpPr/>
          <p:nvPr/>
        </p:nvGrpSpPr>
        <p:grpSpPr>
          <a:xfrm>
            <a:off x="0" y="3903669"/>
            <a:ext cx="9144000" cy="1239925"/>
            <a:chOff x="0" y="3903669"/>
            <a:chExt cx="9144000" cy="1239925"/>
          </a:xfrm>
        </p:grpSpPr>
        <p:sp>
          <p:nvSpPr>
            <p:cNvPr id="11" name="Google Shape;11;p1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2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0" name="Google Shape;70;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grpSp>
        <p:nvGrpSpPr>
          <p:cNvPr id="72" name="Google Shape;72;p25"/>
          <p:cNvGrpSpPr/>
          <p:nvPr/>
        </p:nvGrpSpPr>
        <p:grpSpPr>
          <a:xfrm>
            <a:off x="6098378" y="5"/>
            <a:ext cx="3045625" cy="2030570"/>
            <a:chOff x="6098378" y="5"/>
            <a:chExt cx="3045625" cy="2030570"/>
          </a:xfrm>
        </p:grpSpPr>
        <p:sp>
          <p:nvSpPr>
            <p:cNvPr id="73" name="Google Shape;73;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80" name="Google Shape;80;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grpSp>
        <p:nvGrpSpPr>
          <p:cNvPr id="22" name="Google Shape;22;p17"/>
          <p:cNvGrpSpPr/>
          <p:nvPr/>
        </p:nvGrpSpPr>
        <p:grpSpPr>
          <a:xfrm>
            <a:off x="6098378" y="5"/>
            <a:ext cx="3045625" cy="2030570"/>
            <a:chOff x="6098378" y="5"/>
            <a:chExt cx="3045625" cy="2030570"/>
          </a:xfrm>
        </p:grpSpPr>
        <p:sp>
          <p:nvSpPr>
            <p:cNvPr id="23" name="Google Shape;23;p1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17"/>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9" name="Google Shape;29;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30" name="Google Shape;30;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grpSp>
        <p:nvGrpSpPr>
          <p:cNvPr id="32" name="Google Shape;32;p18"/>
          <p:cNvGrpSpPr/>
          <p:nvPr/>
        </p:nvGrpSpPr>
        <p:grpSpPr>
          <a:xfrm>
            <a:off x="6098378" y="5"/>
            <a:ext cx="3045625" cy="2030570"/>
            <a:chOff x="6098378" y="5"/>
            <a:chExt cx="3045625" cy="2030570"/>
          </a:xfrm>
        </p:grpSpPr>
        <p:sp>
          <p:nvSpPr>
            <p:cNvPr id="33" name="Google Shape;33;p1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9" name="Google Shape;39;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1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1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2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grpSp>
        <p:nvGrpSpPr>
          <p:cNvPr id="53" name="Google Shape;53;p22"/>
          <p:cNvGrpSpPr/>
          <p:nvPr/>
        </p:nvGrpSpPr>
        <p:grpSpPr>
          <a:xfrm>
            <a:off x="6098378" y="5"/>
            <a:ext cx="3045625" cy="2030570"/>
            <a:chOff x="6098378" y="5"/>
            <a:chExt cx="3045625" cy="2030570"/>
          </a:xfrm>
        </p:grpSpPr>
        <p:sp>
          <p:nvSpPr>
            <p:cNvPr id="54" name="Google Shape;54;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2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2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7" name="Google Shape;67;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en.wikipedia.org/wiki/Game_theory#Game_types" TargetMode="External"/><Relationship Id="rId4" Type="http://schemas.openxmlformats.org/officeDocument/2006/relationships/hyperlink" Target="https://www.geeksforgeeks.org/game-theory/" TargetMode="External"/><Relationship Id="rId5" Type="http://schemas.openxmlformats.org/officeDocument/2006/relationships/hyperlink" Target="https://www.geeksforgeeks.org/python-catching-the-ball-game/" TargetMode="External"/><Relationship Id="rId6" Type="http://schemas.openxmlformats.org/officeDocument/2006/relationships/hyperlink" Target="https://developer.amazon.com/blogs/appstore/post/a07ab562-0609-4519-a2ba-9b15d69ea62b/introduction-to-game-math-raw-and-cooked" TargetMode="External"/><Relationship Id="rId7"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gif"/><Relationship Id="rId4" Type="http://schemas.openxmlformats.org/officeDocument/2006/relationships/image" Target="../media/image10.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b="0" l="0" r="0" t="0"/>
          <a:stretch/>
        </p:blipFill>
        <p:spPr>
          <a:xfrm>
            <a:off x="0" y="0"/>
            <a:ext cx="922781" cy="359950"/>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0" y="0"/>
            <a:ext cx="1329149" cy="518462"/>
          </a:xfrm>
          <a:prstGeom prst="rect">
            <a:avLst/>
          </a:prstGeom>
          <a:noFill/>
          <a:ln>
            <a:noFill/>
          </a:ln>
        </p:spPr>
      </p:pic>
      <p:sp>
        <p:nvSpPr>
          <p:cNvPr id="87" name="Google Shape;87;p1"/>
          <p:cNvSpPr txBox="1"/>
          <p:nvPr/>
        </p:nvSpPr>
        <p:spPr>
          <a:xfrm>
            <a:off x="1406575" y="742400"/>
            <a:ext cx="6951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 sz="3200" u="none" cap="none" strike="noStrike">
                <a:solidFill>
                  <a:schemeClr val="dk2"/>
                </a:solidFill>
                <a:highlight>
                  <a:schemeClr val="lt1"/>
                </a:highlight>
                <a:latin typeface="Arial"/>
                <a:ea typeface="Arial"/>
                <a:cs typeface="Arial"/>
                <a:sym typeface="Arial"/>
              </a:rPr>
              <a:t>Project Domain – Game Theory</a:t>
            </a:r>
            <a:endParaRPr b="1" i="0" sz="3200" u="none" cap="none" strike="noStrike">
              <a:solidFill>
                <a:schemeClr val="dk2"/>
              </a:solidFill>
              <a:highlight>
                <a:schemeClr val="lt1"/>
              </a:highlight>
              <a:latin typeface="Arial"/>
              <a:ea typeface="Arial"/>
              <a:cs typeface="Arial"/>
              <a:sym typeface="Arial"/>
            </a:endParaRPr>
          </a:p>
        </p:txBody>
      </p:sp>
      <p:sp>
        <p:nvSpPr>
          <p:cNvPr id="88" name="Google Shape;88;p1"/>
          <p:cNvSpPr txBox="1"/>
          <p:nvPr/>
        </p:nvSpPr>
        <p:spPr>
          <a:xfrm>
            <a:off x="202050" y="1891300"/>
            <a:ext cx="8739900" cy="1759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100"/>
              <a:buFont typeface="Arial"/>
              <a:buNone/>
            </a:pPr>
            <a:r>
              <a:rPr b="1" i="0" lang="en" sz="3100" u="none" cap="none" strike="noStrike">
                <a:solidFill>
                  <a:schemeClr val="dk2"/>
                </a:solidFill>
                <a:highlight>
                  <a:schemeClr val="lt1"/>
                </a:highlight>
                <a:latin typeface="Arial"/>
                <a:ea typeface="Arial"/>
                <a:cs typeface="Arial"/>
                <a:sym typeface="Arial"/>
              </a:rPr>
              <a:t>Project Title</a:t>
            </a:r>
            <a:endParaRPr b="1" i="0" sz="3100" u="none" cap="none" strike="noStrike">
              <a:solidFill>
                <a:schemeClr val="dk2"/>
              </a:solidFill>
              <a:highlight>
                <a:schemeClr val="lt1"/>
              </a:highlight>
              <a:latin typeface="Arial"/>
              <a:ea typeface="Arial"/>
              <a:cs typeface="Arial"/>
              <a:sym typeface="Arial"/>
            </a:endParaRPr>
          </a:p>
          <a:p>
            <a:pPr indent="0" lvl="0" marL="0" marR="0" rtl="0" algn="ctr">
              <a:lnSpc>
                <a:spcPct val="115000"/>
              </a:lnSpc>
              <a:spcBef>
                <a:spcPts val="0"/>
              </a:spcBef>
              <a:spcAft>
                <a:spcPts val="0"/>
              </a:spcAft>
              <a:buClr>
                <a:srgbClr val="000000"/>
              </a:buClr>
              <a:buSzPts val="3100"/>
              <a:buFont typeface="Arial"/>
              <a:buNone/>
            </a:pPr>
            <a:r>
              <a:rPr b="1" i="0" lang="en" sz="3100" u="none" cap="none" strike="noStrike">
                <a:solidFill>
                  <a:schemeClr val="dk2"/>
                </a:solidFill>
                <a:highlight>
                  <a:schemeClr val="lt1"/>
                </a:highlight>
                <a:latin typeface="Arial"/>
                <a:ea typeface="Arial"/>
                <a:cs typeface="Arial"/>
                <a:sym typeface="Arial"/>
              </a:rPr>
              <a:t>Game Theory Using Coordinate System In Java</a:t>
            </a:r>
            <a:endParaRPr b="1" i="0" sz="3100" u="none" cap="none" strike="noStrike">
              <a:solidFill>
                <a:schemeClr val="dk2"/>
              </a:solidFill>
              <a:highlight>
                <a:schemeClr val="lt1"/>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329150" y="176425"/>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 sz="3600" u="sng">
                <a:solidFill>
                  <a:schemeClr val="dk2"/>
                </a:solidFill>
                <a:highlight>
                  <a:schemeClr val="lt1"/>
                </a:highlight>
                <a:latin typeface="Times New Roman"/>
                <a:ea typeface="Times New Roman"/>
                <a:cs typeface="Times New Roman"/>
                <a:sym typeface="Times New Roman"/>
              </a:rPr>
              <a:t>Contribution</a:t>
            </a:r>
            <a:endParaRPr b="1" sz="3600" u="sng">
              <a:solidFill>
                <a:schemeClr val="dk2"/>
              </a:solidFill>
              <a:highlight>
                <a:schemeClr val="lt1"/>
              </a:highlight>
              <a:latin typeface="Times New Roman"/>
              <a:ea typeface="Times New Roman"/>
              <a:cs typeface="Times New Roman"/>
              <a:sym typeface="Times New Roman"/>
            </a:endParaRPr>
          </a:p>
        </p:txBody>
      </p:sp>
      <p:sp>
        <p:nvSpPr>
          <p:cNvPr id="166" name="Google Shape;166;p11"/>
          <p:cNvSpPr txBox="1"/>
          <p:nvPr>
            <p:ph idx="1" type="body"/>
          </p:nvPr>
        </p:nvSpPr>
        <p:spPr>
          <a:xfrm>
            <a:off x="1246150" y="953800"/>
            <a:ext cx="7038900" cy="410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Pacifico"/>
              <a:buAutoNum type="arabicPeriod"/>
            </a:pPr>
            <a:r>
              <a:rPr lang="en" sz="1600">
                <a:highlight>
                  <a:schemeClr val="lt1"/>
                </a:highlight>
                <a:latin typeface="Pacifico"/>
                <a:ea typeface="Pacifico"/>
                <a:cs typeface="Pacifico"/>
                <a:sym typeface="Pacifico"/>
              </a:rPr>
              <a:t>Prasham Mehta    :   Your Result, Problem Statement </a:t>
            </a:r>
            <a:endParaRPr sz="1600">
              <a:highlight>
                <a:schemeClr val="lt1"/>
              </a:highlight>
              <a:latin typeface="Pacifico"/>
              <a:ea typeface="Pacifico"/>
              <a:cs typeface="Pacifico"/>
              <a:sym typeface="Pacifico"/>
            </a:endParaRPr>
          </a:p>
          <a:p>
            <a:pPr indent="0" lvl="0" marL="457200" rtl="0" algn="l">
              <a:lnSpc>
                <a:spcPct val="115000"/>
              </a:lnSpc>
              <a:spcBef>
                <a:spcPts val="1200"/>
              </a:spcBef>
              <a:spcAft>
                <a:spcPts val="0"/>
              </a:spcAft>
              <a:buSzPts val="1800"/>
              <a:buNone/>
            </a:pPr>
            <a:r>
              <a:t/>
            </a:r>
            <a:endParaRPr sz="1600">
              <a:highlight>
                <a:schemeClr val="lt1"/>
              </a:highlight>
              <a:latin typeface="Pacifico"/>
              <a:ea typeface="Pacifico"/>
              <a:cs typeface="Pacifico"/>
              <a:sym typeface="Pacifico"/>
            </a:endParaRPr>
          </a:p>
          <a:p>
            <a:pPr indent="-330200" lvl="0" marL="457200" rtl="0" algn="l">
              <a:lnSpc>
                <a:spcPct val="115000"/>
              </a:lnSpc>
              <a:spcBef>
                <a:spcPts val="1200"/>
              </a:spcBef>
              <a:spcAft>
                <a:spcPts val="0"/>
              </a:spcAft>
              <a:buSzPts val="1600"/>
              <a:buFont typeface="Pacifico"/>
              <a:buAutoNum type="arabicPeriod"/>
            </a:pPr>
            <a:r>
              <a:rPr lang="en" sz="1600">
                <a:highlight>
                  <a:schemeClr val="lt1"/>
                </a:highlight>
                <a:latin typeface="Pacifico"/>
                <a:ea typeface="Pacifico"/>
                <a:cs typeface="Pacifico"/>
                <a:sym typeface="Pacifico"/>
              </a:rPr>
              <a:t>Vatsal Barai         : Brief Introduction,Action Plan, Motivation(work).</a:t>
            </a:r>
            <a:endParaRPr sz="1600">
              <a:highlight>
                <a:schemeClr val="lt1"/>
              </a:highlight>
              <a:latin typeface="Pacifico"/>
              <a:ea typeface="Pacifico"/>
              <a:cs typeface="Pacifico"/>
              <a:sym typeface="Pacifico"/>
            </a:endParaRPr>
          </a:p>
          <a:p>
            <a:pPr indent="0" lvl="0" marL="457200" rtl="0" algn="l">
              <a:lnSpc>
                <a:spcPct val="115000"/>
              </a:lnSpc>
              <a:spcBef>
                <a:spcPts val="1200"/>
              </a:spcBef>
              <a:spcAft>
                <a:spcPts val="0"/>
              </a:spcAft>
              <a:buSzPts val="1800"/>
              <a:buNone/>
            </a:pPr>
            <a:r>
              <a:t/>
            </a:r>
            <a:endParaRPr sz="1600">
              <a:highlight>
                <a:schemeClr val="lt1"/>
              </a:highlight>
              <a:latin typeface="Pacifico"/>
              <a:ea typeface="Pacifico"/>
              <a:cs typeface="Pacifico"/>
              <a:sym typeface="Pacifico"/>
            </a:endParaRPr>
          </a:p>
          <a:p>
            <a:pPr indent="-330200" lvl="0" marL="457200" rtl="0" algn="l">
              <a:lnSpc>
                <a:spcPct val="115000"/>
              </a:lnSpc>
              <a:spcBef>
                <a:spcPts val="1200"/>
              </a:spcBef>
              <a:spcAft>
                <a:spcPts val="0"/>
              </a:spcAft>
              <a:buSzPts val="1600"/>
              <a:buFont typeface="Pacifico"/>
              <a:buAutoNum type="arabicPeriod"/>
            </a:pPr>
            <a:r>
              <a:rPr lang="en" sz="1600">
                <a:highlight>
                  <a:schemeClr val="lt1"/>
                </a:highlight>
                <a:latin typeface="Pacifico"/>
                <a:ea typeface="Pacifico"/>
                <a:cs typeface="Pacifico"/>
                <a:sym typeface="Pacifico"/>
              </a:rPr>
              <a:t> Razin Karimi      :   Background, Problem Statement, Editing</a:t>
            </a:r>
            <a:endParaRPr sz="1600">
              <a:highlight>
                <a:schemeClr val="lt1"/>
              </a:highlight>
              <a:latin typeface="Pacifico"/>
              <a:ea typeface="Pacifico"/>
              <a:cs typeface="Pacifico"/>
              <a:sym typeface="Pacifico"/>
            </a:endParaRPr>
          </a:p>
          <a:p>
            <a:pPr indent="0" lvl="0" marL="457200" rtl="0" algn="l">
              <a:lnSpc>
                <a:spcPct val="115000"/>
              </a:lnSpc>
              <a:spcBef>
                <a:spcPts val="1200"/>
              </a:spcBef>
              <a:spcAft>
                <a:spcPts val="0"/>
              </a:spcAft>
              <a:buSzPts val="1800"/>
              <a:buNone/>
            </a:pPr>
            <a:r>
              <a:t/>
            </a:r>
            <a:endParaRPr sz="1600">
              <a:highlight>
                <a:schemeClr val="lt1"/>
              </a:highlight>
              <a:latin typeface="Pacifico"/>
              <a:ea typeface="Pacifico"/>
              <a:cs typeface="Pacifico"/>
              <a:sym typeface="Pacifico"/>
            </a:endParaRPr>
          </a:p>
          <a:p>
            <a:pPr indent="-330200" lvl="0" marL="457200" rtl="0" algn="l">
              <a:lnSpc>
                <a:spcPct val="115000"/>
              </a:lnSpc>
              <a:spcBef>
                <a:spcPts val="1200"/>
              </a:spcBef>
              <a:spcAft>
                <a:spcPts val="0"/>
              </a:spcAft>
              <a:buSzPts val="1600"/>
              <a:buFont typeface="Pacifico"/>
              <a:buAutoNum type="arabicPeriod"/>
            </a:pPr>
            <a:r>
              <a:rPr lang="en" sz="1600">
                <a:highlight>
                  <a:schemeClr val="lt1"/>
                </a:highlight>
                <a:latin typeface="Pacifico"/>
                <a:ea typeface="Pacifico"/>
                <a:cs typeface="Pacifico"/>
                <a:sym typeface="Pacifico"/>
              </a:rPr>
              <a:t> Akshat Shah        :  Plan Of Action, Title Slide, Literature Survey.</a:t>
            </a:r>
            <a:endParaRPr sz="1600">
              <a:highlight>
                <a:schemeClr val="lt1"/>
              </a:highlight>
              <a:latin typeface="Pacifico"/>
              <a:ea typeface="Pacifico"/>
              <a:cs typeface="Pacifico"/>
              <a:sym typeface="Pacifico"/>
            </a:endParaRPr>
          </a:p>
          <a:p>
            <a:pPr indent="0" lvl="0" marL="457200" rtl="0" algn="l">
              <a:lnSpc>
                <a:spcPct val="115000"/>
              </a:lnSpc>
              <a:spcBef>
                <a:spcPts val="1200"/>
              </a:spcBef>
              <a:spcAft>
                <a:spcPts val="0"/>
              </a:spcAft>
              <a:buSzPts val="1800"/>
              <a:buNone/>
            </a:pPr>
            <a:r>
              <a:t/>
            </a:r>
            <a:endParaRPr sz="1600">
              <a:highlight>
                <a:schemeClr val="lt1"/>
              </a:highlight>
              <a:latin typeface="Pacifico"/>
              <a:ea typeface="Pacifico"/>
              <a:cs typeface="Pacifico"/>
              <a:sym typeface="Pacifico"/>
            </a:endParaRPr>
          </a:p>
          <a:p>
            <a:pPr indent="0" lvl="0" marL="0" rtl="0" algn="l">
              <a:lnSpc>
                <a:spcPct val="115000"/>
              </a:lnSpc>
              <a:spcBef>
                <a:spcPts val="1200"/>
              </a:spcBef>
              <a:spcAft>
                <a:spcPts val="0"/>
              </a:spcAft>
              <a:buSzPts val="1800"/>
              <a:buNone/>
            </a:pPr>
            <a:r>
              <a:rPr lang="en" sz="1600">
                <a:highlight>
                  <a:schemeClr val="lt1"/>
                </a:highlight>
                <a:latin typeface="Pacifico"/>
                <a:ea typeface="Pacifico"/>
                <a:cs typeface="Pacifico"/>
                <a:sym typeface="Pacifico"/>
              </a:rPr>
              <a:t>   5.     Yagnik Manav   :  Your Result, References. </a:t>
            </a:r>
            <a:r>
              <a:rPr b="1" lang="en" sz="1600" u="sng">
                <a:highlight>
                  <a:schemeClr val="lt1"/>
                </a:highlight>
                <a:latin typeface="Pacifico"/>
                <a:ea typeface="Pacifico"/>
                <a:cs typeface="Pacifico"/>
                <a:sym typeface="Pacifico"/>
              </a:rPr>
              <a:t> </a:t>
            </a:r>
            <a:endParaRPr b="1" sz="1600" u="sng">
              <a:highlight>
                <a:schemeClr val="lt1"/>
              </a:highlight>
              <a:latin typeface="Pacifico"/>
              <a:ea typeface="Pacifico"/>
              <a:cs typeface="Pacifico"/>
              <a:sym typeface="Pacifico"/>
            </a:endParaRPr>
          </a:p>
          <a:p>
            <a:pPr indent="0" lvl="0" marL="457200" rtl="0" algn="l">
              <a:lnSpc>
                <a:spcPct val="115000"/>
              </a:lnSpc>
              <a:spcBef>
                <a:spcPts val="1200"/>
              </a:spcBef>
              <a:spcAft>
                <a:spcPts val="1200"/>
              </a:spcAft>
              <a:buSzPts val="1800"/>
              <a:buNone/>
            </a:pPr>
            <a:r>
              <a:t/>
            </a:r>
            <a:endParaRPr sz="1500">
              <a:highlight>
                <a:schemeClr val="lt1"/>
              </a:highlight>
            </a:endParaRPr>
          </a:p>
        </p:txBody>
      </p:sp>
      <p:pic>
        <p:nvPicPr>
          <p:cNvPr id="167" name="Google Shape;167;p11"/>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168" name="Google Shape;168;p11"/>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4718fe506_13_5"/>
          <p:cNvSpPr txBox="1"/>
          <p:nvPr>
            <p:ph type="title"/>
          </p:nvPr>
        </p:nvSpPr>
        <p:spPr>
          <a:xfrm>
            <a:off x="392050" y="630538"/>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200">
                <a:solidFill>
                  <a:schemeClr val="dk2"/>
                </a:solidFill>
                <a:highlight>
                  <a:schemeClr val="lt1"/>
                </a:highlight>
              </a:rPr>
              <a:t>To start game you first need to run code then press an arrow key.</a:t>
            </a:r>
            <a:endParaRPr sz="2200">
              <a:solidFill>
                <a:schemeClr val="dk2"/>
              </a:solidFill>
              <a:highlight>
                <a:schemeClr val="lt1"/>
              </a:highlight>
            </a:endParaRPr>
          </a:p>
        </p:txBody>
      </p:sp>
      <p:sp>
        <p:nvSpPr>
          <p:cNvPr id="174" name="Google Shape;174;g104718fe506_13_5"/>
          <p:cNvSpPr txBox="1"/>
          <p:nvPr>
            <p:ph idx="1" type="body"/>
          </p:nvPr>
        </p:nvSpPr>
        <p:spPr>
          <a:xfrm>
            <a:off x="241375" y="1350425"/>
            <a:ext cx="8520600" cy="3339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highlight>
                  <a:schemeClr val="lt1"/>
                </a:highlight>
              </a:rPr>
              <a:t>Ball will be of </a:t>
            </a:r>
            <a:r>
              <a:rPr lang="en">
                <a:solidFill>
                  <a:srgbClr val="FF0000"/>
                </a:solidFill>
                <a:highlight>
                  <a:schemeClr val="lt1"/>
                </a:highlight>
              </a:rPr>
              <a:t>R</a:t>
            </a:r>
            <a:r>
              <a:rPr lang="en">
                <a:solidFill>
                  <a:srgbClr val="00FF00"/>
                </a:solidFill>
                <a:highlight>
                  <a:schemeClr val="lt1"/>
                </a:highlight>
              </a:rPr>
              <a:t>G</a:t>
            </a:r>
            <a:r>
              <a:rPr lang="en">
                <a:solidFill>
                  <a:srgbClr val="00FFFF"/>
                </a:solidFill>
                <a:highlight>
                  <a:schemeClr val="lt1"/>
                </a:highlight>
              </a:rPr>
              <a:t>B</a:t>
            </a:r>
            <a:r>
              <a:rPr lang="en">
                <a:solidFill>
                  <a:schemeClr val="lt1"/>
                </a:solidFill>
                <a:highlight>
                  <a:schemeClr val="lt1"/>
                </a:highlight>
              </a:rPr>
              <a:t> </a:t>
            </a:r>
            <a:r>
              <a:rPr lang="en">
                <a:highlight>
                  <a:schemeClr val="lt1"/>
                </a:highlight>
              </a:rPr>
              <a:t>color and it will bounce on when it comes closer to paddle or</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Bricks.</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Every time when it comes closer to bricks that particular brick will get removed</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And score will increase by 5.</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If ball reaches y coordinate higher than paddle then game will get over you will lose the game</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Every time no of bricks will be different so its depend on your luck whether you will get hard game or easy game.</a:t>
            </a:r>
            <a:endParaRPr>
              <a:highlight>
                <a:schemeClr val="lt1"/>
              </a:highlight>
            </a:endParaRPr>
          </a:p>
          <a:p>
            <a:pPr indent="0" lvl="0" marL="0" rtl="0" algn="l">
              <a:lnSpc>
                <a:spcPct val="115000"/>
              </a:lnSpc>
              <a:spcBef>
                <a:spcPts val="0"/>
              </a:spcBef>
              <a:spcAft>
                <a:spcPts val="0"/>
              </a:spcAft>
              <a:buSzPts val="1800"/>
              <a:buNone/>
            </a:pPr>
            <a:r>
              <a:rPr lang="en">
                <a:highlight>
                  <a:schemeClr val="lt1"/>
                </a:highlight>
              </a:rPr>
              <a:t> </a:t>
            </a:r>
            <a:endParaRPr>
              <a:highlight>
                <a:schemeClr val="lt1"/>
              </a:highlight>
            </a:endParaRPr>
          </a:p>
        </p:txBody>
      </p:sp>
      <p:pic>
        <p:nvPicPr>
          <p:cNvPr id="175" name="Google Shape;175;g104718fe506_13_5"/>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04718fe506_13_10"/>
          <p:cNvPicPr preferRelativeResize="0"/>
          <p:nvPr/>
        </p:nvPicPr>
        <p:blipFill rotWithShape="1">
          <a:blip r:embed="rId3">
            <a:alphaModFix/>
          </a:blip>
          <a:srcRect b="0" l="0" r="0" t="0"/>
          <a:stretch/>
        </p:blipFill>
        <p:spPr>
          <a:xfrm>
            <a:off x="222750" y="821625"/>
            <a:ext cx="5619750" cy="3962400"/>
          </a:xfrm>
          <a:prstGeom prst="rect">
            <a:avLst/>
          </a:prstGeom>
          <a:noFill/>
          <a:ln>
            <a:noFill/>
          </a:ln>
        </p:spPr>
      </p:pic>
      <p:sp>
        <p:nvSpPr>
          <p:cNvPr id="181" name="Google Shape;181;g104718fe506_13_10"/>
          <p:cNvSpPr txBox="1"/>
          <p:nvPr>
            <p:ph type="title"/>
          </p:nvPr>
        </p:nvSpPr>
        <p:spPr>
          <a:xfrm>
            <a:off x="422200" y="1689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This Code will run the game.</a:t>
            </a:r>
            <a:endParaRPr>
              <a:solidFill>
                <a:schemeClr val="lt1"/>
              </a:solidFill>
            </a:endParaRPr>
          </a:p>
        </p:txBody>
      </p:sp>
      <p:pic>
        <p:nvPicPr>
          <p:cNvPr id="182" name="Google Shape;182;g104718fe506_13_10"/>
          <p:cNvPicPr preferRelativeResize="0"/>
          <p:nvPr/>
        </p:nvPicPr>
        <p:blipFill rotWithShape="1">
          <a:blip r:embed="rId4">
            <a:alphaModFix/>
          </a:blip>
          <a:srcRect b="0" l="0" r="0" t="0"/>
          <a:stretch/>
        </p:blipFill>
        <p:spPr>
          <a:xfrm>
            <a:off x="8221213" y="0"/>
            <a:ext cx="922781" cy="35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04718fe506_5_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8" name="Google Shape;188;g104718fe506_5_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89" name="Google Shape;189;g104718fe506_5_5"/>
          <p:cNvPicPr preferRelativeResize="0"/>
          <p:nvPr/>
        </p:nvPicPr>
        <p:blipFill rotWithShape="1">
          <a:blip r:embed="rId3">
            <a:alphaModFix/>
          </a:blip>
          <a:srcRect b="0" l="0" r="0" t="0"/>
          <a:stretch/>
        </p:blipFill>
        <p:spPr>
          <a:xfrm>
            <a:off x="31531" y="0"/>
            <a:ext cx="908093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04718fe506_11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5" name="Google Shape;195;g104718fe506_11_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96" name="Google Shape;196;g104718fe506_11_0"/>
          <p:cNvPicPr preferRelativeResize="0"/>
          <p:nvPr/>
        </p:nvPicPr>
        <p:blipFill rotWithShape="1">
          <a:blip r:embed="rId3">
            <a:alphaModFix/>
          </a:blip>
          <a:srcRect b="0" l="0" r="0" t="0"/>
          <a:stretch/>
        </p:blipFill>
        <p:spPr>
          <a:xfrm>
            <a:off x="99391" y="0"/>
            <a:ext cx="894521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04718fe506_11_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2" name="Google Shape;202;g104718fe506_11_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203" name="Google Shape;203;g104718fe506_11_6"/>
          <p:cNvPicPr preferRelativeResize="0"/>
          <p:nvPr/>
        </p:nvPicPr>
        <p:blipFill rotWithShape="1">
          <a:blip r:embed="rId3">
            <a:alphaModFix/>
          </a:blip>
          <a:srcRect b="0" l="0" r="0" t="0"/>
          <a:stretch/>
        </p:blipFill>
        <p:spPr>
          <a:xfrm>
            <a:off x="129571" y="0"/>
            <a:ext cx="888485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311700" y="25997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92591"/>
              <a:buNone/>
            </a:pPr>
            <a:r>
              <a:rPr b="1" lang="en" sz="3600">
                <a:solidFill>
                  <a:schemeClr val="dk2"/>
                </a:solidFill>
                <a:highlight>
                  <a:schemeClr val="lt1"/>
                </a:highlight>
                <a:latin typeface="Times New Roman"/>
                <a:ea typeface="Times New Roman"/>
                <a:cs typeface="Times New Roman"/>
                <a:sym typeface="Times New Roman"/>
              </a:rPr>
              <a:t>Plan Of Action</a:t>
            </a:r>
            <a:endParaRPr b="1" sz="3600">
              <a:solidFill>
                <a:schemeClr val="dk2"/>
              </a:solidFill>
              <a:highlight>
                <a:schemeClr val="lt1"/>
              </a:highlight>
              <a:latin typeface="Times New Roman"/>
              <a:ea typeface="Times New Roman"/>
              <a:cs typeface="Times New Roman"/>
              <a:sym typeface="Times New Roman"/>
            </a:endParaRPr>
          </a:p>
        </p:txBody>
      </p:sp>
      <p:sp>
        <p:nvSpPr>
          <p:cNvPr id="209" name="Google Shape;209;p12"/>
          <p:cNvSpPr txBox="1"/>
          <p:nvPr>
            <p:ph idx="1" type="body"/>
          </p:nvPr>
        </p:nvSpPr>
        <p:spPr>
          <a:xfrm>
            <a:off x="1280125" y="1023600"/>
            <a:ext cx="7038900" cy="3096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acifico"/>
              <a:buChar char="●"/>
            </a:pPr>
            <a:r>
              <a:rPr lang="en">
                <a:highlight>
                  <a:schemeClr val="lt1"/>
                </a:highlight>
                <a:latin typeface="Pacifico"/>
                <a:ea typeface="Pacifico"/>
                <a:cs typeface="Pacifico"/>
                <a:sym typeface="Pacifico"/>
              </a:rPr>
              <a:t>We are planning to do some interesting things so gamers have more interested to play games like we will introduce levels, bonus points level, powerups,ball themes and many more things.</a:t>
            </a:r>
            <a:endParaRPr>
              <a:highlight>
                <a:schemeClr val="lt1"/>
              </a:highlight>
              <a:latin typeface="Pacifico"/>
              <a:ea typeface="Pacifico"/>
              <a:cs typeface="Pacifico"/>
              <a:sym typeface="Pacifico"/>
            </a:endParaRPr>
          </a:p>
          <a:p>
            <a:pPr indent="-342900" lvl="0" marL="457200" rtl="0" algn="l">
              <a:lnSpc>
                <a:spcPct val="115000"/>
              </a:lnSpc>
              <a:spcBef>
                <a:spcPts val="0"/>
              </a:spcBef>
              <a:spcAft>
                <a:spcPts val="0"/>
              </a:spcAft>
              <a:buSzPts val="1800"/>
              <a:buFont typeface="Pacifico"/>
              <a:buChar char="●"/>
            </a:pPr>
            <a:r>
              <a:rPr lang="en">
                <a:highlight>
                  <a:schemeClr val="lt1"/>
                </a:highlight>
                <a:latin typeface="Pacifico"/>
                <a:ea typeface="Pacifico"/>
                <a:cs typeface="Pacifico"/>
                <a:sym typeface="Pacifico"/>
              </a:rPr>
              <a:t>Will use many libraries to make game’s GUI more interesting for gamer. So they will love to play game and  playing games can be a great stress reliever.</a:t>
            </a:r>
            <a:endParaRPr>
              <a:highlight>
                <a:schemeClr val="lt1"/>
              </a:highlight>
              <a:latin typeface="Pacifico"/>
              <a:ea typeface="Pacifico"/>
              <a:cs typeface="Pacifico"/>
              <a:sym typeface="Pacifico"/>
            </a:endParaRPr>
          </a:p>
          <a:p>
            <a:pPr indent="-342900" lvl="0" marL="457200" rtl="0" algn="l">
              <a:lnSpc>
                <a:spcPct val="115000"/>
              </a:lnSpc>
              <a:spcBef>
                <a:spcPts val="0"/>
              </a:spcBef>
              <a:spcAft>
                <a:spcPts val="0"/>
              </a:spcAft>
              <a:buSzPts val="1800"/>
              <a:buFont typeface="Pacifico"/>
              <a:buChar char="●"/>
            </a:pPr>
            <a:r>
              <a:rPr lang="en">
                <a:highlight>
                  <a:schemeClr val="lt1"/>
                </a:highlight>
                <a:latin typeface="Pacifico"/>
                <a:ea typeface="Pacifico"/>
                <a:cs typeface="Pacifico"/>
                <a:sym typeface="Pacifico"/>
              </a:rPr>
              <a:t>We can use the concept of Data Structure and Algorithms of Worst Case and Best Possible Case of targeting the balls and also to find the time complexity .</a:t>
            </a:r>
            <a:endParaRPr>
              <a:highlight>
                <a:schemeClr val="lt1"/>
              </a:highlight>
              <a:latin typeface="Pacifico"/>
              <a:ea typeface="Pacifico"/>
              <a:cs typeface="Pacifico"/>
              <a:sym typeface="Pacifico"/>
            </a:endParaRPr>
          </a:p>
        </p:txBody>
      </p:sp>
      <p:pic>
        <p:nvPicPr>
          <p:cNvPr id="210" name="Google Shape;210;p12"/>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211" name="Google Shape;211;p12"/>
          <p:cNvPicPr preferRelativeResize="0"/>
          <p:nvPr/>
        </p:nvPicPr>
        <p:blipFill rotWithShape="1">
          <a:blip r:embed="rId3">
            <a:alphaModFix/>
          </a:blip>
          <a:srcRect b="0" l="0" r="0" t="0"/>
          <a:stretch/>
        </p:blipFill>
        <p:spPr>
          <a:xfrm>
            <a:off x="0" y="0"/>
            <a:ext cx="1329149" cy="518462"/>
          </a:xfrm>
          <a:prstGeom prst="rect">
            <a:avLst/>
          </a:prstGeom>
          <a:noFill/>
          <a:ln>
            <a:noFill/>
          </a:ln>
        </p:spPr>
      </p:pic>
      <p:sp>
        <p:nvSpPr>
          <p:cNvPr id="212" name="Google Shape;212;p12"/>
          <p:cNvSpPr/>
          <p:nvPr/>
        </p:nvSpPr>
        <p:spPr>
          <a:xfrm>
            <a:off x="2455950" y="3902713"/>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92591"/>
              <a:buNone/>
            </a:pPr>
            <a:r>
              <a:rPr b="1" lang="en" sz="3600" u="sng">
                <a:solidFill>
                  <a:schemeClr val="dk2"/>
                </a:solidFill>
                <a:highlight>
                  <a:schemeClr val="lt1"/>
                </a:highlight>
                <a:latin typeface="Times New Roman"/>
                <a:ea typeface="Times New Roman"/>
                <a:cs typeface="Times New Roman"/>
                <a:sym typeface="Times New Roman"/>
              </a:rPr>
              <a:t>References</a:t>
            </a:r>
            <a:r>
              <a:rPr b="1" lang="en" sz="3600" u="sng">
                <a:solidFill>
                  <a:schemeClr val="dk1"/>
                </a:solidFill>
                <a:highlight>
                  <a:srgbClr val="FFFF00"/>
                </a:highlight>
                <a:latin typeface="Times New Roman"/>
                <a:ea typeface="Times New Roman"/>
                <a:cs typeface="Times New Roman"/>
                <a:sym typeface="Times New Roman"/>
              </a:rPr>
              <a:t> </a:t>
            </a:r>
            <a:endParaRPr b="1" sz="3600" u="sng">
              <a:solidFill>
                <a:schemeClr val="dk1"/>
              </a:solidFill>
              <a:highlight>
                <a:srgbClr val="FFFF00"/>
              </a:highlight>
              <a:latin typeface="Times New Roman"/>
              <a:ea typeface="Times New Roman"/>
              <a:cs typeface="Times New Roman"/>
              <a:sym typeface="Times New Roman"/>
            </a:endParaRPr>
          </a:p>
        </p:txBody>
      </p:sp>
      <p:sp>
        <p:nvSpPr>
          <p:cNvPr id="218" name="Google Shape;218;p13"/>
          <p:cNvSpPr txBox="1"/>
          <p:nvPr>
            <p:ph idx="1" type="body"/>
          </p:nvPr>
        </p:nvSpPr>
        <p:spPr>
          <a:xfrm>
            <a:off x="260650" y="1229875"/>
            <a:ext cx="8571600" cy="3322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 sz="1800" u="sng">
                <a:solidFill>
                  <a:schemeClr val="hlink"/>
                </a:solidFill>
                <a:highlight>
                  <a:schemeClr val="lt1"/>
                </a:highlight>
                <a:latin typeface="Arial"/>
                <a:ea typeface="Arial"/>
                <a:cs typeface="Arial"/>
                <a:sym typeface="Arial"/>
                <a:hlinkClick r:id="rId3"/>
              </a:rPr>
              <a:t>https://en.wikipedia.org/wiki/Game_theory#Game_types</a:t>
            </a:r>
            <a:endParaRPr sz="1800" u="sng">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u="sng">
                <a:solidFill>
                  <a:schemeClr val="hlink"/>
                </a:solidFill>
                <a:highlight>
                  <a:schemeClr val="lt1"/>
                </a:highlight>
                <a:latin typeface="Arial"/>
                <a:ea typeface="Arial"/>
                <a:cs typeface="Arial"/>
                <a:sym typeface="Arial"/>
                <a:hlinkClick r:id="rId4"/>
              </a:rPr>
              <a:t>https://www.geeksforgeeks.org/game-theory/</a:t>
            </a:r>
            <a:endParaRPr sz="1800" u="sng">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u="sng">
                <a:solidFill>
                  <a:schemeClr val="hlink"/>
                </a:solidFill>
                <a:highlight>
                  <a:schemeClr val="lt1"/>
                </a:highlight>
                <a:latin typeface="Arial"/>
                <a:ea typeface="Arial"/>
                <a:cs typeface="Arial"/>
                <a:sym typeface="Arial"/>
                <a:hlinkClick r:id="rId5"/>
              </a:rPr>
              <a:t>https://www.geeksforgeeks.org/python-catching-the-ball-game/</a:t>
            </a:r>
            <a:endParaRPr sz="1800" u="sng">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u="sng">
                <a:solidFill>
                  <a:schemeClr val="hlink"/>
                </a:solidFill>
                <a:highlight>
                  <a:schemeClr val="lt1"/>
                </a:highlight>
                <a:latin typeface="Arial"/>
                <a:ea typeface="Arial"/>
                <a:cs typeface="Arial"/>
                <a:sym typeface="Arial"/>
                <a:hlinkClick r:id="rId6"/>
              </a:rPr>
              <a:t>https://developer.amazon.com/blogs/appstore/post/a07ab562-0609-4519-a2ba-9b15d69ea62b/introduction-to-game-math-raw-and-cooked</a:t>
            </a:r>
            <a:endParaRPr sz="1800" u="sng">
              <a:highlight>
                <a:schemeClr val="lt1"/>
              </a:highlight>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sp>
        <p:nvSpPr>
          <p:cNvPr id="219" name="Google Shape;219;p13"/>
          <p:cNvSpPr/>
          <p:nvPr/>
        </p:nvSpPr>
        <p:spPr>
          <a:xfrm>
            <a:off x="2093625" y="371218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220" name="Google Shape;220;p13"/>
          <p:cNvPicPr preferRelativeResize="0"/>
          <p:nvPr/>
        </p:nvPicPr>
        <p:blipFill rotWithShape="1">
          <a:blip r:embed="rId7">
            <a:alphaModFix/>
          </a:blip>
          <a:srcRect b="0" l="0" r="0" t="0"/>
          <a:stretch/>
        </p:blipFill>
        <p:spPr>
          <a:xfrm>
            <a:off x="-12" y="0"/>
            <a:ext cx="922781" cy="359950"/>
          </a:xfrm>
          <a:prstGeom prst="rect">
            <a:avLst/>
          </a:prstGeom>
          <a:noFill/>
          <a:ln>
            <a:noFill/>
          </a:ln>
        </p:spPr>
      </p:pic>
      <p:pic>
        <p:nvPicPr>
          <p:cNvPr id="221" name="Google Shape;221;p13"/>
          <p:cNvPicPr preferRelativeResize="0"/>
          <p:nvPr/>
        </p:nvPicPr>
        <p:blipFill rotWithShape="1">
          <a:blip r:embed="rId7">
            <a:alphaModFix/>
          </a:blip>
          <a:srcRect b="0" l="0" r="0" t="0"/>
          <a:stretch/>
        </p:blipFill>
        <p:spPr>
          <a:xfrm>
            <a:off x="0" y="0"/>
            <a:ext cx="1329149" cy="5184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04718fe506_13_0"/>
          <p:cNvSpPr txBox="1"/>
          <p:nvPr>
            <p:ph type="title"/>
          </p:nvPr>
        </p:nvSpPr>
        <p:spPr>
          <a:xfrm>
            <a:off x="311700" y="1474950"/>
            <a:ext cx="8520600" cy="1448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sz="3900">
                <a:solidFill>
                  <a:schemeClr val="lt1"/>
                </a:solidFill>
              </a:rPr>
              <a:t>Thank </a:t>
            </a:r>
            <a:endParaRPr sz="3900">
              <a:solidFill>
                <a:schemeClr val="lt1"/>
              </a:solidFill>
            </a:endParaRPr>
          </a:p>
          <a:p>
            <a:pPr indent="0" lvl="0" marL="0" rtl="0" algn="ctr">
              <a:lnSpc>
                <a:spcPct val="100000"/>
              </a:lnSpc>
              <a:spcBef>
                <a:spcPts val="0"/>
              </a:spcBef>
              <a:spcAft>
                <a:spcPts val="0"/>
              </a:spcAft>
              <a:buSzPts val="3000"/>
              <a:buNone/>
            </a:pPr>
            <a:r>
              <a:rPr lang="en" sz="3900">
                <a:solidFill>
                  <a:schemeClr val="lt1"/>
                </a:solidFill>
              </a:rPr>
              <a:t>You</a:t>
            </a:r>
            <a:endParaRPr sz="3900">
              <a:solidFill>
                <a:schemeClr val="lt1"/>
              </a:solidFill>
            </a:endParaRPr>
          </a:p>
        </p:txBody>
      </p:sp>
      <p:pic>
        <p:nvPicPr>
          <p:cNvPr id="227" name="Google Shape;227;g104718fe506_13_0"/>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4718fe506_0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solidFill>
                  <a:schemeClr val="dk2"/>
                </a:solidFill>
                <a:highlight>
                  <a:schemeClr val="lt1"/>
                </a:highlight>
              </a:rPr>
              <a:t>Mathematical Model</a:t>
            </a:r>
            <a:endParaRPr>
              <a:solidFill>
                <a:schemeClr val="dk2"/>
              </a:solidFill>
              <a:highlight>
                <a:schemeClr val="lt1"/>
              </a:highlight>
            </a:endParaRPr>
          </a:p>
        </p:txBody>
      </p:sp>
      <p:sp>
        <p:nvSpPr>
          <p:cNvPr id="233" name="Google Shape;233;g104718fe506_0_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We used Matrix system in our code to generate and arrange the bricks.</a:t>
            </a:r>
            <a:endParaRPr sz="2000">
              <a:highlight>
                <a:srgbClr val="FFFFFF"/>
              </a:highlight>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We also used Coordinate system in our code</a:t>
            </a:r>
            <a:endParaRPr sz="2000">
              <a:highlight>
                <a:srgbClr val="FFFFFF"/>
              </a:highlight>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First we put the ball at a fixed position using coordinate system</a:t>
            </a:r>
            <a:endParaRPr sz="2000">
              <a:highlight>
                <a:srgbClr val="FFFFFF"/>
              </a:highlight>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We have also used coordinate system in an if loop i.e. if the ball goes below a certain coordinate in the Y-axis, the game will get over.</a:t>
            </a:r>
            <a:endParaRPr sz="2000">
              <a:highlight>
                <a:srgbClr val="FFFFFF"/>
              </a:highlight>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highlight>
                  <a:srgbClr val="FFFFFF"/>
                </a:highlight>
                <a:latin typeface="Arial"/>
                <a:ea typeface="Arial"/>
                <a:cs typeface="Arial"/>
                <a:sym typeface="Arial"/>
              </a:rPr>
              <a:t>If coordinates of balls are nearly equal to coordinates of fixed brick</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rPr lang="en" sz="2000">
                <a:highlight>
                  <a:srgbClr val="FFFFFF"/>
                </a:highlight>
                <a:latin typeface="Arial"/>
                <a:ea typeface="Arial"/>
                <a:cs typeface="Arial"/>
                <a:sym typeface="Arial"/>
              </a:rPr>
              <a:t>then the brick will get deleted score of game will</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rPr lang="en" sz="2000">
                <a:highlight>
                  <a:srgbClr val="FFFFFF"/>
                </a:highlight>
                <a:latin typeface="Arial"/>
                <a:ea typeface="Arial"/>
                <a:cs typeface="Arial"/>
                <a:sym typeface="Arial"/>
              </a:rPr>
              <a:t>increase</a:t>
            </a:r>
            <a:endParaRPr sz="2000">
              <a:highlight>
                <a:srgbClr val="FFFFFF"/>
              </a:highlight>
              <a:latin typeface="Arial"/>
              <a:ea typeface="Arial"/>
              <a:cs typeface="Arial"/>
              <a:sym typeface="Arial"/>
            </a:endParaRPr>
          </a:p>
        </p:txBody>
      </p:sp>
      <p:pic>
        <p:nvPicPr>
          <p:cNvPr id="234" name="Google Shape;234;g104718fe506_0_0"/>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aphicFrame>
        <p:nvGraphicFramePr>
          <p:cNvPr id="93" name="Google Shape;93;p2"/>
          <p:cNvGraphicFramePr/>
          <p:nvPr/>
        </p:nvGraphicFramePr>
        <p:xfrm>
          <a:off x="422125" y="708538"/>
          <a:ext cx="3000000" cy="3000000"/>
        </p:xfrm>
        <a:graphic>
          <a:graphicData uri="http://schemas.openxmlformats.org/drawingml/2006/table">
            <a:tbl>
              <a:tblPr>
                <a:noFill/>
                <a:tableStyleId>{D45D5773-8CF1-457E-B887-A1DC6AAB68D0}</a:tableStyleId>
              </a:tblPr>
              <a:tblGrid>
                <a:gridCol w="4210050"/>
                <a:gridCol w="4257675"/>
              </a:tblGrid>
              <a:tr h="571500">
                <a:tc>
                  <a:txBody>
                    <a:bodyPr/>
                    <a:lstStyle/>
                    <a:p>
                      <a:pPr indent="0" lvl="0" marL="0" marR="0" rtl="0" algn="ctr">
                        <a:lnSpc>
                          <a:spcPct val="115000"/>
                        </a:lnSpc>
                        <a:spcBef>
                          <a:spcPts val="0"/>
                        </a:spcBef>
                        <a:spcAft>
                          <a:spcPts val="0"/>
                        </a:spcAft>
                        <a:buClr>
                          <a:srgbClr val="000000"/>
                        </a:buClr>
                        <a:buSzPts val="1600"/>
                        <a:buFont typeface="Arial"/>
                        <a:buNone/>
                      </a:pPr>
                      <a:r>
                        <a:rPr b="1" lang="en" sz="1600" u="none" cap="none" strike="noStrike">
                          <a:solidFill>
                            <a:schemeClr val="dk2"/>
                          </a:solidFill>
                          <a:highlight>
                            <a:schemeClr val="lt1"/>
                          </a:highlight>
                          <a:latin typeface="Pacifico"/>
                          <a:ea typeface="Pacifico"/>
                          <a:cs typeface="Pacifico"/>
                          <a:sym typeface="Pacifico"/>
                        </a:rPr>
                        <a:t>NAME</a:t>
                      </a:r>
                      <a:endParaRPr b="1" sz="1600" u="none" cap="none" strike="noStrike">
                        <a:solidFill>
                          <a:schemeClr val="dk2"/>
                        </a:solidFill>
                        <a:highlight>
                          <a:schemeClr val="lt1"/>
                        </a:highlight>
                        <a:latin typeface="Pacifico"/>
                        <a:ea typeface="Pacifico"/>
                        <a:cs typeface="Pacifico"/>
                        <a:sym typeface="Pacific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solidFill>
                            <a:schemeClr val="dk2"/>
                          </a:solidFill>
                          <a:highlight>
                            <a:schemeClr val="lt1"/>
                          </a:highlight>
                          <a:latin typeface="Pacifico"/>
                          <a:ea typeface="Pacifico"/>
                          <a:cs typeface="Pacifico"/>
                          <a:sym typeface="Pacifico"/>
                        </a:rPr>
                        <a:t>ROLL NUMBER</a:t>
                      </a:r>
                      <a:endParaRPr b="1" sz="1600" u="none" cap="none" strike="noStrike">
                        <a:solidFill>
                          <a:schemeClr val="dk2"/>
                        </a:solidFill>
                        <a:highlight>
                          <a:schemeClr val="lt1"/>
                        </a:highlight>
                        <a:latin typeface="Pacifico"/>
                        <a:ea typeface="Pacifico"/>
                        <a:cs typeface="Pacifico"/>
                        <a:sym typeface="Pacifico"/>
                      </a:endParaRPr>
                    </a:p>
                  </a:txBody>
                  <a:tcPr marT="91425" marB="91425" marR="91425" marL="91425"/>
                </a:tc>
              </a:tr>
              <a:tr h="37147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Prasham Mehta</a:t>
                      </a:r>
                      <a:endParaRPr sz="1800" u="none" cap="none" strike="noStrike">
                        <a:solidFill>
                          <a:schemeClr val="dk2"/>
                        </a:solidFill>
                        <a:highlight>
                          <a:schemeClr val="lt1"/>
                        </a:highlight>
                        <a:latin typeface="Pacifico"/>
                        <a:ea typeface="Pacifico"/>
                        <a:cs typeface="Pacifico"/>
                        <a:sym typeface="Pacifico"/>
                      </a:endParaRPr>
                    </a:p>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chemeClr val="dk2"/>
                        </a:solidFill>
                        <a:highlight>
                          <a:schemeClr val="lt1"/>
                        </a:highlight>
                        <a:latin typeface="Pacifico"/>
                        <a:ea typeface="Pacifico"/>
                        <a:cs typeface="Pacifico"/>
                        <a:sym typeface="Pacifico"/>
                      </a:endParaRPr>
                    </a:p>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Vatsal Barai </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AU2040102    </a:t>
                      </a:r>
                      <a:endParaRPr sz="1800" u="none" cap="none" strike="noStrike">
                        <a:solidFill>
                          <a:schemeClr val="dk2"/>
                        </a:solidFill>
                        <a:highlight>
                          <a:schemeClr val="lt1"/>
                        </a:highlight>
                        <a:latin typeface="Pacifico"/>
                        <a:ea typeface="Pacifico"/>
                        <a:cs typeface="Pacifico"/>
                        <a:sym typeface="Pacifico"/>
                      </a:endParaRPr>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solidFill>
                          <a:schemeClr val="dk2"/>
                        </a:solidFill>
                        <a:highlight>
                          <a:schemeClr val="lt1"/>
                        </a:highlight>
                        <a:latin typeface="Pacifico"/>
                        <a:ea typeface="Pacifico"/>
                        <a:cs typeface="Pacifico"/>
                        <a:sym typeface="Pacifico"/>
                      </a:endParaRPr>
                    </a:p>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AU2040099</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r>
              <a:tr h="37147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Akshat Shah</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AU2040052</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r>
              <a:tr h="37147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Razin Karimi</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AU2040230</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r>
              <a:tr h="37147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Manav Yagnik</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2"/>
                          </a:solidFill>
                          <a:highlight>
                            <a:schemeClr val="lt1"/>
                          </a:highlight>
                          <a:latin typeface="Pacifico"/>
                          <a:ea typeface="Pacifico"/>
                          <a:cs typeface="Pacifico"/>
                          <a:sym typeface="Pacifico"/>
                        </a:rPr>
                        <a:t>AU2040040</a:t>
                      </a:r>
                      <a:endParaRPr sz="1800" u="none" cap="none" strike="noStrike">
                        <a:solidFill>
                          <a:schemeClr val="dk2"/>
                        </a:solidFill>
                        <a:highlight>
                          <a:schemeClr val="lt1"/>
                        </a:highlight>
                        <a:latin typeface="Pacifico"/>
                        <a:ea typeface="Pacifico"/>
                        <a:cs typeface="Pacifico"/>
                        <a:sym typeface="Pacifico"/>
                      </a:endParaRPr>
                    </a:p>
                  </a:txBody>
                  <a:tcPr marT="91425" marB="91425" marR="91425" marL="91425"/>
                </a:tc>
              </a:tr>
            </a:tbl>
          </a:graphicData>
        </a:graphic>
      </p:graphicFrame>
      <p:pic>
        <p:nvPicPr>
          <p:cNvPr id="94" name="Google Shape;94;p2"/>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0" y="0"/>
            <a:ext cx="1329149" cy="518462"/>
          </a:xfrm>
          <a:prstGeom prst="rect">
            <a:avLst/>
          </a:prstGeom>
          <a:noFill/>
          <a:ln>
            <a:noFill/>
          </a:ln>
        </p:spPr>
      </p:pic>
      <p:sp>
        <p:nvSpPr>
          <p:cNvPr id="96" name="Google Shape;96;p2"/>
          <p:cNvSpPr/>
          <p:nvPr/>
        </p:nvSpPr>
        <p:spPr>
          <a:xfrm>
            <a:off x="2181150" y="387463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sp>
        <p:nvSpPr>
          <p:cNvPr id="97" name="Google Shape;97;p2"/>
          <p:cNvSpPr txBox="1"/>
          <p:nvPr/>
        </p:nvSpPr>
        <p:spPr>
          <a:xfrm>
            <a:off x="1780700" y="0"/>
            <a:ext cx="47817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100"/>
              <a:buFont typeface="Arial"/>
              <a:buNone/>
            </a:pPr>
            <a:r>
              <a:rPr b="1" i="0" lang="en" sz="3100" u="none" cap="none" strike="noStrike">
                <a:solidFill>
                  <a:schemeClr val="dk2"/>
                </a:solidFill>
                <a:highlight>
                  <a:schemeClr val="lt1"/>
                </a:highlight>
                <a:latin typeface="Arial"/>
                <a:ea typeface="Arial"/>
                <a:cs typeface="Arial"/>
                <a:sym typeface="Arial"/>
              </a:rPr>
              <a:t>Group 12 – The Fab 5</a:t>
            </a:r>
            <a:endParaRPr b="0" i="0" sz="1400" u="none" cap="none" strike="noStrike">
              <a:solidFill>
                <a:schemeClr val="dk2"/>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600" u="sng">
                <a:solidFill>
                  <a:schemeClr val="dk2"/>
                </a:solidFill>
                <a:highlight>
                  <a:schemeClr val="lt1"/>
                </a:highlight>
                <a:latin typeface="Times New Roman"/>
                <a:ea typeface="Times New Roman"/>
                <a:cs typeface="Times New Roman"/>
                <a:sym typeface="Times New Roman"/>
              </a:rPr>
              <a:t>Background</a:t>
            </a:r>
            <a:endParaRPr b="1" sz="3600" u="sng">
              <a:solidFill>
                <a:schemeClr val="dk2"/>
              </a:solidFill>
              <a:highlight>
                <a:schemeClr val="lt1"/>
              </a:highlight>
              <a:latin typeface="Times New Roman"/>
              <a:ea typeface="Times New Roman"/>
              <a:cs typeface="Times New Roman"/>
              <a:sym typeface="Times New Roman"/>
            </a:endParaRPr>
          </a:p>
        </p:txBody>
      </p:sp>
      <p:sp>
        <p:nvSpPr>
          <p:cNvPr id="103" name="Google Shape;103;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Pacifico"/>
              <a:buChar char="●"/>
            </a:pPr>
            <a:r>
              <a:rPr lang="en" sz="1600">
                <a:highlight>
                  <a:schemeClr val="lt1"/>
                </a:highlight>
                <a:latin typeface="Pacifico"/>
                <a:ea typeface="Pacifico"/>
                <a:cs typeface="Pacifico"/>
                <a:sym typeface="Pacifico"/>
              </a:rPr>
              <a:t>Game theory is largely attributed to the work of mathematician </a:t>
            </a:r>
            <a:r>
              <a:rPr lang="en" sz="1600">
                <a:solidFill>
                  <a:srgbClr val="FF9900"/>
                </a:solidFill>
                <a:highlight>
                  <a:schemeClr val="lt1"/>
                </a:highlight>
                <a:latin typeface="Pacifico"/>
                <a:ea typeface="Pacifico"/>
                <a:cs typeface="Pacifico"/>
                <a:sym typeface="Pacifico"/>
              </a:rPr>
              <a:t>John von Neumann</a:t>
            </a:r>
            <a:r>
              <a:rPr lang="en" sz="1600">
                <a:highlight>
                  <a:schemeClr val="lt1"/>
                </a:highlight>
                <a:latin typeface="Pacifico"/>
                <a:ea typeface="Pacifico"/>
                <a:cs typeface="Pacifico"/>
                <a:sym typeface="Pacifico"/>
              </a:rPr>
              <a:t> and economist </a:t>
            </a:r>
            <a:r>
              <a:rPr lang="en" sz="1600">
                <a:solidFill>
                  <a:srgbClr val="FF9900"/>
                </a:solidFill>
                <a:highlight>
                  <a:schemeClr val="lt1"/>
                </a:highlight>
                <a:latin typeface="Pacifico"/>
                <a:ea typeface="Pacifico"/>
                <a:cs typeface="Pacifico"/>
                <a:sym typeface="Pacifico"/>
              </a:rPr>
              <a:t>Oskar Morgenstern</a:t>
            </a:r>
            <a:r>
              <a:rPr lang="en" sz="1600">
                <a:highlight>
                  <a:schemeClr val="lt1"/>
                </a:highlight>
                <a:latin typeface="Pacifico"/>
                <a:ea typeface="Pacifico"/>
                <a:cs typeface="Pacifico"/>
                <a:sym typeface="Pacifico"/>
              </a:rPr>
              <a:t> in the 1940s and was developed extensively by many other researchers and scholars in the 1950s. It remains an area of active research and applied science to this day.</a:t>
            </a:r>
            <a:endParaRPr sz="1600">
              <a:highlight>
                <a:schemeClr val="lt1"/>
              </a:highlight>
              <a:latin typeface="Pacifico"/>
              <a:ea typeface="Pacifico"/>
              <a:cs typeface="Pacifico"/>
              <a:sym typeface="Pacifico"/>
            </a:endParaRPr>
          </a:p>
          <a:p>
            <a:pPr indent="-330200" lvl="0" marL="457200" rtl="0" algn="l">
              <a:lnSpc>
                <a:spcPct val="95000"/>
              </a:lnSpc>
              <a:spcBef>
                <a:spcPts val="0"/>
              </a:spcBef>
              <a:spcAft>
                <a:spcPts val="0"/>
              </a:spcAft>
              <a:buSzPts val="1600"/>
              <a:buFont typeface="Pacifico"/>
              <a:buChar char="●"/>
            </a:pPr>
            <a:r>
              <a:rPr lang="en" sz="1600">
                <a:highlight>
                  <a:schemeClr val="lt1"/>
                </a:highlight>
                <a:latin typeface="Pacifico"/>
                <a:ea typeface="Pacifico"/>
                <a:cs typeface="Pacifico"/>
                <a:sym typeface="Pacifico"/>
              </a:rPr>
              <a:t>We will use concepts of linear algebra like vector space, coordinate systems, and 3D geometry.</a:t>
            </a:r>
            <a:endParaRPr sz="1600">
              <a:highlight>
                <a:schemeClr val="lt1"/>
              </a:highlight>
              <a:latin typeface="Pacifico"/>
              <a:ea typeface="Pacifico"/>
              <a:cs typeface="Pacifico"/>
              <a:sym typeface="Pacifico"/>
            </a:endParaRPr>
          </a:p>
          <a:p>
            <a:pPr indent="-330200" lvl="0" marL="457200" rtl="0" algn="l">
              <a:lnSpc>
                <a:spcPct val="95000"/>
              </a:lnSpc>
              <a:spcBef>
                <a:spcPts val="0"/>
              </a:spcBef>
              <a:spcAft>
                <a:spcPts val="0"/>
              </a:spcAft>
              <a:buSzPts val="1600"/>
              <a:buFont typeface="Pacifico"/>
              <a:buChar char="●"/>
            </a:pPr>
            <a:r>
              <a:rPr lang="en" sz="1600">
                <a:highlight>
                  <a:schemeClr val="lt1"/>
                </a:highlight>
                <a:latin typeface="Pacifico"/>
                <a:ea typeface="Pacifico"/>
                <a:cs typeface="Pacifico"/>
                <a:sym typeface="Pacifico"/>
              </a:rPr>
              <a:t>We will use the coordinate system for locating the trajectory of the ball. We will treat the lower-left corner of the screen as the origin(0,0) of our coordinate system, with x increasing towards the right and y increasing as we move towards the top of the screen. So we can represent the ball’s position by the coordinate pair(x,y).</a:t>
            </a:r>
            <a:endParaRPr sz="1600">
              <a:highlight>
                <a:schemeClr val="lt1"/>
              </a:highlight>
              <a:latin typeface="Pacifico"/>
              <a:ea typeface="Pacifico"/>
              <a:cs typeface="Pacifico"/>
              <a:sym typeface="Pacifico"/>
            </a:endParaRPr>
          </a:p>
          <a:p>
            <a:pPr indent="0" lvl="0" marL="0" rtl="0" algn="l">
              <a:lnSpc>
                <a:spcPct val="95000"/>
              </a:lnSpc>
              <a:spcBef>
                <a:spcPts val="1200"/>
              </a:spcBef>
              <a:spcAft>
                <a:spcPts val="0"/>
              </a:spcAft>
              <a:buSzPts val="275"/>
              <a:buNone/>
            </a:pPr>
            <a:r>
              <a:t/>
            </a:r>
            <a:endParaRPr sz="1600">
              <a:solidFill>
                <a:srgbClr val="000000"/>
              </a:solidFill>
              <a:latin typeface="Pacifico"/>
              <a:ea typeface="Pacifico"/>
              <a:cs typeface="Pacifico"/>
              <a:sym typeface="Pacifico"/>
            </a:endParaRPr>
          </a:p>
          <a:p>
            <a:pPr indent="0" lvl="0" marL="0" rtl="0" algn="l">
              <a:lnSpc>
                <a:spcPct val="80000"/>
              </a:lnSpc>
              <a:spcBef>
                <a:spcPts val="1200"/>
              </a:spcBef>
              <a:spcAft>
                <a:spcPts val="1200"/>
              </a:spcAft>
              <a:buSzPts val="275"/>
              <a:buNone/>
            </a:pPr>
            <a:r>
              <a:t/>
            </a:r>
            <a:endParaRPr sz="1600">
              <a:latin typeface="Pacifico"/>
              <a:ea typeface="Pacifico"/>
              <a:cs typeface="Pacifico"/>
              <a:sym typeface="Pacifico"/>
            </a:endParaRPr>
          </a:p>
        </p:txBody>
      </p:sp>
      <p:pic>
        <p:nvPicPr>
          <p:cNvPr id="104" name="Google Shape;104;p3"/>
          <p:cNvPicPr preferRelativeResize="0"/>
          <p:nvPr/>
        </p:nvPicPr>
        <p:blipFill rotWithShape="1">
          <a:blip r:embed="rId3">
            <a:alphaModFix amt="67000"/>
          </a:blip>
          <a:srcRect b="0" l="0" r="0" t="0"/>
          <a:stretch/>
        </p:blipFill>
        <p:spPr>
          <a:xfrm>
            <a:off x="0" y="3313401"/>
            <a:ext cx="1377375" cy="1796224"/>
          </a:xfrm>
          <a:prstGeom prst="rect">
            <a:avLst/>
          </a:prstGeom>
          <a:noFill/>
          <a:ln>
            <a:noFill/>
          </a:ln>
        </p:spPr>
      </p:pic>
      <p:pic>
        <p:nvPicPr>
          <p:cNvPr id="105" name="Google Shape;105;p3"/>
          <p:cNvPicPr preferRelativeResize="0"/>
          <p:nvPr/>
        </p:nvPicPr>
        <p:blipFill rotWithShape="1">
          <a:blip r:embed="rId4">
            <a:alphaModFix/>
          </a:blip>
          <a:srcRect b="-4998" l="0" r="0" t="4999"/>
          <a:stretch/>
        </p:blipFill>
        <p:spPr>
          <a:xfrm>
            <a:off x="7063450" y="3228475"/>
            <a:ext cx="2142100" cy="2142100"/>
          </a:xfrm>
          <a:prstGeom prst="rect">
            <a:avLst/>
          </a:prstGeom>
          <a:noFill/>
          <a:ln>
            <a:noFill/>
          </a:ln>
        </p:spPr>
      </p:pic>
      <p:sp>
        <p:nvSpPr>
          <p:cNvPr id="106" name="Google Shape;106;p3"/>
          <p:cNvSpPr/>
          <p:nvPr/>
        </p:nvSpPr>
        <p:spPr>
          <a:xfrm>
            <a:off x="2364350" y="388133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07" name="Google Shape;107;p3"/>
          <p:cNvPicPr preferRelativeResize="0"/>
          <p:nvPr/>
        </p:nvPicPr>
        <p:blipFill rotWithShape="1">
          <a:blip r:embed="rId5">
            <a:alphaModFix/>
          </a:blip>
          <a:srcRect b="0" l="0" r="0" t="0"/>
          <a:stretch/>
        </p:blipFill>
        <p:spPr>
          <a:xfrm>
            <a:off x="0" y="0"/>
            <a:ext cx="1329149" cy="518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4294967295" type="body"/>
          </p:nvPr>
        </p:nvSpPr>
        <p:spPr>
          <a:xfrm>
            <a:off x="1329150" y="125540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sz="1800">
                <a:solidFill>
                  <a:schemeClr val="dk1"/>
                </a:solidFill>
                <a:highlight>
                  <a:schemeClr val="lt1"/>
                </a:highlight>
                <a:latin typeface="Pacifico"/>
                <a:ea typeface="Pacifico"/>
                <a:cs typeface="Pacifico"/>
                <a:sym typeface="Pacifico"/>
              </a:rPr>
              <a:t>T</a:t>
            </a:r>
            <a:r>
              <a:rPr lang="en" sz="1800">
                <a:solidFill>
                  <a:srgbClr val="000000"/>
                </a:solidFill>
                <a:highlight>
                  <a:schemeClr val="lt1"/>
                </a:highlight>
                <a:latin typeface="Pacifico"/>
                <a:ea typeface="Pacifico"/>
                <a:cs typeface="Pacifico"/>
                <a:sym typeface="Pacifico"/>
              </a:rPr>
              <a:t>he main motive of the player(user) in this game is to hit the maximum number of balls. So the concept of “ Best Possible Case” and “Worst Case” of hitting the balls in the programming is also applied. Players also have an option of collecting some of the checkpoints and power ups in the game (after a certain interval of time), which boosts the balls to hit hard and return slower. Players may collect such points and improve the amount of progress in the game. Players can collect the virtual coins as they play more and more games and it may give them some perks in clearing various levels of the game. Hence, it eventually makes the game interesting.</a:t>
            </a:r>
            <a:endParaRPr sz="1800">
              <a:solidFill>
                <a:srgbClr val="000000"/>
              </a:solidFill>
              <a:highlight>
                <a:schemeClr val="lt1"/>
              </a:highlight>
              <a:latin typeface="Pacifico"/>
              <a:ea typeface="Pacifico"/>
              <a:cs typeface="Pacifico"/>
              <a:sym typeface="Pacifico"/>
            </a:endParaRPr>
          </a:p>
          <a:p>
            <a:pPr indent="0" lvl="0" marL="0" rtl="0" algn="l">
              <a:lnSpc>
                <a:spcPct val="105000"/>
              </a:lnSpc>
              <a:spcBef>
                <a:spcPts val="0"/>
              </a:spcBef>
              <a:spcAft>
                <a:spcPts val="0"/>
              </a:spcAft>
              <a:buSzPts val="1800"/>
              <a:buNone/>
            </a:pPr>
            <a:r>
              <a:t/>
            </a:r>
            <a:endParaRPr sz="1600">
              <a:solidFill>
                <a:srgbClr val="00FF00"/>
              </a:solidFill>
              <a:highlight>
                <a:schemeClr val="lt1"/>
              </a:highlight>
              <a:latin typeface="Pacifico"/>
              <a:ea typeface="Pacifico"/>
              <a:cs typeface="Pacifico"/>
              <a:sym typeface="Pacifico"/>
            </a:endParaRPr>
          </a:p>
          <a:p>
            <a:pPr indent="0" lvl="0" marL="0" rtl="0" algn="l">
              <a:lnSpc>
                <a:spcPct val="105000"/>
              </a:lnSpc>
              <a:spcBef>
                <a:spcPts val="0"/>
              </a:spcBef>
              <a:spcAft>
                <a:spcPts val="1200"/>
              </a:spcAft>
              <a:buSzPts val="1800"/>
              <a:buNone/>
            </a:pPr>
            <a:r>
              <a:t/>
            </a:r>
            <a:endParaRPr/>
          </a:p>
        </p:txBody>
      </p:sp>
      <p:pic>
        <p:nvPicPr>
          <p:cNvPr id="113" name="Google Shape;113;p4"/>
          <p:cNvPicPr preferRelativeResize="0"/>
          <p:nvPr/>
        </p:nvPicPr>
        <p:blipFill rotWithShape="1">
          <a:blip r:embed="rId3">
            <a:alphaModFix/>
          </a:blip>
          <a:srcRect b="0" l="0" r="0" t="0"/>
          <a:stretch/>
        </p:blipFill>
        <p:spPr>
          <a:xfrm>
            <a:off x="3022725" y="207200"/>
            <a:ext cx="3473675" cy="1048200"/>
          </a:xfrm>
          <a:prstGeom prst="rect">
            <a:avLst/>
          </a:prstGeom>
          <a:noFill/>
          <a:ln>
            <a:noFill/>
          </a:ln>
        </p:spPr>
      </p:pic>
      <p:sp>
        <p:nvSpPr>
          <p:cNvPr id="114" name="Google Shape;114;p4"/>
          <p:cNvSpPr/>
          <p:nvPr/>
        </p:nvSpPr>
        <p:spPr>
          <a:xfrm>
            <a:off x="2515600" y="416658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15" name="Google Shape;115;p4"/>
          <p:cNvPicPr preferRelativeResize="0"/>
          <p:nvPr/>
        </p:nvPicPr>
        <p:blipFill rotWithShape="1">
          <a:blip r:embed="rId4">
            <a:alphaModFix/>
          </a:blip>
          <a:srcRect b="0" l="0" r="0" t="0"/>
          <a:stretch/>
        </p:blipFill>
        <p:spPr>
          <a:xfrm>
            <a:off x="-12" y="0"/>
            <a:ext cx="922781" cy="359950"/>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a:off x="0" y="0"/>
            <a:ext cx="1329149" cy="5184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107400" y="140825"/>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 sz="3600" u="sng">
                <a:solidFill>
                  <a:schemeClr val="dk2"/>
                </a:solidFill>
                <a:highlight>
                  <a:schemeClr val="lt1"/>
                </a:highlight>
                <a:latin typeface="Times New Roman"/>
                <a:ea typeface="Times New Roman"/>
                <a:cs typeface="Times New Roman"/>
                <a:sym typeface="Times New Roman"/>
              </a:rPr>
              <a:t>Literature Survey</a:t>
            </a:r>
            <a:endParaRPr b="1" sz="3600" u="sng">
              <a:solidFill>
                <a:schemeClr val="dk2"/>
              </a:solidFill>
              <a:highlight>
                <a:schemeClr val="lt1"/>
              </a:highlight>
              <a:latin typeface="Times New Roman"/>
              <a:ea typeface="Times New Roman"/>
              <a:cs typeface="Times New Roman"/>
              <a:sym typeface="Times New Roman"/>
            </a:endParaRPr>
          </a:p>
        </p:txBody>
      </p:sp>
      <p:sp>
        <p:nvSpPr>
          <p:cNvPr id="122" name="Google Shape;122;p6"/>
          <p:cNvSpPr txBox="1"/>
          <p:nvPr>
            <p:ph idx="1" type="body"/>
          </p:nvPr>
        </p:nvSpPr>
        <p:spPr>
          <a:xfrm>
            <a:off x="912601" y="1131975"/>
            <a:ext cx="7318800" cy="2380200"/>
          </a:xfrm>
          <a:prstGeom prst="rect">
            <a:avLst/>
          </a:prstGeom>
          <a:noFill/>
          <a:ln>
            <a:noFill/>
          </a:ln>
        </p:spPr>
        <p:txBody>
          <a:bodyPr anchorCtr="0" anchor="t" bIns="91425" lIns="91425" spcFirstLastPara="1" rIns="91425" wrap="square" tIns="91425">
            <a:noAutofit/>
          </a:bodyPr>
          <a:lstStyle/>
          <a:p>
            <a:pPr indent="-344805" lvl="0" marL="457200" rtl="0" algn="l">
              <a:lnSpc>
                <a:spcPct val="105000"/>
              </a:lnSpc>
              <a:spcBef>
                <a:spcPts val="0"/>
              </a:spcBef>
              <a:spcAft>
                <a:spcPts val="0"/>
              </a:spcAft>
              <a:buSzPts val="1830"/>
              <a:buFont typeface="Pacifico"/>
              <a:buChar char="●"/>
            </a:pPr>
            <a:r>
              <a:rPr lang="en" sz="1829">
                <a:highlight>
                  <a:schemeClr val="lt1"/>
                </a:highlight>
                <a:latin typeface="Pacifico"/>
                <a:ea typeface="Pacifico"/>
                <a:cs typeface="Pacifico"/>
                <a:sym typeface="Pacifico"/>
              </a:rPr>
              <a:t>As game theory is wide topic and one can find many interesting and innovative games.</a:t>
            </a:r>
            <a:endParaRPr sz="1829">
              <a:highlight>
                <a:schemeClr val="lt1"/>
              </a:highlight>
              <a:latin typeface="Pacifico"/>
              <a:ea typeface="Pacifico"/>
              <a:cs typeface="Pacifico"/>
              <a:sym typeface="Pacifico"/>
            </a:endParaRPr>
          </a:p>
          <a:p>
            <a:pPr indent="0" lvl="0" marL="0" rtl="0" algn="l">
              <a:lnSpc>
                <a:spcPct val="105000"/>
              </a:lnSpc>
              <a:spcBef>
                <a:spcPts val="0"/>
              </a:spcBef>
              <a:spcAft>
                <a:spcPts val="0"/>
              </a:spcAft>
              <a:buSzPts val="935"/>
              <a:buNone/>
            </a:pPr>
            <a:r>
              <a:t/>
            </a:r>
            <a:endParaRPr sz="1829">
              <a:highlight>
                <a:schemeClr val="lt1"/>
              </a:highlight>
              <a:latin typeface="Pacifico"/>
              <a:ea typeface="Pacifico"/>
              <a:cs typeface="Pacifico"/>
              <a:sym typeface="Pacifico"/>
            </a:endParaRPr>
          </a:p>
          <a:p>
            <a:pPr indent="-344805" lvl="0" marL="457200" rtl="0" algn="l">
              <a:lnSpc>
                <a:spcPct val="105000"/>
              </a:lnSpc>
              <a:spcBef>
                <a:spcPts val="0"/>
              </a:spcBef>
              <a:spcAft>
                <a:spcPts val="0"/>
              </a:spcAft>
              <a:buSzPts val="1830"/>
              <a:buFont typeface="Pacifico"/>
              <a:buChar char="●"/>
            </a:pPr>
            <a:r>
              <a:rPr lang="en" sz="1829">
                <a:highlight>
                  <a:schemeClr val="lt1"/>
                </a:highlight>
                <a:latin typeface="Pacifico"/>
                <a:ea typeface="Pacifico"/>
                <a:cs typeface="Pacifico"/>
                <a:sym typeface="Pacifico"/>
              </a:rPr>
              <a:t>This project will employ unique technologies to build the mathematical model of the computer code that is also suitable in more advanced applications.</a:t>
            </a:r>
            <a:endParaRPr sz="1829">
              <a:highlight>
                <a:schemeClr val="lt1"/>
              </a:highlight>
              <a:latin typeface="Pacifico"/>
              <a:ea typeface="Pacifico"/>
              <a:cs typeface="Pacifico"/>
              <a:sym typeface="Pacifico"/>
            </a:endParaRPr>
          </a:p>
          <a:p>
            <a:pPr indent="0" lvl="0" marL="0" rtl="0" algn="l">
              <a:lnSpc>
                <a:spcPct val="105000"/>
              </a:lnSpc>
              <a:spcBef>
                <a:spcPts val="0"/>
              </a:spcBef>
              <a:spcAft>
                <a:spcPts val="0"/>
              </a:spcAft>
              <a:buSzPts val="935"/>
              <a:buNone/>
            </a:pPr>
            <a:r>
              <a:t/>
            </a:r>
            <a:endParaRPr sz="1829">
              <a:highlight>
                <a:schemeClr val="lt1"/>
              </a:highlight>
              <a:latin typeface="Pacifico"/>
              <a:ea typeface="Pacifico"/>
              <a:cs typeface="Pacifico"/>
              <a:sym typeface="Pacifico"/>
            </a:endParaRPr>
          </a:p>
          <a:p>
            <a:pPr indent="-344805" lvl="0" marL="457200" rtl="0" algn="l">
              <a:lnSpc>
                <a:spcPct val="105000"/>
              </a:lnSpc>
              <a:spcBef>
                <a:spcPts val="0"/>
              </a:spcBef>
              <a:spcAft>
                <a:spcPts val="0"/>
              </a:spcAft>
              <a:buSzPts val="1830"/>
              <a:buFont typeface="Pacifico"/>
              <a:buChar char="●"/>
            </a:pPr>
            <a:r>
              <a:rPr lang="en" sz="1829">
                <a:highlight>
                  <a:schemeClr val="lt1"/>
                </a:highlight>
                <a:latin typeface="Pacifico"/>
                <a:ea typeface="Pacifico"/>
                <a:cs typeface="Pacifico"/>
                <a:sym typeface="Pacifico"/>
              </a:rPr>
              <a:t>In addition, the project is in Java will be developed to reduce time consumption and make it more efficient. Furthermore, libraries used in this project to build the GUI of the game.</a:t>
            </a:r>
            <a:endParaRPr sz="1405">
              <a:highlight>
                <a:schemeClr val="lt1"/>
              </a:highlight>
            </a:endParaRPr>
          </a:p>
        </p:txBody>
      </p:sp>
      <p:sp>
        <p:nvSpPr>
          <p:cNvPr id="123" name="Google Shape;123;p6"/>
          <p:cNvSpPr/>
          <p:nvPr/>
        </p:nvSpPr>
        <p:spPr>
          <a:xfrm>
            <a:off x="3056462" y="4408200"/>
            <a:ext cx="3426175" cy="68272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24" name="Google Shape;124;p6"/>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125" name="Google Shape;125;p6"/>
          <p:cNvPicPr preferRelativeResize="0"/>
          <p:nvPr/>
        </p:nvPicPr>
        <p:blipFill rotWithShape="1">
          <a:blip r:embed="rId3">
            <a:alphaModFix/>
          </a:blip>
          <a:srcRect b="0" l="0" r="0" t="0"/>
          <a:stretch/>
        </p:blipFill>
        <p:spPr>
          <a:xfrm>
            <a:off x="0" y="0"/>
            <a:ext cx="1329149" cy="518462"/>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6868024" y="163288"/>
            <a:ext cx="1067324" cy="869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297500" y="44390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 sz="3600" u="sng">
                <a:solidFill>
                  <a:schemeClr val="dk2"/>
                </a:solidFill>
                <a:highlight>
                  <a:schemeClr val="lt1"/>
                </a:highlight>
                <a:latin typeface="Times New Roman"/>
                <a:ea typeface="Times New Roman"/>
                <a:cs typeface="Times New Roman"/>
                <a:sym typeface="Times New Roman"/>
              </a:rPr>
              <a:t>Problem Statemen</a:t>
            </a:r>
            <a:r>
              <a:rPr b="1" lang="en" sz="3600" u="sng">
                <a:solidFill>
                  <a:schemeClr val="dk1"/>
                </a:solidFill>
                <a:highlight>
                  <a:schemeClr val="lt1"/>
                </a:highlight>
                <a:latin typeface="Times New Roman"/>
                <a:ea typeface="Times New Roman"/>
                <a:cs typeface="Times New Roman"/>
                <a:sym typeface="Times New Roman"/>
              </a:rPr>
              <a:t>t</a:t>
            </a:r>
            <a:endParaRPr b="1" sz="3600" u="sng">
              <a:solidFill>
                <a:schemeClr val="dk2"/>
              </a:solidFill>
              <a:highlight>
                <a:schemeClr val="lt1"/>
              </a:highlight>
              <a:latin typeface="Times New Roman"/>
              <a:ea typeface="Times New Roman"/>
              <a:cs typeface="Times New Roman"/>
              <a:sym typeface="Times New Roman"/>
            </a:endParaRPr>
          </a:p>
        </p:txBody>
      </p:sp>
      <p:sp>
        <p:nvSpPr>
          <p:cNvPr id="132" name="Google Shape;132;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900">
                <a:highlight>
                  <a:schemeClr val="lt1"/>
                </a:highlight>
                <a:latin typeface="Pacifico"/>
                <a:ea typeface="Pacifico"/>
                <a:cs typeface="Pacifico"/>
                <a:sym typeface="Pacifico"/>
              </a:rPr>
              <a:t>I</a:t>
            </a:r>
            <a:r>
              <a:rPr lang="en" sz="2200">
                <a:highlight>
                  <a:schemeClr val="lt1"/>
                </a:highlight>
                <a:latin typeface="Pacifico"/>
                <a:ea typeface="Pacifico"/>
                <a:cs typeface="Pacifico"/>
                <a:sym typeface="Pacifico"/>
              </a:rPr>
              <a:t>n today’s world, games are played on computers, and some of the most attractive, engaging games are bouncing balls. In these, the ball/s is/are shot on the targets above. The target is to break as many balls as we can before they come down. So for these real-life problems, we are going to use vector space and 2d geometry.</a:t>
            </a:r>
            <a:endParaRPr sz="2100">
              <a:highlight>
                <a:schemeClr val="lt1"/>
              </a:highlight>
              <a:latin typeface="Pacifico"/>
              <a:ea typeface="Pacifico"/>
              <a:cs typeface="Pacifico"/>
              <a:sym typeface="Pacifico"/>
            </a:endParaRPr>
          </a:p>
        </p:txBody>
      </p:sp>
      <p:sp>
        <p:nvSpPr>
          <p:cNvPr id="133" name="Google Shape;133;p5"/>
          <p:cNvSpPr/>
          <p:nvPr/>
        </p:nvSpPr>
        <p:spPr>
          <a:xfrm>
            <a:off x="2364350" y="388133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34" name="Google Shape;134;p5"/>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135" name="Google Shape;135;p5"/>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1286975" y="599850"/>
            <a:ext cx="7038900" cy="2911200"/>
          </a:xfrm>
          <a:prstGeom prst="rect">
            <a:avLst/>
          </a:prstGeom>
          <a:noFill/>
          <a:ln>
            <a:noFill/>
          </a:ln>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Pacifico"/>
              <a:buChar char="●"/>
            </a:pPr>
            <a:r>
              <a:rPr lang="en" sz="1800">
                <a:highlight>
                  <a:schemeClr val="lt1"/>
                </a:highlight>
                <a:latin typeface="Pacifico"/>
                <a:ea typeface="Pacifico"/>
                <a:cs typeface="Pacifico"/>
                <a:sym typeface="Pacifico"/>
              </a:rPr>
              <a:t>We came across many games but Bouncing Ball was such a game which we had played once in childhood but now came to know concept behind the seen.</a:t>
            </a:r>
            <a:endParaRPr sz="1800">
              <a:highlight>
                <a:schemeClr val="lt1"/>
              </a:highlight>
              <a:latin typeface="Pacifico"/>
              <a:ea typeface="Pacifico"/>
              <a:cs typeface="Pacifico"/>
              <a:sym typeface="Pacifico"/>
            </a:endParaRPr>
          </a:p>
          <a:p>
            <a:pPr indent="0" lvl="0" marL="0" rtl="0" algn="l">
              <a:lnSpc>
                <a:spcPct val="95000"/>
              </a:lnSpc>
              <a:spcBef>
                <a:spcPts val="1200"/>
              </a:spcBef>
              <a:spcAft>
                <a:spcPts val="0"/>
              </a:spcAft>
              <a:buSzPts val="605"/>
              <a:buNone/>
            </a:pPr>
            <a:r>
              <a:t/>
            </a:r>
            <a:endParaRPr sz="1800">
              <a:highlight>
                <a:schemeClr val="lt1"/>
              </a:highlight>
              <a:latin typeface="Pacifico"/>
              <a:ea typeface="Pacifico"/>
              <a:cs typeface="Pacifico"/>
              <a:sym typeface="Pacifico"/>
            </a:endParaRPr>
          </a:p>
          <a:p>
            <a:pPr indent="-342900" lvl="0" marL="457200" rtl="0" algn="l">
              <a:lnSpc>
                <a:spcPct val="95000"/>
              </a:lnSpc>
              <a:spcBef>
                <a:spcPts val="1200"/>
              </a:spcBef>
              <a:spcAft>
                <a:spcPts val="0"/>
              </a:spcAft>
              <a:buSzPts val="1800"/>
              <a:buFont typeface="Pacifico"/>
              <a:buChar char="●"/>
            </a:pPr>
            <a:r>
              <a:rPr lang="en" sz="1800">
                <a:highlight>
                  <a:schemeClr val="lt1"/>
                </a:highlight>
                <a:latin typeface="Pacifico"/>
                <a:ea typeface="Pacifico"/>
                <a:cs typeface="Pacifico"/>
                <a:sym typeface="Pacifico"/>
              </a:rPr>
              <a:t>We discover that the vector spaces, vectors, coordinate geometry  associated with the ball’s trajectory and rebounding of the ball</a:t>
            </a:r>
            <a:endParaRPr sz="1800">
              <a:highlight>
                <a:schemeClr val="lt1"/>
              </a:highlight>
              <a:latin typeface="Pacifico"/>
              <a:ea typeface="Pacifico"/>
              <a:cs typeface="Pacifico"/>
              <a:sym typeface="Pacifico"/>
            </a:endParaRPr>
          </a:p>
          <a:p>
            <a:pPr indent="0" lvl="0" marL="0" rtl="0" algn="l">
              <a:lnSpc>
                <a:spcPct val="95000"/>
              </a:lnSpc>
              <a:spcBef>
                <a:spcPts val="1200"/>
              </a:spcBef>
              <a:spcAft>
                <a:spcPts val="0"/>
              </a:spcAft>
              <a:buSzPts val="605"/>
              <a:buNone/>
            </a:pPr>
            <a:r>
              <a:t/>
            </a:r>
            <a:endParaRPr sz="1800">
              <a:highlight>
                <a:schemeClr val="lt1"/>
              </a:highlight>
              <a:latin typeface="Pacifico"/>
              <a:ea typeface="Pacifico"/>
              <a:cs typeface="Pacifico"/>
              <a:sym typeface="Pacifico"/>
            </a:endParaRPr>
          </a:p>
          <a:p>
            <a:pPr indent="-342900" lvl="0" marL="457200" rtl="0" algn="l">
              <a:lnSpc>
                <a:spcPct val="95000"/>
              </a:lnSpc>
              <a:spcBef>
                <a:spcPts val="1200"/>
              </a:spcBef>
              <a:spcAft>
                <a:spcPts val="0"/>
              </a:spcAft>
              <a:buSzPts val="1800"/>
              <a:buFont typeface="Pacifico"/>
              <a:buChar char="●"/>
            </a:pPr>
            <a:r>
              <a:rPr lang="en" sz="1800">
                <a:highlight>
                  <a:schemeClr val="lt1"/>
                </a:highlight>
                <a:latin typeface="Pacifico"/>
                <a:ea typeface="Pacifico"/>
                <a:cs typeface="Pacifico"/>
                <a:sym typeface="Pacifico"/>
              </a:rPr>
              <a:t>The  concepts of linear algebra  used in a game  which we played in the childhood is surely interesting to learn  and exciting to work</a:t>
            </a:r>
            <a:endParaRPr sz="1800">
              <a:highlight>
                <a:schemeClr val="lt1"/>
              </a:highlight>
              <a:latin typeface="Pacifico"/>
              <a:ea typeface="Pacifico"/>
              <a:cs typeface="Pacifico"/>
              <a:sym typeface="Pacifico"/>
            </a:endParaRPr>
          </a:p>
          <a:p>
            <a:pPr indent="0" lvl="0" marL="457200" rtl="0" algn="l">
              <a:lnSpc>
                <a:spcPct val="95000"/>
              </a:lnSpc>
              <a:spcBef>
                <a:spcPts val="1200"/>
              </a:spcBef>
              <a:spcAft>
                <a:spcPts val="0"/>
              </a:spcAft>
              <a:buSzPts val="605"/>
              <a:buNone/>
            </a:pPr>
            <a:r>
              <a:t/>
            </a:r>
            <a:endParaRPr sz="1800">
              <a:solidFill>
                <a:schemeClr val="dk1"/>
              </a:solidFill>
              <a:highlight>
                <a:srgbClr val="FFFF00"/>
              </a:highlight>
              <a:latin typeface="Pacifico"/>
              <a:ea typeface="Pacifico"/>
              <a:cs typeface="Pacifico"/>
              <a:sym typeface="Pacifico"/>
            </a:endParaRPr>
          </a:p>
          <a:p>
            <a:pPr indent="0" lvl="0" marL="457200" rtl="0" algn="l">
              <a:lnSpc>
                <a:spcPct val="95000"/>
              </a:lnSpc>
              <a:spcBef>
                <a:spcPts val="1200"/>
              </a:spcBef>
              <a:spcAft>
                <a:spcPts val="1200"/>
              </a:spcAft>
              <a:buSzPts val="605"/>
              <a:buNone/>
            </a:pPr>
            <a:r>
              <a:t/>
            </a:r>
            <a:endParaRPr sz="880">
              <a:solidFill>
                <a:schemeClr val="dk1"/>
              </a:solidFill>
              <a:highlight>
                <a:srgbClr val="FFFF00"/>
              </a:highlight>
              <a:latin typeface="Pacifico"/>
              <a:ea typeface="Pacifico"/>
              <a:cs typeface="Pacifico"/>
              <a:sym typeface="Pacifico"/>
            </a:endParaRPr>
          </a:p>
        </p:txBody>
      </p:sp>
      <p:pic>
        <p:nvPicPr>
          <p:cNvPr id="141" name="Google Shape;141;p7"/>
          <p:cNvPicPr preferRelativeResize="0"/>
          <p:nvPr/>
        </p:nvPicPr>
        <p:blipFill rotWithShape="1">
          <a:blip r:embed="rId3">
            <a:alphaModFix/>
          </a:blip>
          <a:srcRect b="0" l="0" r="0" t="0"/>
          <a:stretch/>
        </p:blipFill>
        <p:spPr>
          <a:xfrm>
            <a:off x="0" y="0"/>
            <a:ext cx="1329149" cy="518462"/>
          </a:xfrm>
          <a:prstGeom prst="rect">
            <a:avLst/>
          </a:prstGeom>
          <a:noFill/>
          <a:ln>
            <a:noFill/>
          </a:ln>
        </p:spPr>
      </p:pic>
      <p:sp>
        <p:nvSpPr>
          <p:cNvPr id="142" name="Google Shape;142;p7"/>
          <p:cNvSpPr/>
          <p:nvPr/>
        </p:nvSpPr>
        <p:spPr>
          <a:xfrm>
            <a:off x="2143750" y="375173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43" name="Google Shape;143;p7"/>
          <p:cNvPicPr preferRelativeResize="0"/>
          <p:nvPr/>
        </p:nvPicPr>
        <p:blipFill rotWithShape="1">
          <a:blip r:embed="rId4">
            <a:alphaModFix amt="72000"/>
          </a:blip>
          <a:srcRect b="0" l="0" r="0" t="0"/>
          <a:stretch/>
        </p:blipFill>
        <p:spPr>
          <a:xfrm>
            <a:off x="131525" y="3511050"/>
            <a:ext cx="1442600" cy="1544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1297500" y="3599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 sz="3600" u="sng">
                <a:solidFill>
                  <a:schemeClr val="dk2"/>
                </a:solidFill>
                <a:highlight>
                  <a:schemeClr val="lt1"/>
                </a:highlight>
                <a:latin typeface="Times New Roman"/>
                <a:ea typeface="Times New Roman"/>
                <a:cs typeface="Times New Roman"/>
                <a:sym typeface="Times New Roman"/>
              </a:rPr>
              <a:t>Reproduced Work</a:t>
            </a:r>
            <a:endParaRPr b="1" sz="3600" u="sng">
              <a:solidFill>
                <a:schemeClr val="dk2"/>
              </a:solidFill>
              <a:highlight>
                <a:schemeClr val="lt1"/>
              </a:highlight>
              <a:latin typeface="Times New Roman"/>
              <a:ea typeface="Times New Roman"/>
              <a:cs typeface="Times New Roman"/>
              <a:sym typeface="Times New Roman"/>
            </a:endParaRPr>
          </a:p>
        </p:txBody>
      </p:sp>
      <p:sp>
        <p:nvSpPr>
          <p:cNvPr id="149" name="Google Shape;149;p8"/>
          <p:cNvSpPr txBox="1"/>
          <p:nvPr>
            <p:ph idx="1" type="body"/>
          </p:nvPr>
        </p:nvSpPr>
        <p:spPr>
          <a:xfrm>
            <a:off x="1297500" y="1174150"/>
            <a:ext cx="7038900" cy="2911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acifico"/>
              <a:buChar char="●"/>
            </a:pPr>
            <a:r>
              <a:rPr lang="en" sz="1800">
                <a:highlight>
                  <a:schemeClr val="lt1"/>
                </a:highlight>
                <a:latin typeface="Pacifico"/>
                <a:ea typeface="Pacifico"/>
                <a:cs typeface="Pacifico"/>
                <a:sym typeface="Pacifico"/>
              </a:rPr>
              <a:t>We have take the work of Amazon AppStore where they have put their code of Bouncing Ball.</a:t>
            </a:r>
            <a:endParaRPr sz="1800">
              <a:highlight>
                <a:schemeClr val="lt1"/>
              </a:highlight>
              <a:latin typeface="Pacifico"/>
              <a:ea typeface="Pacifico"/>
              <a:cs typeface="Pacifico"/>
              <a:sym typeface="Pacifico"/>
            </a:endParaRPr>
          </a:p>
          <a:p>
            <a:pPr indent="-342900" lvl="0" marL="457200" rtl="0" algn="l">
              <a:lnSpc>
                <a:spcPct val="115000"/>
              </a:lnSpc>
              <a:spcBef>
                <a:spcPts val="0"/>
              </a:spcBef>
              <a:spcAft>
                <a:spcPts val="0"/>
              </a:spcAft>
              <a:buSzPts val="1800"/>
              <a:buFont typeface="Pacifico"/>
              <a:buChar char="●"/>
            </a:pPr>
            <a:r>
              <a:rPr lang="en" sz="1800">
                <a:highlight>
                  <a:schemeClr val="lt1"/>
                </a:highlight>
                <a:latin typeface="Pacifico"/>
                <a:ea typeface="Pacifico"/>
                <a:cs typeface="Pacifico"/>
                <a:sym typeface="Pacifico"/>
              </a:rPr>
              <a:t>We will put the end line or say boundary line and from these the ball will be get shoot.</a:t>
            </a:r>
            <a:endParaRPr sz="1800">
              <a:highlight>
                <a:schemeClr val="lt1"/>
              </a:highlight>
              <a:latin typeface="Pacifico"/>
              <a:ea typeface="Pacifico"/>
              <a:cs typeface="Pacifico"/>
              <a:sym typeface="Pacifico"/>
            </a:endParaRPr>
          </a:p>
          <a:p>
            <a:pPr indent="-342900" lvl="0" marL="457200" rtl="0" algn="l">
              <a:lnSpc>
                <a:spcPct val="115000"/>
              </a:lnSpc>
              <a:spcBef>
                <a:spcPts val="0"/>
              </a:spcBef>
              <a:spcAft>
                <a:spcPts val="0"/>
              </a:spcAft>
              <a:buSzPts val="1800"/>
              <a:buFont typeface="Pacifico"/>
              <a:buChar char="●"/>
            </a:pPr>
            <a:r>
              <a:rPr lang="en" sz="1800">
                <a:highlight>
                  <a:schemeClr val="lt1"/>
                </a:highlight>
                <a:latin typeface="Pacifico"/>
                <a:ea typeface="Pacifico"/>
                <a:cs typeface="Pacifico"/>
                <a:sym typeface="Pacifico"/>
              </a:rPr>
              <a:t>We will be modifying the code and add some fun elements such as if some ball burst then the ball will get big.</a:t>
            </a:r>
            <a:endParaRPr sz="1800">
              <a:highlight>
                <a:schemeClr val="lt1"/>
              </a:highlight>
              <a:latin typeface="Pacifico"/>
              <a:ea typeface="Pacifico"/>
              <a:cs typeface="Pacifico"/>
              <a:sym typeface="Pacifico"/>
            </a:endParaRPr>
          </a:p>
          <a:p>
            <a:pPr indent="-342900" lvl="0" marL="457200" rtl="0" algn="l">
              <a:lnSpc>
                <a:spcPct val="115000"/>
              </a:lnSpc>
              <a:spcBef>
                <a:spcPts val="0"/>
              </a:spcBef>
              <a:spcAft>
                <a:spcPts val="0"/>
              </a:spcAft>
              <a:buSzPts val="1800"/>
              <a:buFont typeface="Pacifico"/>
              <a:buChar char="●"/>
            </a:pPr>
            <a:r>
              <a:rPr lang="en" sz="1800">
                <a:highlight>
                  <a:schemeClr val="lt1"/>
                </a:highlight>
                <a:latin typeface="Pacifico"/>
                <a:ea typeface="Pacifico"/>
                <a:cs typeface="Pacifico"/>
                <a:sym typeface="Pacifico"/>
              </a:rPr>
              <a:t>We will also introduce the infinite arcade in which until any ball touches the  boundary line then the game is over.</a:t>
            </a:r>
            <a:endParaRPr sz="1800">
              <a:highlight>
                <a:schemeClr val="lt1"/>
              </a:highlight>
              <a:latin typeface="Pacifico"/>
              <a:ea typeface="Pacifico"/>
              <a:cs typeface="Pacifico"/>
              <a:sym typeface="Pacifico"/>
            </a:endParaRPr>
          </a:p>
        </p:txBody>
      </p:sp>
      <p:sp>
        <p:nvSpPr>
          <p:cNvPr id="150" name="Google Shape;150;p8"/>
          <p:cNvSpPr/>
          <p:nvPr/>
        </p:nvSpPr>
        <p:spPr>
          <a:xfrm>
            <a:off x="2043475" y="3861288"/>
            <a:ext cx="3980788" cy="9806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51" name="Google Shape;151;p8"/>
          <p:cNvPicPr preferRelativeResize="0"/>
          <p:nvPr/>
        </p:nvPicPr>
        <p:blipFill rotWithShape="1">
          <a:blip r:embed="rId3">
            <a:alphaModFix/>
          </a:blip>
          <a:srcRect b="0" l="0" r="0" t="0"/>
          <a:stretch/>
        </p:blipFill>
        <p:spPr>
          <a:xfrm>
            <a:off x="-12" y="0"/>
            <a:ext cx="922781" cy="359950"/>
          </a:xfrm>
          <a:prstGeom prst="rect">
            <a:avLst/>
          </a:prstGeom>
          <a:noFill/>
          <a:ln>
            <a:noFill/>
          </a:ln>
        </p:spPr>
      </p:pic>
      <p:pic>
        <p:nvPicPr>
          <p:cNvPr id="152" name="Google Shape;152;p8"/>
          <p:cNvPicPr preferRelativeResize="0"/>
          <p:nvPr/>
        </p:nvPicPr>
        <p:blipFill rotWithShape="1">
          <a:blip r:embed="rId3">
            <a:alphaModFix/>
          </a:blip>
          <a:srcRect b="0" l="0" r="0" t="0"/>
          <a:stretch/>
        </p:blipFill>
        <p:spPr>
          <a:xfrm>
            <a:off x="0" y="0"/>
            <a:ext cx="1329149" cy="518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9"/>
          <p:cNvPicPr preferRelativeResize="0"/>
          <p:nvPr/>
        </p:nvPicPr>
        <p:blipFill rotWithShape="1">
          <a:blip r:embed="rId3">
            <a:alphaModFix/>
          </a:blip>
          <a:srcRect b="0" l="0" r="0" t="0"/>
          <a:stretch/>
        </p:blipFill>
        <p:spPr>
          <a:xfrm>
            <a:off x="3980475" y="2160350"/>
            <a:ext cx="5163525" cy="2983151"/>
          </a:xfrm>
          <a:prstGeom prst="rect">
            <a:avLst/>
          </a:prstGeom>
          <a:noFill/>
          <a:ln>
            <a:noFill/>
          </a:ln>
        </p:spPr>
      </p:pic>
      <p:pic>
        <p:nvPicPr>
          <p:cNvPr id="158" name="Google Shape;158;p9"/>
          <p:cNvPicPr preferRelativeResize="0"/>
          <p:nvPr/>
        </p:nvPicPr>
        <p:blipFill rotWithShape="1">
          <a:blip r:embed="rId4">
            <a:alphaModFix/>
          </a:blip>
          <a:srcRect b="0" l="0" r="0" t="0"/>
          <a:stretch/>
        </p:blipFill>
        <p:spPr>
          <a:xfrm>
            <a:off x="0" y="0"/>
            <a:ext cx="4360499" cy="2983149"/>
          </a:xfrm>
          <a:prstGeom prst="rect">
            <a:avLst/>
          </a:prstGeom>
          <a:noFill/>
          <a:ln>
            <a:noFill/>
          </a:ln>
        </p:spPr>
      </p:pic>
      <p:sp>
        <p:nvSpPr>
          <p:cNvPr id="159" name="Google Shape;159;p9"/>
          <p:cNvSpPr/>
          <p:nvPr/>
        </p:nvSpPr>
        <p:spPr>
          <a:xfrm>
            <a:off x="68300" y="4160924"/>
            <a:ext cx="3821900" cy="90162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Fab 5</a:t>
            </a:r>
            <a:endParaRPr b="0" i="0" sz="3000" u="none" cap="none" strike="noStrike">
              <a:solidFill>
                <a:srgbClr val="000000"/>
              </a:solidFill>
              <a:latin typeface="Caveat"/>
              <a:ea typeface="Caveat"/>
              <a:cs typeface="Caveat"/>
              <a:sym typeface="Caveat"/>
            </a:endParaRPr>
          </a:p>
        </p:txBody>
      </p:sp>
      <p:pic>
        <p:nvPicPr>
          <p:cNvPr id="160" name="Google Shape;160;p9"/>
          <p:cNvPicPr preferRelativeResize="0"/>
          <p:nvPr/>
        </p:nvPicPr>
        <p:blipFill rotWithShape="1">
          <a:blip r:embed="rId5">
            <a:alphaModFix/>
          </a:blip>
          <a:srcRect b="0" l="0" r="0" t="0"/>
          <a:stretch/>
        </p:blipFill>
        <p:spPr>
          <a:xfrm>
            <a:off x="8221213" y="0"/>
            <a:ext cx="922781" cy="35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