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veat" panose="020B0604020202020204" charset="0"/>
      <p:regular r:id="rId16"/>
      <p:bold r:id="rId17"/>
    </p:embeddedFont>
    <p:embeddedFont>
      <p:font typeface="Lato" panose="020F0502020204030203" pitchFamily="34" charset="0"/>
      <p:regular r:id="rId18"/>
      <p:bold r:id="rId19"/>
      <p:italic r:id="rId20"/>
      <p:boldItalic r:id="rId21"/>
    </p:embeddedFont>
    <p:embeddedFont>
      <p:font typeface="Pacifico" panose="020B0604020202020204" charset="0"/>
      <p:regular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19183D-E838-4254-9854-43A964917458}">
  <a:tblStyle styleId="{9519183D-E838-4254-9854-43A9649174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466"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9c150bc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9c150bc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9cd735c5a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9cd735c5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c150bc2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9c150bc2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f9c150bc2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f9c150bc2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9c150bc22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9c150bc22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c150bc22_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c150bc22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9c150bc2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9c150bc2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c150bc2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c150bc2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9c150bc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9c150bc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9cd735c5a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9cd735c5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9c150bc2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9c150bc2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9cd735c5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9cd735c5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ame_theory#Game_types" TargetMode="External"/><Relationship Id="rId7"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developer.amazon.com/blogs/appstore/post/a07ab562-0609-4519-a2ba-9b15d69ea62b/introduction-to-game-math-raw-and-cooked" TargetMode="External"/><Relationship Id="rId5" Type="http://schemas.openxmlformats.org/officeDocument/2006/relationships/hyperlink" Target="https://www.geeksforgeeks.org/python-catching-the-ball-game/" TargetMode="External"/><Relationship Id="rId4" Type="http://schemas.openxmlformats.org/officeDocument/2006/relationships/hyperlink" Target="https://www.geeksforgeeks.org/game-theo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0" y="0"/>
            <a:ext cx="922781" cy="359950"/>
          </a:xfrm>
          <a:prstGeom prst="rect">
            <a:avLst/>
          </a:prstGeom>
          <a:noFill/>
          <a:ln>
            <a:noFill/>
          </a:ln>
        </p:spPr>
      </p:pic>
      <p:pic>
        <p:nvPicPr>
          <p:cNvPr id="86" name="Google Shape;86;p13"/>
          <p:cNvPicPr preferRelativeResize="0"/>
          <p:nvPr/>
        </p:nvPicPr>
        <p:blipFill>
          <a:blip r:embed="rId3">
            <a:alphaModFix/>
          </a:blip>
          <a:stretch>
            <a:fillRect/>
          </a:stretch>
        </p:blipFill>
        <p:spPr>
          <a:xfrm>
            <a:off x="0" y="0"/>
            <a:ext cx="1329149" cy="518462"/>
          </a:xfrm>
          <a:prstGeom prst="rect">
            <a:avLst/>
          </a:prstGeom>
          <a:noFill/>
          <a:ln>
            <a:noFill/>
          </a:ln>
        </p:spPr>
      </p:pic>
      <p:sp>
        <p:nvSpPr>
          <p:cNvPr id="87" name="Google Shape;87;p13"/>
          <p:cNvSpPr txBox="1"/>
          <p:nvPr/>
        </p:nvSpPr>
        <p:spPr>
          <a:xfrm>
            <a:off x="1406575" y="742400"/>
            <a:ext cx="6951900" cy="6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200" b="1">
                <a:solidFill>
                  <a:schemeClr val="dk1"/>
                </a:solidFill>
                <a:highlight>
                  <a:srgbClr val="FFFF00"/>
                </a:highlight>
              </a:rPr>
              <a:t>Project Domain – Game Theory</a:t>
            </a:r>
            <a:endParaRPr sz="3200" b="1">
              <a:solidFill>
                <a:schemeClr val="dk1"/>
              </a:solidFill>
              <a:highlight>
                <a:srgbClr val="FFFF00"/>
              </a:highlight>
            </a:endParaRPr>
          </a:p>
        </p:txBody>
      </p:sp>
      <p:sp>
        <p:nvSpPr>
          <p:cNvPr id="88" name="Google Shape;88;p13"/>
          <p:cNvSpPr txBox="1"/>
          <p:nvPr/>
        </p:nvSpPr>
        <p:spPr>
          <a:xfrm>
            <a:off x="202050" y="1891300"/>
            <a:ext cx="8739900" cy="183047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100" b="1" dirty="0">
                <a:solidFill>
                  <a:schemeClr val="dk1"/>
                </a:solidFill>
                <a:highlight>
                  <a:srgbClr val="FFFF00"/>
                </a:highlight>
              </a:rPr>
              <a:t>Project Title</a:t>
            </a:r>
            <a:endParaRPr sz="3100" b="1" dirty="0">
              <a:solidFill>
                <a:schemeClr val="dk1"/>
              </a:solidFill>
              <a:highlight>
                <a:srgbClr val="FFFF00"/>
              </a:highlight>
            </a:endParaRPr>
          </a:p>
          <a:p>
            <a:pPr marL="0" lvl="0" indent="0" algn="ctr" rtl="0">
              <a:lnSpc>
                <a:spcPct val="115000"/>
              </a:lnSpc>
              <a:spcBef>
                <a:spcPts val="0"/>
              </a:spcBef>
              <a:spcAft>
                <a:spcPts val="0"/>
              </a:spcAft>
              <a:buNone/>
            </a:pPr>
            <a:r>
              <a:rPr lang="en" sz="3100" b="1" dirty="0">
                <a:solidFill>
                  <a:schemeClr val="dk1"/>
                </a:solidFill>
                <a:highlight>
                  <a:srgbClr val="FFFF00"/>
                </a:highlight>
              </a:rPr>
              <a:t>Game Theory Using Coordinate System In Java</a:t>
            </a:r>
            <a:endParaRPr sz="3100" b="1" dirty="0">
              <a:solidFill>
                <a:schemeClr val="dk1"/>
              </a:solidFill>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2329525" y="152400"/>
            <a:ext cx="4484956" cy="4838699"/>
          </a:xfrm>
          <a:prstGeom prst="rect">
            <a:avLst/>
          </a:prstGeom>
          <a:noFill/>
          <a:ln>
            <a:noFill/>
          </a:ln>
        </p:spPr>
      </p:pic>
      <p:sp>
        <p:nvSpPr>
          <p:cNvPr id="166" name="Google Shape;166;p22"/>
          <p:cNvSpPr txBox="1"/>
          <p:nvPr/>
        </p:nvSpPr>
        <p:spPr>
          <a:xfrm>
            <a:off x="1674400" y="792075"/>
            <a:ext cx="583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67" name="Google Shape;167;p22"/>
          <p:cNvPicPr preferRelativeResize="0"/>
          <p:nvPr/>
        </p:nvPicPr>
        <p:blipFill>
          <a:blip r:embed="rId4">
            <a:alphaModFix/>
          </a:blip>
          <a:stretch>
            <a:fillRect/>
          </a:stretch>
        </p:blipFill>
        <p:spPr>
          <a:xfrm>
            <a:off x="-12" y="0"/>
            <a:ext cx="922781" cy="359950"/>
          </a:xfrm>
          <a:prstGeom prst="rect">
            <a:avLst/>
          </a:prstGeom>
          <a:noFill/>
          <a:ln>
            <a:noFill/>
          </a:ln>
        </p:spPr>
      </p:pic>
      <p:pic>
        <p:nvPicPr>
          <p:cNvPr id="168" name="Google Shape;168;p22"/>
          <p:cNvPicPr preferRelativeResize="0"/>
          <p:nvPr/>
        </p:nvPicPr>
        <p:blipFill>
          <a:blip r:embed="rId4">
            <a:alphaModFix/>
          </a:blip>
          <a:stretch>
            <a:fillRect/>
          </a:stretch>
        </p:blipFill>
        <p:spPr>
          <a:xfrm>
            <a:off x="0" y="0"/>
            <a:ext cx="1329149" cy="518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329150" y="1764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b="1" u="sng">
                <a:solidFill>
                  <a:srgbClr val="000000"/>
                </a:solidFill>
                <a:highlight>
                  <a:srgbClr val="FFFF00"/>
                </a:highlight>
                <a:latin typeface="Times New Roman"/>
                <a:ea typeface="Times New Roman"/>
                <a:cs typeface="Times New Roman"/>
                <a:sym typeface="Times New Roman"/>
              </a:rPr>
              <a:t>Contribution</a:t>
            </a:r>
            <a:endParaRPr sz="3600" b="1" u="sng">
              <a:solidFill>
                <a:srgbClr val="000000"/>
              </a:solidFill>
              <a:highlight>
                <a:srgbClr val="FFFF00"/>
              </a:highlight>
              <a:latin typeface="Times New Roman"/>
              <a:ea typeface="Times New Roman"/>
              <a:cs typeface="Times New Roman"/>
              <a:sym typeface="Times New Roman"/>
            </a:endParaRPr>
          </a:p>
        </p:txBody>
      </p:sp>
      <p:sp>
        <p:nvSpPr>
          <p:cNvPr id="174" name="Google Shape;174;p23"/>
          <p:cNvSpPr txBox="1">
            <a:spLocks noGrp="1"/>
          </p:cNvSpPr>
          <p:nvPr>
            <p:ph type="body" idx="1"/>
          </p:nvPr>
        </p:nvSpPr>
        <p:spPr>
          <a:xfrm>
            <a:off x="1246150" y="953800"/>
            <a:ext cx="7038900" cy="4104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Pacifico"/>
              <a:buAutoNum type="arabicPeriod"/>
            </a:pPr>
            <a:r>
              <a:rPr lang="en" sz="1600">
                <a:solidFill>
                  <a:schemeClr val="dk1"/>
                </a:solidFill>
                <a:highlight>
                  <a:srgbClr val="FFFF00"/>
                </a:highlight>
                <a:latin typeface="Pacifico"/>
                <a:ea typeface="Pacifico"/>
                <a:cs typeface="Pacifico"/>
                <a:sym typeface="Pacifico"/>
              </a:rPr>
              <a:t>Prasham Mehta    :   Reproduced Work , Problem Statement </a:t>
            </a:r>
            <a:endParaRPr sz="1600">
              <a:solidFill>
                <a:schemeClr val="dk1"/>
              </a:solidFill>
              <a:highlight>
                <a:srgbClr val="FFFF00"/>
              </a:highlight>
              <a:latin typeface="Pacifico"/>
              <a:ea typeface="Pacifico"/>
              <a:cs typeface="Pacifico"/>
              <a:sym typeface="Pacifico"/>
            </a:endParaRPr>
          </a:p>
          <a:p>
            <a:pPr marL="457200" lvl="0" indent="0" algn="l" rtl="0">
              <a:spcBef>
                <a:spcPts val="1200"/>
              </a:spcBef>
              <a:spcAft>
                <a:spcPts val="0"/>
              </a:spcAft>
              <a:buNone/>
            </a:pPr>
            <a:endParaRPr sz="1600">
              <a:solidFill>
                <a:schemeClr val="dk1"/>
              </a:solidFill>
              <a:highlight>
                <a:srgbClr val="FFFF00"/>
              </a:highlight>
              <a:latin typeface="Pacifico"/>
              <a:ea typeface="Pacifico"/>
              <a:cs typeface="Pacifico"/>
              <a:sym typeface="Pacifico"/>
            </a:endParaRPr>
          </a:p>
          <a:p>
            <a:pPr marL="457200" lvl="0" indent="-330200" algn="l" rtl="0">
              <a:spcBef>
                <a:spcPts val="1200"/>
              </a:spcBef>
              <a:spcAft>
                <a:spcPts val="0"/>
              </a:spcAft>
              <a:buClr>
                <a:schemeClr val="dk1"/>
              </a:buClr>
              <a:buSzPts val="1600"/>
              <a:buFont typeface="Pacifico"/>
              <a:buAutoNum type="arabicPeriod"/>
            </a:pPr>
            <a:r>
              <a:rPr lang="en" sz="1600">
                <a:solidFill>
                  <a:schemeClr val="dk1"/>
                </a:solidFill>
                <a:highlight>
                  <a:srgbClr val="FFFF00"/>
                </a:highlight>
                <a:latin typeface="Pacifico"/>
                <a:ea typeface="Pacifico"/>
                <a:cs typeface="Pacifico"/>
                <a:sym typeface="Pacifico"/>
              </a:rPr>
              <a:t>Vatsal Barai         :  Graphical Editing,Action Plan, Motivation(work).</a:t>
            </a:r>
            <a:endParaRPr sz="1600">
              <a:solidFill>
                <a:schemeClr val="dk1"/>
              </a:solidFill>
              <a:highlight>
                <a:srgbClr val="FFFF00"/>
              </a:highlight>
              <a:latin typeface="Pacifico"/>
              <a:ea typeface="Pacifico"/>
              <a:cs typeface="Pacifico"/>
              <a:sym typeface="Pacifico"/>
            </a:endParaRPr>
          </a:p>
          <a:p>
            <a:pPr marL="457200" lvl="0" indent="0" algn="l" rtl="0">
              <a:spcBef>
                <a:spcPts val="1200"/>
              </a:spcBef>
              <a:spcAft>
                <a:spcPts val="0"/>
              </a:spcAft>
              <a:buNone/>
            </a:pPr>
            <a:endParaRPr sz="1600">
              <a:solidFill>
                <a:schemeClr val="dk1"/>
              </a:solidFill>
              <a:highlight>
                <a:srgbClr val="FFFF00"/>
              </a:highlight>
              <a:latin typeface="Pacifico"/>
              <a:ea typeface="Pacifico"/>
              <a:cs typeface="Pacifico"/>
              <a:sym typeface="Pacifico"/>
            </a:endParaRPr>
          </a:p>
          <a:p>
            <a:pPr marL="457200" lvl="0" indent="-330200" algn="l" rtl="0">
              <a:spcBef>
                <a:spcPts val="1200"/>
              </a:spcBef>
              <a:spcAft>
                <a:spcPts val="0"/>
              </a:spcAft>
              <a:buClr>
                <a:schemeClr val="dk1"/>
              </a:buClr>
              <a:buSzPts val="1600"/>
              <a:buFont typeface="Pacifico"/>
              <a:buAutoNum type="arabicPeriod"/>
            </a:pPr>
            <a:r>
              <a:rPr lang="en" sz="1600">
                <a:solidFill>
                  <a:schemeClr val="dk1"/>
                </a:solidFill>
                <a:highlight>
                  <a:srgbClr val="FFFF00"/>
                </a:highlight>
                <a:latin typeface="Pacifico"/>
                <a:ea typeface="Pacifico"/>
                <a:cs typeface="Pacifico"/>
                <a:sym typeface="Pacifico"/>
              </a:rPr>
              <a:t> Razin Karimi      :   Background, Problem Statement, Editing</a:t>
            </a:r>
            <a:endParaRPr sz="1600">
              <a:solidFill>
                <a:schemeClr val="dk1"/>
              </a:solidFill>
              <a:highlight>
                <a:srgbClr val="FFFF00"/>
              </a:highlight>
              <a:latin typeface="Pacifico"/>
              <a:ea typeface="Pacifico"/>
              <a:cs typeface="Pacifico"/>
              <a:sym typeface="Pacifico"/>
            </a:endParaRPr>
          </a:p>
          <a:p>
            <a:pPr marL="457200" lvl="0" indent="0" algn="l" rtl="0">
              <a:spcBef>
                <a:spcPts val="1200"/>
              </a:spcBef>
              <a:spcAft>
                <a:spcPts val="0"/>
              </a:spcAft>
              <a:buNone/>
            </a:pPr>
            <a:endParaRPr sz="1600">
              <a:solidFill>
                <a:schemeClr val="dk1"/>
              </a:solidFill>
              <a:highlight>
                <a:srgbClr val="FFFF00"/>
              </a:highlight>
              <a:latin typeface="Pacifico"/>
              <a:ea typeface="Pacifico"/>
              <a:cs typeface="Pacifico"/>
              <a:sym typeface="Pacifico"/>
            </a:endParaRPr>
          </a:p>
          <a:p>
            <a:pPr marL="457200" lvl="0" indent="-330200" algn="l" rtl="0">
              <a:spcBef>
                <a:spcPts val="1200"/>
              </a:spcBef>
              <a:spcAft>
                <a:spcPts val="0"/>
              </a:spcAft>
              <a:buClr>
                <a:schemeClr val="dk1"/>
              </a:buClr>
              <a:buSzPts val="1600"/>
              <a:buFont typeface="Pacifico"/>
              <a:buAutoNum type="arabicPeriod"/>
            </a:pPr>
            <a:r>
              <a:rPr lang="en" sz="1600">
                <a:solidFill>
                  <a:schemeClr val="dk1"/>
                </a:solidFill>
                <a:highlight>
                  <a:srgbClr val="FFFF00"/>
                </a:highlight>
                <a:latin typeface="Pacifico"/>
                <a:ea typeface="Pacifico"/>
                <a:cs typeface="Pacifico"/>
                <a:sym typeface="Pacifico"/>
              </a:rPr>
              <a:t> Akshat Shah        :  Plan Of Action, Title Slide, Literature Survey.</a:t>
            </a:r>
            <a:endParaRPr sz="1600">
              <a:solidFill>
                <a:schemeClr val="dk1"/>
              </a:solidFill>
              <a:highlight>
                <a:srgbClr val="FFFF00"/>
              </a:highlight>
              <a:latin typeface="Pacifico"/>
              <a:ea typeface="Pacifico"/>
              <a:cs typeface="Pacifico"/>
              <a:sym typeface="Pacifico"/>
            </a:endParaRPr>
          </a:p>
          <a:p>
            <a:pPr marL="457200" lvl="0" indent="0" algn="l" rtl="0">
              <a:spcBef>
                <a:spcPts val="1200"/>
              </a:spcBef>
              <a:spcAft>
                <a:spcPts val="0"/>
              </a:spcAft>
              <a:buNone/>
            </a:pPr>
            <a:endParaRPr sz="1600">
              <a:solidFill>
                <a:schemeClr val="dk1"/>
              </a:solidFill>
              <a:highlight>
                <a:srgbClr val="FFFF00"/>
              </a:highlight>
              <a:latin typeface="Pacifico"/>
              <a:ea typeface="Pacifico"/>
              <a:cs typeface="Pacifico"/>
              <a:sym typeface="Pacifico"/>
            </a:endParaRPr>
          </a:p>
          <a:p>
            <a:pPr marL="0" lvl="0" indent="0" algn="l" rtl="0">
              <a:spcBef>
                <a:spcPts val="1200"/>
              </a:spcBef>
              <a:spcAft>
                <a:spcPts val="0"/>
              </a:spcAft>
              <a:buNone/>
            </a:pPr>
            <a:r>
              <a:rPr lang="en" sz="1600">
                <a:solidFill>
                  <a:schemeClr val="dk1"/>
                </a:solidFill>
                <a:highlight>
                  <a:schemeClr val="dk1"/>
                </a:highlight>
                <a:latin typeface="Pacifico"/>
                <a:ea typeface="Pacifico"/>
                <a:cs typeface="Pacifico"/>
                <a:sym typeface="Pacifico"/>
              </a:rPr>
              <a:t>  </a:t>
            </a:r>
            <a:r>
              <a:rPr lang="en" sz="1600">
                <a:solidFill>
                  <a:schemeClr val="dk1"/>
                </a:solidFill>
                <a:highlight>
                  <a:srgbClr val="FFFF00"/>
                </a:highlight>
                <a:latin typeface="Pacifico"/>
                <a:ea typeface="Pacifico"/>
                <a:cs typeface="Pacifico"/>
                <a:sym typeface="Pacifico"/>
              </a:rPr>
              <a:t>  5.     Yagnik Manav   :   Reproduced Work, References. </a:t>
            </a:r>
            <a:r>
              <a:rPr lang="en" sz="1600" b="1" u="sng">
                <a:solidFill>
                  <a:schemeClr val="dk1"/>
                </a:solidFill>
                <a:highlight>
                  <a:srgbClr val="FFFF00"/>
                </a:highlight>
                <a:latin typeface="Pacifico"/>
                <a:ea typeface="Pacifico"/>
                <a:cs typeface="Pacifico"/>
                <a:sym typeface="Pacifico"/>
              </a:rPr>
              <a:t> </a:t>
            </a:r>
            <a:endParaRPr sz="1600" b="1" u="sng">
              <a:solidFill>
                <a:schemeClr val="dk1"/>
              </a:solidFill>
              <a:highlight>
                <a:srgbClr val="FFFF00"/>
              </a:highlight>
              <a:latin typeface="Pacifico"/>
              <a:ea typeface="Pacifico"/>
              <a:cs typeface="Pacifico"/>
              <a:sym typeface="Pacifico"/>
            </a:endParaRPr>
          </a:p>
          <a:p>
            <a:pPr marL="457200" lvl="0" indent="0" algn="l" rtl="0">
              <a:spcBef>
                <a:spcPts val="1200"/>
              </a:spcBef>
              <a:spcAft>
                <a:spcPts val="1200"/>
              </a:spcAft>
              <a:buNone/>
            </a:pPr>
            <a:endParaRPr sz="1500"/>
          </a:p>
        </p:txBody>
      </p:sp>
      <p:pic>
        <p:nvPicPr>
          <p:cNvPr id="175" name="Google Shape;175;p23"/>
          <p:cNvPicPr preferRelativeResize="0"/>
          <p:nvPr/>
        </p:nvPicPr>
        <p:blipFill>
          <a:blip r:embed="rId3">
            <a:alphaModFix/>
          </a:blip>
          <a:stretch>
            <a:fillRect/>
          </a:stretch>
        </p:blipFill>
        <p:spPr>
          <a:xfrm>
            <a:off x="-12" y="0"/>
            <a:ext cx="922781" cy="359950"/>
          </a:xfrm>
          <a:prstGeom prst="rect">
            <a:avLst/>
          </a:prstGeom>
          <a:noFill/>
          <a:ln>
            <a:noFill/>
          </a:ln>
        </p:spPr>
      </p:pic>
      <p:pic>
        <p:nvPicPr>
          <p:cNvPr id="176" name="Google Shape;176;p23"/>
          <p:cNvPicPr preferRelativeResize="0"/>
          <p:nvPr/>
        </p:nvPicPr>
        <p:blipFill>
          <a:blip r:embed="rId3">
            <a:alphaModFix/>
          </a:blip>
          <a:stretch>
            <a:fillRect/>
          </a:stretch>
        </p:blipFill>
        <p:spPr>
          <a:xfrm>
            <a:off x="0" y="0"/>
            <a:ext cx="1329149" cy="518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311700" y="2599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00" b="1">
                <a:solidFill>
                  <a:schemeClr val="dk1"/>
                </a:solidFill>
                <a:highlight>
                  <a:srgbClr val="FFFF00"/>
                </a:highlight>
                <a:latin typeface="Times New Roman"/>
                <a:ea typeface="Times New Roman"/>
                <a:cs typeface="Times New Roman"/>
                <a:sym typeface="Times New Roman"/>
              </a:rPr>
              <a:t>Plan Of Action</a:t>
            </a:r>
            <a:endParaRPr sz="3600" b="1">
              <a:solidFill>
                <a:schemeClr val="dk1"/>
              </a:solidFill>
              <a:highlight>
                <a:srgbClr val="FFFF00"/>
              </a:highlight>
              <a:latin typeface="Times New Roman"/>
              <a:ea typeface="Times New Roman"/>
              <a:cs typeface="Times New Roman"/>
              <a:sym typeface="Times New Roman"/>
            </a:endParaRPr>
          </a:p>
        </p:txBody>
      </p:sp>
      <p:sp>
        <p:nvSpPr>
          <p:cNvPr id="182" name="Google Shape;182;p24"/>
          <p:cNvSpPr txBox="1">
            <a:spLocks noGrp="1"/>
          </p:cNvSpPr>
          <p:nvPr>
            <p:ph type="body" idx="1"/>
          </p:nvPr>
        </p:nvSpPr>
        <p:spPr>
          <a:xfrm>
            <a:off x="1297500" y="1178725"/>
            <a:ext cx="7038900" cy="3096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Pacifico"/>
              <a:buChar char="●"/>
            </a:pPr>
            <a:r>
              <a:rPr lang="en">
                <a:solidFill>
                  <a:schemeClr val="dk1"/>
                </a:solidFill>
                <a:highlight>
                  <a:srgbClr val="FFFF00"/>
                </a:highlight>
                <a:latin typeface="Pacifico"/>
                <a:ea typeface="Pacifico"/>
                <a:cs typeface="Pacifico"/>
                <a:sym typeface="Pacifico"/>
              </a:rPr>
              <a:t>We are planning to do some interesting things so gamers have more interested to play games like we will introduce levels, bonus points level, powerups,ball themes and many more things.</a:t>
            </a:r>
            <a:endParaRPr>
              <a:solidFill>
                <a:schemeClr val="dk1"/>
              </a:solidFill>
              <a:highlight>
                <a:srgbClr val="FFFF00"/>
              </a:highlight>
              <a:latin typeface="Pacifico"/>
              <a:ea typeface="Pacifico"/>
              <a:cs typeface="Pacifico"/>
              <a:sym typeface="Pacifico"/>
            </a:endParaRPr>
          </a:p>
          <a:p>
            <a:pPr marL="457200" lvl="0" indent="-342900" algn="l" rtl="0">
              <a:spcBef>
                <a:spcPts val="0"/>
              </a:spcBef>
              <a:spcAft>
                <a:spcPts val="0"/>
              </a:spcAft>
              <a:buClr>
                <a:schemeClr val="dk1"/>
              </a:buClr>
              <a:buSzPts val="1800"/>
              <a:buFont typeface="Pacifico"/>
              <a:buChar char="●"/>
            </a:pPr>
            <a:r>
              <a:rPr lang="en">
                <a:solidFill>
                  <a:schemeClr val="dk1"/>
                </a:solidFill>
                <a:highlight>
                  <a:srgbClr val="FFFF00"/>
                </a:highlight>
                <a:latin typeface="Pacifico"/>
                <a:ea typeface="Pacifico"/>
                <a:cs typeface="Pacifico"/>
                <a:sym typeface="Pacifico"/>
              </a:rPr>
              <a:t>Will use many python libraries to make game’s GUI more interesting for gamer. So they will love to play game and  playing games can be a great stress reliever.</a:t>
            </a:r>
            <a:endParaRPr>
              <a:solidFill>
                <a:schemeClr val="dk1"/>
              </a:solidFill>
              <a:highlight>
                <a:srgbClr val="FFFF00"/>
              </a:highlight>
              <a:latin typeface="Pacifico"/>
              <a:ea typeface="Pacifico"/>
              <a:cs typeface="Pacifico"/>
              <a:sym typeface="Pacifico"/>
            </a:endParaRPr>
          </a:p>
          <a:p>
            <a:pPr marL="457200" lvl="0" indent="-342900" algn="l" rtl="0">
              <a:spcBef>
                <a:spcPts val="0"/>
              </a:spcBef>
              <a:spcAft>
                <a:spcPts val="0"/>
              </a:spcAft>
              <a:buClr>
                <a:schemeClr val="dk1"/>
              </a:buClr>
              <a:buSzPts val="1800"/>
              <a:buFont typeface="Pacifico"/>
              <a:buChar char="●"/>
            </a:pPr>
            <a:r>
              <a:rPr lang="en">
                <a:solidFill>
                  <a:schemeClr val="dk1"/>
                </a:solidFill>
                <a:highlight>
                  <a:srgbClr val="FFFF00"/>
                </a:highlight>
                <a:latin typeface="Pacifico"/>
                <a:ea typeface="Pacifico"/>
                <a:cs typeface="Pacifico"/>
                <a:sym typeface="Pacifico"/>
              </a:rPr>
              <a:t>We can use the concept of Data Structure and Algorithms of Worst Case and Best Possible Case of targeting the balls and also to find the time complexity .</a:t>
            </a:r>
            <a:endParaRPr>
              <a:solidFill>
                <a:schemeClr val="dk1"/>
              </a:solidFill>
              <a:highlight>
                <a:srgbClr val="FFFF00"/>
              </a:highlight>
              <a:latin typeface="Pacifico"/>
              <a:ea typeface="Pacifico"/>
              <a:cs typeface="Pacifico"/>
              <a:sym typeface="Pacifico"/>
            </a:endParaRPr>
          </a:p>
        </p:txBody>
      </p:sp>
      <p:pic>
        <p:nvPicPr>
          <p:cNvPr id="183" name="Google Shape;183;p24"/>
          <p:cNvPicPr preferRelativeResize="0"/>
          <p:nvPr/>
        </p:nvPicPr>
        <p:blipFill>
          <a:blip r:embed="rId3">
            <a:alphaModFix/>
          </a:blip>
          <a:stretch>
            <a:fillRect/>
          </a:stretch>
        </p:blipFill>
        <p:spPr>
          <a:xfrm>
            <a:off x="-12" y="0"/>
            <a:ext cx="922781" cy="359950"/>
          </a:xfrm>
          <a:prstGeom prst="rect">
            <a:avLst/>
          </a:prstGeom>
          <a:noFill/>
          <a:ln>
            <a:noFill/>
          </a:ln>
        </p:spPr>
      </p:pic>
      <p:pic>
        <p:nvPicPr>
          <p:cNvPr id="184" name="Google Shape;184;p24"/>
          <p:cNvPicPr preferRelativeResize="0"/>
          <p:nvPr/>
        </p:nvPicPr>
        <p:blipFill>
          <a:blip r:embed="rId3">
            <a:alphaModFix/>
          </a:blip>
          <a:stretch>
            <a:fillRect/>
          </a:stretch>
        </p:blipFill>
        <p:spPr>
          <a:xfrm>
            <a:off x="0" y="0"/>
            <a:ext cx="1329149" cy="518462"/>
          </a:xfrm>
          <a:prstGeom prst="rect">
            <a:avLst/>
          </a:prstGeom>
          <a:noFill/>
          <a:ln>
            <a:noFill/>
          </a:ln>
        </p:spPr>
      </p:pic>
      <p:sp>
        <p:nvSpPr>
          <p:cNvPr id="185" name="Google Shape;185;p24"/>
          <p:cNvSpPr/>
          <p:nvPr/>
        </p:nvSpPr>
        <p:spPr>
          <a:xfrm>
            <a:off x="2464625" y="3911413"/>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600" b="1" u="sng">
                <a:solidFill>
                  <a:schemeClr val="dk1"/>
                </a:solidFill>
                <a:highlight>
                  <a:srgbClr val="FFFF00"/>
                </a:highlight>
                <a:latin typeface="Times New Roman"/>
                <a:ea typeface="Times New Roman"/>
                <a:cs typeface="Times New Roman"/>
                <a:sym typeface="Times New Roman"/>
              </a:rPr>
              <a:t>References </a:t>
            </a:r>
            <a:endParaRPr sz="3600" b="1" u="sng">
              <a:solidFill>
                <a:schemeClr val="dk1"/>
              </a:solidFill>
              <a:highlight>
                <a:srgbClr val="FFFF00"/>
              </a:highlight>
              <a:latin typeface="Times New Roman"/>
              <a:ea typeface="Times New Roman"/>
              <a:cs typeface="Times New Roman"/>
              <a:sym typeface="Times New Roman"/>
            </a:endParaRPr>
          </a:p>
        </p:txBody>
      </p:sp>
      <p:sp>
        <p:nvSpPr>
          <p:cNvPr id="191" name="Google Shape;191;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A86E8"/>
              </a:buClr>
              <a:buSzPts val="1800"/>
              <a:buFont typeface="Arial"/>
              <a:buChar char="●"/>
            </a:pPr>
            <a:r>
              <a:rPr lang="en" sz="1800" u="sng">
                <a:solidFill>
                  <a:srgbClr val="4A86E8"/>
                </a:solidFill>
                <a:highlight>
                  <a:srgbClr val="FFFF00"/>
                </a:highlight>
                <a:latin typeface="Arial"/>
                <a:ea typeface="Arial"/>
                <a:cs typeface="Arial"/>
                <a:sym typeface="Arial"/>
                <a:hlinkClick r:id="rId3">
                  <a:extLst>
                    <a:ext uri="{A12FA001-AC4F-418D-AE19-62706E023703}">
                      <ahyp:hlinkClr xmlns:ahyp="http://schemas.microsoft.com/office/drawing/2018/hyperlinkcolor" val="tx"/>
                    </a:ext>
                  </a:extLst>
                </a:hlinkClick>
              </a:rPr>
              <a:t>https://en.wikipedia.org/wiki/Game_theory#Game_types</a:t>
            </a:r>
            <a:endParaRPr sz="1800" u="sng">
              <a:solidFill>
                <a:srgbClr val="4A86E8"/>
              </a:solidFill>
              <a:highlight>
                <a:srgbClr val="FFFF00"/>
              </a:highlight>
              <a:latin typeface="Arial"/>
              <a:ea typeface="Arial"/>
              <a:cs typeface="Arial"/>
              <a:sym typeface="Arial"/>
            </a:endParaRPr>
          </a:p>
          <a:p>
            <a:pPr marL="457200" lvl="0" indent="-342900" algn="l" rtl="0">
              <a:spcBef>
                <a:spcPts val="0"/>
              </a:spcBef>
              <a:spcAft>
                <a:spcPts val="0"/>
              </a:spcAft>
              <a:buClr>
                <a:srgbClr val="4A86E8"/>
              </a:buClr>
              <a:buSzPts val="1800"/>
              <a:buFont typeface="Arial"/>
              <a:buChar char="●"/>
            </a:pPr>
            <a:r>
              <a:rPr lang="en" sz="1800" u="sng">
                <a:solidFill>
                  <a:srgbClr val="4A86E8"/>
                </a:solidFill>
                <a:highlight>
                  <a:srgbClr val="FFFF00"/>
                </a:highlight>
                <a:latin typeface="Arial"/>
                <a:ea typeface="Arial"/>
                <a:cs typeface="Arial"/>
                <a:sym typeface="Arial"/>
                <a:hlinkClick r:id="rId4">
                  <a:extLst>
                    <a:ext uri="{A12FA001-AC4F-418D-AE19-62706E023703}">
                      <ahyp:hlinkClr xmlns:ahyp="http://schemas.microsoft.com/office/drawing/2018/hyperlinkcolor" val="tx"/>
                    </a:ext>
                  </a:extLst>
                </a:hlinkClick>
              </a:rPr>
              <a:t>https://www.geeksforgeeks.org/game-theory/</a:t>
            </a:r>
            <a:endParaRPr sz="1800" u="sng">
              <a:solidFill>
                <a:srgbClr val="4A86E8"/>
              </a:solidFill>
              <a:highlight>
                <a:srgbClr val="FFFF00"/>
              </a:highlight>
              <a:latin typeface="Arial"/>
              <a:ea typeface="Arial"/>
              <a:cs typeface="Arial"/>
              <a:sym typeface="Arial"/>
            </a:endParaRPr>
          </a:p>
          <a:p>
            <a:pPr marL="457200" lvl="0" indent="-342900" algn="l" rtl="0">
              <a:spcBef>
                <a:spcPts val="0"/>
              </a:spcBef>
              <a:spcAft>
                <a:spcPts val="0"/>
              </a:spcAft>
              <a:buClr>
                <a:srgbClr val="4A86E8"/>
              </a:buClr>
              <a:buSzPts val="1800"/>
              <a:buFont typeface="Arial"/>
              <a:buChar char="●"/>
            </a:pPr>
            <a:r>
              <a:rPr lang="en" sz="1800" u="sng">
                <a:solidFill>
                  <a:srgbClr val="4A86E8"/>
                </a:solidFill>
                <a:highlight>
                  <a:srgbClr val="FFFF00"/>
                </a:highlight>
                <a:latin typeface="Arial"/>
                <a:ea typeface="Arial"/>
                <a:cs typeface="Arial"/>
                <a:sym typeface="Arial"/>
                <a:hlinkClick r:id="rId5">
                  <a:extLst>
                    <a:ext uri="{A12FA001-AC4F-418D-AE19-62706E023703}">
                      <ahyp:hlinkClr xmlns:ahyp="http://schemas.microsoft.com/office/drawing/2018/hyperlinkcolor" val="tx"/>
                    </a:ext>
                  </a:extLst>
                </a:hlinkClick>
              </a:rPr>
              <a:t>https://www.geeksforgeeks.org/python-catching-the-ball-game/</a:t>
            </a:r>
            <a:endParaRPr sz="1800" u="sng">
              <a:solidFill>
                <a:srgbClr val="4A86E8"/>
              </a:solidFill>
              <a:highlight>
                <a:srgbClr val="FFFF00"/>
              </a:highlight>
              <a:latin typeface="Arial"/>
              <a:ea typeface="Arial"/>
              <a:cs typeface="Arial"/>
              <a:sym typeface="Arial"/>
            </a:endParaRPr>
          </a:p>
          <a:p>
            <a:pPr marL="457200" lvl="0" indent="-342900" algn="l" rtl="0">
              <a:spcBef>
                <a:spcPts val="0"/>
              </a:spcBef>
              <a:spcAft>
                <a:spcPts val="0"/>
              </a:spcAft>
              <a:buClr>
                <a:srgbClr val="4A86E8"/>
              </a:buClr>
              <a:buSzPts val="1800"/>
              <a:buFont typeface="Arial"/>
              <a:buChar char="●"/>
            </a:pPr>
            <a:r>
              <a:rPr lang="en" sz="1800" u="sng">
                <a:solidFill>
                  <a:srgbClr val="4A86E8"/>
                </a:solidFill>
                <a:highlight>
                  <a:srgbClr val="FFFF00"/>
                </a:highlight>
                <a:latin typeface="Arial"/>
                <a:ea typeface="Arial"/>
                <a:cs typeface="Arial"/>
                <a:sym typeface="Arial"/>
                <a:hlinkClick r:id="rId6">
                  <a:extLst>
                    <a:ext uri="{A12FA001-AC4F-418D-AE19-62706E023703}">
                      <ahyp:hlinkClr xmlns:ahyp="http://schemas.microsoft.com/office/drawing/2018/hyperlinkcolor" val="tx"/>
                    </a:ext>
                  </a:extLst>
                </a:hlinkClick>
              </a:rPr>
              <a:t>https://developer.amazon.com/blogs/appstore/post/a07ab562-0609-4519-a2ba-9b15d69ea62b/introduction-to-game-math-raw-and-cooked</a:t>
            </a:r>
            <a:endParaRPr sz="1800" u="sng">
              <a:solidFill>
                <a:srgbClr val="4A86E8"/>
              </a:solidFill>
              <a:highlight>
                <a:srgbClr val="FFFF00"/>
              </a:highlight>
              <a:latin typeface="Arial"/>
              <a:ea typeface="Arial"/>
              <a:cs typeface="Arial"/>
              <a:sym typeface="Arial"/>
            </a:endParaRPr>
          </a:p>
          <a:p>
            <a:pPr marL="0" lvl="0" indent="0" algn="l" rtl="0">
              <a:spcBef>
                <a:spcPts val="0"/>
              </a:spcBef>
              <a:spcAft>
                <a:spcPts val="1200"/>
              </a:spcAft>
              <a:buNone/>
            </a:pPr>
            <a:endParaRPr/>
          </a:p>
        </p:txBody>
      </p:sp>
      <p:sp>
        <p:nvSpPr>
          <p:cNvPr id="192" name="Google Shape;192;p25"/>
          <p:cNvSpPr/>
          <p:nvPr/>
        </p:nvSpPr>
        <p:spPr>
          <a:xfrm>
            <a:off x="2093625" y="372088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93" name="Google Shape;193;p25"/>
          <p:cNvPicPr preferRelativeResize="0"/>
          <p:nvPr/>
        </p:nvPicPr>
        <p:blipFill>
          <a:blip r:embed="rId7">
            <a:alphaModFix/>
          </a:blip>
          <a:stretch>
            <a:fillRect/>
          </a:stretch>
        </p:blipFill>
        <p:spPr>
          <a:xfrm>
            <a:off x="-12" y="0"/>
            <a:ext cx="922781" cy="359950"/>
          </a:xfrm>
          <a:prstGeom prst="rect">
            <a:avLst/>
          </a:prstGeom>
          <a:noFill/>
          <a:ln>
            <a:noFill/>
          </a:ln>
        </p:spPr>
      </p:pic>
      <p:pic>
        <p:nvPicPr>
          <p:cNvPr id="194" name="Google Shape;194;p25"/>
          <p:cNvPicPr preferRelativeResize="0"/>
          <p:nvPr/>
        </p:nvPicPr>
        <p:blipFill>
          <a:blip r:embed="rId7">
            <a:alphaModFix/>
          </a:blip>
          <a:stretch>
            <a:fillRect/>
          </a:stretch>
        </p:blipFill>
        <p:spPr>
          <a:xfrm>
            <a:off x="0" y="0"/>
            <a:ext cx="1329149" cy="5184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aphicFrame>
        <p:nvGraphicFramePr>
          <p:cNvPr id="93" name="Google Shape;93;p14"/>
          <p:cNvGraphicFramePr/>
          <p:nvPr/>
        </p:nvGraphicFramePr>
        <p:xfrm>
          <a:off x="422125" y="708538"/>
          <a:ext cx="8467725" cy="3154560"/>
        </p:xfrm>
        <a:graphic>
          <a:graphicData uri="http://schemas.openxmlformats.org/drawingml/2006/table">
            <a:tbl>
              <a:tblPr>
                <a:noFill/>
                <a:tableStyleId>{9519183D-E838-4254-9854-43A964917458}</a:tableStyleId>
              </a:tblPr>
              <a:tblGrid>
                <a:gridCol w="4210050">
                  <a:extLst>
                    <a:ext uri="{9D8B030D-6E8A-4147-A177-3AD203B41FA5}">
                      <a16:colId xmlns:a16="http://schemas.microsoft.com/office/drawing/2014/main" val="20000"/>
                    </a:ext>
                  </a:extLst>
                </a:gridCol>
                <a:gridCol w="4257675">
                  <a:extLst>
                    <a:ext uri="{9D8B030D-6E8A-4147-A177-3AD203B41FA5}">
                      <a16:colId xmlns:a16="http://schemas.microsoft.com/office/drawing/2014/main" val="20001"/>
                    </a:ext>
                  </a:extLst>
                </a:gridCol>
              </a:tblGrid>
              <a:tr h="571500">
                <a:tc>
                  <a:txBody>
                    <a:bodyPr/>
                    <a:lstStyle/>
                    <a:p>
                      <a:pPr marL="0" lvl="0" indent="0" algn="ctr" rtl="0">
                        <a:lnSpc>
                          <a:spcPct val="115000"/>
                        </a:lnSpc>
                        <a:spcBef>
                          <a:spcPts val="0"/>
                        </a:spcBef>
                        <a:spcAft>
                          <a:spcPts val="0"/>
                        </a:spcAft>
                        <a:buNone/>
                      </a:pPr>
                      <a:r>
                        <a:rPr lang="en" sz="1600" b="1">
                          <a:solidFill>
                            <a:schemeClr val="dk1"/>
                          </a:solidFill>
                          <a:highlight>
                            <a:srgbClr val="FFFF00"/>
                          </a:highlight>
                          <a:latin typeface="Pacifico"/>
                          <a:ea typeface="Pacifico"/>
                          <a:cs typeface="Pacifico"/>
                          <a:sym typeface="Pacifico"/>
                        </a:rPr>
                        <a:t>NAME</a:t>
                      </a:r>
                      <a:endParaRPr sz="1600" b="1">
                        <a:solidFill>
                          <a:schemeClr val="dk1"/>
                        </a:solidFill>
                        <a:highlight>
                          <a:srgbClr val="FFFF00"/>
                        </a:highlight>
                        <a:latin typeface="Pacifico"/>
                        <a:ea typeface="Pacifico"/>
                        <a:cs typeface="Pacifico"/>
                        <a:sym typeface="Pacifico"/>
                      </a:endParaRPr>
                    </a:p>
                  </a:txBody>
                  <a:tcPr marL="91425" marR="91425" marT="91425" marB="91425"/>
                </a:tc>
                <a:tc>
                  <a:txBody>
                    <a:bodyPr/>
                    <a:lstStyle/>
                    <a:p>
                      <a:pPr marL="0" lvl="0" indent="0" algn="l" rtl="0">
                        <a:lnSpc>
                          <a:spcPct val="115000"/>
                        </a:lnSpc>
                        <a:spcBef>
                          <a:spcPts val="0"/>
                        </a:spcBef>
                        <a:spcAft>
                          <a:spcPts val="0"/>
                        </a:spcAft>
                        <a:buNone/>
                      </a:pPr>
                      <a:r>
                        <a:rPr lang="en" sz="1600" b="1">
                          <a:solidFill>
                            <a:schemeClr val="dk1"/>
                          </a:solidFill>
                          <a:highlight>
                            <a:srgbClr val="FFFF00"/>
                          </a:highlight>
                          <a:latin typeface="Pacifico"/>
                          <a:ea typeface="Pacifico"/>
                          <a:cs typeface="Pacifico"/>
                          <a:sym typeface="Pacifico"/>
                        </a:rPr>
                        <a:t>ROLL NUMBER</a:t>
                      </a:r>
                      <a:endParaRPr sz="1600" b="1">
                        <a:solidFill>
                          <a:schemeClr val="dk1"/>
                        </a:solidFill>
                        <a:highlight>
                          <a:srgbClr val="FFFF00"/>
                        </a:highlight>
                        <a:latin typeface="Pacifico"/>
                        <a:ea typeface="Pacifico"/>
                        <a:cs typeface="Pacifico"/>
                        <a:sym typeface="Pacifico"/>
                      </a:endParaRPr>
                    </a:p>
                  </a:txBody>
                  <a:tcPr marL="91425" marR="91425" marT="91425" marB="91425"/>
                </a:tc>
                <a:extLst>
                  <a:ext uri="{0D108BD9-81ED-4DB2-BD59-A6C34878D82A}">
                    <a16:rowId xmlns:a16="http://schemas.microsoft.com/office/drawing/2014/main" val="10000"/>
                  </a:ext>
                </a:extLst>
              </a:tr>
              <a:tr h="371475">
                <a:tc>
                  <a:txBody>
                    <a:bodyPr/>
                    <a:lstStyle/>
                    <a:p>
                      <a:pPr marL="0" lvl="0" indent="0" algn="ctr"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Prasham Mehta</a:t>
                      </a:r>
                      <a:endParaRPr sz="1800">
                        <a:solidFill>
                          <a:schemeClr val="dk1"/>
                        </a:solidFill>
                        <a:highlight>
                          <a:srgbClr val="FFFF00"/>
                        </a:highlight>
                        <a:latin typeface="Pacifico"/>
                        <a:ea typeface="Pacifico"/>
                        <a:cs typeface="Pacifico"/>
                        <a:sym typeface="Pacifico"/>
                      </a:endParaRPr>
                    </a:p>
                    <a:p>
                      <a:pPr marL="0" lvl="0" indent="0" algn="ctr" rtl="0">
                        <a:lnSpc>
                          <a:spcPct val="115000"/>
                        </a:lnSpc>
                        <a:spcBef>
                          <a:spcPts val="0"/>
                        </a:spcBef>
                        <a:spcAft>
                          <a:spcPts val="0"/>
                        </a:spcAft>
                        <a:buNone/>
                      </a:pPr>
                      <a:endParaRPr sz="1800">
                        <a:solidFill>
                          <a:schemeClr val="dk1"/>
                        </a:solidFill>
                        <a:highlight>
                          <a:srgbClr val="FFFF00"/>
                        </a:highlight>
                        <a:latin typeface="Pacifico"/>
                        <a:ea typeface="Pacifico"/>
                        <a:cs typeface="Pacifico"/>
                        <a:sym typeface="Pacifico"/>
                      </a:endParaRPr>
                    </a:p>
                    <a:p>
                      <a:pPr marL="0" lvl="0" indent="0" algn="ctr"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Vatsal Barai </a:t>
                      </a:r>
                      <a:endParaRPr sz="1800">
                        <a:solidFill>
                          <a:schemeClr val="dk1"/>
                        </a:solidFill>
                        <a:highlight>
                          <a:srgbClr val="FFFF00"/>
                        </a:highlight>
                        <a:latin typeface="Pacifico"/>
                        <a:ea typeface="Pacifico"/>
                        <a:cs typeface="Pacifico"/>
                        <a:sym typeface="Pacifico"/>
                      </a:endParaRPr>
                    </a:p>
                  </a:txBody>
                  <a:tcPr marL="91425" marR="91425" marT="91425" marB="91425"/>
                </a:tc>
                <a:tc>
                  <a:txBody>
                    <a:bodyPr/>
                    <a:lstStyle/>
                    <a:p>
                      <a:pPr marL="0" lvl="0" indent="0" algn="l"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AU2040102    </a:t>
                      </a:r>
                      <a:endParaRPr sz="1800">
                        <a:solidFill>
                          <a:schemeClr val="dk1"/>
                        </a:solidFill>
                        <a:highlight>
                          <a:srgbClr val="FFFF00"/>
                        </a:highlight>
                        <a:latin typeface="Pacifico"/>
                        <a:ea typeface="Pacifico"/>
                        <a:cs typeface="Pacifico"/>
                        <a:sym typeface="Pacifico"/>
                      </a:endParaRPr>
                    </a:p>
                    <a:p>
                      <a:pPr marL="0" lvl="0" indent="0" algn="l" rtl="0">
                        <a:lnSpc>
                          <a:spcPct val="115000"/>
                        </a:lnSpc>
                        <a:spcBef>
                          <a:spcPts val="0"/>
                        </a:spcBef>
                        <a:spcAft>
                          <a:spcPts val="0"/>
                        </a:spcAft>
                        <a:buNone/>
                      </a:pPr>
                      <a:endParaRPr sz="1800">
                        <a:solidFill>
                          <a:schemeClr val="dk1"/>
                        </a:solidFill>
                        <a:highlight>
                          <a:srgbClr val="FFFF00"/>
                        </a:highlight>
                        <a:latin typeface="Pacifico"/>
                        <a:ea typeface="Pacifico"/>
                        <a:cs typeface="Pacifico"/>
                        <a:sym typeface="Pacifico"/>
                      </a:endParaRPr>
                    </a:p>
                    <a:p>
                      <a:pPr marL="0" lvl="0" indent="0" algn="l"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AU2040099</a:t>
                      </a:r>
                      <a:endParaRPr sz="1800">
                        <a:solidFill>
                          <a:schemeClr val="dk1"/>
                        </a:solidFill>
                        <a:highlight>
                          <a:srgbClr val="FFFF00"/>
                        </a:highlight>
                        <a:latin typeface="Pacifico"/>
                        <a:ea typeface="Pacifico"/>
                        <a:cs typeface="Pacifico"/>
                        <a:sym typeface="Pacifico"/>
                      </a:endParaRPr>
                    </a:p>
                  </a:txBody>
                  <a:tcPr marL="91425" marR="91425" marT="91425" marB="91425"/>
                </a:tc>
                <a:extLst>
                  <a:ext uri="{0D108BD9-81ED-4DB2-BD59-A6C34878D82A}">
                    <a16:rowId xmlns:a16="http://schemas.microsoft.com/office/drawing/2014/main" val="10001"/>
                  </a:ext>
                </a:extLst>
              </a:tr>
              <a:tr h="371475">
                <a:tc>
                  <a:txBody>
                    <a:bodyPr/>
                    <a:lstStyle/>
                    <a:p>
                      <a:pPr marL="0" lvl="0" indent="0" algn="ctr"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Akshat Shah</a:t>
                      </a:r>
                      <a:endParaRPr sz="1800">
                        <a:solidFill>
                          <a:schemeClr val="dk1"/>
                        </a:solidFill>
                        <a:highlight>
                          <a:srgbClr val="FFFF00"/>
                        </a:highlight>
                        <a:latin typeface="Pacifico"/>
                        <a:ea typeface="Pacifico"/>
                        <a:cs typeface="Pacifico"/>
                        <a:sym typeface="Pacifico"/>
                      </a:endParaRPr>
                    </a:p>
                  </a:txBody>
                  <a:tcPr marL="91425" marR="91425" marT="91425" marB="91425"/>
                </a:tc>
                <a:tc>
                  <a:txBody>
                    <a:bodyPr/>
                    <a:lstStyle/>
                    <a:p>
                      <a:pPr marL="0" lvl="0" indent="0" algn="l"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AU2040052</a:t>
                      </a:r>
                      <a:endParaRPr sz="1800">
                        <a:solidFill>
                          <a:schemeClr val="dk1"/>
                        </a:solidFill>
                        <a:highlight>
                          <a:srgbClr val="FFFF00"/>
                        </a:highlight>
                        <a:latin typeface="Pacifico"/>
                        <a:ea typeface="Pacifico"/>
                        <a:cs typeface="Pacifico"/>
                        <a:sym typeface="Pacifico"/>
                      </a:endParaRPr>
                    </a:p>
                  </a:txBody>
                  <a:tcPr marL="91425" marR="91425" marT="91425" marB="91425"/>
                </a:tc>
                <a:extLst>
                  <a:ext uri="{0D108BD9-81ED-4DB2-BD59-A6C34878D82A}">
                    <a16:rowId xmlns:a16="http://schemas.microsoft.com/office/drawing/2014/main" val="10002"/>
                  </a:ext>
                </a:extLst>
              </a:tr>
              <a:tr h="371475">
                <a:tc>
                  <a:txBody>
                    <a:bodyPr/>
                    <a:lstStyle/>
                    <a:p>
                      <a:pPr marL="0" lvl="0" indent="0" algn="ctr"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Razin Karimi</a:t>
                      </a:r>
                      <a:endParaRPr sz="1800">
                        <a:solidFill>
                          <a:schemeClr val="dk1"/>
                        </a:solidFill>
                        <a:highlight>
                          <a:srgbClr val="FFFF00"/>
                        </a:highlight>
                        <a:latin typeface="Pacifico"/>
                        <a:ea typeface="Pacifico"/>
                        <a:cs typeface="Pacifico"/>
                        <a:sym typeface="Pacifico"/>
                      </a:endParaRPr>
                    </a:p>
                  </a:txBody>
                  <a:tcPr marL="91425" marR="91425" marT="91425" marB="91425"/>
                </a:tc>
                <a:tc>
                  <a:txBody>
                    <a:bodyPr/>
                    <a:lstStyle/>
                    <a:p>
                      <a:pPr marL="0" lvl="0" indent="0" algn="l"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AU2040230</a:t>
                      </a:r>
                      <a:endParaRPr sz="1800">
                        <a:solidFill>
                          <a:schemeClr val="dk1"/>
                        </a:solidFill>
                        <a:highlight>
                          <a:srgbClr val="FFFF00"/>
                        </a:highlight>
                        <a:latin typeface="Pacifico"/>
                        <a:ea typeface="Pacifico"/>
                        <a:cs typeface="Pacifico"/>
                        <a:sym typeface="Pacifico"/>
                      </a:endParaRPr>
                    </a:p>
                  </a:txBody>
                  <a:tcPr marL="91425" marR="91425" marT="91425" marB="91425"/>
                </a:tc>
                <a:extLst>
                  <a:ext uri="{0D108BD9-81ED-4DB2-BD59-A6C34878D82A}">
                    <a16:rowId xmlns:a16="http://schemas.microsoft.com/office/drawing/2014/main" val="10003"/>
                  </a:ext>
                </a:extLst>
              </a:tr>
              <a:tr h="371475">
                <a:tc>
                  <a:txBody>
                    <a:bodyPr/>
                    <a:lstStyle/>
                    <a:p>
                      <a:pPr marL="0" lvl="0" indent="0" algn="ctr"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Manav Yagnik</a:t>
                      </a:r>
                      <a:endParaRPr sz="1800">
                        <a:solidFill>
                          <a:schemeClr val="dk1"/>
                        </a:solidFill>
                        <a:highlight>
                          <a:srgbClr val="FFFF00"/>
                        </a:highlight>
                        <a:latin typeface="Pacifico"/>
                        <a:ea typeface="Pacifico"/>
                        <a:cs typeface="Pacifico"/>
                        <a:sym typeface="Pacifico"/>
                      </a:endParaRPr>
                    </a:p>
                  </a:txBody>
                  <a:tcPr marL="91425" marR="91425" marT="91425" marB="91425"/>
                </a:tc>
                <a:tc>
                  <a:txBody>
                    <a:bodyPr/>
                    <a:lstStyle/>
                    <a:p>
                      <a:pPr marL="0" lvl="0" indent="0" algn="l" rtl="0">
                        <a:lnSpc>
                          <a:spcPct val="11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AU2040040</a:t>
                      </a:r>
                      <a:endParaRPr sz="1800">
                        <a:solidFill>
                          <a:schemeClr val="dk1"/>
                        </a:solidFill>
                        <a:highlight>
                          <a:srgbClr val="FFFF00"/>
                        </a:highlight>
                        <a:latin typeface="Pacifico"/>
                        <a:ea typeface="Pacifico"/>
                        <a:cs typeface="Pacifico"/>
                        <a:sym typeface="Pacifico"/>
                      </a:endParaRPr>
                    </a:p>
                  </a:txBody>
                  <a:tcPr marL="91425" marR="91425" marT="91425" marB="91425"/>
                </a:tc>
                <a:extLst>
                  <a:ext uri="{0D108BD9-81ED-4DB2-BD59-A6C34878D82A}">
                    <a16:rowId xmlns:a16="http://schemas.microsoft.com/office/drawing/2014/main" val="10004"/>
                  </a:ext>
                </a:extLst>
              </a:tr>
            </a:tbl>
          </a:graphicData>
        </a:graphic>
      </p:graphicFrame>
      <p:pic>
        <p:nvPicPr>
          <p:cNvPr id="94" name="Google Shape;94;p14"/>
          <p:cNvPicPr preferRelativeResize="0"/>
          <p:nvPr/>
        </p:nvPicPr>
        <p:blipFill>
          <a:blip r:embed="rId3">
            <a:alphaModFix/>
          </a:blip>
          <a:stretch>
            <a:fillRect/>
          </a:stretch>
        </p:blipFill>
        <p:spPr>
          <a:xfrm>
            <a:off x="-12" y="0"/>
            <a:ext cx="922781" cy="359950"/>
          </a:xfrm>
          <a:prstGeom prst="rect">
            <a:avLst/>
          </a:prstGeom>
          <a:noFill/>
          <a:ln>
            <a:noFill/>
          </a:ln>
        </p:spPr>
      </p:pic>
      <p:pic>
        <p:nvPicPr>
          <p:cNvPr id="95" name="Google Shape;95;p14"/>
          <p:cNvPicPr preferRelativeResize="0"/>
          <p:nvPr/>
        </p:nvPicPr>
        <p:blipFill>
          <a:blip r:embed="rId3">
            <a:alphaModFix/>
          </a:blip>
          <a:stretch>
            <a:fillRect/>
          </a:stretch>
        </p:blipFill>
        <p:spPr>
          <a:xfrm>
            <a:off x="0" y="0"/>
            <a:ext cx="1329149" cy="518462"/>
          </a:xfrm>
          <a:prstGeom prst="rect">
            <a:avLst/>
          </a:prstGeom>
          <a:noFill/>
          <a:ln>
            <a:noFill/>
          </a:ln>
        </p:spPr>
      </p:pic>
      <p:sp>
        <p:nvSpPr>
          <p:cNvPr id="96" name="Google Shape;96;p14"/>
          <p:cNvSpPr/>
          <p:nvPr/>
        </p:nvSpPr>
        <p:spPr>
          <a:xfrm>
            <a:off x="2338475" y="394413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sp>
        <p:nvSpPr>
          <p:cNvPr id="97" name="Google Shape;97;p14"/>
          <p:cNvSpPr txBox="1"/>
          <p:nvPr/>
        </p:nvSpPr>
        <p:spPr>
          <a:xfrm>
            <a:off x="2181150" y="0"/>
            <a:ext cx="4781700" cy="661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100" b="1">
                <a:solidFill>
                  <a:schemeClr val="dk1"/>
                </a:solidFill>
                <a:highlight>
                  <a:srgbClr val="FFFF00"/>
                </a:highlight>
              </a:rPr>
              <a:t>Group 12 – The Fab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600" b="1" u="sng">
                <a:solidFill>
                  <a:schemeClr val="dk1"/>
                </a:solidFill>
                <a:highlight>
                  <a:srgbClr val="FFFF00"/>
                </a:highlight>
                <a:latin typeface="Times New Roman"/>
                <a:ea typeface="Times New Roman"/>
                <a:cs typeface="Times New Roman"/>
                <a:sym typeface="Times New Roman"/>
              </a:rPr>
              <a:t>Background</a:t>
            </a:r>
            <a:endParaRPr sz="3600" b="1" u="sng">
              <a:solidFill>
                <a:schemeClr val="dk1"/>
              </a:solidFill>
              <a:highlight>
                <a:srgbClr val="FFFF00"/>
              </a:highlight>
              <a:latin typeface="Times New Roman"/>
              <a:ea typeface="Times New Roman"/>
              <a:cs typeface="Times New Roman"/>
              <a:sym typeface="Times New Roman"/>
            </a:endParaRPr>
          </a:p>
        </p:txBody>
      </p:sp>
      <p:sp>
        <p:nvSpPr>
          <p:cNvPr id="103" name="Google Shape;103;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Clr>
                <a:schemeClr val="dk1"/>
              </a:buClr>
              <a:buSzPts val="1600"/>
              <a:buFont typeface="Pacifico"/>
              <a:buChar char="●"/>
            </a:pPr>
            <a:r>
              <a:rPr lang="en" sz="1600">
                <a:solidFill>
                  <a:schemeClr val="dk1"/>
                </a:solidFill>
                <a:highlight>
                  <a:srgbClr val="FFFF00"/>
                </a:highlight>
                <a:latin typeface="Pacifico"/>
                <a:ea typeface="Pacifico"/>
                <a:cs typeface="Pacifico"/>
                <a:sym typeface="Pacifico"/>
              </a:rPr>
              <a:t>Game theory is largely attributed to the work of mathematician </a:t>
            </a:r>
            <a:r>
              <a:rPr lang="en" sz="1600">
                <a:solidFill>
                  <a:srgbClr val="0000FF"/>
                </a:solidFill>
                <a:highlight>
                  <a:srgbClr val="FFFF00"/>
                </a:highlight>
                <a:latin typeface="Pacifico"/>
                <a:ea typeface="Pacifico"/>
                <a:cs typeface="Pacifico"/>
                <a:sym typeface="Pacifico"/>
              </a:rPr>
              <a:t>John von Neumann</a:t>
            </a:r>
            <a:r>
              <a:rPr lang="en" sz="1600">
                <a:solidFill>
                  <a:schemeClr val="dk1"/>
                </a:solidFill>
                <a:highlight>
                  <a:srgbClr val="FFFF00"/>
                </a:highlight>
                <a:latin typeface="Pacifico"/>
                <a:ea typeface="Pacifico"/>
                <a:cs typeface="Pacifico"/>
                <a:sym typeface="Pacifico"/>
              </a:rPr>
              <a:t> and economist </a:t>
            </a:r>
            <a:r>
              <a:rPr lang="en" sz="1600">
                <a:solidFill>
                  <a:srgbClr val="0000FF"/>
                </a:solidFill>
                <a:highlight>
                  <a:srgbClr val="FFFF00"/>
                </a:highlight>
                <a:latin typeface="Pacifico"/>
                <a:ea typeface="Pacifico"/>
                <a:cs typeface="Pacifico"/>
                <a:sym typeface="Pacifico"/>
              </a:rPr>
              <a:t>Oskar Morgenstern</a:t>
            </a:r>
            <a:r>
              <a:rPr lang="en" sz="1600">
                <a:solidFill>
                  <a:schemeClr val="dk1"/>
                </a:solidFill>
                <a:highlight>
                  <a:srgbClr val="FFFF00"/>
                </a:highlight>
                <a:latin typeface="Pacifico"/>
                <a:ea typeface="Pacifico"/>
                <a:cs typeface="Pacifico"/>
                <a:sym typeface="Pacifico"/>
              </a:rPr>
              <a:t> in the 1940s and was developed extensively by many other researchers and scholars in the 1950s. It remains an area of active research and applied science to this day.</a:t>
            </a:r>
            <a:endParaRPr sz="1600">
              <a:solidFill>
                <a:srgbClr val="000000"/>
              </a:solidFill>
              <a:highlight>
                <a:srgbClr val="FFFF00"/>
              </a:highlight>
              <a:latin typeface="Pacifico"/>
              <a:ea typeface="Pacifico"/>
              <a:cs typeface="Pacifico"/>
              <a:sym typeface="Pacifico"/>
            </a:endParaRPr>
          </a:p>
          <a:p>
            <a:pPr marL="457200" lvl="0" indent="-330200" algn="l" rtl="0">
              <a:lnSpc>
                <a:spcPct val="95000"/>
              </a:lnSpc>
              <a:spcBef>
                <a:spcPts val="0"/>
              </a:spcBef>
              <a:spcAft>
                <a:spcPts val="0"/>
              </a:spcAft>
              <a:buClr>
                <a:schemeClr val="dk1"/>
              </a:buClr>
              <a:buSzPts val="1600"/>
              <a:buFont typeface="Pacifico"/>
              <a:buChar char="●"/>
            </a:pPr>
            <a:r>
              <a:rPr lang="en" sz="1600">
                <a:solidFill>
                  <a:schemeClr val="dk1"/>
                </a:solidFill>
                <a:highlight>
                  <a:srgbClr val="FFFF00"/>
                </a:highlight>
                <a:latin typeface="Pacifico"/>
                <a:ea typeface="Pacifico"/>
                <a:cs typeface="Pacifico"/>
                <a:sym typeface="Pacifico"/>
              </a:rPr>
              <a:t>We will use concepts of linear algebra like vector space, coordinate systems, and 3D geometry.</a:t>
            </a:r>
            <a:endParaRPr sz="1600">
              <a:solidFill>
                <a:schemeClr val="dk1"/>
              </a:solidFill>
              <a:highlight>
                <a:srgbClr val="FFFF00"/>
              </a:highlight>
              <a:latin typeface="Pacifico"/>
              <a:ea typeface="Pacifico"/>
              <a:cs typeface="Pacifico"/>
              <a:sym typeface="Pacifico"/>
            </a:endParaRPr>
          </a:p>
          <a:p>
            <a:pPr marL="457200" lvl="0" indent="-330200" algn="l" rtl="0">
              <a:lnSpc>
                <a:spcPct val="95000"/>
              </a:lnSpc>
              <a:spcBef>
                <a:spcPts val="0"/>
              </a:spcBef>
              <a:spcAft>
                <a:spcPts val="0"/>
              </a:spcAft>
              <a:buClr>
                <a:schemeClr val="dk1"/>
              </a:buClr>
              <a:buSzPts val="1600"/>
              <a:buFont typeface="Pacifico"/>
              <a:buChar char="●"/>
            </a:pPr>
            <a:r>
              <a:rPr lang="en" sz="1600">
                <a:solidFill>
                  <a:schemeClr val="dk1"/>
                </a:solidFill>
                <a:highlight>
                  <a:srgbClr val="FFFF00"/>
                </a:highlight>
                <a:latin typeface="Pacifico"/>
                <a:ea typeface="Pacifico"/>
                <a:cs typeface="Pacifico"/>
                <a:sym typeface="Pacifico"/>
              </a:rPr>
              <a:t>We will use the coordinate system for locating the trajectory of the ball. We will treat the lower-left corner of the screen as the origin(0,0) of our coordinate system, with x increasing towards the right and y increasing as we move towards the top of the screen. So we can represent the ball’s position by the coordinate pair(x,y).</a:t>
            </a:r>
            <a:endParaRPr sz="1600">
              <a:solidFill>
                <a:schemeClr val="dk1"/>
              </a:solidFill>
              <a:highlight>
                <a:srgbClr val="FFFF00"/>
              </a:highlight>
              <a:latin typeface="Pacifico"/>
              <a:ea typeface="Pacifico"/>
              <a:cs typeface="Pacifico"/>
              <a:sym typeface="Pacifico"/>
            </a:endParaRPr>
          </a:p>
          <a:p>
            <a:pPr marL="0" lvl="0" indent="0" algn="l" rtl="0">
              <a:lnSpc>
                <a:spcPct val="95000"/>
              </a:lnSpc>
              <a:spcBef>
                <a:spcPts val="1200"/>
              </a:spcBef>
              <a:spcAft>
                <a:spcPts val="0"/>
              </a:spcAft>
              <a:buSzPts val="275"/>
              <a:buNone/>
            </a:pPr>
            <a:endParaRPr sz="1600">
              <a:solidFill>
                <a:srgbClr val="000000"/>
              </a:solidFill>
              <a:latin typeface="Pacifico"/>
              <a:ea typeface="Pacifico"/>
              <a:cs typeface="Pacifico"/>
              <a:sym typeface="Pacifico"/>
            </a:endParaRPr>
          </a:p>
          <a:p>
            <a:pPr marL="0" lvl="0" indent="0" algn="l" rtl="0">
              <a:lnSpc>
                <a:spcPct val="80000"/>
              </a:lnSpc>
              <a:spcBef>
                <a:spcPts val="1200"/>
              </a:spcBef>
              <a:spcAft>
                <a:spcPts val="1200"/>
              </a:spcAft>
              <a:buSzPts val="275"/>
              <a:buNone/>
            </a:pPr>
            <a:endParaRPr sz="1600">
              <a:latin typeface="Pacifico"/>
              <a:ea typeface="Pacifico"/>
              <a:cs typeface="Pacifico"/>
              <a:sym typeface="Pacifico"/>
            </a:endParaRPr>
          </a:p>
        </p:txBody>
      </p:sp>
      <p:pic>
        <p:nvPicPr>
          <p:cNvPr id="104" name="Google Shape;104;p15"/>
          <p:cNvPicPr preferRelativeResize="0"/>
          <p:nvPr/>
        </p:nvPicPr>
        <p:blipFill>
          <a:blip r:embed="rId3">
            <a:alphaModFix amt="67000"/>
          </a:blip>
          <a:stretch>
            <a:fillRect/>
          </a:stretch>
        </p:blipFill>
        <p:spPr>
          <a:xfrm>
            <a:off x="43374" y="3561581"/>
            <a:ext cx="1242400" cy="1620188"/>
          </a:xfrm>
          <a:prstGeom prst="rect">
            <a:avLst/>
          </a:prstGeom>
          <a:noFill/>
          <a:ln>
            <a:noFill/>
          </a:ln>
        </p:spPr>
      </p:pic>
      <p:pic>
        <p:nvPicPr>
          <p:cNvPr id="105" name="Google Shape;105;p15"/>
          <p:cNvPicPr preferRelativeResize="0"/>
          <p:nvPr/>
        </p:nvPicPr>
        <p:blipFill rotWithShape="1">
          <a:blip r:embed="rId4">
            <a:alphaModFix/>
          </a:blip>
          <a:srcRect t="5000" b="-5000"/>
          <a:stretch/>
        </p:blipFill>
        <p:spPr>
          <a:xfrm>
            <a:off x="7063450" y="3228475"/>
            <a:ext cx="2142100" cy="2142100"/>
          </a:xfrm>
          <a:prstGeom prst="rect">
            <a:avLst/>
          </a:prstGeom>
          <a:noFill/>
          <a:ln>
            <a:noFill/>
          </a:ln>
        </p:spPr>
      </p:pic>
      <p:sp>
        <p:nvSpPr>
          <p:cNvPr id="106" name="Google Shape;106;p15"/>
          <p:cNvSpPr/>
          <p:nvPr/>
        </p:nvSpPr>
        <p:spPr>
          <a:xfrm>
            <a:off x="2364350" y="388133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07" name="Google Shape;107;p15"/>
          <p:cNvPicPr preferRelativeResize="0"/>
          <p:nvPr/>
        </p:nvPicPr>
        <p:blipFill>
          <a:blip r:embed="rId5">
            <a:alphaModFix/>
          </a:blip>
          <a:stretch>
            <a:fillRect/>
          </a:stretch>
        </p:blipFill>
        <p:spPr>
          <a:xfrm>
            <a:off x="0" y="0"/>
            <a:ext cx="1329149" cy="5184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4294967295"/>
          </p:nvPr>
        </p:nvSpPr>
        <p:spPr>
          <a:xfrm>
            <a:off x="1329150" y="1255400"/>
            <a:ext cx="7038900" cy="2911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800">
                <a:solidFill>
                  <a:schemeClr val="dk1"/>
                </a:solidFill>
                <a:highlight>
                  <a:srgbClr val="FFFF00"/>
                </a:highlight>
                <a:latin typeface="Pacifico"/>
                <a:ea typeface="Pacifico"/>
                <a:cs typeface="Pacifico"/>
                <a:sym typeface="Pacifico"/>
              </a:rPr>
              <a:t>The main motive of the player(user) in this game is to hit the maximum number of balls. So the concept of “ Best Possible Case” and “Worst Case” of hitting the balls in the programming is also applied. Players also have an option of collecting some of the checkpoints and power ups in the game (after a certain interval of time), which boosts the balls to hit hard and return slower. Players may collect such points and improve the amount of progress in the game. Players can collect the virtual coins as they play more and more games and it may give them some perks in clearing various levels of the game. Hence, it eventually makes the game interesting.</a:t>
            </a:r>
            <a:endParaRPr sz="1800">
              <a:solidFill>
                <a:schemeClr val="dk1"/>
              </a:solidFill>
              <a:highlight>
                <a:srgbClr val="FFFF00"/>
              </a:highlight>
              <a:latin typeface="Pacifico"/>
              <a:ea typeface="Pacifico"/>
              <a:cs typeface="Pacifico"/>
              <a:sym typeface="Pacifico"/>
            </a:endParaRPr>
          </a:p>
          <a:p>
            <a:pPr marL="0" lvl="0" indent="0" algn="l" rtl="0">
              <a:lnSpc>
                <a:spcPct val="105000"/>
              </a:lnSpc>
              <a:spcBef>
                <a:spcPts val="0"/>
              </a:spcBef>
              <a:spcAft>
                <a:spcPts val="0"/>
              </a:spcAft>
              <a:buNone/>
            </a:pPr>
            <a:endParaRPr sz="1600">
              <a:solidFill>
                <a:srgbClr val="00FF00"/>
              </a:solidFill>
              <a:highlight>
                <a:schemeClr val="lt1"/>
              </a:highlight>
              <a:latin typeface="Pacifico"/>
              <a:ea typeface="Pacifico"/>
              <a:cs typeface="Pacifico"/>
              <a:sym typeface="Pacifico"/>
            </a:endParaRPr>
          </a:p>
          <a:p>
            <a:pPr marL="0" lvl="0" indent="0" algn="l" rtl="0">
              <a:lnSpc>
                <a:spcPct val="105000"/>
              </a:lnSpc>
              <a:spcBef>
                <a:spcPts val="0"/>
              </a:spcBef>
              <a:spcAft>
                <a:spcPts val="1200"/>
              </a:spcAft>
              <a:buNone/>
            </a:pPr>
            <a:endParaRPr/>
          </a:p>
        </p:txBody>
      </p:sp>
      <p:pic>
        <p:nvPicPr>
          <p:cNvPr id="113" name="Google Shape;113;p16"/>
          <p:cNvPicPr preferRelativeResize="0"/>
          <p:nvPr/>
        </p:nvPicPr>
        <p:blipFill>
          <a:blip r:embed="rId3">
            <a:alphaModFix/>
          </a:blip>
          <a:stretch>
            <a:fillRect/>
          </a:stretch>
        </p:blipFill>
        <p:spPr>
          <a:xfrm>
            <a:off x="3022725" y="207200"/>
            <a:ext cx="3473675" cy="1048200"/>
          </a:xfrm>
          <a:prstGeom prst="rect">
            <a:avLst/>
          </a:prstGeom>
          <a:noFill/>
          <a:ln>
            <a:noFill/>
          </a:ln>
        </p:spPr>
      </p:pic>
      <p:sp>
        <p:nvSpPr>
          <p:cNvPr id="114" name="Google Shape;114;p16"/>
          <p:cNvSpPr/>
          <p:nvPr/>
        </p:nvSpPr>
        <p:spPr>
          <a:xfrm>
            <a:off x="2515600" y="416658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15" name="Google Shape;115;p16"/>
          <p:cNvPicPr preferRelativeResize="0"/>
          <p:nvPr/>
        </p:nvPicPr>
        <p:blipFill>
          <a:blip r:embed="rId4">
            <a:alphaModFix/>
          </a:blip>
          <a:stretch>
            <a:fillRect/>
          </a:stretch>
        </p:blipFill>
        <p:spPr>
          <a:xfrm>
            <a:off x="-12" y="0"/>
            <a:ext cx="922781" cy="359950"/>
          </a:xfrm>
          <a:prstGeom prst="rect">
            <a:avLst/>
          </a:prstGeom>
          <a:noFill/>
          <a:ln>
            <a:noFill/>
          </a:ln>
        </p:spPr>
      </p:pic>
      <p:pic>
        <p:nvPicPr>
          <p:cNvPr id="116" name="Google Shape;116;p16"/>
          <p:cNvPicPr preferRelativeResize="0"/>
          <p:nvPr/>
        </p:nvPicPr>
        <p:blipFill>
          <a:blip r:embed="rId4">
            <a:alphaModFix/>
          </a:blip>
          <a:stretch>
            <a:fillRect/>
          </a:stretch>
        </p:blipFill>
        <p:spPr>
          <a:xfrm>
            <a:off x="0" y="0"/>
            <a:ext cx="1329149" cy="5184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297500" y="44390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b="1" u="sng">
                <a:solidFill>
                  <a:schemeClr val="dk1"/>
                </a:solidFill>
                <a:highlight>
                  <a:srgbClr val="FFFF00"/>
                </a:highlight>
                <a:latin typeface="Times New Roman"/>
                <a:ea typeface="Times New Roman"/>
                <a:cs typeface="Times New Roman"/>
                <a:sym typeface="Times New Roman"/>
              </a:rPr>
              <a:t>Problem Statement</a:t>
            </a:r>
            <a:endParaRPr sz="3600" b="1" u="sng">
              <a:solidFill>
                <a:schemeClr val="dk1"/>
              </a:solidFill>
              <a:highlight>
                <a:srgbClr val="FFFF00"/>
              </a:highlight>
              <a:latin typeface="Times New Roman"/>
              <a:ea typeface="Times New Roman"/>
              <a:cs typeface="Times New Roman"/>
              <a:sym typeface="Times New Roman"/>
            </a:endParaRPr>
          </a:p>
        </p:txBody>
      </p:sp>
      <p:sp>
        <p:nvSpPr>
          <p:cNvPr id="122" name="Google Shape;122;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chemeClr val="dk1"/>
                </a:solidFill>
                <a:highlight>
                  <a:srgbClr val="FFFF00"/>
                </a:highlight>
                <a:latin typeface="Pacifico"/>
                <a:ea typeface="Pacifico"/>
                <a:cs typeface="Pacifico"/>
                <a:sym typeface="Pacifico"/>
              </a:rPr>
              <a:t>I</a:t>
            </a:r>
            <a:r>
              <a:rPr lang="en" sz="2200">
                <a:solidFill>
                  <a:schemeClr val="dk1"/>
                </a:solidFill>
                <a:highlight>
                  <a:srgbClr val="FFFF00"/>
                </a:highlight>
                <a:latin typeface="Pacifico"/>
                <a:ea typeface="Pacifico"/>
                <a:cs typeface="Pacifico"/>
                <a:sym typeface="Pacifico"/>
              </a:rPr>
              <a:t>n today’s world, games are played on computers, and some of the most attractive, engaging games are bouncing balls. In these, the ball/s is/are shot on the targets above. The target is to break as many balls as we can before they come down. So for these real-life problems, we are going to use vector space and 2d geometry.</a:t>
            </a:r>
            <a:endParaRPr sz="2100">
              <a:solidFill>
                <a:schemeClr val="dk1"/>
              </a:solidFill>
              <a:highlight>
                <a:srgbClr val="FFFF00"/>
              </a:highlight>
              <a:latin typeface="Pacifico"/>
              <a:ea typeface="Pacifico"/>
              <a:cs typeface="Pacifico"/>
              <a:sym typeface="Pacifico"/>
            </a:endParaRPr>
          </a:p>
        </p:txBody>
      </p:sp>
      <p:sp>
        <p:nvSpPr>
          <p:cNvPr id="123" name="Google Shape;123;p17"/>
          <p:cNvSpPr/>
          <p:nvPr/>
        </p:nvSpPr>
        <p:spPr>
          <a:xfrm>
            <a:off x="2364350" y="388133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24" name="Google Shape;124;p17"/>
          <p:cNvPicPr preferRelativeResize="0"/>
          <p:nvPr/>
        </p:nvPicPr>
        <p:blipFill>
          <a:blip r:embed="rId3">
            <a:alphaModFix/>
          </a:blip>
          <a:stretch>
            <a:fillRect/>
          </a:stretch>
        </p:blipFill>
        <p:spPr>
          <a:xfrm>
            <a:off x="-12" y="0"/>
            <a:ext cx="922781" cy="359950"/>
          </a:xfrm>
          <a:prstGeom prst="rect">
            <a:avLst/>
          </a:prstGeom>
          <a:noFill/>
          <a:ln>
            <a:noFill/>
          </a:ln>
        </p:spPr>
      </p:pic>
      <p:pic>
        <p:nvPicPr>
          <p:cNvPr id="125" name="Google Shape;125;p17"/>
          <p:cNvPicPr preferRelativeResize="0"/>
          <p:nvPr/>
        </p:nvPicPr>
        <p:blipFill>
          <a:blip r:embed="rId3">
            <a:alphaModFix/>
          </a:blip>
          <a:stretch>
            <a:fillRect/>
          </a:stretch>
        </p:blipFill>
        <p:spPr>
          <a:xfrm>
            <a:off x="0" y="0"/>
            <a:ext cx="1329149" cy="518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097750" y="1408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b="1" u="sng">
                <a:solidFill>
                  <a:schemeClr val="dk1"/>
                </a:solidFill>
                <a:highlight>
                  <a:srgbClr val="FFFF00"/>
                </a:highlight>
                <a:latin typeface="Times New Roman"/>
                <a:ea typeface="Times New Roman"/>
                <a:cs typeface="Times New Roman"/>
                <a:sym typeface="Times New Roman"/>
              </a:rPr>
              <a:t>Literature Survey</a:t>
            </a:r>
            <a:endParaRPr sz="3600" b="1" u="sng">
              <a:solidFill>
                <a:schemeClr val="dk1"/>
              </a:solidFill>
              <a:highlight>
                <a:srgbClr val="FFFF00"/>
              </a:highlight>
              <a:latin typeface="Times New Roman"/>
              <a:ea typeface="Times New Roman"/>
              <a:cs typeface="Times New Roman"/>
              <a:sym typeface="Times New Roman"/>
            </a:endParaRPr>
          </a:p>
        </p:txBody>
      </p:sp>
      <p:sp>
        <p:nvSpPr>
          <p:cNvPr id="131" name="Google Shape;131;p18"/>
          <p:cNvSpPr txBox="1">
            <a:spLocks noGrp="1"/>
          </p:cNvSpPr>
          <p:nvPr>
            <p:ph type="body" idx="1"/>
          </p:nvPr>
        </p:nvSpPr>
        <p:spPr>
          <a:xfrm>
            <a:off x="1297488" y="972100"/>
            <a:ext cx="6944100" cy="2463000"/>
          </a:xfrm>
          <a:prstGeom prst="rect">
            <a:avLst/>
          </a:prstGeom>
        </p:spPr>
        <p:txBody>
          <a:bodyPr spcFirstLastPara="1" wrap="square" lIns="91425" tIns="91425" rIns="91425" bIns="91425" anchor="t" anchorCtr="0">
            <a:noAutofit/>
          </a:bodyPr>
          <a:lstStyle/>
          <a:p>
            <a:pPr marL="457200" lvl="0" indent="-344805" algn="l" rtl="0">
              <a:lnSpc>
                <a:spcPct val="105000"/>
              </a:lnSpc>
              <a:spcBef>
                <a:spcPts val="0"/>
              </a:spcBef>
              <a:spcAft>
                <a:spcPts val="0"/>
              </a:spcAft>
              <a:buClr>
                <a:schemeClr val="dk1"/>
              </a:buClr>
              <a:buSzPts val="1830"/>
              <a:buFont typeface="Pacifico"/>
              <a:buChar char="●"/>
            </a:pPr>
            <a:r>
              <a:rPr lang="en" sz="1829" dirty="0">
                <a:solidFill>
                  <a:schemeClr val="dk1"/>
                </a:solidFill>
                <a:highlight>
                  <a:srgbClr val="FFFF00"/>
                </a:highlight>
                <a:latin typeface="Pacifico"/>
                <a:ea typeface="Pacifico"/>
                <a:cs typeface="Pacifico"/>
                <a:sym typeface="Pacifico"/>
              </a:rPr>
              <a:t>As game theory is wide topic and one can find many interesting and innovative games.</a:t>
            </a:r>
            <a:endParaRPr sz="1829" dirty="0">
              <a:solidFill>
                <a:schemeClr val="dk1"/>
              </a:solidFill>
              <a:highlight>
                <a:srgbClr val="FFFF00"/>
              </a:highlight>
              <a:latin typeface="Pacifico"/>
              <a:ea typeface="Pacifico"/>
              <a:cs typeface="Pacifico"/>
              <a:sym typeface="Pacifico"/>
            </a:endParaRPr>
          </a:p>
          <a:p>
            <a:pPr marL="0" lvl="0" indent="0" algn="l" rtl="0">
              <a:lnSpc>
                <a:spcPct val="105000"/>
              </a:lnSpc>
              <a:spcBef>
                <a:spcPts val="0"/>
              </a:spcBef>
              <a:spcAft>
                <a:spcPts val="0"/>
              </a:spcAft>
              <a:buSzPts val="935"/>
              <a:buNone/>
            </a:pPr>
            <a:endParaRPr sz="1829" dirty="0">
              <a:solidFill>
                <a:schemeClr val="dk1"/>
              </a:solidFill>
              <a:highlight>
                <a:srgbClr val="FFFF00"/>
              </a:highlight>
              <a:latin typeface="Pacifico"/>
              <a:ea typeface="Pacifico"/>
              <a:cs typeface="Pacifico"/>
              <a:sym typeface="Pacifico"/>
            </a:endParaRPr>
          </a:p>
          <a:p>
            <a:pPr marL="457200" lvl="0" indent="-344805" algn="l" rtl="0">
              <a:lnSpc>
                <a:spcPct val="105000"/>
              </a:lnSpc>
              <a:spcBef>
                <a:spcPts val="0"/>
              </a:spcBef>
              <a:spcAft>
                <a:spcPts val="0"/>
              </a:spcAft>
              <a:buClr>
                <a:schemeClr val="dk1"/>
              </a:buClr>
              <a:buSzPts val="1830"/>
              <a:buFont typeface="Pacifico"/>
              <a:buChar char="●"/>
            </a:pPr>
            <a:r>
              <a:rPr lang="en" sz="1829" dirty="0">
                <a:solidFill>
                  <a:schemeClr val="dk1"/>
                </a:solidFill>
                <a:highlight>
                  <a:srgbClr val="FFFF00"/>
                </a:highlight>
                <a:latin typeface="Pacifico"/>
                <a:ea typeface="Pacifico"/>
                <a:cs typeface="Pacifico"/>
                <a:sym typeface="Pacifico"/>
              </a:rPr>
              <a:t>This project will employ unique technologies to build the mathematical model of the computer code that is also suitable in more advanced applications.</a:t>
            </a:r>
            <a:endParaRPr sz="1829" dirty="0">
              <a:solidFill>
                <a:schemeClr val="dk1"/>
              </a:solidFill>
              <a:highlight>
                <a:srgbClr val="FFFF00"/>
              </a:highlight>
              <a:latin typeface="Pacifico"/>
              <a:ea typeface="Pacifico"/>
              <a:cs typeface="Pacifico"/>
              <a:sym typeface="Pacifico"/>
            </a:endParaRPr>
          </a:p>
          <a:p>
            <a:pPr marL="0" lvl="0" indent="0" algn="l" rtl="0">
              <a:lnSpc>
                <a:spcPct val="105000"/>
              </a:lnSpc>
              <a:spcBef>
                <a:spcPts val="0"/>
              </a:spcBef>
              <a:spcAft>
                <a:spcPts val="0"/>
              </a:spcAft>
              <a:buSzPts val="935"/>
              <a:buNone/>
            </a:pPr>
            <a:endParaRPr sz="1829" dirty="0">
              <a:solidFill>
                <a:schemeClr val="dk1"/>
              </a:solidFill>
              <a:highlight>
                <a:srgbClr val="FFFF00"/>
              </a:highlight>
              <a:latin typeface="Pacifico"/>
              <a:ea typeface="Pacifico"/>
              <a:cs typeface="Pacifico"/>
              <a:sym typeface="Pacifico"/>
            </a:endParaRPr>
          </a:p>
          <a:p>
            <a:pPr marL="457200" lvl="0" indent="-344805" algn="l" rtl="0">
              <a:lnSpc>
                <a:spcPct val="105000"/>
              </a:lnSpc>
              <a:spcBef>
                <a:spcPts val="0"/>
              </a:spcBef>
              <a:spcAft>
                <a:spcPts val="0"/>
              </a:spcAft>
              <a:buClr>
                <a:schemeClr val="dk1"/>
              </a:buClr>
              <a:buSzPts val="1830"/>
              <a:buFont typeface="Pacifico"/>
              <a:buChar char="●"/>
            </a:pPr>
            <a:r>
              <a:rPr lang="en" sz="1829" dirty="0">
                <a:solidFill>
                  <a:schemeClr val="dk1"/>
                </a:solidFill>
                <a:highlight>
                  <a:srgbClr val="FFFF00"/>
                </a:highlight>
                <a:latin typeface="Pacifico"/>
                <a:ea typeface="Pacifico"/>
                <a:cs typeface="Pacifico"/>
                <a:sym typeface="Pacifico"/>
              </a:rPr>
              <a:t>In addition, the project in Java will be developed to reduce time consumption and make it more efficient and easier to read. Furthermore, libraries like Tkinter will also be used in this project to build the GUI of the game.</a:t>
            </a:r>
            <a:endParaRPr sz="1405" dirty="0"/>
          </a:p>
        </p:txBody>
      </p:sp>
      <p:sp>
        <p:nvSpPr>
          <p:cNvPr id="132" name="Google Shape;132;p18"/>
          <p:cNvSpPr/>
          <p:nvPr/>
        </p:nvSpPr>
        <p:spPr>
          <a:xfrm>
            <a:off x="3056462" y="4408200"/>
            <a:ext cx="3426175" cy="6827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33" name="Google Shape;133;p18"/>
          <p:cNvPicPr preferRelativeResize="0"/>
          <p:nvPr/>
        </p:nvPicPr>
        <p:blipFill>
          <a:blip r:embed="rId3">
            <a:alphaModFix/>
          </a:blip>
          <a:stretch>
            <a:fillRect/>
          </a:stretch>
        </p:blipFill>
        <p:spPr>
          <a:xfrm>
            <a:off x="-12" y="0"/>
            <a:ext cx="922781" cy="359950"/>
          </a:xfrm>
          <a:prstGeom prst="rect">
            <a:avLst/>
          </a:prstGeom>
          <a:noFill/>
          <a:ln>
            <a:noFill/>
          </a:ln>
        </p:spPr>
      </p:pic>
      <p:pic>
        <p:nvPicPr>
          <p:cNvPr id="134" name="Google Shape;134;p18"/>
          <p:cNvPicPr preferRelativeResize="0"/>
          <p:nvPr/>
        </p:nvPicPr>
        <p:blipFill>
          <a:blip r:embed="rId3">
            <a:alphaModFix/>
          </a:blip>
          <a:stretch>
            <a:fillRect/>
          </a:stretch>
        </p:blipFill>
        <p:spPr>
          <a:xfrm>
            <a:off x="0" y="0"/>
            <a:ext cx="1329149" cy="518462"/>
          </a:xfrm>
          <a:prstGeom prst="rect">
            <a:avLst/>
          </a:prstGeom>
          <a:noFill/>
          <a:ln>
            <a:noFill/>
          </a:ln>
        </p:spPr>
      </p:pic>
      <p:pic>
        <p:nvPicPr>
          <p:cNvPr id="135" name="Google Shape;135;p18"/>
          <p:cNvPicPr preferRelativeResize="0"/>
          <p:nvPr/>
        </p:nvPicPr>
        <p:blipFill>
          <a:blip r:embed="rId4">
            <a:alphaModFix/>
          </a:blip>
          <a:stretch>
            <a:fillRect/>
          </a:stretch>
        </p:blipFill>
        <p:spPr>
          <a:xfrm>
            <a:off x="6868024" y="163288"/>
            <a:ext cx="1067324" cy="869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body" idx="1"/>
          </p:nvPr>
        </p:nvSpPr>
        <p:spPr>
          <a:xfrm>
            <a:off x="1286975" y="599850"/>
            <a:ext cx="7038900" cy="29112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came across many games but Bouncing Ball was such a game which we had played once in childhood but now came to know concept behind the seen.</a:t>
            </a:r>
            <a:endParaRPr sz="1800">
              <a:solidFill>
                <a:schemeClr val="dk1"/>
              </a:solidFill>
              <a:highlight>
                <a:srgbClr val="FFFF00"/>
              </a:highlight>
              <a:latin typeface="Pacifico"/>
              <a:ea typeface="Pacifico"/>
              <a:cs typeface="Pacifico"/>
              <a:sym typeface="Pacifico"/>
            </a:endParaRPr>
          </a:p>
          <a:p>
            <a:pPr marL="0" lvl="0" indent="0" algn="l" rtl="0">
              <a:lnSpc>
                <a:spcPct val="95000"/>
              </a:lnSpc>
              <a:spcBef>
                <a:spcPts val="1200"/>
              </a:spcBef>
              <a:spcAft>
                <a:spcPts val="0"/>
              </a:spcAft>
              <a:buSzPts val="605"/>
              <a:buNone/>
            </a:pPr>
            <a:endParaRPr sz="1800">
              <a:solidFill>
                <a:schemeClr val="dk1"/>
              </a:solidFill>
              <a:highlight>
                <a:srgbClr val="FFFF00"/>
              </a:highlight>
              <a:latin typeface="Pacifico"/>
              <a:ea typeface="Pacifico"/>
              <a:cs typeface="Pacifico"/>
              <a:sym typeface="Pacifico"/>
            </a:endParaRPr>
          </a:p>
          <a:p>
            <a:pPr marL="457200" lvl="0" indent="-342900" algn="l" rtl="0">
              <a:lnSpc>
                <a:spcPct val="95000"/>
              </a:lnSpc>
              <a:spcBef>
                <a:spcPts val="120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discover that the vector spaces, vectors, coordinate geometry  associated with the ball’s trajectory and rebounding of the ball</a:t>
            </a:r>
            <a:endParaRPr sz="1800">
              <a:solidFill>
                <a:schemeClr val="dk1"/>
              </a:solidFill>
              <a:highlight>
                <a:srgbClr val="FFFF00"/>
              </a:highlight>
              <a:latin typeface="Pacifico"/>
              <a:ea typeface="Pacifico"/>
              <a:cs typeface="Pacifico"/>
              <a:sym typeface="Pacifico"/>
            </a:endParaRPr>
          </a:p>
          <a:p>
            <a:pPr marL="0" lvl="0" indent="0" algn="l" rtl="0">
              <a:lnSpc>
                <a:spcPct val="95000"/>
              </a:lnSpc>
              <a:spcBef>
                <a:spcPts val="1200"/>
              </a:spcBef>
              <a:spcAft>
                <a:spcPts val="0"/>
              </a:spcAft>
              <a:buSzPts val="605"/>
              <a:buNone/>
            </a:pPr>
            <a:endParaRPr sz="1800">
              <a:solidFill>
                <a:schemeClr val="dk1"/>
              </a:solidFill>
              <a:highlight>
                <a:srgbClr val="FFFF00"/>
              </a:highlight>
              <a:latin typeface="Pacifico"/>
              <a:ea typeface="Pacifico"/>
              <a:cs typeface="Pacifico"/>
              <a:sym typeface="Pacifico"/>
            </a:endParaRPr>
          </a:p>
          <a:p>
            <a:pPr marL="457200" lvl="0" indent="-342900" algn="l" rtl="0">
              <a:lnSpc>
                <a:spcPct val="95000"/>
              </a:lnSpc>
              <a:spcBef>
                <a:spcPts val="120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The  concepts of linear algebra  used in a game  which we played in the childhood is surely interesting to learn  and exciting to work</a:t>
            </a:r>
            <a:endParaRPr sz="1800">
              <a:solidFill>
                <a:schemeClr val="dk1"/>
              </a:solidFill>
              <a:highlight>
                <a:srgbClr val="FFFF00"/>
              </a:highlight>
              <a:latin typeface="Pacifico"/>
              <a:ea typeface="Pacifico"/>
              <a:cs typeface="Pacifico"/>
              <a:sym typeface="Pacifico"/>
            </a:endParaRPr>
          </a:p>
          <a:p>
            <a:pPr marL="457200" lvl="0" indent="0" algn="l" rtl="0">
              <a:lnSpc>
                <a:spcPct val="95000"/>
              </a:lnSpc>
              <a:spcBef>
                <a:spcPts val="1200"/>
              </a:spcBef>
              <a:spcAft>
                <a:spcPts val="0"/>
              </a:spcAft>
              <a:buSzPts val="605"/>
              <a:buNone/>
            </a:pPr>
            <a:endParaRPr sz="1800">
              <a:solidFill>
                <a:schemeClr val="dk1"/>
              </a:solidFill>
              <a:highlight>
                <a:srgbClr val="FFFF00"/>
              </a:highlight>
              <a:latin typeface="Pacifico"/>
              <a:ea typeface="Pacifico"/>
              <a:cs typeface="Pacifico"/>
              <a:sym typeface="Pacifico"/>
            </a:endParaRPr>
          </a:p>
          <a:p>
            <a:pPr marL="457200" lvl="0" indent="0" algn="l" rtl="0">
              <a:lnSpc>
                <a:spcPct val="95000"/>
              </a:lnSpc>
              <a:spcBef>
                <a:spcPts val="1200"/>
              </a:spcBef>
              <a:spcAft>
                <a:spcPts val="1200"/>
              </a:spcAft>
              <a:buSzPts val="605"/>
              <a:buNone/>
            </a:pPr>
            <a:endParaRPr sz="880">
              <a:solidFill>
                <a:schemeClr val="dk1"/>
              </a:solidFill>
              <a:highlight>
                <a:srgbClr val="FFFF00"/>
              </a:highlight>
              <a:latin typeface="Pacifico"/>
              <a:ea typeface="Pacifico"/>
              <a:cs typeface="Pacifico"/>
              <a:sym typeface="Pacifico"/>
            </a:endParaRPr>
          </a:p>
        </p:txBody>
      </p:sp>
      <p:pic>
        <p:nvPicPr>
          <p:cNvPr id="141" name="Google Shape;141;p19"/>
          <p:cNvPicPr preferRelativeResize="0"/>
          <p:nvPr/>
        </p:nvPicPr>
        <p:blipFill>
          <a:blip r:embed="rId3">
            <a:alphaModFix/>
          </a:blip>
          <a:stretch>
            <a:fillRect/>
          </a:stretch>
        </p:blipFill>
        <p:spPr>
          <a:xfrm>
            <a:off x="0" y="0"/>
            <a:ext cx="1329149" cy="518462"/>
          </a:xfrm>
          <a:prstGeom prst="rect">
            <a:avLst/>
          </a:prstGeom>
          <a:noFill/>
          <a:ln>
            <a:noFill/>
          </a:ln>
        </p:spPr>
      </p:pic>
      <p:sp>
        <p:nvSpPr>
          <p:cNvPr id="142" name="Google Shape;142;p19"/>
          <p:cNvSpPr/>
          <p:nvPr/>
        </p:nvSpPr>
        <p:spPr>
          <a:xfrm>
            <a:off x="2143750" y="375173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43" name="Google Shape;143;p19"/>
          <p:cNvPicPr preferRelativeResize="0"/>
          <p:nvPr/>
        </p:nvPicPr>
        <p:blipFill>
          <a:blip r:embed="rId4">
            <a:alphaModFix amt="72000"/>
          </a:blip>
          <a:stretch>
            <a:fillRect/>
          </a:stretch>
        </p:blipFill>
        <p:spPr>
          <a:xfrm>
            <a:off x="131525" y="3511050"/>
            <a:ext cx="1442600" cy="1544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297500" y="3599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600" b="1" u="sng">
                <a:solidFill>
                  <a:schemeClr val="dk1"/>
                </a:solidFill>
                <a:highlight>
                  <a:srgbClr val="FFFF00"/>
                </a:highlight>
                <a:latin typeface="Times New Roman"/>
                <a:ea typeface="Times New Roman"/>
                <a:cs typeface="Times New Roman"/>
                <a:sym typeface="Times New Roman"/>
              </a:rPr>
              <a:t>Reproduced Work</a:t>
            </a:r>
            <a:endParaRPr sz="3600" b="1" u="sng">
              <a:solidFill>
                <a:schemeClr val="dk1"/>
              </a:solidFill>
              <a:highlight>
                <a:srgbClr val="FFFF00"/>
              </a:highlight>
              <a:latin typeface="Times New Roman"/>
              <a:ea typeface="Times New Roman"/>
              <a:cs typeface="Times New Roman"/>
              <a:sym typeface="Times New Roman"/>
            </a:endParaRPr>
          </a:p>
        </p:txBody>
      </p:sp>
      <p:sp>
        <p:nvSpPr>
          <p:cNvPr id="149" name="Google Shape;149;p20"/>
          <p:cNvSpPr txBox="1">
            <a:spLocks noGrp="1"/>
          </p:cNvSpPr>
          <p:nvPr>
            <p:ph type="body" idx="1"/>
          </p:nvPr>
        </p:nvSpPr>
        <p:spPr>
          <a:xfrm>
            <a:off x="1297500" y="1165450"/>
            <a:ext cx="7038900" cy="291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have take the work of Amazon AppStore where they have put their code of Bouncing Ball.</a:t>
            </a:r>
            <a:endParaRPr sz="1800">
              <a:solidFill>
                <a:schemeClr val="dk1"/>
              </a:solidFill>
              <a:highlight>
                <a:srgbClr val="FFFF00"/>
              </a:highlight>
              <a:latin typeface="Pacifico"/>
              <a:ea typeface="Pacifico"/>
              <a:cs typeface="Pacifico"/>
              <a:sym typeface="Pacifico"/>
            </a:endParaRPr>
          </a:p>
          <a:p>
            <a:pPr marL="457200" lvl="0" indent="-342900" algn="l" rtl="0">
              <a:spcBef>
                <a:spcPts val="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will put the end line or say boundary line and from these the ball will be get shoot.</a:t>
            </a:r>
            <a:endParaRPr sz="1800">
              <a:solidFill>
                <a:schemeClr val="dk1"/>
              </a:solidFill>
              <a:highlight>
                <a:srgbClr val="FFFF00"/>
              </a:highlight>
              <a:latin typeface="Pacifico"/>
              <a:ea typeface="Pacifico"/>
              <a:cs typeface="Pacifico"/>
              <a:sym typeface="Pacifico"/>
            </a:endParaRPr>
          </a:p>
          <a:p>
            <a:pPr marL="457200" lvl="0" indent="-342900" algn="l" rtl="0">
              <a:spcBef>
                <a:spcPts val="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will be modifying the code and add some fun elements such as if some ball burst then the ball will get big.</a:t>
            </a:r>
            <a:endParaRPr sz="1800">
              <a:solidFill>
                <a:schemeClr val="dk1"/>
              </a:solidFill>
              <a:highlight>
                <a:srgbClr val="FFFF00"/>
              </a:highlight>
              <a:latin typeface="Pacifico"/>
              <a:ea typeface="Pacifico"/>
              <a:cs typeface="Pacifico"/>
              <a:sym typeface="Pacifico"/>
            </a:endParaRPr>
          </a:p>
          <a:p>
            <a:pPr marL="457200" lvl="0" indent="-342900" algn="l" rtl="0">
              <a:spcBef>
                <a:spcPts val="0"/>
              </a:spcBef>
              <a:spcAft>
                <a:spcPts val="0"/>
              </a:spcAft>
              <a:buClr>
                <a:schemeClr val="dk1"/>
              </a:buClr>
              <a:buSzPts val="1800"/>
              <a:buFont typeface="Pacifico"/>
              <a:buChar char="●"/>
            </a:pPr>
            <a:r>
              <a:rPr lang="en" sz="1800">
                <a:solidFill>
                  <a:schemeClr val="dk1"/>
                </a:solidFill>
                <a:highlight>
                  <a:srgbClr val="FFFF00"/>
                </a:highlight>
                <a:latin typeface="Pacifico"/>
                <a:ea typeface="Pacifico"/>
                <a:cs typeface="Pacifico"/>
                <a:sym typeface="Pacifico"/>
              </a:rPr>
              <a:t>We will also introduce the infinite arcade in which until any ball touches the  boundary line then the game is over.</a:t>
            </a:r>
            <a:endParaRPr sz="1800">
              <a:solidFill>
                <a:schemeClr val="dk1"/>
              </a:solidFill>
              <a:highlight>
                <a:srgbClr val="FFFF00"/>
              </a:highlight>
              <a:latin typeface="Pacifico"/>
              <a:ea typeface="Pacifico"/>
              <a:cs typeface="Pacifico"/>
              <a:sym typeface="Pacifico"/>
            </a:endParaRPr>
          </a:p>
        </p:txBody>
      </p:sp>
      <p:sp>
        <p:nvSpPr>
          <p:cNvPr id="150" name="Google Shape;150;p20"/>
          <p:cNvSpPr/>
          <p:nvPr/>
        </p:nvSpPr>
        <p:spPr>
          <a:xfrm>
            <a:off x="2043475" y="3861288"/>
            <a:ext cx="3980788" cy="98067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51" name="Google Shape;151;p20"/>
          <p:cNvPicPr preferRelativeResize="0"/>
          <p:nvPr/>
        </p:nvPicPr>
        <p:blipFill>
          <a:blip r:embed="rId3">
            <a:alphaModFix/>
          </a:blip>
          <a:stretch>
            <a:fillRect/>
          </a:stretch>
        </p:blipFill>
        <p:spPr>
          <a:xfrm>
            <a:off x="-12" y="0"/>
            <a:ext cx="922781" cy="359950"/>
          </a:xfrm>
          <a:prstGeom prst="rect">
            <a:avLst/>
          </a:prstGeom>
          <a:noFill/>
          <a:ln>
            <a:noFill/>
          </a:ln>
        </p:spPr>
      </p:pic>
      <p:pic>
        <p:nvPicPr>
          <p:cNvPr id="152" name="Google Shape;152;p20"/>
          <p:cNvPicPr preferRelativeResize="0"/>
          <p:nvPr/>
        </p:nvPicPr>
        <p:blipFill>
          <a:blip r:embed="rId3">
            <a:alphaModFix/>
          </a:blip>
          <a:stretch>
            <a:fillRect/>
          </a:stretch>
        </p:blipFill>
        <p:spPr>
          <a:xfrm>
            <a:off x="0" y="0"/>
            <a:ext cx="1329149" cy="5184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3980475" y="2160350"/>
            <a:ext cx="5163525" cy="2983151"/>
          </a:xfrm>
          <a:prstGeom prst="rect">
            <a:avLst/>
          </a:prstGeom>
          <a:noFill/>
          <a:ln>
            <a:noFill/>
          </a:ln>
        </p:spPr>
      </p:pic>
      <p:pic>
        <p:nvPicPr>
          <p:cNvPr id="158" name="Google Shape;158;p21"/>
          <p:cNvPicPr preferRelativeResize="0"/>
          <p:nvPr/>
        </p:nvPicPr>
        <p:blipFill>
          <a:blip r:embed="rId4">
            <a:alphaModFix/>
          </a:blip>
          <a:stretch>
            <a:fillRect/>
          </a:stretch>
        </p:blipFill>
        <p:spPr>
          <a:xfrm>
            <a:off x="0" y="0"/>
            <a:ext cx="4360499" cy="2983149"/>
          </a:xfrm>
          <a:prstGeom prst="rect">
            <a:avLst/>
          </a:prstGeom>
          <a:noFill/>
          <a:ln>
            <a:noFill/>
          </a:ln>
        </p:spPr>
      </p:pic>
      <p:sp>
        <p:nvSpPr>
          <p:cNvPr id="159" name="Google Shape;159;p21"/>
          <p:cNvSpPr/>
          <p:nvPr/>
        </p:nvSpPr>
        <p:spPr>
          <a:xfrm>
            <a:off x="68300" y="4160924"/>
            <a:ext cx="3821900" cy="901625"/>
          </a:xfrm>
          <a:prstGeom prst="flowChartPunchedTap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Caveat"/>
                <a:ea typeface="Caveat"/>
                <a:cs typeface="Caveat"/>
                <a:sym typeface="Caveat"/>
              </a:rPr>
              <a:t>The Fab 5</a:t>
            </a:r>
            <a:endParaRPr sz="3000">
              <a:latin typeface="Caveat"/>
              <a:ea typeface="Caveat"/>
              <a:cs typeface="Caveat"/>
              <a:sym typeface="Caveat"/>
            </a:endParaRPr>
          </a:p>
        </p:txBody>
      </p:sp>
      <p:pic>
        <p:nvPicPr>
          <p:cNvPr id="160" name="Google Shape;160;p21"/>
          <p:cNvPicPr preferRelativeResize="0"/>
          <p:nvPr/>
        </p:nvPicPr>
        <p:blipFill>
          <a:blip r:embed="rId5">
            <a:alphaModFix/>
          </a:blip>
          <a:stretch>
            <a:fillRect/>
          </a:stretch>
        </p:blipFill>
        <p:spPr>
          <a:xfrm>
            <a:off x="8221213" y="0"/>
            <a:ext cx="922781" cy="3599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868</Words>
  <Application>Microsoft Office PowerPoint</Application>
  <PresentationFormat>On-screen Show (16:9)</PresentationFormat>
  <Paragraphs>70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vt:lpstr>
      <vt:lpstr>Pacifico</vt:lpstr>
      <vt:lpstr>Times New Roman</vt:lpstr>
      <vt:lpstr>Arial</vt:lpstr>
      <vt:lpstr>Caveat</vt:lpstr>
      <vt:lpstr>Lato</vt:lpstr>
      <vt:lpstr>Geometric</vt:lpstr>
      <vt:lpstr>PowerPoint Presentation</vt:lpstr>
      <vt:lpstr>PowerPoint Presentation</vt:lpstr>
      <vt:lpstr>Background</vt:lpstr>
      <vt:lpstr>PowerPoint Presentation</vt:lpstr>
      <vt:lpstr>Problem Statement</vt:lpstr>
      <vt:lpstr>Literature Survey</vt:lpstr>
      <vt:lpstr>PowerPoint Presentation</vt:lpstr>
      <vt:lpstr>Reproduced Work</vt:lpstr>
      <vt:lpstr>PowerPoint Presentation</vt:lpstr>
      <vt:lpstr>PowerPoint Presentation</vt:lpstr>
      <vt:lpstr>Contribution</vt:lpstr>
      <vt:lpstr>Plan Of Action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Vatsal Barai</cp:lastModifiedBy>
  <cp:revision>2</cp:revision>
  <dcterms:modified xsi:type="dcterms:W3CDTF">2021-11-25T19:29:33Z</dcterms:modified>
</cp:coreProperties>
</file>