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9"/>
  </p:notesMasterIdLst>
  <p:sldIdLst>
    <p:sldId id="297" r:id="rId2"/>
    <p:sldId id="260" r:id="rId3"/>
    <p:sldId id="299" r:id="rId4"/>
    <p:sldId id="298" r:id="rId5"/>
    <p:sldId id="300" r:id="rId6"/>
    <p:sldId id="261" r:id="rId7"/>
    <p:sldId id="269" r:id="rId8"/>
    <p:sldId id="274" r:id="rId9"/>
    <p:sldId id="301" r:id="rId10"/>
    <p:sldId id="302" r:id="rId11"/>
    <p:sldId id="303" r:id="rId12"/>
    <p:sldId id="277" r:id="rId13"/>
    <p:sldId id="279" r:id="rId14"/>
    <p:sldId id="304" r:id="rId15"/>
    <p:sldId id="305" r:id="rId16"/>
    <p:sldId id="306" r:id="rId17"/>
    <p:sldId id="296" r:id="rId18"/>
  </p:sldIdLst>
  <p:sldSz cx="12192000" cy="6858000"/>
  <p:notesSz cx="6858000" cy="9144000"/>
  <p:embeddedFontLst>
    <p:embeddedFont>
      <p:font typeface="Georgia" panose="02040502050405020303" pitchFamily="18" charset="0"/>
      <p:regular r:id="rId20"/>
      <p:bold r:id="rId21"/>
      <p:italic r:id="rId22"/>
      <p:boldItalic r:id="rId23"/>
    </p:embeddedFont>
    <p:embeddedFont>
      <p:font typeface="Proxima Nova" panose="020B0604020202020204" charset="0"/>
      <p:regular r:id="rId24"/>
      <p:bold r:id="rId25"/>
      <p:italic r:id="rId26"/>
      <p:boldItalic r:id="rId27"/>
    </p:embeddedFont>
    <p:embeddedFont>
      <p:font typeface="Tw Cen MT" panose="020B0602020104020603" pitchFamily="34" charset="0"/>
      <p:regular r:id="rId28"/>
      <p:bold r:id="rId29"/>
      <p:italic r:id="rId30"/>
      <p:boldItalic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gzPzfW/Eqj5INjXEMP3JF+w7YJ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2D7396-3E8A-4C48-A43C-EBEA59809495}">
  <a:tblStyle styleId="{2C2D7396-3E8A-4C48-A43C-EBEA598094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954" y="66"/>
      </p:cViewPr>
      <p:guideLst>
        <p:guide orient="horz" pos="1570"/>
        <p:guide pos="5868"/>
        <p:guide orient="horz" pos="15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56" Type="http://customschemas.google.com/relationships/presentationmetadata" Target="metadata"/></Relationships>
</file>

<file path=ppt/diagrams/_rels/data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23.svg"/></Relationships>
</file>

<file path=ppt/diagrams/_rels/data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2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7661B9-97D7-44BC-AAE5-82E37456C68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CD99A45-EDFF-4444-9C82-9511BF4CE9C6}">
      <dgm:prSet/>
      <dgm:spPr/>
      <dgm:t>
        <a:bodyPr/>
        <a:lstStyle/>
        <a:p>
          <a:pPr>
            <a:lnSpc>
              <a:spcPct val="100000"/>
            </a:lnSpc>
          </a:pPr>
          <a:r>
            <a:rPr lang="en-US" dirty="0">
              <a:solidFill>
                <a:schemeClr val="tx1"/>
              </a:solidFill>
            </a:rPr>
            <a:t>Manufacturing pumps involves various machines and processes, which are critical for the production process. Unplanned machine downtime in a pump manufacturing facility can have significant negative consequences for productivity, cost-efficiency, and overall operations. </a:t>
          </a:r>
        </a:p>
      </dgm:t>
    </dgm:pt>
    <dgm:pt modelId="{10518F88-28BC-4C45-BA33-5FA41D03046B}" type="parTrans" cxnId="{E928487F-FD9B-497A-8E8A-AFFB991FA589}">
      <dgm:prSet/>
      <dgm:spPr/>
      <dgm:t>
        <a:bodyPr/>
        <a:lstStyle/>
        <a:p>
          <a:endParaRPr lang="en-US"/>
        </a:p>
      </dgm:t>
    </dgm:pt>
    <dgm:pt modelId="{B1934B70-CE57-4615-9D71-B91FAAA29553}" type="sibTrans" cxnId="{E928487F-FD9B-497A-8E8A-AFFB991FA589}">
      <dgm:prSet/>
      <dgm:spPr/>
      <dgm:t>
        <a:bodyPr/>
        <a:lstStyle/>
        <a:p>
          <a:endParaRPr lang="en-US"/>
        </a:p>
      </dgm:t>
    </dgm:pt>
    <dgm:pt modelId="{FE13CE58-3646-43DA-BED4-11B8BD50C597}">
      <dgm:prSet/>
      <dgm:spPr/>
      <dgm:t>
        <a:bodyPr/>
        <a:lstStyle/>
        <a:p>
          <a:pPr>
            <a:lnSpc>
              <a:spcPct val="100000"/>
            </a:lnSpc>
          </a:pPr>
          <a:r>
            <a:rPr lang="en-US" u="sng" dirty="0">
              <a:solidFill>
                <a:schemeClr val="tx1"/>
              </a:solidFill>
            </a:rPr>
            <a:t>The main business problem is as follow:</a:t>
          </a:r>
        </a:p>
        <a:p>
          <a:pPr>
            <a:lnSpc>
              <a:spcPct val="100000"/>
            </a:lnSpc>
          </a:pPr>
          <a:r>
            <a:rPr lang="en-US" b="1" dirty="0">
              <a:solidFill>
                <a:schemeClr val="tx1"/>
              </a:solidFill>
            </a:rPr>
            <a:t>      a. Machine</a:t>
          </a:r>
          <a:r>
            <a:rPr lang="en-US" dirty="0">
              <a:solidFill>
                <a:schemeClr val="tx1"/>
              </a:solidFill>
            </a:rPr>
            <a:t> which manufacture pumps</a:t>
          </a:r>
        </a:p>
        <a:p>
          <a:pPr>
            <a:lnSpc>
              <a:spcPct val="100000"/>
            </a:lnSpc>
          </a:pPr>
          <a:r>
            <a:rPr lang="en-US" b="1" dirty="0">
              <a:solidFill>
                <a:schemeClr val="tx1"/>
              </a:solidFill>
            </a:rPr>
            <a:t>      b. Unplanned Machine Downtime </a:t>
          </a:r>
          <a:r>
            <a:rPr lang="en-US" dirty="0">
              <a:solidFill>
                <a:schemeClr val="tx1"/>
              </a:solidFill>
            </a:rPr>
            <a:t>which is leading to loss in productivity</a:t>
          </a:r>
        </a:p>
        <a:p>
          <a:pPr>
            <a:lnSpc>
              <a:spcPct val="100000"/>
            </a:lnSpc>
          </a:pPr>
          <a:r>
            <a:rPr lang="en-US" b="1" dirty="0">
              <a:solidFill>
                <a:schemeClr val="tx1"/>
              </a:solidFill>
            </a:rPr>
            <a:t>      c.  Productivity Impact: </a:t>
          </a:r>
          <a:r>
            <a:rPr lang="en-US" b="0" dirty="0">
              <a:solidFill>
                <a:schemeClr val="tx1"/>
              </a:solidFill>
            </a:rPr>
            <a:t>Reduced Production Output</a:t>
          </a:r>
        </a:p>
        <a:p>
          <a:pPr>
            <a:lnSpc>
              <a:spcPct val="100000"/>
            </a:lnSpc>
          </a:pPr>
          <a:r>
            <a:rPr lang="en-US" b="1" dirty="0">
              <a:solidFill>
                <a:schemeClr val="tx1"/>
              </a:solidFill>
            </a:rPr>
            <a:t>      d. Operational Costs: </a:t>
          </a:r>
          <a:r>
            <a:rPr lang="en-US" b="0" dirty="0">
              <a:solidFill>
                <a:schemeClr val="tx1"/>
              </a:solidFill>
            </a:rPr>
            <a:t>Increased expenses from repair and maintenance</a:t>
          </a:r>
          <a:endParaRPr lang="en-US" b="1" dirty="0">
            <a:solidFill>
              <a:schemeClr val="tx1"/>
            </a:solidFill>
          </a:endParaRPr>
        </a:p>
        <a:p>
          <a:pPr>
            <a:lnSpc>
              <a:spcPct val="100000"/>
            </a:lnSpc>
          </a:pPr>
          <a:r>
            <a:rPr lang="en-US" b="1" dirty="0">
              <a:solidFill>
                <a:schemeClr val="tx1"/>
              </a:solidFill>
            </a:rPr>
            <a:t>      f.  Quality Issues: </a:t>
          </a:r>
          <a:r>
            <a:rPr lang="en-US" b="0" dirty="0">
              <a:solidFill>
                <a:schemeClr val="tx1"/>
              </a:solidFill>
            </a:rPr>
            <a:t>Defects in machine and its parts</a:t>
          </a:r>
          <a:endParaRPr lang="en-US" b="1" dirty="0">
            <a:solidFill>
              <a:schemeClr val="tx1"/>
            </a:solidFill>
          </a:endParaRPr>
        </a:p>
      </dgm:t>
    </dgm:pt>
    <dgm:pt modelId="{A53EC1DB-E899-42B3-8867-0BFA2A3B4C3D}" type="parTrans" cxnId="{DDB2BCFE-A2C9-433F-ABA2-3EABCB1C9D36}">
      <dgm:prSet/>
      <dgm:spPr/>
      <dgm:t>
        <a:bodyPr/>
        <a:lstStyle/>
        <a:p>
          <a:endParaRPr lang="en-US"/>
        </a:p>
      </dgm:t>
    </dgm:pt>
    <dgm:pt modelId="{7CC0A510-3B6D-4F39-A4A4-767F75B7651D}" type="sibTrans" cxnId="{DDB2BCFE-A2C9-433F-ABA2-3EABCB1C9D36}">
      <dgm:prSet/>
      <dgm:spPr/>
      <dgm:t>
        <a:bodyPr/>
        <a:lstStyle/>
        <a:p>
          <a:endParaRPr lang="en-US"/>
        </a:p>
      </dgm:t>
    </dgm:pt>
    <dgm:pt modelId="{90C6280E-00AB-4D79-8FD6-F3B0CB35760D}" type="pres">
      <dgm:prSet presAssocID="{3C7661B9-97D7-44BC-AAE5-82E37456C687}" presName="root" presStyleCnt="0">
        <dgm:presLayoutVars>
          <dgm:dir/>
          <dgm:resizeHandles val="exact"/>
        </dgm:presLayoutVars>
      </dgm:prSet>
      <dgm:spPr/>
    </dgm:pt>
    <dgm:pt modelId="{928A6762-0AE7-40B6-8F9E-3F3CEF1D8189}" type="pres">
      <dgm:prSet presAssocID="{DCD99A45-EDFF-4444-9C82-9511BF4CE9C6}" presName="compNode" presStyleCnt="0"/>
      <dgm:spPr/>
    </dgm:pt>
    <dgm:pt modelId="{689776BA-1E26-4155-9B34-59E580822103}" type="pres">
      <dgm:prSet presAssocID="{DCD99A45-EDFF-4444-9C82-9511BF4CE9C6}" presName="bgRect" presStyleLbl="bgShp" presStyleIdx="0" presStyleCnt="2" custScaleY="100000"/>
      <dgm:spPr/>
    </dgm:pt>
    <dgm:pt modelId="{3151740F-09A5-4E11-8818-98DE2A557F76}" type="pres">
      <dgm:prSet presAssocID="{DCD99A45-EDFF-4444-9C82-9511BF4CE9C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EF33F09F-EAE3-4966-A4D1-6706192B1373}" type="pres">
      <dgm:prSet presAssocID="{DCD99A45-EDFF-4444-9C82-9511BF4CE9C6}" presName="spaceRect" presStyleCnt="0"/>
      <dgm:spPr/>
    </dgm:pt>
    <dgm:pt modelId="{28893DB8-7750-4513-B1EF-2F57849CB8EA}" type="pres">
      <dgm:prSet presAssocID="{DCD99A45-EDFF-4444-9C82-9511BF4CE9C6}" presName="parTx" presStyleLbl="revTx" presStyleIdx="0" presStyleCnt="2">
        <dgm:presLayoutVars>
          <dgm:chMax val="0"/>
          <dgm:chPref val="0"/>
        </dgm:presLayoutVars>
      </dgm:prSet>
      <dgm:spPr/>
    </dgm:pt>
    <dgm:pt modelId="{3FB22523-4CD1-4A66-909B-047DC4AF1223}" type="pres">
      <dgm:prSet presAssocID="{B1934B70-CE57-4615-9D71-B91FAAA29553}" presName="sibTrans" presStyleCnt="0"/>
      <dgm:spPr/>
    </dgm:pt>
    <dgm:pt modelId="{47F8E7C2-DD1E-4306-85AA-71D045A68762}" type="pres">
      <dgm:prSet presAssocID="{FE13CE58-3646-43DA-BED4-11B8BD50C597}" presName="compNode" presStyleCnt="0"/>
      <dgm:spPr/>
    </dgm:pt>
    <dgm:pt modelId="{BAF15110-7C82-4C5E-9CBD-4DC9A2899A78}" type="pres">
      <dgm:prSet presAssocID="{FE13CE58-3646-43DA-BED4-11B8BD50C597}" presName="bgRect" presStyleLbl="bgShp" presStyleIdx="1" presStyleCnt="2" custScaleY="124412" custLinFactNeighborX="223" custLinFactNeighborY="-18615"/>
      <dgm:spPr/>
    </dgm:pt>
    <dgm:pt modelId="{34088B27-7704-4065-9E1F-187B9A0EBE98}" type="pres">
      <dgm:prSet presAssocID="{FE13CE58-3646-43DA-BED4-11B8BD50C59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ilding"/>
        </a:ext>
      </dgm:extLst>
    </dgm:pt>
    <dgm:pt modelId="{D2CDB725-C3C8-4CA3-AED5-2D0C74C6A3D9}" type="pres">
      <dgm:prSet presAssocID="{FE13CE58-3646-43DA-BED4-11B8BD50C597}" presName="spaceRect" presStyleCnt="0"/>
      <dgm:spPr/>
    </dgm:pt>
    <dgm:pt modelId="{3C0FF00D-F64E-4949-87F0-DB9DD80FE014}" type="pres">
      <dgm:prSet presAssocID="{FE13CE58-3646-43DA-BED4-11B8BD50C597}" presName="parTx" presStyleLbl="revTx" presStyleIdx="1" presStyleCnt="2" custLinFactNeighborX="37" custLinFactNeighborY="-21692">
        <dgm:presLayoutVars>
          <dgm:chMax val="0"/>
          <dgm:chPref val="0"/>
        </dgm:presLayoutVars>
      </dgm:prSet>
      <dgm:spPr/>
    </dgm:pt>
  </dgm:ptLst>
  <dgm:cxnLst>
    <dgm:cxn modelId="{C96EFC17-E67B-452D-9341-201BA3204299}" type="presOf" srcId="{3C7661B9-97D7-44BC-AAE5-82E37456C687}" destId="{90C6280E-00AB-4D79-8FD6-F3B0CB35760D}" srcOrd="0" destOrd="0" presId="urn:microsoft.com/office/officeart/2018/2/layout/IconVerticalSolidList"/>
    <dgm:cxn modelId="{E928487F-FD9B-497A-8E8A-AFFB991FA589}" srcId="{3C7661B9-97D7-44BC-AAE5-82E37456C687}" destId="{DCD99A45-EDFF-4444-9C82-9511BF4CE9C6}" srcOrd="0" destOrd="0" parTransId="{10518F88-28BC-4C45-BA33-5FA41D03046B}" sibTransId="{B1934B70-CE57-4615-9D71-B91FAAA29553}"/>
    <dgm:cxn modelId="{672B58D5-2D70-4805-BFC8-D49AB88A349B}" type="presOf" srcId="{DCD99A45-EDFF-4444-9C82-9511BF4CE9C6}" destId="{28893DB8-7750-4513-B1EF-2F57849CB8EA}" srcOrd="0" destOrd="0" presId="urn:microsoft.com/office/officeart/2018/2/layout/IconVerticalSolidList"/>
    <dgm:cxn modelId="{A44042EB-AC8E-4F20-8A0D-C26364108C62}" type="presOf" srcId="{FE13CE58-3646-43DA-BED4-11B8BD50C597}" destId="{3C0FF00D-F64E-4949-87F0-DB9DD80FE014}" srcOrd="0" destOrd="0" presId="urn:microsoft.com/office/officeart/2018/2/layout/IconVerticalSolidList"/>
    <dgm:cxn modelId="{DDB2BCFE-A2C9-433F-ABA2-3EABCB1C9D36}" srcId="{3C7661B9-97D7-44BC-AAE5-82E37456C687}" destId="{FE13CE58-3646-43DA-BED4-11B8BD50C597}" srcOrd="1" destOrd="0" parTransId="{A53EC1DB-E899-42B3-8867-0BFA2A3B4C3D}" sibTransId="{7CC0A510-3B6D-4F39-A4A4-767F75B7651D}"/>
    <dgm:cxn modelId="{3C5A49D1-0C0D-433B-8EB5-1822E7A47FC5}" type="presParOf" srcId="{90C6280E-00AB-4D79-8FD6-F3B0CB35760D}" destId="{928A6762-0AE7-40B6-8F9E-3F3CEF1D8189}" srcOrd="0" destOrd="0" presId="urn:microsoft.com/office/officeart/2018/2/layout/IconVerticalSolidList"/>
    <dgm:cxn modelId="{F0E65564-C173-46FA-81BF-054E65E33DE0}" type="presParOf" srcId="{928A6762-0AE7-40B6-8F9E-3F3CEF1D8189}" destId="{689776BA-1E26-4155-9B34-59E580822103}" srcOrd="0" destOrd="0" presId="urn:microsoft.com/office/officeart/2018/2/layout/IconVerticalSolidList"/>
    <dgm:cxn modelId="{9BA68B31-1B2F-47DC-B9B5-EDB3FBCC3BD1}" type="presParOf" srcId="{928A6762-0AE7-40B6-8F9E-3F3CEF1D8189}" destId="{3151740F-09A5-4E11-8818-98DE2A557F76}" srcOrd="1" destOrd="0" presId="urn:microsoft.com/office/officeart/2018/2/layout/IconVerticalSolidList"/>
    <dgm:cxn modelId="{E4712E40-7625-48D1-B0AD-E15034A9342A}" type="presParOf" srcId="{928A6762-0AE7-40B6-8F9E-3F3CEF1D8189}" destId="{EF33F09F-EAE3-4966-A4D1-6706192B1373}" srcOrd="2" destOrd="0" presId="urn:microsoft.com/office/officeart/2018/2/layout/IconVerticalSolidList"/>
    <dgm:cxn modelId="{BA1CF9F3-2E15-4E58-94E6-331158A5EE89}" type="presParOf" srcId="{928A6762-0AE7-40B6-8F9E-3F3CEF1D8189}" destId="{28893DB8-7750-4513-B1EF-2F57849CB8EA}" srcOrd="3" destOrd="0" presId="urn:microsoft.com/office/officeart/2018/2/layout/IconVerticalSolidList"/>
    <dgm:cxn modelId="{9679906D-6DD7-4C1A-9997-1B54E1D72C4C}" type="presParOf" srcId="{90C6280E-00AB-4D79-8FD6-F3B0CB35760D}" destId="{3FB22523-4CD1-4A66-909B-047DC4AF1223}" srcOrd="1" destOrd="0" presId="urn:microsoft.com/office/officeart/2018/2/layout/IconVerticalSolidList"/>
    <dgm:cxn modelId="{C761B77D-CC8F-42BE-92EF-0564542B9F95}" type="presParOf" srcId="{90C6280E-00AB-4D79-8FD6-F3B0CB35760D}" destId="{47F8E7C2-DD1E-4306-85AA-71D045A68762}" srcOrd="2" destOrd="0" presId="urn:microsoft.com/office/officeart/2018/2/layout/IconVerticalSolidList"/>
    <dgm:cxn modelId="{B953A19A-B801-4383-BD2A-8915D7F73D7D}" type="presParOf" srcId="{47F8E7C2-DD1E-4306-85AA-71D045A68762}" destId="{BAF15110-7C82-4C5E-9CBD-4DC9A2899A78}" srcOrd="0" destOrd="0" presId="urn:microsoft.com/office/officeart/2018/2/layout/IconVerticalSolidList"/>
    <dgm:cxn modelId="{28FD754F-14EE-41CE-B421-38F177F4A260}" type="presParOf" srcId="{47F8E7C2-DD1E-4306-85AA-71D045A68762}" destId="{34088B27-7704-4065-9E1F-187B9A0EBE98}" srcOrd="1" destOrd="0" presId="urn:microsoft.com/office/officeart/2018/2/layout/IconVerticalSolidList"/>
    <dgm:cxn modelId="{F90173CD-699E-4B80-A11A-FF0E94A59B75}" type="presParOf" srcId="{47F8E7C2-DD1E-4306-85AA-71D045A68762}" destId="{D2CDB725-C3C8-4CA3-AED5-2D0C74C6A3D9}" srcOrd="2" destOrd="0" presId="urn:microsoft.com/office/officeart/2018/2/layout/IconVerticalSolidList"/>
    <dgm:cxn modelId="{E8F8566E-D549-4CCC-8118-99BBE962BF69}" type="presParOf" srcId="{47F8E7C2-DD1E-4306-85AA-71D045A68762}" destId="{3C0FF00D-F64E-4949-87F0-DB9DD80FE014}"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96BB96-E6B7-4ABE-A86B-E2423E49060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AE4628B-1E0D-416A-82FD-9120B4A410C6}">
      <dgm:prSet/>
      <dgm:spPr/>
      <dgm:t>
        <a:bodyPr/>
        <a:lstStyle/>
        <a:p>
          <a:pPr>
            <a:lnSpc>
              <a:spcPct val="100000"/>
            </a:lnSpc>
          </a:pPr>
          <a:r>
            <a:rPr lang="en-US" b="1" i="0" dirty="0">
              <a:solidFill>
                <a:schemeClr val="bg1"/>
              </a:solidFill>
            </a:rPr>
            <a:t>Minimize maintenance cost.</a:t>
          </a:r>
          <a:endParaRPr lang="en-US" b="1" dirty="0">
            <a:solidFill>
              <a:schemeClr val="bg1"/>
            </a:solidFill>
          </a:endParaRPr>
        </a:p>
      </dgm:t>
    </dgm:pt>
    <dgm:pt modelId="{7652DF5C-1D27-4A2B-B6DE-0A18EA84205C}" type="parTrans" cxnId="{0AEDFED2-0D05-49DD-AAEF-5CA602266A31}">
      <dgm:prSet/>
      <dgm:spPr/>
      <dgm:t>
        <a:bodyPr/>
        <a:lstStyle/>
        <a:p>
          <a:endParaRPr lang="en-US"/>
        </a:p>
      </dgm:t>
    </dgm:pt>
    <dgm:pt modelId="{28441E34-798D-454D-8895-8ACF4F1EBA25}" type="sibTrans" cxnId="{0AEDFED2-0D05-49DD-AAEF-5CA602266A31}">
      <dgm:prSet/>
      <dgm:spPr/>
      <dgm:t>
        <a:bodyPr/>
        <a:lstStyle/>
        <a:p>
          <a:endParaRPr lang="en-US"/>
        </a:p>
      </dgm:t>
    </dgm:pt>
    <dgm:pt modelId="{DAE7B1CA-DA0F-4718-88AF-F3D1C61E6E51}">
      <dgm:prSet/>
      <dgm:spPr/>
      <dgm:t>
        <a:bodyPr/>
        <a:lstStyle/>
        <a:p>
          <a:pPr>
            <a:lnSpc>
              <a:spcPct val="100000"/>
            </a:lnSpc>
          </a:pPr>
          <a:r>
            <a:rPr lang="en-US" b="1" i="0" dirty="0">
              <a:solidFill>
                <a:schemeClr val="bg1"/>
              </a:solidFill>
            </a:rPr>
            <a:t>It is a crucial goal for any organization, as it can lead to increased operational efficiency and cost savings. To achieve this, you can implement several strategies and best practices</a:t>
          </a:r>
          <a:endParaRPr lang="en-US" b="1" dirty="0">
            <a:solidFill>
              <a:schemeClr val="bg1"/>
            </a:solidFill>
          </a:endParaRPr>
        </a:p>
      </dgm:t>
    </dgm:pt>
    <dgm:pt modelId="{03349080-8861-4D79-BF71-6F36632D504F}" type="parTrans" cxnId="{F8A2FFCE-7860-45B2-B4B3-59DE8C439D9E}">
      <dgm:prSet/>
      <dgm:spPr/>
      <dgm:t>
        <a:bodyPr/>
        <a:lstStyle/>
        <a:p>
          <a:endParaRPr lang="en-US"/>
        </a:p>
      </dgm:t>
    </dgm:pt>
    <dgm:pt modelId="{613BE347-14BF-4141-AB9B-6C9B062E1CC9}" type="sibTrans" cxnId="{F8A2FFCE-7860-45B2-B4B3-59DE8C439D9E}">
      <dgm:prSet/>
      <dgm:spPr/>
      <dgm:t>
        <a:bodyPr/>
        <a:lstStyle/>
        <a:p>
          <a:endParaRPr lang="en-US"/>
        </a:p>
      </dgm:t>
    </dgm:pt>
    <dgm:pt modelId="{52B97628-83BA-4CF8-B79B-270F60103BE0}" type="pres">
      <dgm:prSet presAssocID="{8C96BB96-E6B7-4ABE-A86B-E2423E49060C}" presName="root" presStyleCnt="0">
        <dgm:presLayoutVars>
          <dgm:dir/>
          <dgm:resizeHandles val="exact"/>
        </dgm:presLayoutVars>
      </dgm:prSet>
      <dgm:spPr/>
    </dgm:pt>
    <dgm:pt modelId="{07E1EC20-D646-4506-89C8-66BE40144CBE}" type="pres">
      <dgm:prSet presAssocID="{7AE4628B-1E0D-416A-82FD-9120B4A410C6}" presName="compNode" presStyleCnt="0"/>
      <dgm:spPr/>
    </dgm:pt>
    <dgm:pt modelId="{3CCCA74B-DE92-4985-AB15-7E3595DC4243}" type="pres">
      <dgm:prSet presAssocID="{7AE4628B-1E0D-416A-82FD-9120B4A410C6}" presName="bgRect" presStyleLbl="bgShp" presStyleIdx="0" presStyleCnt="2"/>
      <dgm:spPr/>
    </dgm:pt>
    <dgm:pt modelId="{433ABED4-57DD-4D05-8042-E72AA64781FD}" type="pres">
      <dgm:prSet presAssocID="{7AE4628B-1E0D-416A-82FD-9120B4A410C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a:ext>
      </dgm:extLst>
    </dgm:pt>
    <dgm:pt modelId="{B4B7053D-0880-4DDD-9FC6-0A1067A6B21D}" type="pres">
      <dgm:prSet presAssocID="{7AE4628B-1E0D-416A-82FD-9120B4A410C6}" presName="spaceRect" presStyleCnt="0"/>
      <dgm:spPr/>
    </dgm:pt>
    <dgm:pt modelId="{E0C747F8-45C9-4C5A-8F38-AFA069E4B115}" type="pres">
      <dgm:prSet presAssocID="{7AE4628B-1E0D-416A-82FD-9120B4A410C6}" presName="parTx" presStyleLbl="revTx" presStyleIdx="0" presStyleCnt="2">
        <dgm:presLayoutVars>
          <dgm:chMax val="0"/>
          <dgm:chPref val="0"/>
        </dgm:presLayoutVars>
      </dgm:prSet>
      <dgm:spPr/>
    </dgm:pt>
    <dgm:pt modelId="{85B8FA04-F4CE-4A12-8B5B-7B6BC2DD110A}" type="pres">
      <dgm:prSet presAssocID="{28441E34-798D-454D-8895-8ACF4F1EBA25}" presName="sibTrans" presStyleCnt="0"/>
      <dgm:spPr/>
    </dgm:pt>
    <dgm:pt modelId="{1612A029-1A61-425F-A7B9-A939D25FC7C6}" type="pres">
      <dgm:prSet presAssocID="{DAE7B1CA-DA0F-4718-88AF-F3D1C61E6E51}" presName="compNode" presStyleCnt="0"/>
      <dgm:spPr/>
    </dgm:pt>
    <dgm:pt modelId="{3C58891E-F2C8-44AF-A488-C0730029B2C4}" type="pres">
      <dgm:prSet presAssocID="{DAE7B1CA-DA0F-4718-88AF-F3D1C61E6E51}" presName="bgRect" presStyleLbl="bgShp" presStyleIdx="1" presStyleCnt="2" custLinFactNeighborY="-12384"/>
      <dgm:spPr/>
    </dgm:pt>
    <dgm:pt modelId="{3EC1524A-C87B-4739-B093-3A1491791152}" type="pres">
      <dgm:prSet presAssocID="{DAE7B1CA-DA0F-4718-88AF-F3D1C61E6E51}" presName="iconRect" presStyleLbl="node1" presStyleIdx="1" presStyleCnt="2" custLinFactNeighborX="7640" custLinFactNeighborY="-2492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ximize"/>
        </a:ext>
      </dgm:extLst>
    </dgm:pt>
    <dgm:pt modelId="{43DFDAA2-005B-452B-9464-518B76B6832F}" type="pres">
      <dgm:prSet presAssocID="{DAE7B1CA-DA0F-4718-88AF-F3D1C61E6E51}" presName="spaceRect" presStyleCnt="0"/>
      <dgm:spPr/>
    </dgm:pt>
    <dgm:pt modelId="{ECFD1ED2-4F86-45C6-A158-BEC2AB3348EE}" type="pres">
      <dgm:prSet presAssocID="{DAE7B1CA-DA0F-4718-88AF-F3D1C61E6E51}" presName="parTx" presStyleLbl="revTx" presStyleIdx="1" presStyleCnt="2" custScaleX="99926" custLinFactNeighborY="-14036">
        <dgm:presLayoutVars>
          <dgm:chMax val="0"/>
          <dgm:chPref val="0"/>
        </dgm:presLayoutVars>
      </dgm:prSet>
      <dgm:spPr/>
    </dgm:pt>
  </dgm:ptLst>
  <dgm:cxnLst>
    <dgm:cxn modelId="{2A35DA15-7AE2-4E06-87C3-941AFC30AAB1}" type="presOf" srcId="{8C96BB96-E6B7-4ABE-A86B-E2423E49060C}" destId="{52B97628-83BA-4CF8-B79B-270F60103BE0}" srcOrd="0" destOrd="0" presId="urn:microsoft.com/office/officeart/2018/2/layout/IconVerticalSolidList"/>
    <dgm:cxn modelId="{5F69E133-6E37-4CD6-B7B9-08C5EB517109}" type="presOf" srcId="{DAE7B1CA-DA0F-4718-88AF-F3D1C61E6E51}" destId="{ECFD1ED2-4F86-45C6-A158-BEC2AB3348EE}" srcOrd="0" destOrd="0" presId="urn:microsoft.com/office/officeart/2018/2/layout/IconVerticalSolidList"/>
    <dgm:cxn modelId="{F8A2FFCE-7860-45B2-B4B3-59DE8C439D9E}" srcId="{8C96BB96-E6B7-4ABE-A86B-E2423E49060C}" destId="{DAE7B1CA-DA0F-4718-88AF-F3D1C61E6E51}" srcOrd="1" destOrd="0" parTransId="{03349080-8861-4D79-BF71-6F36632D504F}" sibTransId="{613BE347-14BF-4141-AB9B-6C9B062E1CC9}"/>
    <dgm:cxn modelId="{0AEDFED2-0D05-49DD-AAEF-5CA602266A31}" srcId="{8C96BB96-E6B7-4ABE-A86B-E2423E49060C}" destId="{7AE4628B-1E0D-416A-82FD-9120B4A410C6}" srcOrd="0" destOrd="0" parTransId="{7652DF5C-1D27-4A2B-B6DE-0A18EA84205C}" sibTransId="{28441E34-798D-454D-8895-8ACF4F1EBA25}"/>
    <dgm:cxn modelId="{D26C26F2-E49A-4227-892F-B34A556972AF}" type="presOf" srcId="{7AE4628B-1E0D-416A-82FD-9120B4A410C6}" destId="{E0C747F8-45C9-4C5A-8F38-AFA069E4B115}" srcOrd="0" destOrd="0" presId="urn:microsoft.com/office/officeart/2018/2/layout/IconVerticalSolidList"/>
    <dgm:cxn modelId="{57C228F7-5906-42F7-9F6D-A505EF960CF5}" type="presParOf" srcId="{52B97628-83BA-4CF8-B79B-270F60103BE0}" destId="{07E1EC20-D646-4506-89C8-66BE40144CBE}" srcOrd="0" destOrd="0" presId="urn:microsoft.com/office/officeart/2018/2/layout/IconVerticalSolidList"/>
    <dgm:cxn modelId="{56E70865-556C-4394-B9BA-BAE392FB2713}" type="presParOf" srcId="{07E1EC20-D646-4506-89C8-66BE40144CBE}" destId="{3CCCA74B-DE92-4985-AB15-7E3595DC4243}" srcOrd="0" destOrd="0" presId="urn:microsoft.com/office/officeart/2018/2/layout/IconVerticalSolidList"/>
    <dgm:cxn modelId="{FFE5C8E9-0F55-42CC-8763-8C07E9F76B45}" type="presParOf" srcId="{07E1EC20-D646-4506-89C8-66BE40144CBE}" destId="{433ABED4-57DD-4D05-8042-E72AA64781FD}" srcOrd="1" destOrd="0" presId="urn:microsoft.com/office/officeart/2018/2/layout/IconVerticalSolidList"/>
    <dgm:cxn modelId="{FC6F4581-8DDD-4EA8-A854-2FAFEE42D7F3}" type="presParOf" srcId="{07E1EC20-D646-4506-89C8-66BE40144CBE}" destId="{B4B7053D-0880-4DDD-9FC6-0A1067A6B21D}" srcOrd="2" destOrd="0" presId="urn:microsoft.com/office/officeart/2018/2/layout/IconVerticalSolidList"/>
    <dgm:cxn modelId="{DAD7D55B-66DC-4B35-BF73-C4D5E02A22F8}" type="presParOf" srcId="{07E1EC20-D646-4506-89C8-66BE40144CBE}" destId="{E0C747F8-45C9-4C5A-8F38-AFA069E4B115}" srcOrd="3" destOrd="0" presId="urn:microsoft.com/office/officeart/2018/2/layout/IconVerticalSolidList"/>
    <dgm:cxn modelId="{9AA2596F-3373-46A3-8F06-489FAA61D5A5}" type="presParOf" srcId="{52B97628-83BA-4CF8-B79B-270F60103BE0}" destId="{85B8FA04-F4CE-4A12-8B5B-7B6BC2DD110A}" srcOrd="1" destOrd="0" presId="urn:microsoft.com/office/officeart/2018/2/layout/IconVerticalSolidList"/>
    <dgm:cxn modelId="{514D4865-1AE3-4580-BA5F-8DCE82468B15}" type="presParOf" srcId="{52B97628-83BA-4CF8-B79B-270F60103BE0}" destId="{1612A029-1A61-425F-A7B9-A939D25FC7C6}" srcOrd="2" destOrd="0" presId="urn:microsoft.com/office/officeart/2018/2/layout/IconVerticalSolidList"/>
    <dgm:cxn modelId="{8BCB9CD6-4106-4A9E-87DA-B6DD218195CC}" type="presParOf" srcId="{1612A029-1A61-425F-A7B9-A939D25FC7C6}" destId="{3C58891E-F2C8-44AF-A488-C0730029B2C4}" srcOrd="0" destOrd="0" presId="urn:microsoft.com/office/officeart/2018/2/layout/IconVerticalSolidList"/>
    <dgm:cxn modelId="{7F1B8C52-D11D-4D13-A1E8-04F3D9965BD5}" type="presParOf" srcId="{1612A029-1A61-425F-A7B9-A939D25FC7C6}" destId="{3EC1524A-C87B-4739-B093-3A1491791152}" srcOrd="1" destOrd="0" presId="urn:microsoft.com/office/officeart/2018/2/layout/IconVerticalSolidList"/>
    <dgm:cxn modelId="{190C2C4A-0E32-42C2-97E0-C4A1A5089685}" type="presParOf" srcId="{1612A029-1A61-425F-A7B9-A939D25FC7C6}" destId="{43DFDAA2-005B-452B-9464-518B76B6832F}" srcOrd="2" destOrd="0" presId="urn:microsoft.com/office/officeart/2018/2/layout/IconVerticalSolidList"/>
    <dgm:cxn modelId="{84974947-16F7-4D03-A29D-90E2D7EB76B0}" type="presParOf" srcId="{1612A029-1A61-425F-A7B9-A939D25FC7C6}" destId="{ECFD1ED2-4F86-45C6-A158-BEC2AB3348E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844A81-4286-4B75-B513-A794E56BC655}" type="doc">
      <dgm:prSet loTypeId="urn:microsoft.com/office/officeart/2008/layout/LinedList" loCatId="list" qsTypeId="urn:microsoft.com/office/officeart/2005/8/quickstyle/simple1" qsCatId="simple" csTypeId="urn:microsoft.com/office/officeart/2005/8/colors/colorful4" csCatId="colorful" phldr="1"/>
      <dgm:spPr/>
      <dgm:t>
        <a:bodyPr/>
        <a:lstStyle/>
        <a:p>
          <a:endParaRPr lang="en-US"/>
        </a:p>
      </dgm:t>
    </dgm:pt>
    <dgm:pt modelId="{0848A3BB-7567-4EBC-A534-88A7DF04679F}">
      <dgm:prSet/>
      <dgm:spPr/>
      <dgm:t>
        <a:bodyPr anchor="ctr"/>
        <a:lstStyle/>
        <a:p>
          <a:r>
            <a:rPr lang="en-US" b="1" dirty="0">
              <a:solidFill>
                <a:schemeClr val="accent4">
                  <a:lumMod val="40000"/>
                  <a:lumOff val="60000"/>
                </a:schemeClr>
              </a:solidFill>
            </a:rPr>
            <a:t>Data Reading</a:t>
          </a:r>
          <a:r>
            <a:rPr lang="en-US" dirty="0">
              <a:solidFill>
                <a:schemeClr val="accent4">
                  <a:lumMod val="40000"/>
                  <a:lumOff val="60000"/>
                </a:schemeClr>
              </a:solidFill>
            </a:rPr>
            <a:t>:</a:t>
          </a:r>
        </a:p>
      </dgm:t>
    </dgm:pt>
    <dgm:pt modelId="{E1A662D2-B119-4F28-83B1-A8B2953F801F}" type="parTrans" cxnId="{C47C8674-3E98-4180-8EFB-999A2F7580B2}">
      <dgm:prSet/>
      <dgm:spPr/>
      <dgm:t>
        <a:bodyPr/>
        <a:lstStyle/>
        <a:p>
          <a:endParaRPr lang="en-US"/>
        </a:p>
      </dgm:t>
    </dgm:pt>
    <dgm:pt modelId="{E5A75C36-768B-4171-BB07-882C6530A495}" type="sibTrans" cxnId="{C47C8674-3E98-4180-8EFB-999A2F7580B2}">
      <dgm:prSet/>
      <dgm:spPr/>
      <dgm:t>
        <a:bodyPr/>
        <a:lstStyle/>
        <a:p>
          <a:endParaRPr lang="en-US"/>
        </a:p>
      </dgm:t>
    </dgm:pt>
    <dgm:pt modelId="{B420565E-2380-4D3B-B49D-6728A3611786}">
      <dgm:prSet/>
      <dgm:spPr/>
      <dgm:t>
        <a:bodyPr/>
        <a:lstStyle/>
        <a:p>
          <a:r>
            <a:rPr lang="en-US" dirty="0"/>
            <a:t>Initially, you loaded the dataset into your environment using the </a:t>
          </a:r>
          <a:r>
            <a:rPr lang="en-US" b="1" dirty="0" err="1"/>
            <a:t>pd.read_csv</a:t>
          </a:r>
          <a:r>
            <a:rPr lang="en-US" b="1" dirty="0"/>
            <a:t>()</a:t>
          </a:r>
          <a:r>
            <a:rPr lang="en-US" dirty="0"/>
            <a:t> function. This step is essential for bringing the data into your analysis environment, making it ready for further preprocessing and analysis.</a:t>
          </a:r>
        </a:p>
      </dgm:t>
    </dgm:pt>
    <dgm:pt modelId="{793311E9-6B63-4009-A1BA-D072C5C61F92}" type="parTrans" cxnId="{4044AEA2-FA48-4073-AE5A-A870B35621B8}">
      <dgm:prSet/>
      <dgm:spPr/>
      <dgm:t>
        <a:bodyPr/>
        <a:lstStyle/>
        <a:p>
          <a:endParaRPr lang="en-US"/>
        </a:p>
      </dgm:t>
    </dgm:pt>
    <dgm:pt modelId="{9A45B8C8-9285-4A4C-B250-374480773247}" type="sibTrans" cxnId="{4044AEA2-FA48-4073-AE5A-A870B35621B8}">
      <dgm:prSet/>
      <dgm:spPr/>
      <dgm:t>
        <a:bodyPr/>
        <a:lstStyle/>
        <a:p>
          <a:endParaRPr lang="en-US"/>
        </a:p>
      </dgm:t>
    </dgm:pt>
    <dgm:pt modelId="{576DF603-16AB-43B0-992F-C544EB38DE7A}">
      <dgm:prSet/>
      <dgm:spPr/>
      <dgm:t>
        <a:bodyPr anchor="ctr"/>
        <a:lstStyle/>
        <a:p>
          <a:r>
            <a:rPr lang="en-US" b="1" dirty="0">
              <a:solidFill>
                <a:schemeClr val="accent2">
                  <a:lumMod val="60000"/>
                  <a:lumOff val="40000"/>
                </a:schemeClr>
              </a:solidFill>
            </a:rPr>
            <a:t>Dataset Information</a:t>
          </a:r>
          <a:r>
            <a:rPr lang="en-US" dirty="0">
              <a:solidFill>
                <a:schemeClr val="accent2">
                  <a:lumMod val="60000"/>
                  <a:lumOff val="40000"/>
                </a:schemeClr>
              </a:solidFill>
            </a:rPr>
            <a:t>: </a:t>
          </a:r>
        </a:p>
      </dgm:t>
    </dgm:pt>
    <dgm:pt modelId="{515141D7-C923-4159-B5DD-6DFB053FB0C9}" type="parTrans" cxnId="{A7A7B02A-24C1-4E83-8529-2A9C8EBF06EF}">
      <dgm:prSet/>
      <dgm:spPr/>
      <dgm:t>
        <a:bodyPr/>
        <a:lstStyle/>
        <a:p>
          <a:endParaRPr lang="en-US"/>
        </a:p>
      </dgm:t>
    </dgm:pt>
    <dgm:pt modelId="{A2D6DE98-417E-4F00-AB04-A581468C4758}" type="sibTrans" cxnId="{A7A7B02A-24C1-4E83-8529-2A9C8EBF06EF}">
      <dgm:prSet/>
      <dgm:spPr/>
      <dgm:t>
        <a:bodyPr/>
        <a:lstStyle/>
        <a:p>
          <a:endParaRPr lang="en-US"/>
        </a:p>
      </dgm:t>
    </dgm:pt>
    <dgm:pt modelId="{E457BCB4-C9A7-494B-BBBD-1FA9094DE8E6}">
      <dgm:prSet/>
      <dgm:spPr/>
      <dgm:t>
        <a:bodyPr/>
        <a:lstStyle/>
        <a:p>
          <a:r>
            <a:rPr lang="en-US"/>
            <a:t>Started by gaining an understanding of the dataset's structure and characteristics using the </a:t>
          </a:r>
          <a:r>
            <a:rPr lang="en-US" b="1"/>
            <a:t>data.info()</a:t>
          </a:r>
          <a:r>
            <a:rPr lang="en-US"/>
            <a:t> method. This step provided valuable insights into the data's columns, data types, and any missing values. </a:t>
          </a:r>
        </a:p>
      </dgm:t>
    </dgm:pt>
    <dgm:pt modelId="{65B175A1-1BF9-4A06-9D3E-4D34ACF237CD}" type="parTrans" cxnId="{A427DAB4-442F-4E3A-B770-6746F119416E}">
      <dgm:prSet/>
      <dgm:spPr/>
      <dgm:t>
        <a:bodyPr/>
        <a:lstStyle/>
        <a:p>
          <a:endParaRPr lang="en-US"/>
        </a:p>
      </dgm:t>
    </dgm:pt>
    <dgm:pt modelId="{358F7BD9-1D73-4223-992E-6D201A982D3C}" type="sibTrans" cxnId="{A427DAB4-442F-4E3A-B770-6746F119416E}">
      <dgm:prSet/>
      <dgm:spPr/>
      <dgm:t>
        <a:bodyPr/>
        <a:lstStyle/>
        <a:p>
          <a:endParaRPr lang="en-US"/>
        </a:p>
      </dgm:t>
    </dgm:pt>
    <dgm:pt modelId="{554F9958-9D7B-41F6-B444-754BDD722387}">
      <dgm:prSet/>
      <dgm:spPr/>
      <dgm:t>
        <a:bodyPr anchor="ctr"/>
        <a:lstStyle/>
        <a:p>
          <a:r>
            <a:rPr lang="en-US" b="1" dirty="0">
              <a:solidFill>
                <a:schemeClr val="accent1">
                  <a:lumMod val="60000"/>
                  <a:lumOff val="40000"/>
                </a:schemeClr>
              </a:solidFill>
            </a:rPr>
            <a:t>Descriptive Statistics</a:t>
          </a:r>
          <a:r>
            <a:rPr lang="en-US" dirty="0">
              <a:solidFill>
                <a:schemeClr val="accent1">
                  <a:lumMod val="60000"/>
                  <a:lumOff val="40000"/>
                </a:schemeClr>
              </a:solidFill>
            </a:rPr>
            <a:t>:</a:t>
          </a:r>
        </a:p>
      </dgm:t>
    </dgm:pt>
    <dgm:pt modelId="{3BA73474-C6CE-4996-8BAB-863367AE4C7A}" type="parTrans" cxnId="{D396E7F8-B6DE-407C-8925-97010D360C14}">
      <dgm:prSet/>
      <dgm:spPr/>
      <dgm:t>
        <a:bodyPr/>
        <a:lstStyle/>
        <a:p>
          <a:endParaRPr lang="en-US"/>
        </a:p>
      </dgm:t>
    </dgm:pt>
    <dgm:pt modelId="{90BF6EF9-458A-47B5-B104-D4018FB3B895}" type="sibTrans" cxnId="{D396E7F8-B6DE-407C-8925-97010D360C14}">
      <dgm:prSet/>
      <dgm:spPr/>
      <dgm:t>
        <a:bodyPr/>
        <a:lstStyle/>
        <a:p>
          <a:endParaRPr lang="en-US"/>
        </a:p>
      </dgm:t>
    </dgm:pt>
    <dgm:pt modelId="{741F279A-7D3E-472E-BE25-26EC5A6A1165}">
      <dgm:prSet/>
      <dgm:spPr/>
      <dgm:t>
        <a:bodyPr/>
        <a:lstStyle/>
        <a:p>
          <a:r>
            <a:rPr lang="en-US"/>
            <a:t>This utilized the </a:t>
          </a:r>
          <a:r>
            <a:rPr lang="en-US" b="1"/>
            <a:t>data.describe()</a:t>
          </a:r>
          <a:r>
            <a:rPr lang="en-US"/>
            <a:t> method to generate summary statistics for the dataset. This allowed you to gain insights into the central tendency, dispersion, and distribution of numerical features in the data.</a:t>
          </a:r>
        </a:p>
      </dgm:t>
    </dgm:pt>
    <dgm:pt modelId="{14457D99-98B4-4DEC-B2A8-0CDB549D795F}" type="parTrans" cxnId="{26E70A2D-47EA-4927-A795-B8DBDB1104E1}">
      <dgm:prSet/>
      <dgm:spPr/>
      <dgm:t>
        <a:bodyPr/>
        <a:lstStyle/>
        <a:p>
          <a:endParaRPr lang="en-US"/>
        </a:p>
      </dgm:t>
    </dgm:pt>
    <dgm:pt modelId="{6BC75340-1622-448A-92B6-54AF0F9ED779}" type="sibTrans" cxnId="{26E70A2D-47EA-4927-A795-B8DBDB1104E1}">
      <dgm:prSet/>
      <dgm:spPr/>
      <dgm:t>
        <a:bodyPr/>
        <a:lstStyle/>
        <a:p>
          <a:endParaRPr lang="en-US"/>
        </a:p>
      </dgm:t>
    </dgm:pt>
    <dgm:pt modelId="{13F82FEF-D771-4D7A-B857-A1A3772C843D}">
      <dgm:prSet/>
      <dgm:spPr/>
      <dgm:t>
        <a:bodyPr anchor="ctr"/>
        <a:lstStyle/>
        <a:p>
          <a:r>
            <a:rPr lang="en-US" b="1" dirty="0">
              <a:solidFill>
                <a:srgbClr val="FFFF00"/>
              </a:solidFill>
            </a:rPr>
            <a:t>Duplicate Data Identification</a:t>
          </a:r>
          <a:r>
            <a:rPr lang="en-US" dirty="0">
              <a:solidFill>
                <a:srgbClr val="FFFF00"/>
              </a:solidFill>
            </a:rPr>
            <a:t>: </a:t>
          </a:r>
        </a:p>
      </dgm:t>
    </dgm:pt>
    <dgm:pt modelId="{2807A183-1644-47CD-AF94-38A851EEFB97}" type="parTrans" cxnId="{B90F127F-EF3E-4967-A1C5-B193DCA70A1B}">
      <dgm:prSet/>
      <dgm:spPr/>
      <dgm:t>
        <a:bodyPr/>
        <a:lstStyle/>
        <a:p>
          <a:endParaRPr lang="en-US"/>
        </a:p>
      </dgm:t>
    </dgm:pt>
    <dgm:pt modelId="{4898423C-F22E-404A-8643-04F972F67BE7}" type="sibTrans" cxnId="{B90F127F-EF3E-4967-A1C5-B193DCA70A1B}">
      <dgm:prSet/>
      <dgm:spPr/>
      <dgm:t>
        <a:bodyPr/>
        <a:lstStyle/>
        <a:p>
          <a:endParaRPr lang="en-US"/>
        </a:p>
      </dgm:t>
    </dgm:pt>
    <dgm:pt modelId="{A44408CD-86A8-4CA7-B363-BDD76212C96C}">
      <dgm:prSet/>
      <dgm:spPr/>
      <dgm:t>
        <a:bodyPr/>
        <a:lstStyle/>
        <a:p>
          <a:r>
            <a:rPr lang="en-US"/>
            <a:t>To ensure data integrity and consistency, identified duplicate records within the dataset using the </a:t>
          </a:r>
          <a:r>
            <a:rPr lang="en-US" b="1"/>
            <a:t>data.duplicated()</a:t>
          </a:r>
          <a:r>
            <a:rPr lang="en-US"/>
            <a:t> method. This step is crucial in maintaining data quality and can help in detecting and handling redundant information.</a:t>
          </a:r>
        </a:p>
      </dgm:t>
    </dgm:pt>
    <dgm:pt modelId="{FB9EBB9C-B88C-4D81-9AF5-B97D12BD6CD2}" type="parTrans" cxnId="{C0C94669-1B9D-41A6-A5C9-1E437C5C9F8D}">
      <dgm:prSet/>
      <dgm:spPr/>
      <dgm:t>
        <a:bodyPr/>
        <a:lstStyle/>
        <a:p>
          <a:endParaRPr lang="en-US"/>
        </a:p>
      </dgm:t>
    </dgm:pt>
    <dgm:pt modelId="{18607BD9-47C7-46B0-97AD-92247547F213}" type="sibTrans" cxnId="{C0C94669-1B9D-41A6-A5C9-1E437C5C9F8D}">
      <dgm:prSet/>
      <dgm:spPr/>
      <dgm:t>
        <a:bodyPr/>
        <a:lstStyle/>
        <a:p>
          <a:endParaRPr lang="en-US"/>
        </a:p>
      </dgm:t>
    </dgm:pt>
    <dgm:pt modelId="{AC917EDF-275D-47BE-AC2E-E4A9B7F21A51}" type="pres">
      <dgm:prSet presAssocID="{DF844A81-4286-4B75-B513-A794E56BC655}" presName="vert0" presStyleCnt="0">
        <dgm:presLayoutVars>
          <dgm:dir/>
          <dgm:animOne val="branch"/>
          <dgm:animLvl val="lvl"/>
        </dgm:presLayoutVars>
      </dgm:prSet>
      <dgm:spPr/>
    </dgm:pt>
    <dgm:pt modelId="{A8927FE5-D603-4516-BC2E-1E1AFA5E5DE0}" type="pres">
      <dgm:prSet presAssocID="{0848A3BB-7567-4EBC-A534-88A7DF04679F}" presName="thickLine" presStyleLbl="alignNode1" presStyleIdx="0" presStyleCnt="8"/>
      <dgm:spPr/>
    </dgm:pt>
    <dgm:pt modelId="{36BE2D9C-BCC9-4D56-AE08-190864207FCC}" type="pres">
      <dgm:prSet presAssocID="{0848A3BB-7567-4EBC-A534-88A7DF04679F}" presName="horz1" presStyleCnt="0"/>
      <dgm:spPr/>
    </dgm:pt>
    <dgm:pt modelId="{F25DCADA-1797-48B2-ADAC-22D8203F3663}" type="pres">
      <dgm:prSet presAssocID="{0848A3BB-7567-4EBC-A534-88A7DF04679F}" presName="tx1" presStyleLbl="revTx" presStyleIdx="0" presStyleCnt="8"/>
      <dgm:spPr/>
    </dgm:pt>
    <dgm:pt modelId="{9C1E2D83-813A-476C-8D27-14B011551950}" type="pres">
      <dgm:prSet presAssocID="{0848A3BB-7567-4EBC-A534-88A7DF04679F}" presName="vert1" presStyleCnt="0"/>
      <dgm:spPr/>
    </dgm:pt>
    <dgm:pt modelId="{9AF60ADF-FBF8-48C1-A796-4FE114319303}" type="pres">
      <dgm:prSet presAssocID="{B420565E-2380-4D3B-B49D-6728A3611786}" presName="thickLine" presStyleLbl="alignNode1" presStyleIdx="1" presStyleCnt="8"/>
      <dgm:spPr/>
    </dgm:pt>
    <dgm:pt modelId="{399492C4-D080-4438-B47C-75D0738B9022}" type="pres">
      <dgm:prSet presAssocID="{B420565E-2380-4D3B-B49D-6728A3611786}" presName="horz1" presStyleCnt="0"/>
      <dgm:spPr/>
    </dgm:pt>
    <dgm:pt modelId="{48F9FC6D-A9F3-4D93-AFC2-618A43DB9668}" type="pres">
      <dgm:prSet presAssocID="{B420565E-2380-4D3B-B49D-6728A3611786}" presName="tx1" presStyleLbl="revTx" presStyleIdx="1" presStyleCnt="8"/>
      <dgm:spPr/>
    </dgm:pt>
    <dgm:pt modelId="{B75695D1-E237-45E5-B3DF-95648F059229}" type="pres">
      <dgm:prSet presAssocID="{B420565E-2380-4D3B-B49D-6728A3611786}" presName="vert1" presStyleCnt="0"/>
      <dgm:spPr/>
    </dgm:pt>
    <dgm:pt modelId="{2EF729ED-4B89-4424-9C4E-5F0C6F9A45C7}" type="pres">
      <dgm:prSet presAssocID="{576DF603-16AB-43B0-992F-C544EB38DE7A}" presName="thickLine" presStyleLbl="alignNode1" presStyleIdx="2" presStyleCnt="8"/>
      <dgm:spPr/>
    </dgm:pt>
    <dgm:pt modelId="{8284E30E-6D35-4A96-939F-D55B92631549}" type="pres">
      <dgm:prSet presAssocID="{576DF603-16AB-43B0-992F-C544EB38DE7A}" presName="horz1" presStyleCnt="0"/>
      <dgm:spPr/>
    </dgm:pt>
    <dgm:pt modelId="{C8A9DB1C-FD56-41C5-8F08-497116A4A3AB}" type="pres">
      <dgm:prSet presAssocID="{576DF603-16AB-43B0-992F-C544EB38DE7A}" presName="tx1" presStyleLbl="revTx" presStyleIdx="2" presStyleCnt="8"/>
      <dgm:spPr/>
    </dgm:pt>
    <dgm:pt modelId="{30A8F54B-418D-4B38-9D22-51B47BEAAEDC}" type="pres">
      <dgm:prSet presAssocID="{576DF603-16AB-43B0-992F-C544EB38DE7A}" presName="vert1" presStyleCnt="0"/>
      <dgm:spPr/>
    </dgm:pt>
    <dgm:pt modelId="{C189EB58-D75B-458D-81AD-F85874723180}" type="pres">
      <dgm:prSet presAssocID="{E457BCB4-C9A7-494B-BBBD-1FA9094DE8E6}" presName="thickLine" presStyleLbl="alignNode1" presStyleIdx="3" presStyleCnt="8"/>
      <dgm:spPr/>
    </dgm:pt>
    <dgm:pt modelId="{075EA236-76E8-4956-AC75-BAE6994ABCCB}" type="pres">
      <dgm:prSet presAssocID="{E457BCB4-C9A7-494B-BBBD-1FA9094DE8E6}" presName="horz1" presStyleCnt="0"/>
      <dgm:spPr/>
    </dgm:pt>
    <dgm:pt modelId="{7F37A5AE-3717-476C-9881-C6CFE45FAB92}" type="pres">
      <dgm:prSet presAssocID="{E457BCB4-C9A7-494B-BBBD-1FA9094DE8E6}" presName="tx1" presStyleLbl="revTx" presStyleIdx="3" presStyleCnt="8"/>
      <dgm:spPr/>
    </dgm:pt>
    <dgm:pt modelId="{69FDB657-681E-477A-9DCD-54007EFBE259}" type="pres">
      <dgm:prSet presAssocID="{E457BCB4-C9A7-494B-BBBD-1FA9094DE8E6}" presName="vert1" presStyleCnt="0"/>
      <dgm:spPr/>
    </dgm:pt>
    <dgm:pt modelId="{DCF61219-56FE-455A-8A67-3AC9826A99D8}" type="pres">
      <dgm:prSet presAssocID="{554F9958-9D7B-41F6-B444-754BDD722387}" presName="thickLine" presStyleLbl="alignNode1" presStyleIdx="4" presStyleCnt="8"/>
      <dgm:spPr/>
    </dgm:pt>
    <dgm:pt modelId="{BD987882-4498-4CC3-A267-5859698EB641}" type="pres">
      <dgm:prSet presAssocID="{554F9958-9D7B-41F6-B444-754BDD722387}" presName="horz1" presStyleCnt="0"/>
      <dgm:spPr/>
    </dgm:pt>
    <dgm:pt modelId="{9EB37DB8-B8C9-4D9F-BFBC-5DB0656B2768}" type="pres">
      <dgm:prSet presAssocID="{554F9958-9D7B-41F6-B444-754BDD722387}" presName="tx1" presStyleLbl="revTx" presStyleIdx="4" presStyleCnt="8"/>
      <dgm:spPr/>
    </dgm:pt>
    <dgm:pt modelId="{57174FC5-1CB6-49C6-8111-BF5CCD6D29B4}" type="pres">
      <dgm:prSet presAssocID="{554F9958-9D7B-41F6-B444-754BDD722387}" presName="vert1" presStyleCnt="0"/>
      <dgm:spPr/>
    </dgm:pt>
    <dgm:pt modelId="{74A202E4-368A-4069-BDB3-078DCC892BE9}" type="pres">
      <dgm:prSet presAssocID="{741F279A-7D3E-472E-BE25-26EC5A6A1165}" presName="thickLine" presStyleLbl="alignNode1" presStyleIdx="5" presStyleCnt="8"/>
      <dgm:spPr/>
    </dgm:pt>
    <dgm:pt modelId="{CCB2518B-FF41-432C-B72D-43AAC1E48357}" type="pres">
      <dgm:prSet presAssocID="{741F279A-7D3E-472E-BE25-26EC5A6A1165}" presName="horz1" presStyleCnt="0"/>
      <dgm:spPr/>
    </dgm:pt>
    <dgm:pt modelId="{C91DB836-C473-44C1-B92F-0C170F9BEAA5}" type="pres">
      <dgm:prSet presAssocID="{741F279A-7D3E-472E-BE25-26EC5A6A1165}" presName="tx1" presStyleLbl="revTx" presStyleIdx="5" presStyleCnt="8"/>
      <dgm:spPr/>
    </dgm:pt>
    <dgm:pt modelId="{D2FEC0EC-3072-466B-81D6-7CF179907D51}" type="pres">
      <dgm:prSet presAssocID="{741F279A-7D3E-472E-BE25-26EC5A6A1165}" presName="vert1" presStyleCnt="0"/>
      <dgm:spPr/>
    </dgm:pt>
    <dgm:pt modelId="{0E06E80E-6E51-4308-BD95-91F3380C3462}" type="pres">
      <dgm:prSet presAssocID="{13F82FEF-D771-4D7A-B857-A1A3772C843D}" presName="thickLine" presStyleLbl="alignNode1" presStyleIdx="6" presStyleCnt="8"/>
      <dgm:spPr/>
    </dgm:pt>
    <dgm:pt modelId="{4A84AFD8-5152-4958-9898-39B9CD2F9FCB}" type="pres">
      <dgm:prSet presAssocID="{13F82FEF-D771-4D7A-B857-A1A3772C843D}" presName="horz1" presStyleCnt="0"/>
      <dgm:spPr/>
    </dgm:pt>
    <dgm:pt modelId="{391B710A-439E-4918-BB30-C6577923D1EB}" type="pres">
      <dgm:prSet presAssocID="{13F82FEF-D771-4D7A-B857-A1A3772C843D}" presName="tx1" presStyleLbl="revTx" presStyleIdx="6" presStyleCnt="8"/>
      <dgm:spPr/>
    </dgm:pt>
    <dgm:pt modelId="{4AF75876-0CA5-48A2-AD04-FD7E731B7455}" type="pres">
      <dgm:prSet presAssocID="{13F82FEF-D771-4D7A-B857-A1A3772C843D}" presName="vert1" presStyleCnt="0"/>
      <dgm:spPr/>
    </dgm:pt>
    <dgm:pt modelId="{EAA90909-884B-40BF-8B01-7913478597A3}" type="pres">
      <dgm:prSet presAssocID="{A44408CD-86A8-4CA7-B363-BDD76212C96C}" presName="thickLine" presStyleLbl="alignNode1" presStyleIdx="7" presStyleCnt="8"/>
      <dgm:spPr/>
    </dgm:pt>
    <dgm:pt modelId="{BD53DB31-E1A3-4A60-ADCE-AD533833B519}" type="pres">
      <dgm:prSet presAssocID="{A44408CD-86A8-4CA7-B363-BDD76212C96C}" presName="horz1" presStyleCnt="0"/>
      <dgm:spPr/>
    </dgm:pt>
    <dgm:pt modelId="{46C47F0E-0A0C-4DD8-8A60-6ABD5E856D6A}" type="pres">
      <dgm:prSet presAssocID="{A44408CD-86A8-4CA7-B363-BDD76212C96C}" presName="tx1" presStyleLbl="revTx" presStyleIdx="7" presStyleCnt="8"/>
      <dgm:spPr/>
    </dgm:pt>
    <dgm:pt modelId="{F17D6355-AC56-47A7-8440-413D4F297460}" type="pres">
      <dgm:prSet presAssocID="{A44408CD-86A8-4CA7-B363-BDD76212C96C}" presName="vert1" presStyleCnt="0"/>
      <dgm:spPr/>
    </dgm:pt>
  </dgm:ptLst>
  <dgm:cxnLst>
    <dgm:cxn modelId="{8A33170A-0734-4F92-AD13-1350AF2F4DFE}" type="presOf" srcId="{576DF603-16AB-43B0-992F-C544EB38DE7A}" destId="{C8A9DB1C-FD56-41C5-8F08-497116A4A3AB}" srcOrd="0" destOrd="0" presId="urn:microsoft.com/office/officeart/2008/layout/LinedList"/>
    <dgm:cxn modelId="{83CE3521-71B5-402E-8743-EE04B7FF30BA}" type="presOf" srcId="{741F279A-7D3E-472E-BE25-26EC5A6A1165}" destId="{C91DB836-C473-44C1-B92F-0C170F9BEAA5}" srcOrd="0" destOrd="0" presId="urn:microsoft.com/office/officeart/2008/layout/LinedList"/>
    <dgm:cxn modelId="{A7A7B02A-24C1-4E83-8529-2A9C8EBF06EF}" srcId="{DF844A81-4286-4B75-B513-A794E56BC655}" destId="{576DF603-16AB-43B0-992F-C544EB38DE7A}" srcOrd="2" destOrd="0" parTransId="{515141D7-C923-4159-B5DD-6DFB053FB0C9}" sibTransId="{A2D6DE98-417E-4F00-AB04-A581468C4758}"/>
    <dgm:cxn modelId="{26E70A2D-47EA-4927-A795-B8DBDB1104E1}" srcId="{DF844A81-4286-4B75-B513-A794E56BC655}" destId="{741F279A-7D3E-472E-BE25-26EC5A6A1165}" srcOrd="5" destOrd="0" parTransId="{14457D99-98B4-4DEC-B2A8-0CDB549D795F}" sibTransId="{6BC75340-1622-448A-92B6-54AF0F9ED779}"/>
    <dgm:cxn modelId="{C0C94669-1B9D-41A6-A5C9-1E437C5C9F8D}" srcId="{DF844A81-4286-4B75-B513-A794E56BC655}" destId="{A44408CD-86A8-4CA7-B363-BDD76212C96C}" srcOrd="7" destOrd="0" parTransId="{FB9EBB9C-B88C-4D81-9AF5-B97D12BD6CD2}" sibTransId="{18607BD9-47C7-46B0-97AD-92247547F213}"/>
    <dgm:cxn modelId="{D3A5D54A-40B1-4771-84D8-34AD25A7EA74}" type="presOf" srcId="{A44408CD-86A8-4CA7-B363-BDD76212C96C}" destId="{46C47F0E-0A0C-4DD8-8A60-6ABD5E856D6A}" srcOrd="0" destOrd="0" presId="urn:microsoft.com/office/officeart/2008/layout/LinedList"/>
    <dgm:cxn modelId="{C47C8674-3E98-4180-8EFB-999A2F7580B2}" srcId="{DF844A81-4286-4B75-B513-A794E56BC655}" destId="{0848A3BB-7567-4EBC-A534-88A7DF04679F}" srcOrd="0" destOrd="0" parTransId="{E1A662D2-B119-4F28-83B1-A8B2953F801F}" sibTransId="{E5A75C36-768B-4171-BB07-882C6530A495}"/>
    <dgm:cxn modelId="{B90F127F-EF3E-4967-A1C5-B193DCA70A1B}" srcId="{DF844A81-4286-4B75-B513-A794E56BC655}" destId="{13F82FEF-D771-4D7A-B857-A1A3772C843D}" srcOrd="6" destOrd="0" parTransId="{2807A183-1644-47CD-AF94-38A851EEFB97}" sibTransId="{4898423C-F22E-404A-8643-04F972F67BE7}"/>
    <dgm:cxn modelId="{D7D8928F-FE5F-4F40-9BAF-4FB9D9363FB6}" type="presOf" srcId="{0848A3BB-7567-4EBC-A534-88A7DF04679F}" destId="{F25DCADA-1797-48B2-ADAC-22D8203F3663}" srcOrd="0" destOrd="0" presId="urn:microsoft.com/office/officeart/2008/layout/LinedList"/>
    <dgm:cxn modelId="{A2A1A08F-21BD-4D8D-AB9B-824A93A51EFC}" type="presOf" srcId="{E457BCB4-C9A7-494B-BBBD-1FA9094DE8E6}" destId="{7F37A5AE-3717-476C-9881-C6CFE45FAB92}" srcOrd="0" destOrd="0" presId="urn:microsoft.com/office/officeart/2008/layout/LinedList"/>
    <dgm:cxn modelId="{5A645AA1-A8D2-4CC6-B7D0-DD5525BEF9C9}" type="presOf" srcId="{B420565E-2380-4D3B-B49D-6728A3611786}" destId="{48F9FC6D-A9F3-4D93-AFC2-618A43DB9668}" srcOrd="0" destOrd="0" presId="urn:microsoft.com/office/officeart/2008/layout/LinedList"/>
    <dgm:cxn modelId="{4044AEA2-FA48-4073-AE5A-A870B35621B8}" srcId="{DF844A81-4286-4B75-B513-A794E56BC655}" destId="{B420565E-2380-4D3B-B49D-6728A3611786}" srcOrd="1" destOrd="0" parTransId="{793311E9-6B63-4009-A1BA-D072C5C61F92}" sibTransId="{9A45B8C8-9285-4A4C-B250-374480773247}"/>
    <dgm:cxn modelId="{EF4F82B2-B6BA-4578-AC94-639A175C9AF8}" type="presOf" srcId="{DF844A81-4286-4B75-B513-A794E56BC655}" destId="{AC917EDF-275D-47BE-AC2E-E4A9B7F21A51}" srcOrd="0" destOrd="0" presId="urn:microsoft.com/office/officeart/2008/layout/LinedList"/>
    <dgm:cxn modelId="{A427DAB4-442F-4E3A-B770-6746F119416E}" srcId="{DF844A81-4286-4B75-B513-A794E56BC655}" destId="{E457BCB4-C9A7-494B-BBBD-1FA9094DE8E6}" srcOrd="3" destOrd="0" parTransId="{65B175A1-1BF9-4A06-9D3E-4D34ACF237CD}" sibTransId="{358F7BD9-1D73-4223-992E-6D201A982D3C}"/>
    <dgm:cxn modelId="{40495ABA-05C1-4056-BAD0-780FCFF9154C}" type="presOf" srcId="{13F82FEF-D771-4D7A-B857-A1A3772C843D}" destId="{391B710A-439E-4918-BB30-C6577923D1EB}" srcOrd="0" destOrd="0" presId="urn:microsoft.com/office/officeart/2008/layout/LinedList"/>
    <dgm:cxn modelId="{FF39F6D7-BAD7-4627-8CBA-4E68657E5865}" type="presOf" srcId="{554F9958-9D7B-41F6-B444-754BDD722387}" destId="{9EB37DB8-B8C9-4D9F-BFBC-5DB0656B2768}" srcOrd="0" destOrd="0" presId="urn:microsoft.com/office/officeart/2008/layout/LinedList"/>
    <dgm:cxn modelId="{D396E7F8-B6DE-407C-8925-97010D360C14}" srcId="{DF844A81-4286-4B75-B513-A794E56BC655}" destId="{554F9958-9D7B-41F6-B444-754BDD722387}" srcOrd="4" destOrd="0" parTransId="{3BA73474-C6CE-4996-8BAB-863367AE4C7A}" sibTransId="{90BF6EF9-458A-47B5-B104-D4018FB3B895}"/>
    <dgm:cxn modelId="{84BC4F59-8877-4E6C-B416-ACB7A479BBB4}" type="presParOf" srcId="{AC917EDF-275D-47BE-AC2E-E4A9B7F21A51}" destId="{A8927FE5-D603-4516-BC2E-1E1AFA5E5DE0}" srcOrd="0" destOrd="0" presId="urn:microsoft.com/office/officeart/2008/layout/LinedList"/>
    <dgm:cxn modelId="{99417242-03A6-4DB7-9DDE-2ECE90AEE65C}" type="presParOf" srcId="{AC917EDF-275D-47BE-AC2E-E4A9B7F21A51}" destId="{36BE2D9C-BCC9-4D56-AE08-190864207FCC}" srcOrd="1" destOrd="0" presId="urn:microsoft.com/office/officeart/2008/layout/LinedList"/>
    <dgm:cxn modelId="{651151AC-EBE7-43B1-811B-A7EE54F0337D}" type="presParOf" srcId="{36BE2D9C-BCC9-4D56-AE08-190864207FCC}" destId="{F25DCADA-1797-48B2-ADAC-22D8203F3663}" srcOrd="0" destOrd="0" presId="urn:microsoft.com/office/officeart/2008/layout/LinedList"/>
    <dgm:cxn modelId="{DB67C43E-AFA8-4248-90BC-3A5C5E130492}" type="presParOf" srcId="{36BE2D9C-BCC9-4D56-AE08-190864207FCC}" destId="{9C1E2D83-813A-476C-8D27-14B011551950}" srcOrd="1" destOrd="0" presId="urn:microsoft.com/office/officeart/2008/layout/LinedList"/>
    <dgm:cxn modelId="{42D44B60-5A29-465B-A673-51E34991FEB8}" type="presParOf" srcId="{AC917EDF-275D-47BE-AC2E-E4A9B7F21A51}" destId="{9AF60ADF-FBF8-48C1-A796-4FE114319303}" srcOrd="2" destOrd="0" presId="urn:microsoft.com/office/officeart/2008/layout/LinedList"/>
    <dgm:cxn modelId="{180A7A42-E94C-456D-8440-22A14B5EE5C9}" type="presParOf" srcId="{AC917EDF-275D-47BE-AC2E-E4A9B7F21A51}" destId="{399492C4-D080-4438-B47C-75D0738B9022}" srcOrd="3" destOrd="0" presId="urn:microsoft.com/office/officeart/2008/layout/LinedList"/>
    <dgm:cxn modelId="{4AF6E776-CA06-4BD3-840D-FE781E48DA19}" type="presParOf" srcId="{399492C4-D080-4438-B47C-75D0738B9022}" destId="{48F9FC6D-A9F3-4D93-AFC2-618A43DB9668}" srcOrd="0" destOrd="0" presId="urn:microsoft.com/office/officeart/2008/layout/LinedList"/>
    <dgm:cxn modelId="{ECB54667-A592-4BF3-BC69-2B9615BAFB71}" type="presParOf" srcId="{399492C4-D080-4438-B47C-75D0738B9022}" destId="{B75695D1-E237-45E5-B3DF-95648F059229}" srcOrd="1" destOrd="0" presId="urn:microsoft.com/office/officeart/2008/layout/LinedList"/>
    <dgm:cxn modelId="{CD2B974B-08CC-44FC-B895-8245D33917B1}" type="presParOf" srcId="{AC917EDF-275D-47BE-AC2E-E4A9B7F21A51}" destId="{2EF729ED-4B89-4424-9C4E-5F0C6F9A45C7}" srcOrd="4" destOrd="0" presId="urn:microsoft.com/office/officeart/2008/layout/LinedList"/>
    <dgm:cxn modelId="{0AE040B8-1C1B-42F1-A6E5-4C1B9A197684}" type="presParOf" srcId="{AC917EDF-275D-47BE-AC2E-E4A9B7F21A51}" destId="{8284E30E-6D35-4A96-939F-D55B92631549}" srcOrd="5" destOrd="0" presId="urn:microsoft.com/office/officeart/2008/layout/LinedList"/>
    <dgm:cxn modelId="{AFF429FC-2CF6-4A8D-99BC-DEFF9F7190C6}" type="presParOf" srcId="{8284E30E-6D35-4A96-939F-D55B92631549}" destId="{C8A9DB1C-FD56-41C5-8F08-497116A4A3AB}" srcOrd="0" destOrd="0" presId="urn:microsoft.com/office/officeart/2008/layout/LinedList"/>
    <dgm:cxn modelId="{2D8F83C6-2B92-41FF-9BD1-0C557A44CFDA}" type="presParOf" srcId="{8284E30E-6D35-4A96-939F-D55B92631549}" destId="{30A8F54B-418D-4B38-9D22-51B47BEAAEDC}" srcOrd="1" destOrd="0" presId="urn:microsoft.com/office/officeart/2008/layout/LinedList"/>
    <dgm:cxn modelId="{5D1DA031-37A7-4DD8-9668-CD4AC636A655}" type="presParOf" srcId="{AC917EDF-275D-47BE-AC2E-E4A9B7F21A51}" destId="{C189EB58-D75B-458D-81AD-F85874723180}" srcOrd="6" destOrd="0" presId="urn:microsoft.com/office/officeart/2008/layout/LinedList"/>
    <dgm:cxn modelId="{B31505E3-DBD7-4D0B-B387-D51D09AF331A}" type="presParOf" srcId="{AC917EDF-275D-47BE-AC2E-E4A9B7F21A51}" destId="{075EA236-76E8-4956-AC75-BAE6994ABCCB}" srcOrd="7" destOrd="0" presId="urn:microsoft.com/office/officeart/2008/layout/LinedList"/>
    <dgm:cxn modelId="{E68FFC51-8111-4D36-9E77-6CBA6877D207}" type="presParOf" srcId="{075EA236-76E8-4956-AC75-BAE6994ABCCB}" destId="{7F37A5AE-3717-476C-9881-C6CFE45FAB92}" srcOrd="0" destOrd="0" presId="urn:microsoft.com/office/officeart/2008/layout/LinedList"/>
    <dgm:cxn modelId="{01C80337-4BB1-40FB-82D3-39893FA448AE}" type="presParOf" srcId="{075EA236-76E8-4956-AC75-BAE6994ABCCB}" destId="{69FDB657-681E-477A-9DCD-54007EFBE259}" srcOrd="1" destOrd="0" presId="urn:microsoft.com/office/officeart/2008/layout/LinedList"/>
    <dgm:cxn modelId="{7C5AF9D3-21A2-47CD-A2F4-6217D3BC8646}" type="presParOf" srcId="{AC917EDF-275D-47BE-AC2E-E4A9B7F21A51}" destId="{DCF61219-56FE-455A-8A67-3AC9826A99D8}" srcOrd="8" destOrd="0" presId="urn:microsoft.com/office/officeart/2008/layout/LinedList"/>
    <dgm:cxn modelId="{15EECCD4-7407-44FE-9AAD-93DB5DF7264B}" type="presParOf" srcId="{AC917EDF-275D-47BE-AC2E-E4A9B7F21A51}" destId="{BD987882-4498-4CC3-A267-5859698EB641}" srcOrd="9" destOrd="0" presId="urn:microsoft.com/office/officeart/2008/layout/LinedList"/>
    <dgm:cxn modelId="{CBD16AB0-E588-4864-81F3-0A3BE0DA9AA6}" type="presParOf" srcId="{BD987882-4498-4CC3-A267-5859698EB641}" destId="{9EB37DB8-B8C9-4D9F-BFBC-5DB0656B2768}" srcOrd="0" destOrd="0" presId="urn:microsoft.com/office/officeart/2008/layout/LinedList"/>
    <dgm:cxn modelId="{AA58530E-0168-4ED1-9843-49616C10A2F4}" type="presParOf" srcId="{BD987882-4498-4CC3-A267-5859698EB641}" destId="{57174FC5-1CB6-49C6-8111-BF5CCD6D29B4}" srcOrd="1" destOrd="0" presId="urn:microsoft.com/office/officeart/2008/layout/LinedList"/>
    <dgm:cxn modelId="{67B513FC-B6CD-410A-BEF1-F7A10E82E248}" type="presParOf" srcId="{AC917EDF-275D-47BE-AC2E-E4A9B7F21A51}" destId="{74A202E4-368A-4069-BDB3-078DCC892BE9}" srcOrd="10" destOrd="0" presId="urn:microsoft.com/office/officeart/2008/layout/LinedList"/>
    <dgm:cxn modelId="{9EA0BC09-D626-4CAA-8BAC-84156A849B2B}" type="presParOf" srcId="{AC917EDF-275D-47BE-AC2E-E4A9B7F21A51}" destId="{CCB2518B-FF41-432C-B72D-43AAC1E48357}" srcOrd="11" destOrd="0" presId="urn:microsoft.com/office/officeart/2008/layout/LinedList"/>
    <dgm:cxn modelId="{D8534F12-B5BB-4A58-B05F-7CE18292475E}" type="presParOf" srcId="{CCB2518B-FF41-432C-B72D-43AAC1E48357}" destId="{C91DB836-C473-44C1-B92F-0C170F9BEAA5}" srcOrd="0" destOrd="0" presId="urn:microsoft.com/office/officeart/2008/layout/LinedList"/>
    <dgm:cxn modelId="{19678385-FB03-4224-95C6-5C169DEF15E2}" type="presParOf" srcId="{CCB2518B-FF41-432C-B72D-43AAC1E48357}" destId="{D2FEC0EC-3072-466B-81D6-7CF179907D51}" srcOrd="1" destOrd="0" presId="urn:microsoft.com/office/officeart/2008/layout/LinedList"/>
    <dgm:cxn modelId="{9A39082C-99E4-4C0F-A00E-91DBC67FEA39}" type="presParOf" srcId="{AC917EDF-275D-47BE-AC2E-E4A9B7F21A51}" destId="{0E06E80E-6E51-4308-BD95-91F3380C3462}" srcOrd="12" destOrd="0" presId="urn:microsoft.com/office/officeart/2008/layout/LinedList"/>
    <dgm:cxn modelId="{0319830B-CD5D-40CD-A351-EA5F31CC304E}" type="presParOf" srcId="{AC917EDF-275D-47BE-AC2E-E4A9B7F21A51}" destId="{4A84AFD8-5152-4958-9898-39B9CD2F9FCB}" srcOrd="13" destOrd="0" presId="urn:microsoft.com/office/officeart/2008/layout/LinedList"/>
    <dgm:cxn modelId="{5B4DC3C1-D832-4863-93A1-67EF24A5D8B7}" type="presParOf" srcId="{4A84AFD8-5152-4958-9898-39B9CD2F9FCB}" destId="{391B710A-439E-4918-BB30-C6577923D1EB}" srcOrd="0" destOrd="0" presId="urn:microsoft.com/office/officeart/2008/layout/LinedList"/>
    <dgm:cxn modelId="{BDED4384-DAAC-4C48-9B61-1E0E30FE07F5}" type="presParOf" srcId="{4A84AFD8-5152-4958-9898-39B9CD2F9FCB}" destId="{4AF75876-0CA5-48A2-AD04-FD7E731B7455}" srcOrd="1" destOrd="0" presId="urn:microsoft.com/office/officeart/2008/layout/LinedList"/>
    <dgm:cxn modelId="{EFDA513D-C097-4C71-B38D-9608A9595E4B}" type="presParOf" srcId="{AC917EDF-275D-47BE-AC2E-E4A9B7F21A51}" destId="{EAA90909-884B-40BF-8B01-7913478597A3}" srcOrd="14" destOrd="0" presId="urn:microsoft.com/office/officeart/2008/layout/LinedList"/>
    <dgm:cxn modelId="{315360B9-FF99-4BD0-9F86-5058CB4B76CA}" type="presParOf" srcId="{AC917EDF-275D-47BE-AC2E-E4A9B7F21A51}" destId="{BD53DB31-E1A3-4A60-ADCE-AD533833B519}" srcOrd="15" destOrd="0" presId="urn:microsoft.com/office/officeart/2008/layout/LinedList"/>
    <dgm:cxn modelId="{B0AAE570-F69A-4714-91FF-7077AAC9CBC7}" type="presParOf" srcId="{BD53DB31-E1A3-4A60-ADCE-AD533833B519}" destId="{46C47F0E-0A0C-4DD8-8A60-6ABD5E856D6A}" srcOrd="0" destOrd="0" presId="urn:microsoft.com/office/officeart/2008/layout/LinedList"/>
    <dgm:cxn modelId="{8FFF1B84-907E-41A9-A3A2-0A5DED515F01}" type="presParOf" srcId="{BD53DB31-E1A3-4A60-ADCE-AD533833B519}" destId="{F17D6355-AC56-47A7-8440-413D4F29746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5E9B41-C214-4207-BB51-12BA5453DE8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7D1E4C6-F47F-4946-8DD8-A8903A105AA6}">
      <dgm:prSet/>
      <dgm:spPr/>
      <dgm:t>
        <a:bodyPr/>
        <a:lstStyle/>
        <a:p>
          <a:pPr>
            <a:lnSpc>
              <a:spcPct val="100000"/>
            </a:lnSpc>
          </a:pPr>
          <a:r>
            <a:rPr lang="en-IN"/>
            <a:t>The Data visualisation </a:t>
          </a:r>
          <a:r>
            <a:rPr lang="en-US"/>
            <a:t>is the graphical representation of data to help people understand the patterns, trends, and insights within the data.</a:t>
          </a:r>
        </a:p>
      </dgm:t>
    </dgm:pt>
    <dgm:pt modelId="{6B6359E6-87EC-43E8-B34C-0BA29DA4A898}" type="parTrans" cxnId="{DEDF89D5-E3AA-4509-8096-A6C9EE00A371}">
      <dgm:prSet/>
      <dgm:spPr/>
      <dgm:t>
        <a:bodyPr/>
        <a:lstStyle/>
        <a:p>
          <a:endParaRPr lang="en-US"/>
        </a:p>
      </dgm:t>
    </dgm:pt>
    <dgm:pt modelId="{133FDBD8-5586-4B26-8CCF-191701F14E02}" type="sibTrans" cxnId="{DEDF89D5-E3AA-4509-8096-A6C9EE00A371}">
      <dgm:prSet/>
      <dgm:spPr/>
      <dgm:t>
        <a:bodyPr/>
        <a:lstStyle/>
        <a:p>
          <a:endParaRPr lang="en-US"/>
        </a:p>
      </dgm:t>
    </dgm:pt>
    <dgm:pt modelId="{4C13075C-66F2-4D53-A641-1827234FF7C5}">
      <dgm:prSet/>
      <dgm:spPr/>
      <dgm:t>
        <a:bodyPr/>
        <a:lstStyle/>
        <a:p>
          <a:pPr>
            <a:lnSpc>
              <a:spcPct val="100000"/>
            </a:lnSpc>
          </a:pPr>
          <a:r>
            <a:rPr lang="en-IN"/>
            <a:t>Various data visualizations are created using Seaborn and Matplotlib, such as histograms, box plots, and a heatmap of the correlation matrix. A countplot is used to visualize the distribution of the 'Downtime' variable, indicating the frequency of each category.</a:t>
          </a:r>
          <a:endParaRPr lang="en-US"/>
        </a:p>
      </dgm:t>
    </dgm:pt>
    <dgm:pt modelId="{1C90FE48-2DE2-46BE-9D0F-BBCD1A10EAED}" type="parTrans" cxnId="{43A71182-6E2D-4265-A028-EF045BCB54A9}">
      <dgm:prSet/>
      <dgm:spPr/>
      <dgm:t>
        <a:bodyPr/>
        <a:lstStyle/>
        <a:p>
          <a:endParaRPr lang="en-US"/>
        </a:p>
      </dgm:t>
    </dgm:pt>
    <dgm:pt modelId="{1CD47599-5636-478F-8341-4CED3EC286D6}" type="sibTrans" cxnId="{43A71182-6E2D-4265-A028-EF045BCB54A9}">
      <dgm:prSet/>
      <dgm:spPr/>
      <dgm:t>
        <a:bodyPr/>
        <a:lstStyle/>
        <a:p>
          <a:endParaRPr lang="en-US"/>
        </a:p>
      </dgm:t>
    </dgm:pt>
    <dgm:pt modelId="{0182711B-DED3-44F7-B113-753241D1B06E}">
      <dgm:prSet/>
      <dgm:spPr/>
      <dgm:t>
        <a:bodyPr/>
        <a:lstStyle/>
        <a:p>
          <a:pPr>
            <a:lnSpc>
              <a:spcPct val="100000"/>
            </a:lnSpc>
          </a:pPr>
          <a:r>
            <a:rPr lang="en-IN"/>
            <a:t>We have </a:t>
          </a:r>
          <a:r>
            <a:rPr lang="en-US"/>
            <a:t>Visualize key variables, specifically </a:t>
          </a:r>
          <a:r>
            <a:rPr lang="en-US" b="1"/>
            <a:t>Hydraulic_Pressure (measured in bar), Coolant_Pressure (measured in bar), </a:t>
          </a:r>
          <a:r>
            <a:rPr lang="en-US"/>
            <a:t>and</a:t>
          </a:r>
          <a:r>
            <a:rPr lang="en-US" b="1"/>
            <a:t> Air_System_Pressure (measured in bar), </a:t>
          </a:r>
          <a:r>
            <a:rPr lang="en-US"/>
            <a:t>to gain insights and a visual understanding of their distributions and characteristics.</a:t>
          </a:r>
        </a:p>
      </dgm:t>
    </dgm:pt>
    <dgm:pt modelId="{D3BEE91E-E320-41A4-A16D-1D925392A4F6}" type="parTrans" cxnId="{40A06CBE-81BC-492E-A3FD-CA5A4248B591}">
      <dgm:prSet/>
      <dgm:spPr/>
      <dgm:t>
        <a:bodyPr/>
        <a:lstStyle/>
        <a:p>
          <a:endParaRPr lang="en-US"/>
        </a:p>
      </dgm:t>
    </dgm:pt>
    <dgm:pt modelId="{582DDE55-C88B-416C-8294-5AF51350262A}" type="sibTrans" cxnId="{40A06CBE-81BC-492E-A3FD-CA5A4248B591}">
      <dgm:prSet/>
      <dgm:spPr/>
      <dgm:t>
        <a:bodyPr/>
        <a:lstStyle/>
        <a:p>
          <a:endParaRPr lang="en-US"/>
        </a:p>
      </dgm:t>
    </dgm:pt>
    <dgm:pt modelId="{4FC2F500-B8A4-4CCD-9E46-D0D475AEE4B8}" type="pres">
      <dgm:prSet presAssocID="{5E5E9B41-C214-4207-BB51-12BA5453DE8C}" presName="root" presStyleCnt="0">
        <dgm:presLayoutVars>
          <dgm:dir/>
          <dgm:resizeHandles val="exact"/>
        </dgm:presLayoutVars>
      </dgm:prSet>
      <dgm:spPr/>
    </dgm:pt>
    <dgm:pt modelId="{6582AE02-0771-441C-A45A-F51154A5907F}" type="pres">
      <dgm:prSet presAssocID="{97D1E4C6-F47F-4946-8DD8-A8903A105AA6}" presName="compNode" presStyleCnt="0"/>
      <dgm:spPr/>
    </dgm:pt>
    <dgm:pt modelId="{3841FBE9-AFD8-4DF2-8928-B1CE96A32951}" type="pres">
      <dgm:prSet presAssocID="{97D1E4C6-F47F-4946-8DD8-A8903A105AA6}" presName="bgRect" presStyleLbl="bgShp" presStyleIdx="0" presStyleCnt="3" custLinFactNeighborX="1534" custLinFactNeighborY="2351">
        <dgm:style>
          <a:lnRef idx="0">
            <a:schemeClr val="accent5"/>
          </a:lnRef>
          <a:fillRef idx="3">
            <a:schemeClr val="accent5"/>
          </a:fillRef>
          <a:effectRef idx="3">
            <a:schemeClr val="accent5"/>
          </a:effectRef>
          <a:fontRef idx="minor">
            <a:schemeClr val="lt1"/>
          </a:fontRef>
        </dgm:style>
      </dgm:prSet>
      <dgm:spPr/>
    </dgm:pt>
    <dgm:pt modelId="{AFA6C5F8-2424-49CC-B034-B1118098C955}" type="pres">
      <dgm:prSet presAssocID="{97D1E4C6-F47F-4946-8DD8-A8903A105AA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solidFill>
            <a:schemeClr val="bg1"/>
          </a:solidFill>
        </a:ln>
      </dgm:spPr>
      <dgm:extLst>
        <a:ext uri="{E40237B7-FDA0-4F09-8148-C483321AD2D9}">
          <dgm14:cNvPr xmlns:dgm14="http://schemas.microsoft.com/office/drawing/2010/diagram" id="0" name="" descr="Statistics"/>
        </a:ext>
      </dgm:extLst>
    </dgm:pt>
    <dgm:pt modelId="{CACBD84F-9290-48E5-B758-E6B0AB09DF92}" type="pres">
      <dgm:prSet presAssocID="{97D1E4C6-F47F-4946-8DD8-A8903A105AA6}" presName="spaceRect" presStyleCnt="0"/>
      <dgm:spPr/>
    </dgm:pt>
    <dgm:pt modelId="{3A2A9D92-11D7-45B4-8ECA-E05524EDB701}" type="pres">
      <dgm:prSet presAssocID="{97D1E4C6-F47F-4946-8DD8-A8903A105AA6}" presName="parTx" presStyleLbl="revTx" presStyleIdx="0" presStyleCnt="3">
        <dgm:presLayoutVars>
          <dgm:chMax val="0"/>
          <dgm:chPref val="0"/>
        </dgm:presLayoutVars>
      </dgm:prSet>
      <dgm:spPr/>
    </dgm:pt>
    <dgm:pt modelId="{914D1FAE-0564-4B0E-9D38-F4D8F4D27ABE}" type="pres">
      <dgm:prSet presAssocID="{133FDBD8-5586-4B26-8CCF-191701F14E02}" presName="sibTrans" presStyleCnt="0"/>
      <dgm:spPr/>
    </dgm:pt>
    <dgm:pt modelId="{0C8C2CA7-F5D9-45F2-B84F-F5314168EC9B}" type="pres">
      <dgm:prSet presAssocID="{4C13075C-66F2-4D53-A641-1827234FF7C5}" presName="compNode" presStyleCnt="0"/>
      <dgm:spPr/>
    </dgm:pt>
    <dgm:pt modelId="{7125159C-F2CC-496E-AB2B-0C4F4A611021}" type="pres">
      <dgm:prSet presAssocID="{4C13075C-66F2-4D53-A641-1827234FF7C5}" presName="bgRect" presStyleLbl="bgShp" presStyleIdx="1" presStyleCnt="3">
        <dgm:style>
          <a:lnRef idx="0">
            <a:schemeClr val="accent3"/>
          </a:lnRef>
          <a:fillRef idx="3">
            <a:schemeClr val="accent3"/>
          </a:fillRef>
          <a:effectRef idx="3">
            <a:schemeClr val="accent3"/>
          </a:effectRef>
          <a:fontRef idx="minor">
            <a:schemeClr val="lt1"/>
          </a:fontRef>
        </dgm:style>
      </dgm:prSet>
      <dgm:spPr/>
    </dgm:pt>
    <dgm:pt modelId="{8BC47BF6-EB72-4D06-82AD-9FF16FF30D8A}" type="pres">
      <dgm:prSet presAssocID="{4C13075C-66F2-4D53-A641-1827234FF7C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solidFill>
            <a:schemeClr val="bg1"/>
          </a:solidFill>
        </a:ln>
      </dgm:spPr>
      <dgm:extLst>
        <a:ext uri="{E40237B7-FDA0-4F09-8148-C483321AD2D9}">
          <dgm14:cNvPr xmlns:dgm14="http://schemas.microsoft.com/office/drawing/2010/diagram" id="0" name="" descr="Presentation with Pie Chart"/>
        </a:ext>
      </dgm:extLst>
    </dgm:pt>
    <dgm:pt modelId="{8909C583-72D7-4E76-9174-32E7299FE55B}" type="pres">
      <dgm:prSet presAssocID="{4C13075C-66F2-4D53-A641-1827234FF7C5}" presName="spaceRect" presStyleCnt="0"/>
      <dgm:spPr/>
    </dgm:pt>
    <dgm:pt modelId="{392FC645-7733-42E2-BE53-CE7A73C52AD4}" type="pres">
      <dgm:prSet presAssocID="{4C13075C-66F2-4D53-A641-1827234FF7C5}" presName="parTx" presStyleLbl="revTx" presStyleIdx="1" presStyleCnt="3">
        <dgm:presLayoutVars>
          <dgm:chMax val="0"/>
          <dgm:chPref val="0"/>
        </dgm:presLayoutVars>
      </dgm:prSet>
      <dgm:spPr/>
    </dgm:pt>
    <dgm:pt modelId="{4FFAA312-7E67-424A-97D5-A908C926FBBF}" type="pres">
      <dgm:prSet presAssocID="{1CD47599-5636-478F-8341-4CED3EC286D6}" presName="sibTrans" presStyleCnt="0"/>
      <dgm:spPr/>
    </dgm:pt>
    <dgm:pt modelId="{146D2512-8447-451B-A1E9-44D76F11641F}" type="pres">
      <dgm:prSet presAssocID="{0182711B-DED3-44F7-B113-753241D1B06E}" presName="compNode" presStyleCnt="0"/>
      <dgm:spPr/>
    </dgm:pt>
    <dgm:pt modelId="{E8D9C32F-3224-4DFE-B4E5-2B84279877D4}" type="pres">
      <dgm:prSet presAssocID="{0182711B-DED3-44F7-B113-753241D1B06E}" presName="bgRect" presStyleLbl="bgShp" presStyleIdx="2" presStyleCnt="3">
        <dgm:style>
          <a:lnRef idx="0">
            <a:schemeClr val="accent1"/>
          </a:lnRef>
          <a:fillRef idx="3">
            <a:schemeClr val="accent1"/>
          </a:fillRef>
          <a:effectRef idx="3">
            <a:schemeClr val="accent1"/>
          </a:effectRef>
          <a:fontRef idx="minor">
            <a:schemeClr val="lt1"/>
          </a:fontRef>
        </dgm:style>
      </dgm:prSet>
      <dgm:spPr/>
    </dgm:pt>
    <dgm:pt modelId="{34B9F75E-8982-4A07-89E4-67DB6D45B3B8}" type="pres">
      <dgm:prSet presAssocID="{0182711B-DED3-44F7-B113-753241D1B06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solidFill>
            <a:schemeClr val="bg1"/>
          </a:solidFill>
        </a:ln>
      </dgm:spPr>
      <dgm:extLst>
        <a:ext uri="{E40237B7-FDA0-4F09-8148-C483321AD2D9}">
          <dgm14:cNvPr xmlns:dgm14="http://schemas.microsoft.com/office/drawing/2010/diagram" id="0" name="" descr="Bridge scene"/>
        </a:ext>
      </dgm:extLst>
    </dgm:pt>
    <dgm:pt modelId="{D72DD436-DE5C-4562-B5B4-4E18A92D7088}" type="pres">
      <dgm:prSet presAssocID="{0182711B-DED3-44F7-B113-753241D1B06E}" presName="spaceRect" presStyleCnt="0"/>
      <dgm:spPr/>
    </dgm:pt>
    <dgm:pt modelId="{07FE8375-C700-44FB-9628-2ADB2E032426}" type="pres">
      <dgm:prSet presAssocID="{0182711B-DED3-44F7-B113-753241D1B06E}" presName="parTx" presStyleLbl="revTx" presStyleIdx="2" presStyleCnt="3">
        <dgm:presLayoutVars>
          <dgm:chMax val="0"/>
          <dgm:chPref val="0"/>
        </dgm:presLayoutVars>
      </dgm:prSet>
      <dgm:spPr/>
    </dgm:pt>
  </dgm:ptLst>
  <dgm:cxnLst>
    <dgm:cxn modelId="{587D5505-F681-4BE8-A480-7906EF8B2C8D}" type="presOf" srcId="{97D1E4C6-F47F-4946-8DD8-A8903A105AA6}" destId="{3A2A9D92-11D7-45B4-8ECA-E05524EDB701}" srcOrd="0" destOrd="0" presId="urn:microsoft.com/office/officeart/2018/2/layout/IconVerticalSolidList"/>
    <dgm:cxn modelId="{987A970B-3E1B-42D4-89AA-6ADEA425586A}" type="presOf" srcId="{0182711B-DED3-44F7-B113-753241D1B06E}" destId="{07FE8375-C700-44FB-9628-2ADB2E032426}" srcOrd="0" destOrd="0" presId="urn:microsoft.com/office/officeart/2018/2/layout/IconVerticalSolidList"/>
    <dgm:cxn modelId="{43A71182-6E2D-4265-A028-EF045BCB54A9}" srcId="{5E5E9B41-C214-4207-BB51-12BA5453DE8C}" destId="{4C13075C-66F2-4D53-A641-1827234FF7C5}" srcOrd="1" destOrd="0" parTransId="{1C90FE48-2DE2-46BE-9D0F-BBCD1A10EAED}" sibTransId="{1CD47599-5636-478F-8341-4CED3EC286D6}"/>
    <dgm:cxn modelId="{E3CD9D83-8F6D-4711-9819-FF44554A8C18}" type="presOf" srcId="{4C13075C-66F2-4D53-A641-1827234FF7C5}" destId="{392FC645-7733-42E2-BE53-CE7A73C52AD4}" srcOrd="0" destOrd="0" presId="urn:microsoft.com/office/officeart/2018/2/layout/IconVerticalSolidList"/>
    <dgm:cxn modelId="{40A06CBE-81BC-492E-A3FD-CA5A4248B591}" srcId="{5E5E9B41-C214-4207-BB51-12BA5453DE8C}" destId="{0182711B-DED3-44F7-B113-753241D1B06E}" srcOrd="2" destOrd="0" parTransId="{D3BEE91E-E320-41A4-A16D-1D925392A4F6}" sibTransId="{582DDE55-C88B-416C-8294-5AF51350262A}"/>
    <dgm:cxn modelId="{DEDF89D5-E3AA-4509-8096-A6C9EE00A371}" srcId="{5E5E9B41-C214-4207-BB51-12BA5453DE8C}" destId="{97D1E4C6-F47F-4946-8DD8-A8903A105AA6}" srcOrd="0" destOrd="0" parTransId="{6B6359E6-87EC-43E8-B34C-0BA29DA4A898}" sibTransId="{133FDBD8-5586-4B26-8CCF-191701F14E02}"/>
    <dgm:cxn modelId="{78C1FDF6-EDCF-457C-90F6-8B855C4546FB}" type="presOf" srcId="{5E5E9B41-C214-4207-BB51-12BA5453DE8C}" destId="{4FC2F500-B8A4-4CCD-9E46-D0D475AEE4B8}" srcOrd="0" destOrd="0" presId="urn:microsoft.com/office/officeart/2018/2/layout/IconVerticalSolidList"/>
    <dgm:cxn modelId="{E07A3A02-754C-45E3-B03B-054105BB1C95}" type="presParOf" srcId="{4FC2F500-B8A4-4CCD-9E46-D0D475AEE4B8}" destId="{6582AE02-0771-441C-A45A-F51154A5907F}" srcOrd="0" destOrd="0" presId="urn:microsoft.com/office/officeart/2018/2/layout/IconVerticalSolidList"/>
    <dgm:cxn modelId="{EA1F6409-C085-40C5-A123-DD3497C308DE}" type="presParOf" srcId="{6582AE02-0771-441C-A45A-F51154A5907F}" destId="{3841FBE9-AFD8-4DF2-8928-B1CE96A32951}" srcOrd="0" destOrd="0" presId="urn:microsoft.com/office/officeart/2018/2/layout/IconVerticalSolidList"/>
    <dgm:cxn modelId="{AE4715FC-08E3-478B-BB05-95BD751CA1E8}" type="presParOf" srcId="{6582AE02-0771-441C-A45A-F51154A5907F}" destId="{AFA6C5F8-2424-49CC-B034-B1118098C955}" srcOrd="1" destOrd="0" presId="urn:microsoft.com/office/officeart/2018/2/layout/IconVerticalSolidList"/>
    <dgm:cxn modelId="{08B14C68-D1F6-4BC6-B55B-4A60677505FF}" type="presParOf" srcId="{6582AE02-0771-441C-A45A-F51154A5907F}" destId="{CACBD84F-9290-48E5-B758-E6B0AB09DF92}" srcOrd="2" destOrd="0" presId="urn:microsoft.com/office/officeart/2018/2/layout/IconVerticalSolidList"/>
    <dgm:cxn modelId="{F5C4FD0B-405D-4E68-827B-51ECB0F3716D}" type="presParOf" srcId="{6582AE02-0771-441C-A45A-F51154A5907F}" destId="{3A2A9D92-11D7-45B4-8ECA-E05524EDB701}" srcOrd="3" destOrd="0" presId="urn:microsoft.com/office/officeart/2018/2/layout/IconVerticalSolidList"/>
    <dgm:cxn modelId="{3C92B099-CAC5-4368-88C9-C52AAB0EEC9D}" type="presParOf" srcId="{4FC2F500-B8A4-4CCD-9E46-D0D475AEE4B8}" destId="{914D1FAE-0564-4B0E-9D38-F4D8F4D27ABE}" srcOrd="1" destOrd="0" presId="urn:microsoft.com/office/officeart/2018/2/layout/IconVerticalSolidList"/>
    <dgm:cxn modelId="{303D5C6A-01BB-45FA-AD66-2FEAEA2A24F1}" type="presParOf" srcId="{4FC2F500-B8A4-4CCD-9E46-D0D475AEE4B8}" destId="{0C8C2CA7-F5D9-45F2-B84F-F5314168EC9B}" srcOrd="2" destOrd="0" presId="urn:microsoft.com/office/officeart/2018/2/layout/IconVerticalSolidList"/>
    <dgm:cxn modelId="{6E2544A4-C13C-4206-B217-5549BFDC7DCD}" type="presParOf" srcId="{0C8C2CA7-F5D9-45F2-B84F-F5314168EC9B}" destId="{7125159C-F2CC-496E-AB2B-0C4F4A611021}" srcOrd="0" destOrd="0" presId="urn:microsoft.com/office/officeart/2018/2/layout/IconVerticalSolidList"/>
    <dgm:cxn modelId="{35D93548-598C-4561-B777-68AF9C5652B3}" type="presParOf" srcId="{0C8C2CA7-F5D9-45F2-B84F-F5314168EC9B}" destId="{8BC47BF6-EB72-4D06-82AD-9FF16FF30D8A}" srcOrd="1" destOrd="0" presId="urn:microsoft.com/office/officeart/2018/2/layout/IconVerticalSolidList"/>
    <dgm:cxn modelId="{E8D0A8D9-3490-4E66-B15D-51A607CB9126}" type="presParOf" srcId="{0C8C2CA7-F5D9-45F2-B84F-F5314168EC9B}" destId="{8909C583-72D7-4E76-9174-32E7299FE55B}" srcOrd="2" destOrd="0" presId="urn:microsoft.com/office/officeart/2018/2/layout/IconVerticalSolidList"/>
    <dgm:cxn modelId="{28EA5407-CACA-4A73-8889-8B28924FBB82}" type="presParOf" srcId="{0C8C2CA7-F5D9-45F2-B84F-F5314168EC9B}" destId="{392FC645-7733-42E2-BE53-CE7A73C52AD4}" srcOrd="3" destOrd="0" presId="urn:microsoft.com/office/officeart/2018/2/layout/IconVerticalSolidList"/>
    <dgm:cxn modelId="{7C48AD76-B5C4-4FAB-BDFA-F3D82717C1A4}" type="presParOf" srcId="{4FC2F500-B8A4-4CCD-9E46-D0D475AEE4B8}" destId="{4FFAA312-7E67-424A-97D5-A908C926FBBF}" srcOrd="3" destOrd="0" presId="urn:microsoft.com/office/officeart/2018/2/layout/IconVerticalSolidList"/>
    <dgm:cxn modelId="{D28A3E96-CD9B-4ADD-8E10-DBA00F2F94C0}" type="presParOf" srcId="{4FC2F500-B8A4-4CCD-9E46-D0D475AEE4B8}" destId="{146D2512-8447-451B-A1E9-44D76F11641F}" srcOrd="4" destOrd="0" presId="urn:microsoft.com/office/officeart/2018/2/layout/IconVerticalSolidList"/>
    <dgm:cxn modelId="{669AA5A4-46D9-4A72-BAD1-48B7B664B1E1}" type="presParOf" srcId="{146D2512-8447-451B-A1E9-44D76F11641F}" destId="{E8D9C32F-3224-4DFE-B4E5-2B84279877D4}" srcOrd="0" destOrd="0" presId="urn:microsoft.com/office/officeart/2018/2/layout/IconVerticalSolidList"/>
    <dgm:cxn modelId="{9E99A446-3455-4108-A893-D254B3DC7214}" type="presParOf" srcId="{146D2512-8447-451B-A1E9-44D76F11641F}" destId="{34B9F75E-8982-4A07-89E4-67DB6D45B3B8}" srcOrd="1" destOrd="0" presId="urn:microsoft.com/office/officeart/2018/2/layout/IconVerticalSolidList"/>
    <dgm:cxn modelId="{E58E8036-4EB6-44B7-865F-184168D2446C}" type="presParOf" srcId="{146D2512-8447-451B-A1E9-44D76F11641F}" destId="{D72DD436-DE5C-4562-B5B4-4E18A92D7088}" srcOrd="2" destOrd="0" presId="urn:microsoft.com/office/officeart/2018/2/layout/IconVerticalSolidList"/>
    <dgm:cxn modelId="{021CCBCB-5231-4464-9B14-C0A714FDE167}" type="presParOf" srcId="{146D2512-8447-451B-A1E9-44D76F11641F}" destId="{07FE8375-C700-44FB-9628-2ADB2E03242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9776BA-1E26-4155-9B34-59E580822103}">
      <dsp:nvSpPr>
        <dsp:cNvPr id="0" name=""/>
        <dsp:cNvSpPr/>
      </dsp:nvSpPr>
      <dsp:spPr>
        <a:xfrm>
          <a:off x="0" y="338761"/>
          <a:ext cx="8104379" cy="192275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51740F-09A5-4E11-8818-98DE2A557F76}">
      <dsp:nvSpPr>
        <dsp:cNvPr id="0" name=""/>
        <dsp:cNvSpPr/>
      </dsp:nvSpPr>
      <dsp:spPr>
        <a:xfrm>
          <a:off x="581633" y="771381"/>
          <a:ext cx="1057515" cy="10575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893DB8-7750-4513-B1EF-2F57849CB8EA}">
      <dsp:nvSpPr>
        <dsp:cNvPr id="0" name=""/>
        <dsp:cNvSpPr/>
      </dsp:nvSpPr>
      <dsp:spPr>
        <a:xfrm>
          <a:off x="2220781" y="338761"/>
          <a:ext cx="5883597" cy="1922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492" tIns="203492" rIns="203492" bIns="203492" numCol="1" spcCol="1270" anchor="ctr" anchorCtr="0">
          <a:noAutofit/>
        </a:bodyPr>
        <a:lstStyle/>
        <a:p>
          <a:pPr marL="0" lvl="0" indent="0" algn="l" defTabSz="622300">
            <a:lnSpc>
              <a:spcPct val="100000"/>
            </a:lnSpc>
            <a:spcBef>
              <a:spcPct val="0"/>
            </a:spcBef>
            <a:spcAft>
              <a:spcPct val="35000"/>
            </a:spcAft>
            <a:buNone/>
          </a:pPr>
          <a:r>
            <a:rPr lang="en-US" sz="1400" kern="1200" dirty="0">
              <a:solidFill>
                <a:schemeClr val="tx1"/>
              </a:solidFill>
            </a:rPr>
            <a:t>Manufacturing pumps involves various machines and processes, which are critical for the production process. Unplanned machine downtime in a pump manufacturing facility can have significant negative consequences for productivity, cost-efficiency, and overall operations. </a:t>
          </a:r>
        </a:p>
      </dsp:txBody>
      <dsp:txXfrm>
        <a:off x="2220781" y="338761"/>
        <a:ext cx="5883597" cy="1922754"/>
      </dsp:txXfrm>
    </dsp:sp>
    <dsp:sp modelId="{BAF15110-7C82-4C5E-9CBD-4DC9A2899A78}">
      <dsp:nvSpPr>
        <dsp:cNvPr id="0" name=""/>
        <dsp:cNvSpPr/>
      </dsp:nvSpPr>
      <dsp:spPr>
        <a:xfrm>
          <a:off x="0" y="2308386"/>
          <a:ext cx="8104379" cy="239213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088B27-7704-4065-9E1F-187B9A0EBE98}">
      <dsp:nvSpPr>
        <dsp:cNvPr id="0" name=""/>
        <dsp:cNvSpPr/>
      </dsp:nvSpPr>
      <dsp:spPr>
        <a:xfrm>
          <a:off x="581633" y="3333618"/>
          <a:ext cx="1057515" cy="10575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C0FF00D-F64E-4949-87F0-DB9DD80FE014}">
      <dsp:nvSpPr>
        <dsp:cNvPr id="0" name=""/>
        <dsp:cNvSpPr/>
      </dsp:nvSpPr>
      <dsp:spPr>
        <a:xfrm>
          <a:off x="2220781" y="2483914"/>
          <a:ext cx="5883597" cy="1922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492" tIns="203492" rIns="203492" bIns="203492" numCol="1" spcCol="1270" anchor="ctr" anchorCtr="0">
          <a:noAutofit/>
        </a:bodyPr>
        <a:lstStyle/>
        <a:p>
          <a:pPr marL="0" lvl="0" indent="0" algn="l" defTabSz="622300">
            <a:lnSpc>
              <a:spcPct val="100000"/>
            </a:lnSpc>
            <a:spcBef>
              <a:spcPct val="0"/>
            </a:spcBef>
            <a:spcAft>
              <a:spcPct val="35000"/>
            </a:spcAft>
            <a:buNone/>
          </a:pPr>
          <a:r>
            <a:rPr lang="en-US" sz="1400" u="sng" kern="1200" dirty="0">
              <a:solidFill>
                <a:schemeClr val="tx1"/>
              </a:solidFill>
            </a:rPr>
            <a:t>The main business problem is as follow:</a:t>
          </a:r>
        </a:p>
        <a:p>
          <a:pPr marL="0" lvl="0" indent="0" algn="l" defTabSz="622300">
            <a:lnSpc>
              <a:spcPct val="100000"/>
            </a:lnSpc>
            <a:spcBef>
              <a:spcPct val="0"/>
            </a:spcBef>
            <a:spcAft>
              <a:spcPct val="35000"/>
            </a:spcAft>
            <a:buNone/>
          </a:pPr>
          <a:r>
            <a:rPr lang="en-US" sz="1400" b="1" kern="1200" dirty="0">
              <a:solidFill>
                <a:schemeClr val="tx1"/>
              </a:solidFill>
            </a:rPr>
            <a:t>      a. Machine</a:t>
          </a:r>
          <a:r>
            <a:rPr lang="en-US" sz="1400" kern="1200" dirty="0">
              <a:solidFill>
                <a:schemeClr val="tx1"/>
              </a:solidFill>
            </a:rPr>
            <a:t> which manufacture pumps</a:t>
          </a:r>
        </a:p>
        <a:p>
          <a:pPr marL="0" lvl="0" indent="0" algn="l" defTabSz="622300">
            <a:lnSpc>
              <a:spcPct val="100000"/>
            </a:lnSpc>
            <a:spcBef>
              <a:spcPct val="0"/>
            </a:spcBef>
            <a:spcAft>
              <a:spcPct val="35000"/>
            </a:spcAft>
            <a:buNone/>
          </a:pPr>
          <a:r>
            <a:rPr lang="en-US" sz="1400" b="1" kern="1200" dirty="0">
              <a:solidFill>
                <a:schemeClr val="tx1"/>
              </a:solidFill>
            </a:rPr>
            <a:t>      b. Unplanned Machine Downtime </a:t>
          </a:r>
          <a:r>
            <a:rPr lang="en-US" sz="1400" kern="1200" dirty="0">
              <a:solidFill>
                <a:schemeClr val="tx1"/>
              </a:solidFill>
            </a:rPr>
            <a:t>which is leading to loss in productivity</a:t>
          </a:r>
        </a:p>
        <a:p>
          <a:pPr marL="0" lvl="0" indent="0" algn="l" defTabSz="622300">
            <a:lnSpc>
              <a:spcPct val="100000"/>
            </a:lnSpc>
            <a:spcBef>
              <a:spcPct val="0"/>
            </a:spcBef>
            <a:spcAft>
              <a:spcPct val="35000"/>
            </a:spcAft>
            <a:buNone/>
          </a:pPr>
          <a:r>
            <a:rPr lang="en-US" sz="1400" b="1" kern="1200" dirty="0">
              <a:solidFill>
                <a:schemeClr val="tx1"/>
              </a:solidFill>
            </a:rPr>
            <a:t>      c.  Productivity Impact: </a:t>
          </a:r>
          <a:r>
            <a:rPr lang="en-US" sz="1400" b="0" kern="1200" dirty="0">
              <a:solidFill>
                <a:schemeClr val="tx1"/>
              </a:solidFill>
            </a:rPr>
            <a:t>Reduced Production Output</a:t>
          </a:r>
        </a:p>
        <a:p>
          <a:pPr marL="0" lvl="0" indent="0" algn="l" defTabSz="622300">
            <a:lnSpc>
              <a:spcPct val="100000"/>
            </a:lnSpc>
            <a:spcBef>
              <a:spcPct val="0"/>
            </a:spcBef>
            <a:spcAft>
              <a:spcPct val="35000"/>
            </a:spcAft>
            <a:buNone/>
          </a:pPr>
          <a:r>
            <a:rPr lang="en-US" sz="1400" b="1" kern="1200" dirty="0">
              <a:solidFill>
                <a:schemeClr val="tx1"/>
              </a:solidFill>
            </a:rPr>
            <a:t>      d. Operational Costs: </a:t>
          </a:r>
          <a:r>
            <a:rPr lang="en-US" sz="1400" b="0" kern="1200" dirty="0">
              <a:solidFill>
                <a:schemeClr val="tx1"/>
              </a:solidFill>
            </a:rPr>
            <a:t>Increased expenses from repair and maintenance</a:t>
          </a:r>
          <a:endParaRPr lang="en-US" sz="1400" b="1" kern="1200" dirty="0">
            <a:solidFill>
              <a:schemeClr val="tx1"/>
            </a:solidFill>
          </a:endParaRPr>
        </a:p>
        <a:p>
          <a:pPr marL="0" lvl="0" indent="0" algn="l" defTabSz="622300">
            <a:lnSpc>
              <a:spcPct val="100000"/>
            </a:lnSpc>
            <a:spcBef>
              <a:spcPct val="0"/>
            </a:spcBef>
            <a:spcAft>
              <a:spcPct val="35000"/>
            </a:spcAft>
            <a:buNone/>
          </a:pPr>
          <a:r>
            <a:rPr lang="en-US" sz="1400" b="1" kern="1200" dirty="0">
              <a:solidFill>
                <a:schemeClr val="tx1"/>
              </a:solidFill>
            </a:rPr>
            <a:t>      f.  Quality Issues: </a:t>
          </a:r>
          <a:r>
            <a:rPr lang="en-US" sz="1400" b="0" kern="1200" dirty="0">
              <a:solidFill>
                <a:schemeClr val="tx1"/>
              </a:solidFill>
            </a:rPr>
            <a:t>Defects in machine and its parts</a:t>
          </a:r>
          <a:endParaRPr lang="en-US" sz="1400" b="1" kern="1200" dirty="0">
            <a:solidFill>
              <a:schemeClr val="tx1"/>
            </a:solidFill>
          </a:endParaRPr>
        </a:p>
      </dsp:txBody>
      <dsp:txXfrm>
        <a:off x="2220781" y="2483914"/>
        <a:ext cx="5883597" cy="19227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CCA74B-DE92-4985-AB15-7E3595DC4243}">
      <dsp:nvSpPr>
        <dsp:cNvPr id="0" name=""/>
        <dsp:cNvSpPr/>
      </dsp:nvSpPr>
      <dsp:spPr>
        <a:xfrm>
          <a:off x="0" y="233613"/>
          <a:ext cx="4968000" cy="10012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3ABED4-57DD-4D05-8042-E72AA64781FD}">
      <dsp:nvSpPr>
        <dsp:cNvPr id="0" name=""/>
        <dsp:cNvSpPr/>
      </dsp:nvSpPr>
      <dsp:spPr>
        <a:xfrm>
          <a:off x="302863" y="458883"/>
          <a:ext cx="550660" cy="5506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C747F8-45C9-4C5A-8F38-AFA069E4B115}">
      <dsp:nvSpPr>
        <dsp:cNvPr id="0" name=""/>
        <dsp:cNvSpPr/>
      </dsp:nvSpPr>
      <dsp:spPr>
        <a:xfrm>
          <a:off x="1156387" y="233613"/>
          <a:ext cx="3811612" cy="100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960" tIns="105960" rIns="105960" bIns="105960" numCol="1" spcCol="1270" anchor="ctr" anchorCtr="0">
          <a:noAutofit/>
        </a:bodyPr>
        <a:lstStyle/>
        <a:p>
          <a:pPr marL="0" lvl="0" indent="0" algn="l" defTabSz="622300">
            <a:lnSpc>
              <a:spcPct val="100000"/>
            </a:lnSpc>
            <a:spcBef>
              <a:spcPct val="0"/>
            </a:spcBef>
            <a:spcAft>
              <a:spcPct val="35000"/>
            </a:spcAft>
            <a:buNone/>
          </a:pPr>
          <a:r>
            <a:rPr lang="en-US" sz="1400" b="1" i="0" kern="1200" dirty="0">
              <a:solidFill>
                <a:schemeClr val="bg1"/>
              </a:solidFill>
            </a:rPr>
            <a:t>Minimize maintenance cost.</a:t>
          </a:r>
          <a:endParaRPr lang="en-US" sz="1400" b="1" kern="1200" dirty="0">
            <a:solidFill>
              <a:schemeClr val="bg1"/>
            </a:solidFill>
          </a:endParaRPr>
        </a:p>
      </dsp:txBody>
      <dsp:txXfrm>
        <a:off x="1156387" y="233613"/>
        <a:ext cx="3811612" cy="1001200"/>
      </dsp:txXfrm>
    </dsp:sp>
    <dsp:sp modelId="{3C58891E-F2C8-44AF-A488-C0730029B2C4}">
      <dsp:nvSpPr>
        <dsp:cNvPr id="0" name=""/>
        <dsp:cNvSpPr/>
      </dsp:nvSpPr>
      <dsp:spPr>
        <a:xfrm>
          <a:off x="0" y="1311065"/>
          <a:ext cx="4968000" cy="10012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C1524A-C87B-4739-B093-3A1491791152}">
      <dsp:nvSpPr>
        <dsp:cNvPr id="0" name=""/>
        <dsp:cNvSpPr/>
      </dsp:nvSpPr>
      <dsp:spPr>
        <a:xfrm>
          <a:off x="344933" y="1523100"/>
          <a:ext cx="550660" cy="5506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FD1ED2-4F86-45C6-A158-BEC2AB3348EE}">
      <dsp:nvSpPr>
        <dsp:cNvPr id="0" name=""/>
        <dsp:cNvSpPr/>
      </dsp:nvSpPr>
      <dsp:spPr>
        <a:xfrm>
          <a:off x="1157797" y="1294526"/>
          <a:ext cx="3808792" cy="100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960" tIns="105960" rIns="105960" bIns="105960" numCol="1" spcCol="1270" anchor="ctr" anchorCtr="0">
          <a:noAutofit/>
        </a:bodyPr>
        <a:lstStyle/>
        <a:p>
          <a:pPr marL="0" lvl="0" indent="0" algn="l" defTabSz="622300">
            <a:lnSpc>
              <a:spcPct val="100000"/>
            </a:lnSpc>
            <a:spcBef>
              <a:spcPct val="0"/>
            </a:spcBef>
            <a:spcAft>
              <a:spcPct val="35000"/>
            </a:spcAft>
            <a:buNone/>
          </a:pPr>
          <a:r>
            <a:rPr lang="en-US" sz="1400" b="1" i="0" kern="1200" dirty="0">
              <a:solidFill>
                <a:schemeClr val="bg1"/>
              </a:solidFill>
            </a:rPr>
            <a:t>It is a crucial goal for any organization, as it can lead to increased operational efficiency and cost savings. To achieve this, you can implement several strategies and best practices</a:t>
          </a:r>
          <a:endParaRPr lang="en-US" sz="1400" b="1" kern="1200" dirty="0">
            <a:solidFill>
              <a:schemeClr val="bg1"/>
            </a:solidFill>
          </a:endParaRPr>
        </a:p>
      </dsp:txBody>
      <dsp:txXfrm>
        <a:off x="1157797" y="1294526"/>
        <a:ext cx="3808792" cy="10012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927FE5-D603-4516-BC2E-1E1AFA5E5DE0}">
      <dsp:nvSpPr>
        <dsp:cNvPr id="0" name=""/>
        <dsp:cNvSpPr/>
      </dsp:nvSpPr>
      <dsp:spPr>
        <a:xfrm>
          <a:off x="0" y="0"/>
          <a:ext cx="10515600"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5DCADA-1797-48B2-ADAC-22D8203F3663}">
      <dsp:nvSpPr>
        <dsp:cNvPr id="0" name=""/>
        <dsp:cNvSpPr/>
      </dsp:nvSpPr>
      <dsp:spPr>
        <a:xfrm>
          <a:off x="0" y="0"/>
          <a:ext cx="10515600" cy="600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solidFill>
                <a:schemeClr val="accent4">
                  <a:lumMod val="40000"/>
                  <a:lumOff val="60000"/>
                </a:schemeClr>
              </a:solidFill>
            </a:rPr>
            <a:t>Data Reading</a:t>
          </a:r>
          <a:r>
            <a:rPr lang="en-US" sz="1700" kern="1200" dirty="0">
              <a:solidFill>
                <a:schemeClr val="accent4">
                  <a:lumMod val="40000"/>
                  <a:lumOff val="60000"/>
                </a:schemeClr>
              </a:solidFill>
            </a:rPr>
            <a:t>:</a:t>
          </a:r>
        </a:p>
      </dsp:txBody>
      <dsp:txXfrm>
        <a:off x="0" y="0"/>
        <a:ext cx="10515600" cy="600956"/>
      </dsp:txXfrm>
    </dsp:sp>
    <dsp:sp modelId="{9AF60ADF-FBF8-48C1-A796-4FE114319303}">
      <dsp:nvSpPr>
        <dsp:cNvPr id="0" name=""/>
        <dsp:cNvSpPr/>
      </dsp:nvSpPr>
      <dsp:spPr>
        <a:xfrm>
          <a:off x="0" y="600956"/>
          <a:ext cx="10515600" cy="0"/>
        </a:xfrm>
        <a:prstGeom prst="line">
          <a:avLst/>
        </a:prstGeom>
        <a:solidFill>
          <a:schemeClr val="accent4">
            <a:hueOff val="-2742565"/>
            <a:satOff val="2126"/>
            <a:lumOff val="56"/>
            <a:alphaOff val="0"/>
          </a:schemeClr>
        </a:solidFill>
        <a:ln w="15875" cap="flat" cmpd="sng" algn="ctr">
          <a:solidFill>
            <a:schemeClr val="accent4">
              <a:hueOff val="-2742565"/>
              <a:satOff val="2126"/>
              <a:lumOff val="5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F9FC6D-A9F3-4D93-AFC2-618A43DB9668}">
      <dsp:nvSpPr>
        <dsp:cNvPr id="0" name=""/>
        <dsp:cNvSpPr/>
      </dsp:nvSpPr>
      <dsp:spPr>
        <a:xfrm>
          <a:off x="0" y="600956"/>
          <a:ext cx="10515600" cy="600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Initially, you loaded the dataset into your environment using the </a:t>
          </a:r>
          <a:r>
            <a:rPr lang="en-US" sz="1700" b="1" kern="1200" dirty="0" err="1"/>
            <a:t>pd.read_csv</a:t>
          </a:r>
          <a:r>
            <a:rPr lang="en-US" sz="1700" b="1" kern="1200" dirty="0"/>
            <a:t>()</a:t>
          </a:r>
          <a:r>
            <a:rPr lang="en-US" sz="1700" kern="1200" dirty="0"/>
            <a:t> function. This step is essential for bringing the data into your analysis environment, making it ready for further preprocessing and analysis.</a:t>
          </a:r>
        </a:p>
      </dsp:txBody>
      <dsp:txXfrm>
        <a:off x="0" y="600956"/>
        <a:ext cx="10515600" cy="600956"/>
      </dsp:txXfrm>
    </dsp:sp>
    <dsp:sp modelId="{2EF729ED-4B89-4424-9C4E-5F0C6F9A45C7}">
      <dsp:nvSpPr>
        <dsp:cNvPr id="0" name=""/>
        <dsp:cNvSpPr/>
      </dsp:nvSpPr>
      <dsp:spPr>
        <a:xfrm>
          <a:off x="0" y="1201912"/>
          <a:ext cx="10515600" cy="0"/>
        </a:xfrm>
        <a:prstGeom prst="line">
          <a:avLst/>
        </a:prstGeom>
        <a:solidFill>
          <a:schemeClr val="accent4">
            <a:hueOff val="-5485131"/>
            <a:satOff val="4251"/>
            <a:lumOff val="112"/>
            <a:alphaOff val="0"/>
          </a:schemeClr>
        </a:solidFill>
        <a:ln w="15875" cap="flat" cmpd="sng" algn="ctr">
          <a:solidFill>
            <a:schemeClr val="accent4">
              <a:hueOff val="-5485131"/>
              <a:satOff val="4251"/>
              <a:lumOff val="11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A9DB1C-FD56-41C5-8F08-497116A4A3AB}">
      <dsp:nvSpPr>
        <dsp:cNvPr id="0" name=""/>
        <dsp:cNvSpPr/>
      </dsp:nvSpPr>
      <dsp:spPr>
        <a:xfrm>
          <a:off x="0" y="1201912"/>
          <a:ext cx="10515600" cy="600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solidFill>
                <a:schemeClr val="accent2">
                  <a:lumMod val="60000"/>
                  <a:lumOff val="40000"/>
                </a:schemeClr>
              </a:solidFill>
            </a:rPr>
            <a:t>Dataset Information</a:t>
          </a:r>
          <a:r>
            <a:rPr lang="en-US" sz="1700" kern="1200" dirty="0">
              <a:solidFill>
                <a:schemeClr val="accent2">
                  <a:lumMod val="60000"/>
                  <a:lumOff val="40000"/>
                </a:schemeClr>
              </a:solidFill>
            </a:rPr>
            <a:t>: </a:t>
          </a:r>
        </a:p>
      </dsp:txBody>
      <dsp:txXfrm>
        <a:off x="0" y="1201912"/>
        <a:ext cx="10515600" cy="600956"/>
      </dsp:txXfrm>
    </dsp:sp>
    <dsp:sp modelId="{C189EB58-D75B-458D-81AD-F85874723180}">
      <dsp:nvSpPr>
        <dsp:cNvPr id="0" name=""/>
        <dsp:cNvSpPr/>
      </dsp:nvSpPr>
      <dsp:spPr>
        <a:xfrm>
          <a:off x="0" y="1802868"/>
          <a:ext cx="10515600" cy="0"/>
        </a:xfrm>
        <a:prstGeom prst="line">
          <a:avLst/>
        </a:prstGeom>
        <a:solidFill>
          <a:schemeClr val="accent4">
            <a:hueOff val="-8227696"/>
            <a:satOff val="6377"/>
            <a:lumOff val="168"/>
            <a:alphaOff val="0"/>
          </a:schemeClr>
        </a:solidFill>
        <a:ln w="15875" cap="flat" cmpd="sng" algn="ctr">
          <a:solidFill>
            <a:schemeClr val="accent4">
              <a:hueOff val="-8227696"/>
              <a:satOff val="6377"/>
              <a:lumOff val="16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37A5AE-3717-476C-9881-C6CFE45FAB92}">
      <dsp:nvSpPr>
        <dsp:cNvPr id="0" name=""/>
        <dsp:cNvSpPr/>
      </dsp:nvSpPr>
      <dsp:spPr>
        <a:xfrm>
          <a:off x="0" y="1802868"/>
          <a:ext cx="10515600" cy="600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Started by gaining an understanding of the dataset's structure and characteristics using the </a:t>
          </a:r>
          <a:r>
            <a:rPr lang="en-US" sz="1700" b="1" kern="1200"/>
            <a:t>data.info()</a:t>
          </a:r>
          <a:r>
            <a:rPr lang="en-US" sz="1700" kern="1200"/>
            <a:t> method. This step provided valuable insights into the data's columns, data types, and any missing values. </a:t>
          </a:r>
        </a:p>
      </dsp:txBody>
      <dsp:txXfrm>
        <a:off x="0" y="1802868"/>
        <a:ext cx="10515600" cy="600956"/>
      </dsp:txXfrm>
    </dsp:sp>
    <dsp:sp modelId="{DCF61219-56FE-455A-8A67-3AC9826A99D8}">
      <dsp:nvSpPr>
        <dsp:cNvPr id="0" name=""/>
        <dsp:cNvSpPr/>
      </dsp:nvSpPr>
      <dsp:spPr>
        <a:xfrm>
          <a:off x="0" y="2403825"/>
          <a:ext cx="10515600" cy="0"/>
        </a:xfrm>
        <a:prstGeom prst="line">
          <a:avLst/>
        </a:prstGeom>
        <a:solidFill>
          <a:schemeClr val="accent4">
            <a:hueOff val="-10970262"/>
            <a:satOff val="8502"/>
            <a:lumOff val="224"/>
            <a:alphaOff val="0"/>
          </a:schemeClr>
        </a:solidFill>
        <a:ln w="15875" cap="flat" cmpd="sng" algn="ctr">
          <a:solidFill>
            <a:schemeClr val="accent4">
              <a:hueOff val="-10970262"/>
              <a:satOff val="8502"/>
              <a:lumOff val="22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B37DB8-B8C9-4D9F-BFBC-5DB0656B2768}">
      <dsp:nvSpPr>
        <dsp:cNvPr id="0" name=""/>
        <dsp:cNvSpPr/>
      </dsp:nvSpPr>
      <dsp:spPr>
        <a:xfrm>
          <a:off x="0" y="2403824"/>
          <a:ext cx="10515600" cy="600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solidFill>
                <a:schemeClr val="accent1">
                  <a:lumMod val="60000"/>
                  <a:lumOff val="40000"/>
                </a:schemeClr>
              </a:solidFill>
            </a:rPr>
            <a:t>Descriptive Statistics</a:t>
          </a:r>
          <a:r>
            <a:rPr lang="en-US" sz="1700" kern="1200" dirty="0">
              <a:solidFill>
                <a:schemeClr val="accent1">
                  <a:lumMod val="60000"/>
                  <a:lumOff val="40000"/>
                </a:schemeClr>
              </a:solidFill>
            </a:rPr>
            <a:t>:</a:t>
          </a:r>
        </a:p>
      </dsp:txBody>
      <dsp:txXfrm>
        <a:off x="0" y="2403824"/>
        <a:ext cx="10515600" cy="600956"/>
      </dsp:txXfrm>
    </dsp:sp>
    <dsp:sp modelId="{74A202E4-368A-4069-BDB3-078DCC892BE9}">
      <dsp:nvSpPr>
        <dsp:cNvPr id="0" name=""/>
        <dsp:cNvSpPr/>
      </dsp:nvSpPr>
      <dsp:spPr>
        <a:xfrm>
          <a:off x="0" y="3004781"/>
          <a:ext cx="10515600" cy="0"/>
        </a:xfrm>
        <a:prstGeom prst="line">
          <a:avLst/>
        </a:prstGeom>
        <a:solidFill>
          <a:schemeClr val="accent4">
            <a:hueOff val="-13712826"/>
            <a:satOff val="10628"/>
            <a:lumOff val="280"/>
            <a:alphaOff val="0"/>
          </a:schemeClr>
        </a:solidFill>
        <a:ln w="15875" cap="flat" cmpd="sng" algn="ctr">
          <a:solidFill>
            <a:schemeClr val="accent4">
              <a:hueOff val="-13712826"/>
              <a:satOff val="10628"/>
              <a:lumOff val="28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1DB836-C473-44C1-B92F-0C170F9BEAA5}">
      <dsp:nvSpPr>
        <dsp:cNvPr id="0" name=""/>
        <dsp:cNvSpPr/>
      </dsp:nvSpPr>
      <dsp:spPr>
        <a:xfrm>
          <a:off x="0" y="3004781"/>
          <a:ext cx="10515600" cy="600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This utilized the </a:t>
          </a:r>
          <a:r>
            <a:rPr lang="en-US" sz="1700" b="1" kern="1200"/>
            <a:t>data.describe()</a:t>
          </a:r>
          <a:r>
            <a:rPr lang="en-US" sz="1700" kern="1200"/>
            <a:t> method to generate summary statistics for the dataset. This allowed you to gain insights into the central tendency, dispersion, and distribution of numerical features in the data.</a:t>
          </a:r>
        </a:p>
      </dsp:txBody>
      <dsp:txXfrm>
        <a:off x="0" y="3004781"/>
        <a:ext cx="10515600" cy="600956"/>
      </dsp:txXfrm>
    </dsp:sp>
    <dsp:sp modelId="{0E06E80E-6E51-4308-BD95-91F3380C3462}">
      <dsp:nvSpPr>
        <dsp:cNvPr id="0" name=""/>
        <dsp:cNvSpPr/>
      </dsp:nvSpPr>
      <dsp:spPr>
        <a:xfrm>
          <a:off x="0" y="3605737"/>
          <a:ext cx="10515600" cy="0"/>
        </a:xfrm>
        <a:prstGeom prst="line">
          <a:avLst/>
        </a:prstGeom>
        <a:solidFill>
          <a:schemeClr val="accent4">
            <a:hueOff val="-16455392"/>
            <a:satOff val="12753"/>
            <a:lumOff val="336"/>
            <a:alphaOff val="0"/>
          </a:schemeClr>
        </a:solidFill>
        <a:ln w="15875" cap="flat" cmpd="sng" algn="ctr">
          <a:solidFill>
            <a:schemeClr val="accent4">
              <a:hueOff val="-16455392"/>
              <a:satOff val="12753"/>
              <a:lumOff val="33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1B710A-439E-4918-BB30-C6577923D1EB}">
      <dsp:nvSpPr>
        <dsp:cNvPr id="0" name=""/>
        <dsp:cNvSpPr/>
      </dsp:nvSpPr>
      <dsp:spPr>
        <a:xfrm>
          <a:off x="0" y="3605737"/>
          <a:ext cx="10515600" cy="600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solidFill>
                <a:srgbClr val="FFFF00"/>
              </a:solidFill>
            </a:rPr>
            <a:t>Duplicate Data Identification</a:t>
          </a:r>
          <a:r>
            <a:rPr lang="en-US" sz="1700" kern="1200" dirty="0">
              <a:solidFill>
                <a:srgbClr val="FFFF00"/>
              </a:solidFill>
            </a:rPr>
            <a:t>: </a:t>
          </a:r>
        </a:p>
      </dsp:txBody>
      <dsp:txXfrm>
        <a:off x="0" y="3605737"/>
        <a:ext cx="10515600" cy="600956"/>
      </dsp:txXfrm>
    </dsp:sp>
    <dsp:sp modelId="{EAA90909-884B-40BF-8B01-7913478597A3}">
      <dsp:nvSpPr>
        <dsp:cNvPr id="0" name=""/>
        <dsp:cNvSpPr/>
      </dsp:nvSpPr>
      <dsp:spPr>
        <a:xfrm>
          <a:off x="0" y="4206693"/>
          <a:ext cx="10515600" cy="0"/>
        </a:xfrm>
        <a:prstGeom prst="line">
          <a:avLst/>
        </a:prstGeom>
        <a:solidFill>
          <a:schemeClr val="accent4">
            <a:hueOff val="-19197957"/>
            <a:satOff val="14879"/>
            <a:lumOff val="392"/>
            <a:alphaOff val="0"/>
          </a:schemeClr>
        </a:solidFill>
        <a:ln w="15875" cap="flat" cmpd="sng" algn="ctr">
          <a:solidFill>
            <a:schemeClr val="accent4">
              <a:hueOff val="-19197957"/>
              <a:satOff val="14879"/>
              <a:lumOff val="39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C47F0E-0A0C-4DD8-8A60-6ABD5E856D6A}">
      <dsp:nvSpPr>
        <dsp:cNvPr id="0" name=""/>
        <dsp:cNvSpPr/>
      </dsp:nvSpPr>
      <dsp:spPr>
        <a:xfrm>
          <a:off x="0" y="4206693"/>
          <a:ext cx="10515600" cy="600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To ensure data integrity and consistency, identified duplicate records within the dataset using the </a:t>
          </a:r>
          <a:r>
            <a:rPr lang="en-US" sz="1700" b="1" kern="1200"/>
            <a:t>data.duplicated()</a:t>
          </a:r>
          <a:r>
            <a:rPr lang="en-US" sz="1700" kern="1200"/>
            <a:t> method. This step is crucial in maintaining data quality and can help in detecting and handling redundant information.</a:t>
          </a:r>
        </a:p>
      </dsp:txBody>
      <dsp:txXfrm>
        <a:off x="0" y="4206693"/>
        <a:ext cx="10515600" cy="6009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1FBE9-AFD8-4DF2-8928-B1CE96A32951}">
      <dsp:nvSpPr>
        <dsp:cNvPr id="0" name=""/>
        <dsp:cNvSpPr/>
      </dsp:nvSpPr>
      <dsp:spPr>
        <a:xfrm>
          <a:off x="0" y="26537"/>
          <a:ext cx="10005446" cy="1108621"/>
        </a:xfrm>
        <a:prstGeom prst="roundRect">
          <a:avLst>
            <a:gd name="adj" fmla="val 10000"/>
          </a:avLst>
        </a:prstGeom>
        <a:gradFill rotWithShape="1">
          <a:gsLst>
            <a:gs pos="0">
              <a:schemeClr val="accent5">
                <a:tint val="94000"/>
                <a:satMod val="105000"/>
                <a:lumMod val="102000"/>
              </a:schemeClr>
            </a:gs>
            <a:gs pos="100000">
              <a:schemeClr val="accent5">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sp>
    <dsp:sp modelId="{AFA6C5F8-2424-49CC-B034-B1118098C955}">
      <dsp:nvSpPr>
        <dsp:cNvPr id="0" name=""/>
        <dsp:cNvSpPr/>
      </dsp:nvSpPr>
      <dsp:spPr>
        <a:xfrm>
          <a:off x="335357" y="249913"/>
          <a:ext cx="609741" cy="6097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sp>
    <dsp:sp modelId="{3A2A9D92-11D7-45B4-8ECA-E05524EDB701}">
      <dsp:nvSpPr>
        <dsp:cNvPr id="0" name=""/>
        <dsp:cNvSpPr/>
      </dsp:nvSpPr>
      <dsp:spPr>
        <a:xfrm>
          <a:off x="1280457" y="473"/>
          <a:ext cx="8724988" cy="1108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29" tIns="117329" rIns="117329" bIns="117329" numCol="1" spcCol="1270" anchor="ctr" anchorCtr="0">
          <a:noAutofit/>
        </a:bodyPr>
        <a:lstStyle/>
        <a:p>
          <a:pPr marL="0" lvl="0" indent="0" algn="l" defTabSz="800100">
            <a:lnSpc>
              <a:spcPct val="100000"/>
            </a:lnSpc>
            <a:spcBef>
              <a:spcPct val="0"/>
            </a:spcBef>
            <a:spcAft>
              <a:spcPct val="35000"/>
            </a:spcAft>
            <a:buNone/>
          </a:pPr>
          <a:r>
            <a:rPr lang="en-IN" sz="1800" kern="1200"/>
            <a:t>The Data visualisation </a:t>
          </a:r>
          <a:r>
            <a:rPr lang="en-US" sz="1800" kern="1200"/>
            <a:t>is the graphical representation of data to help people understand the patterns, trends, and insights within the data.</a:t>
          </a:r>
        </a:p>
      </dsp:txBody>
      <dsp:txXfrm>
        <a:off x="1280457" y="473"/>
        <a:ext cx="8724988" cy="1108621"/>
      </dsp:txXfrm>
    </dsp:sp>
    <dsp:sp modelId="{7125159C-F2CC-496E-AB2B-0C4F4A611021}">
      <dsp:nvSpPr>
        <dsp:cNvPr id="0" name=""/>
        <dsp:cNvSpPr/>
      </dsp:nvSpPr>
      <dsp:spPr>
        <a:xfrm>
          <a:off x="0" y="1386250"/>
          <a:ext cx="10005446" cy="1108621"/>
        </a:xfrm>
        <a:prstGeom prst="roundRect">
          <a:avLst>
            <a:gd name="adj" fmla="val 10000"/>
          </a:avLst>
        </a:prstGeom>
        <a:gradFill rotWithShape="1">
          <a:gsLst>
            <a:gs pos="0">
              <a:schemeClr val="accent3">
                <a:tint val="94000"/>
                <a:satMod val="105000"/>
                <a:lumMod val="102000"/>
              </a:schemeClr>
            </a:gs>
            <a:gs pos="100000">
              <a:schemeClr val="accent3">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sp>
    <dsp:sp modelId="{8BC47BF6-EB72-4D06-82AD-9FF16FF30D8A}">
      <dsp:nvSpPr>
        <dsp:cNvPr id="0" name=""/>
        <dsp:cNvSpPr/>
      </dsp:nvSpPr>
      <dsp:spPr>
        <a:xfrm>
          <a:off x="335357" y="1635690"/>
          <a:ext cx="609741" cy="6097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sp>
    <dsp:sp modelId="{392FC645-7733-42E2-BE53-CE7A73C52AD4}">
      <dsp:nvSpPr>
        <dsp:cNvPr id="0" name=""/>
        <dsp:cNvSpPr/>
      </dsp:nvSpPr>
      <dsp:spPr>
        <a:xfrm>
          <a:off x="1280457" y="1386250"/>
          <a:ext cx="8724988" cy="1108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29" tIns="117329" rIns="117329" bIns="117329" numCol="1" spcCol="1270" anchor="ctr" anchorCtr="0">
          <a:noAutofit/>
        </a:bodyPr>
        <a:lstStyle/>
        <a:p>
          <a:pPr marL="0" lvl="0" indent="0" algn="l" defTabSz="800100">
            <a:lnSpc>
              <a:spcPct val="100000"/>
            </a:lnSpc>
            <a:spcBef>
              <a:spcPct val="0"/>
            </a:spcBef>
            <a:spcAft>
              <a:spcPct val="35000"/>
            </a:spcAft>
            <a:buNone/>
          </a:pPr>
          <a:r>
            <a:rPr lang="en-IN" sz="1800" kern="1200"/>
            <a:t>Various data visualizations are created using Seaborn and Matplotlib, such as histograms, box plots, and a heatmap of the correlation matrix. A countplot is used to visualize the distribution of the 'Downtime' variable, indicating the frequency of each category.</a:t>
          </a:r>
          <a:endParaRPr lang="en-US" sz="1800" kern="1200"/>
        </a:p>
      </dsp:txBody>
      <dsp:txXfrm>
        <a:off x="1280457" y="1386250"/>
        <a:ext cx="8724988" cy="1108621"/>
      </dsp:txXfrm>
    </dsp:sp>
    <dsp:sp modelId="{E8D9C32F-3224-4DFE-B4E5-2B84279877D4}">
      <dsp:nvSpPr>
        <dsp:cNvPr id="0" name=""/>
        <dsp:cNvSpPr/>
      </dsp:nvSpPr>
      <dsp:spPr>
        <a:xfrm>
          <a:off x="0" y="2772026"/>
          <a:ext cx="10005446" cy="1108621"/>
        </a:xfrm>
        <a:prstGeom prst="roundRect">
          <a:avLst>
            <a:gd name="adj" fmla="val 10000"/>
          </a:avLst>
        </a:prstGeom>
        <a:gradFill rotWithShape="1">
          <a:gsLst>
            <a:gs pos="0">
              <a:schemeClr val="accent1">
                <a:tint val="94000"/>
                <a:satMod val="105000"/>
                <a:lumMod val="102000"/>
              </a:schemeClr>
            </a:gs>
            <a:gs pos="100000">
              <a:schemeClr val="accent1">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sp>
    <dsp:sp modelId="{34B9F75E-8982-4A07-89E4-67DB6D45B3B8}">
      <dsp:nvSpPr>
        <dsp:cNvPr id="0" name=""/>
        <dsp:cNvSpPr/>
      </dsp:nvSpPr>
      <dsp:spPr>
        <a:xfrm>
          <a:off x="335357" y="3021466"/>
          <a:ext cx="609741" cy="6097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sp>
    <dsp:sp modelId="{07FE8375-C700-44FB-9628-2ADB2E032426}">
      <dsp:nvSpPr>
        <dsp:cNvPr id="0" name=""/>
        <dsp:cNvSpPr/>
      </dsp:nvSpPr>
      <dsp:spPr>
        <a:xfrm>
          <a:off x="1280457" y="2772026"/>
          <a:ext cx="8724988" cy="1108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29" tIns="117329" rIns="117329" bIns="117329" numCol="1" spcCol="1270" anchor="ctr" anchorCtr="0">
          <a:noAutofit/>
        </a:bodyPr>
        <a:lstStyle/>
        <a:p>
          <a:pPr marL="0" lvl="0" indent="0" algn="l" defTabSz="800100">
            <a:lnSpc>
              <a:spcPct val="100000"/>
            </a:lnSpc>
            <a:spcBef>
              <a:spcPct val="0"/>
            </a:spcBef>
            <a:spcAft>
              <a:spcPct val="35000"/>
            </a:spcAft>
            <a:buNone/>
          </a:pPr>
          <a:r>
            <a:rPr lang="en-IN" sz="1800" kern="1200"/>
            <a:t>We have </a:t>
          </a:r>
          <a:r>
            <a:rPr lang="en-US" sz="1800" kern="1200"/>
            <a:t>Visualize key variables, specifically </a:t>
          </a:r>
          <a:r>
            <a:rPr lang="en-US" sz="1800" b="1" kern="1200"/>
            <a:t>Hydraulic_Pressure (measured in bar), Coolant_Pressure (measured in bar), </a:t>
          </a:r>
          <a:r>
            <a:rPr lang="en-US" sz="1800" kern="1200"/>
            <a:t>and</a:t>
          </a:r>
          <a:r>
            <a:rPr lang="en-US" sz="1800" b="1" kern="1200"/>
            <a:t> Air_System_Pressure (measured in bar), </a:t>
          </a:r>
          <a:r>
            <a:rPr lang="en-US" sz="1800" kern="1200"/>
            <a:t>to gain insights and a visual understanding of their distributions and characteristics.</a:t>
          </a:r>
        </a:p>
      </dsp:txBody>
      <dsp:txXfrm>
        <a:off x="1280457" y="2772026"/>
        <a:ext cx="8724988" cy="110862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258533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137" name="Google Shape;137;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28102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45" name="Google Shape;145;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60068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0279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261" name="Google Shape;26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11948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303" name="Google Shape;303;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0215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13</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01960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7" name="Google Shape;487;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928055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a:ea typeface="Arial"/>
              <a:cs typeface="Arial"/>
              <a:sym typeface="Arial"/>
            </a:endParaRPr>
          </a:p>
        </p:txBody>
      </p:sp>
    </p:spTree>
    <p:extLst>
      <p:ext uri="{BB962C8B-B14F-4D97-AF65-F5344CB8AC3E}">
        <p14:creationId xmlns:p14="http://schemas.microsoft.com/office/powerpoint/2010/main" val="42660047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a:ea typeface="Arial"/>
              <a:cs typeface="Arial"/>
              <a:sym typeface="Arial"/>
            </a:endParaRPr>
          </a:p>
        </p:txBody>
      </p:sp>
    </p:spTree>
    <p:extLst>
      <p:ext uri="{BB962C8B-B14F-4D97-AF65-F5344CB8AC3E}">
        <p14:creationId xmlns:p14="http://schemas.microsoft.com/office/powerpoint/2010/main" val="21330953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a:ea typeface="Arial"/>
              <a:cs typeface="Arial"/>
              <a:sym typeface="Arial"/>
            </a:endParaRPr>
          </a:p>
        </p:txBody>
      </p:sp>
    </p:spTree>
    <p:extLst>
      <p:ext uri="{BB962C8B-B14F-4D97-AF65-F5344CB8AC3E}">
        <p14:creationId xmlns:p14="http://schemas.microsoft.com/office/powerpoint/2010/main" val="199042469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a:ea typeface="Arial"/>
              <a:cs typeface="Arial"/>
              <a:sym typeface="Arial"/>
            </a:endParaRP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3596742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a:ea typeface="Arial"/>
              <a:cs typeface="Arial"/>
              <a:sym typeface="Arial"/>
            </a:endParaRPr>
          </a:p>
        </p:txBody>
      </p:sp>
    </p:spTree>
    <p:extLst>
      <p:ext uri="{BB962C8B-B14F-4D97-AF65-F5344CB8AC3E}">
        <p14:creationId xmlns:p14="http://schemas.microsoft.com/office/powerpoint/2010/main" val="52839357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a:ea typeface="Arial"/>
              <a:cs typeface="Arial"/>
              <a:sym typeface="Arial"/>
            </a:endParaRPr>
          </a:p>
        </p:txBody>
      </p:sp>
    </p:spTree>
    <p:extLst>
      <p:ext uri="{BB962C8B-B14F-4D97-AF65-F5344CB8AC3E}">
        <p14:creationId xmlns:p14="http://schemas.microsoft.com/office/powerpoint/2010/main" val="346869802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a:ea typeface="Arial"/>
              <a:cs typeface="Arial"/>
              <a:sym typeface="Arial"/>
            </a:endParaRPr>
          </a:p>
        </p:txBody>
      </p:sp>
    </p:spTree>
    <p:extLst>
      <p:ext uri="{BB962C8B-B14F-4D97-AF65-F5344CB8AC3E}">
        <p14:creationId xmlns:p14="http://schemas.microsoft.com/office/powerpoint/2010/main" val="246569701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85490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062386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24"/>
        <p:cNvGrpSpPr/>
        <p:nvPr/>
      </p:nvGrpSpPr>
      <p:grpSpPr>
        <a:xfrm>
          <a:off x="0" y="0"/>
          <a:ext cx="0" cy="0"/>
          <a:chOff x="0" y="0"/>
          <a:chExt cx="0" cy="0"/>
        </a:xfrm>
      </p:grpSpPr>
      <p:sp>
        <p:nvSpPr>
          <p:cNvPr id="26" name="Google Shape;26;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68302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05843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65068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a:ea typeface="Arial"/>
              <a:cs typeface="Arial"/>
              <a:sym typeface="Arial"/>
            </a:endParaRPr>
          </a:p>
        </p:txBody>
      </p:sp>
    </p:spTree>
    <p:extLst>
      <p:ext uri="{BB962C8B-B14F-4D97-AF65-F5344CB8AC3E}">
        <p14:creationId xmlns:p14="http://schemas.microsoft.com/office/powerpoint/2010/main" val="287520751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a:ea typeface="Arial"/>
              <a:cs typeface="Arial"/>
              <a:sym typeface="Arial"/>
            </a:endParaRPr>
          </a:p>
        </p:txBody>
      </p:sp>
    </p:spTree>
    <p:extLst>
      <p:ext uri="{BB962C8B-B14F-4D97-AF65-F5344CB8AC3E}">
        <p14:creationId xmlns:p14="http://schemas.microsoft.com/office/powerpoint/2010/main" val="337988616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84409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a:ea typeface="Arial"/>
              <a:cs typeface="Arial"/>
              <a:sym typeface="Arial"/>
            </a:endParaRPr>
          </a:p>
        </p:txBody>
      </p:sp>
    </p:spTree>
    <p:extLst>
      <p:ext uri="{BB962C8B-B14F-4D97-AF65-F5344CB8AC3E}">
        <p14:creationId xmlns:p14="http://schemas.microsoft.com/office/powerpoint/2010/main" val="245602575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62209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a:ea typeface="Arial"/>
              <a:cs typeface="Arial"/>
              <a:sym typeface="Arial"/>
            </a:endParaRPr>
          </a:p>
        </p:txBody>
      </p:sp>
    </p:spTree>
    <p:extLst>
      <p:ext uri="{BB962C8B-B14F-4D97-AF65-F5344CB8AC3E}">
        <p14:creationId xmlns:p14="http://schemas.microsoft.com/office/powerpoint/2010/main" val="376993464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a:ea typeface="Arial"/>
              <a:cs typeface="Arial"/>
              <a:sym typeface="Arial"/>
            </a:endParaRPr>
          </a:p>
        </p:txBody>
      </p:sp>
    </p:spTree>
    <p:extLst>
      <p:ext uri="{BB962C8B-B14F-4D97-AF65-F5344CB8AC3E}">
        <p14:creationId xmlns:p14="http://schemas.microsoft.com/office/powerpoint/2010/main" val="328143008"/>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hyperlink" Target="https://github.com/Akshat-ak47/" TargetMode="External"/><Relationship Id="rId4" Type="http://schemas.openxmlformats.org/officeDocument/2006/relationships/hyperlink" Target="https://www.linkedin.com/in/akshat-srivastava-ak47/"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47.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3.jpe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9133" y="2812694"/>
            <a:ext cx="5059834" cy="1757628"/>
          </a:xfrm>
        </p:spPr>
        <p:style>
          <a:lnRef idx="1">
            <a:schemeClr val="accent3"/>
          </a:lnRef>
          <a:fillRef idx="2">
            <a:schemeClr val="accent3"/>
          </a:fillRef>
          <a:effectRef idx="1">
            <a:schemeClr val="accent3"/>
          </a:effectRef>
          <a:fontRef idx="minor">
            <a:schemeClr val="dk1"/>
          </a:fontRef>
        </p:style>
        <p:txBody>
          <a:bodyPr>
            <a:normAutofit/>
          </a:bodyPr>
          <a:lstStyle/>
          <a:p>
            <a:pPr algn="ctr"/>
            <a:r>
              <a:rPr lang="en-IN" b="1" dirty="0"/>
              <a:t>Machine Downtime</a:t>
            </a:r>
            <a:endParaRPr lang="en-IN" dirty="0"/>
          </a:p>
        </p:txBody>
      </p:sp>
      <p:sp useBgFill="1">
        <p:nvSpPr>
          <p:cNvPr id="3" name="Text Placeholder 2"/>
          <p:cNvSpPr>
            <a:spLocks noGrp="1"/>
          </p:cNvSpPr>
          <p:nvPr>
            <p:ph idx="1"/>
          </p:nvPr>
        </p:nvSpPr>
        <p:spPr>
          <a:xfrm>
            <a:off x="7758288" y="4967986"/>
            <a:ext cx="4433711" cy="1890014"/>
          </a:xfrm>
        </p:spPr>
        <p:txBody>
          <a:bodyPr anchor="ctr">
            <a:normAutofit/>
          </a:bodyPr>
          <a:lstStyle/>
          <a:p>
            <a:pPr marL="114300" lvl="0" indent="0">
              <a:buNone/>
            </a:pPr>
            <a:endParaRPr lang="en-IN" sz="2000" b="1" dirty="0"/>
          </a:p>
          <a:p>
            <a:pPr marL="114300" lvl="0" indent="0">
              <a:buNone/>
            </a:pPr>
            <a:endParaRPr lang="en-IN" sz="2000" b="1" dirty="0"/>
          </a:p>
          <a:p>
            <a:pPr marL="114300" indent="0">
              <a:buNone/>
            </a:pPr>
            <a:endParaRPr lang="en-US" sz="2000" dirty="0"/>
          </a:p>
        </p:txBody>
      </p:sp>
      <p:pic>
        <p:nvPicPr>
          <p:cNvPr id="6" name="Picture 2" descr="360DigiTMG Reviews - 52 Reviews of 360digitmg.com | Sitejabbe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939727" y="5190420"/>
            <a:ext cx="4070831" cy="1445145"/>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99;p2"/>
          <p:cNvPicPr preferRelativeResize="0"/>
          <p:nvPr/>
        </p:nvPicPr>
        <p:blipFill rotWithShape="1">
          <a:blip r:embed="rId3">
            <a:alphaModFix/>
          </a:blip>
          <a:srcRect/>
          <a:stretch/>
        </p:blipFill>
        <p:spPr>
          <a:xfrm>
            <a:off x="14086508" y="11637873"/>
            <a:ext cx="158226" cy="163709"/>
          </a:xfrm>
          <a:prstGeom prst="rect">
            <a:avLst/>
          </a:prstGeom>
          <a:noFill/>
          <a:ln>
            <a:noFill/>
          </a:ln>
        </p:spPr>
      </p:pic>
      <p:sp>
        <p:nvSpPr>
          <p:cNvPr id="10" name="Title 1">
            <a:extLst>
              <a:ext uri="{FF2B5EF4-FFF2-40B4-BE49-F238E27FC236}">
                <a16:creationId xmlns:a16="http://schemas.microsoft.com/office/drawing/2014/main" id="{ABBEE0ED-52EF-5DCE-4CA8-5E6022A6C6D9}"/>
              </a:ext>
            </a:extLst>
          </p:cNvPr>
          <p:cNvSpPr txBox="1">
            <a:spLocks/>
          </p:cNvSpPr>
          <p:nvPr/>
        </p:nvSpPr>
        <p:spPr>
          <a:xfrm>
            <a:off x="1259133" y="1028050"/>
            <a:ext cx="5059834" cy="1570492"/>
          </a:xfrm>
          <a:prstGeom prst="rect">
            <a:avLst/>
          </a:prstGeom>
        </p:spPr>
        <p:style>
          <a:lnRef idx="1">
            <a:schemeClr val="accent3"/>
          </a:lnRef>
          <a:fillRef idx="2">
            <a:schemeClr val="accent3"/>
          </a:fillRef>
          <a:effectRef idx="1">
            <a:schemeClr val="accent3"/>
          </a:effectRef>
          <a:fontRef idx="minor">
            <a:schemeClr val="dk1"/>
          </a:fontRef>
        </p:style>
        <p:txBody>
          <a:bodyPr spcFirstLastPara="1" wrap="square" lIns="91400" tIns="45675" rIns="91400" bIns="45675"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IN" b="1" dirty="0"/>
              <a:t>AKSHAT SRIVASTAVA</a:t>
            </a:r>
            <a:endParaRPr lang="en-IN" dirty="0"/>
          </a:p>
        </p:txBody>
      </p:sp>
      <p:sp>
        <p:nvSpPr>
          <p:cNvPr id="4" name="TextBox 3">
            <a:extLst>
              <a:ext uri="{FF2B5EF4-FFF2-40B4-BE49-F238E27FC236}">
                <a16:creationId xmlns:a16="http://schemas.microsoft.com/office/drawing/2014/main" id="{E29C8E63-6620-FB36-C32D-EAD329F72902}"/>
              </a:ext>
            </a:extLst>
          </p:cNvPr>
          <p:cNvSpPr txBox="1"/>
          <p:nvPr/>
        </p:nvSpPr>
        <p:spPr>
          <a:xfrm>
            <a:off x="1259133" y="2432445"/>
            <a:ext cx="3587457" cy="584775"/>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algn="ctr"/>
            <a:r>
              <a:rPr lang="en-US" sz="3200" b="1" dirty="0"/>
              <a:t>   PROJECT NAME   </a:t>
            </a:r>
            <a:endParaRPr lang="en-IN" sz="3200" b="1" dirty="0"/>
          </a:p>
        </p:txBody>
      </p:sp>
      <p:sp>
        <p:nvSpPr>
          <p:cNvPr id="12" name="TextBox 11">
            <a:extLst>
              <a:ext uri="{FF2B5EF4-FFF2-40B4-BE49-F238E27FC236}">
                <a16:creationId xmlns:a16="http://schemas.microsoft.com/office/drawing/2014/main" id="{971F7FD6-1A55-42F3-DDFF-E16C4856EBD6}"/>
              </a:ext>
            </a:extLst>
          </p:cNvPr>
          <p:cNvSpPr txBox="1"/>
          <p:nvPr/>
        </p:nvSpPr>
        <p:spPr>
          <a:xfrm>
            <a:off x="1259133" y="649251"/>
            <a:ext cx="2303837" cy="584775"/>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algn="ctr"/>
            <a:r>
              <a:rPr lang="en-US" sz="3200" b="1" dirty="0"/>
              <a:t>    NAME    </a:t>
            </a:r>
            <a:endParaRPr lang="en-IN" sz="3200" b="1" dirty="0"/>
          </a:p>
        </p:txBody>
      </p:sp>
      <p:sp>
        <p:nvSpPr>
          <p:cNvPr id="16" name="Title 1">
            <a:extLst>
              <a:ext uri="{FF2B5EF4-FFF2-40B4-BE49-F238E27FC236}">
                <a16:creationId xmlns:a16="http://schemas.microsoft.com/office/drawing/2014/main" id="{BA10BBC0-A018-D833-EBB2-90314C476F24}"/>
              </a:ext>
            </a:extLst>
          </p:cNvPr>
          <p:cNvSpPr txBox="1">
            <a:spLocks/>
          </p:cNvSpPr>
          <p:nvPr/>
        </p:nvSpPr>
        <p:spPr>
          <a:xfrm>
            <a:off x="6891428" y="2200758"/>
            <a:ext cx="5307394" cy="1487838"/>
          </a:xfrm>
          <a:prstGeom prst="rect">
            <a:avLst/>
          </a:prstGeom>
        </p:spPr>
        <p:style>
          <a:lnRef idx="1">
            <a:schemeClr val="accent5"/>
          </a:lnRef>
          <a:fillRef idx="2">
            <a:schemeClr val="accent5"/>
          </a:fillRef>
          <a:effectRef idx="1">
            <a:schemeClr val="accent5"/>
          </a:effectRef>
          <a:fontRef idx="minor">
            <a:schemeClr val="dk1"/>
          </a:fontRef>
        </p:style>
        <p:txBody>
          <a:bodyPr spcFirstLastPara="1" wrap="square" lIns="91400" tIns="45675" rIns="91400" bIns="45675"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800" b="1" dirty="0"/>
              <a:t>LinkedIn</a:t>
            </a:r>
            <a:r>
              <a:rPr lang="en-US" sz="1800" dirty="0"/>
              <a:t> </a:t>
            </a:r>
            <a:r>
              <a:rPr lang="en-US" sz="1800" b="1" dirty="0"/>
              <a:t>–</a:t>
            </a:r>
          </a:p>
          <a:p>
            <a:r>
              <a:rPr lang="en-US" sz="1800" dirty="0">
                <a:solidFill>
                  <a:schemeClr val="bg2">
                    <a:lumMod val="75000"/>
                  </a:schemeClr>
                </a:solidFill>
                <a:hlinkClick r:id="rId4">
                  <a:extLst>
                    <a:ext uri="{A12FA001-AC4F-418D-AE19-62706E023703}">
                      <ahyp:hlinkClr xmlns:ahyp="http://schemas.microsoft.com/office/drawing/2018/hyperlinkcolor" val="tx"/>
                    </a:ext>
                  </a:extLst>
                </a:hlinkClick>
              </a:rPr>
              <a:t>https://www.linkedin.com/in/akshat-srivastava-ak47/</a:t>
            </a:r>
            <a:endParaRPr lang="en-US" sz="1800" dirty="0">
              <a:solidFill>
                <a:schemeClr val="bg2">
                  <a:lumMod val="75000"/>
                </a:schemeClr>
              </a:solidFill>
            </a:endParaRPr>
          </a:p>
          <a:p>
            <a:br>
              <a:rPr lang="en-US" sz="1800" dirty="0"/>
            </a:br>
            <a:r>
              <a:rPr lang="en-US" sz="1800" b="1" dirty="0"/>
              <a:t>GitHub – </a:t>
            </a:r>
          </a:p>
          <a:p>
            <a:r>
              <a:rPr lang="en-US" sz="1800" dirty="0">
                <a:solidFill>
                  <a:schemeClr val="bg2">
                    <a:lumMod val="75000"/>
                  </a:schemeClr>
                </a:solidFill>
                <a:hlinkClick r:id="rId5">
                  <a:extLst>
                    <a:ext uri="{A12FA001-AC4F-418D-AE19-62706E023703}">
                      <ahyp:hlinkClr xmlns:ahyp="http://schemas.microsoft.com/office/drawing/2018/hyperlinkcolor" val="tx"/>
                    </a:ext>
                  </a:extLst>
                </a:hlinkClick>
              </a:rPr>
              <a:t>https://github.com/Akshat-ak47/</a:t>
            </a:r>
            <a:endParaRPr lang="en-IN" sz="1800" dirty="0">
              <a:solidFill>
                <a:schemeClr val="bg2">
                  <a:lumMod val="75000"/>
                </a:schemeClr>
              </a:solidFill>
            </a:endParaRPr>
          </a:p>
        </p:txBody>
      </p:sp>
      <p:sp>
        <p:nvSpPr>
          <p:cNvPr id="18" name="TextBox 17">
            <a:extLst>
              <a:ext uri="{FF2B5EF4-FFF2-40B4-BE49-F238E27FC236}">
                <a16:creationId xmlns:a16="http://schemas.microsoft.com/office/drawing/2014/main" id="{3A7517A5-0336-5316-F665-C8CEB634A875}"/>
              </a:ext>
            </a:extLst>
          </p:cNvPr>
          <p:cNvSpPr txBox="1"/>
          <p:nvPr/>
        </p:nvSpPr>
        <p:spPr>
          <a:xfrm>
            <a:off x="10165482" y="1856716"/>
            <a:ext cx="2026517"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sz="2400" b="1" dirty="0"/>
              <a:t>   PROFILE   </a:t>
            </a:r>
            <a:endParaRPr lang="en-IN" sz="2400" b="1" dirty="0"/>
          </a:p>
        </p:txBody>
      </p:sp>
      <p:sp>
        <p:nvSpPr>
          <p:cNvPr id="22" name="Title 1">
            <a:extLst>
              <a:ext uri="{FF2B5EF4-FFF2-40B4-BE49-F238E27FC236}">
                <a16:creationId xmlns:a16="http://schemas.microsoft.com/office/drawing/2014/main" id="{B8892D82-5481-EA35-AE2A-745738FF9E8E}"/>
              </a:ext>
            </a:extLst>
          </p:cNvPr>
          <p:cNvSpPr txBox="1">
            <a:spLocks/>
          </p:cNvSpPr>
          <p:nvPr/>
        </p:nvSpPr>
        <p:spPr>
          <a:xfrm>
            <a:off x="1259133" y="4737980"/>
            <a:ext cx="5076360" cy="1337351"/>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b="1" dirty="0"/>
              <a:t>Data analysis</a:t>
            </a:r>
            <a:endParaRPr lang="en-IN" dirty="0"/>
          </a:p>
        </p:txBody>
      </p:sp>
      <p:sp>
        <p:nvSpPr>
          <p:cNvPr id="21" name="TextBox 20">
            <a:extLst>
              <a:ext uri="{FF2B5EF4-FFF2-40B4-BE49-F238E27FC236}">
                <a16:creationId xmlns:a16="http://schemas.microsoft.com/office/drawing/2014/main" id="{EE019FF3-327A-C854-0857-DB2492641384}"/>
              </a:ext>
            </a:extLst>
          </p:cNvPr>
          <p:cNvSpPr txBox="1"/>
          <p:nvPr/>
        </p:nvSpPr>
        <p:spPr>
          <a:xfrm>
            <a:off x="1259133" y="4367713"/>
            <a:ext cx="1955600" cy="576000"/>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algn="ctr"/>
            <a:r>
              <a:rPr lang="en-US" sz="3200" b="1" dirty="0"/>
              <a:t>    ROLE    </a:t>
            </a:r>
            <a:endParaRPr lang="en-IN" sz="3200" b="1" dirty="0"/>
          </a:p>
        </p:txBody>
      </p:sp>
      <p:sp>
        <p:nvSpPr>
          <p:cNvPr id="23" name="Title 1">
            <a:extLst>
              <a:ext uri="{FF2B5EF4-FFF2-40B4-BE49-F238E27FC236}">
                <a16:creationId xmlns:a16="http://schemas.microsoft.com/office/drawing/2014/main" id="{767E1C47-0BED-5E49-7886-2C413FE056A0}"/>
              </a:ext>
            </a:extLst>
          </p:cNvPr>
          <p:cNvSpPr txBox="1">
            <a:spLocks/>
          </p:cNvSpPr>
          <p:nvPr/>
        </p:nvSpPr>
        <p:spPr>
          <a:xfrm>
            <a:off x="6891428" y="3838688"/>
            <a:ext cx="5292000" cy="576000"/>
          </a:xfrm>
          <a:prstGeom prst="rect">
            <a:avLst/>
          </a:prstGeom>
        </p:spPr>
        <p:style>
          <a:lnRef idx="1">
            <a:schemeClr val="accent5"/>
          </a:lnRef>
          <a:fillRef idx="2">
            <a:schemeClr val="accent5"/>
          </a:fillRef>
          <a:effectRef idx="1">
            <a:schemeClr val="accent5"/>
          </a:effectRef>
          <a:fontRef idx="minor">
            <a:schemeClr val="dk1"/>
          </a:fontRef>
        </p:style>
        <p:txBody>
          <a:bodyPr spcFirstLastPara="1" wrap="square" lIns="91400" tIns="45675" rIns="91400" bIns="45675"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sz="1800" b="1" dirty="0">
                <a:solidFill>
                  <a:schemeClr val="bg2">
                    <a:lumMod val="75000"/>
                  </a:schemeClr>
                </a:solidFill>
              </a:rPr>
              <a:t>Mr. </a:t>
            </a:r>
            <a:r>
              <a:rPr lang="en-IN" sz="1800" b="1" dirty="0" err="1">
                <a:solidFill>
                  <a:schemeClr val="bg2">
                    <a:lumMod val="75000"/>
                  </a:schemeClr>
                </a:solidFill>
              </a:rPr>
              <a:t>Amarender</a:t>
            </a:r>
            <a:r>
              <a:rPr lang="en-IN" sz="1800" b="1" dirty="0">
                <a:solidFill>
                  <a:schemeClr val="bg2">
                    <a:lumMod val="75000"/>
                  </a:schemeClr>
                </a:solidFill>
              </a:rPr>
              <a:t> Reddy </a:t>
            </a:r>
            <a:r>
              <a:rPr lang="en-IN" sz="1800" b="1" dirty="0" err="1">
                <a:solidFill>
                  <a:schemeClr val="bg2">
                    <a:lumMod val="75000"/>
                  </a:schemeClr>
                </a:solidFill>
              </a:rPr>
              <a:t>Gundumalla</a:t>
            </a:r>
            <a:endParaRPr lang="en-IN" sz="1800" b="1" dirty="0">
              <a:solidFill>
                <a:schemeClr val="bg2">
                  <a:lumMod val="75000"/>
                </a:schemeClr>
              </a:solidFill>
            </a:endParaRPr>
          </a:p>
        </p:txBody>
      </p:sp>
      <p:sp>
        <p:nvSpPr>
          <p:cNvPr id="24" name="TextBox 23">
            <a:extLst>
              <a:ext uri="{FF2B5EF4-FFF2-40B4-BE49-F238E27FC236}">
                <a16:creationId xmlns:a16="http://schemas.microsoft.com/office/drawing/2014/main" id="{5DF60A52-71EF-2D52-5C5A-7997FA385E7D}"/>
              </a:ext>
            </a:extLst>
          </p:cNvPr>
          <p:cNvSpPr txBox="1"/>
          <p:nvPr/>
        </p:nvSpPr>
        <p:spPr>
          <a:xfrm>
            <a:off x="10387392" y="3555475"/>
            <a:ext cx="1813318"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sz="2400" b="1" dirty="0"/>
              <a:t>GUIDED BY -</a:t>
            </a:r>
            <a:endParaRPr lang="en-IN" sz="2400" b="1" dirty="0"/>
          </a:p>
        </p:txBody>
      </p:sp>
    </p:spTree>
    <p:extLst>
      <p:ext uri="{BB962C8B-B14F-4D97-AF65-F5344CB8AC3E}">
        <p14:creationId xmlns:p14="http://schemas.microsoft.com/office/powerpoint/2010/main" val="2350315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0FA5D3C-C645-6384-AB68-DC9B88CB7E77}"/>
              </a:ext>
            </a:extLst>
          </p:cNvPr>
          <p:cNvSpPr txBox="1"/>
          <p:nvPr/>
        </p:nvSpPr>
        <p:spPr>
          <a:xfrm>
            <a:off x="5809553" y="0"/>
            <a:ext cx="6382447" cy="461665"/>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2400">
                <a:solidFill>
                  <a:schemeClr val="tx1"/>
                </a:solidFill>
              </a:rPr>
              <a:t>2nd Business Moment: Measure Of Dispersion</a:t>
            </a:r>
            <a:endParaRPr lang="en-IN" sz="2400" dirty="0">
              <a:solidFill>
                <a:schemeClr val="tx1"/>
              </a:solidFill>
            </a:endParaRPr>
          </a:p>
        </p:txBody>
      </p:sp>
      <p:sp>
        <p:nvSpPr>
          <p:cNvPr id="8" name="Rectangle: Top Corners Rounded 7">
            <a:extLst>
              <a:ext uri="{FF2B5EF4-FFF2-40B4-BE49-F238E27FC236}">
                <a16:creationId xmlns:a16="http://schemas.microsoft.com/office/drawing/2014/main" id="{FF8F3F7A-2AD4-327E-5830-74F2A959A66C}"/>
              </a:ext>
            </a:extLst>
          </p:cNvPr>
          <p:cNvSpPr/>
          <p:nvPr/>
        </p:nvSpPr>
        <p:spPr>
          <a:xfrm>
            <a:off x="617593" y="807723"/>
            <a:ext cx="11158780" cy="5098942"/>
          </a:xfrm>
          <a:prstGeom prst="round2Same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A81447EC-F4C6-4840-E72D-2A17BAC36B2F}"/>
              </a:ext>
            </a:extLst>
          </p:cNvPr>
          <p:cNvPicPr>
            <a:picLocks noChangeAspect="1"/>
          </p:cNvPicPr>
          <p:nvPr/>
        </p:nvPicPr>
        <p:blipFill>
          <a:blip r:embed="rId2"/>
          <a:stretch>
            <a:fillRect/>
          </a:stretch>
        </p:blipFill>
        <p:spPr>
          <a:xfrm>
            <a:off x="1053995" y="1275991"/>
            <a:ext cx="4620269" cy="4162405"/>
          </a:xfrm>
          <a:prstGeom prst="rect">
            <a:avLst/>
          </a:prstGeom>
        </p:spPr>
      </p:pic>
      <p:pic>
        <p:nvPicPr>
          <p:cNvPr id="6" name="Picture 5">
            <a:extLst>
              <a:ext uri="{FF2B5EF4-FFF2-40B4-BE49-F238E27FC236}">
                <a16:creationId xmlns:a16="http://schemas.microsoft.com/office/drawing/2014/main" id="{4E04EE24-6E18-0F0B-3D0C-3CC01AD66BCC}"/>
              </a:ext>
            </a:extLst>
          </p:cNvPr>
          <p:cNvPicPr>
            <a:picLocks noChangeAspect="1"/>
          </p:cNvPicPr>
          <p:nvPr/>
        </p:nvPicPr>
        <p:blipFill>
          <a:blip r:embed="rId3"/>
          <a:stretch>
            <a:fillRect/>
          </a:stretch>
        </p:blipFill>
        <p:spPr>
          <a:xfrm>
            <a:off x="6257389" y="1275991"/>
            <a:ext cx="4935858" cy="4162404"/>
          </a:xfrm>
          <a:prstGeom prst="rect">
            <a:avLst/>
          </a:prstGeom>
        </p:spPr>
      </p:pic>
      <p:sp>
        <p:nvSpPr>
          <p:cNvPr id="11" name="Text Placeholder 2">
            <a:extLst>
              <a:ext uri="{FF2B5EF4-FFF2-40B4-BE49-F238E27FC236}">
                <a16:creationId xmlns:a16="http://schemas.microsoft.com/office/drawing/2014/main" id="{2672CC62-D8F2-89A7-6356-002F0F5F989D}"/>
              </a:ext>
            </a:extLst>
          </p:cNvPr>
          <p:cNvSpPr txBox="1">
            <a:spLocks/>
          </p:cNvSpPr>
          <p:nvPr/>
        </p:nvSpPr>
        <p:spPr>
          <a:xfrm>
            <a:off x="8570562" y="5510202"/>
            <a:ext cx="3621437" cy="1336174"/>
          </a:xfrm>
          <a:prstGeom prst="rect">
            <a:avLst/>
          </a:prstGeom>
          <a:solidFill>
            <a:schemeClr val="bg1"/>
          </a:solidFill>
        </p:spPr>
        <p:txBody>
          <a:bodyPr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114300" indent="0">
              <a:buFont typeface="Arial" panose="020B0604020202020204" pitchFamily="34" charset="0"/>
              <a:buNone/>
            </a:pPr>
            <a:endParaRPr lang="en-IN" sz="2000" b="1" dirty="0"/>
          </a:p>
          <a:p>
            <a:pPr marL="114300" indent="0">
              <a:buFont typeface="Arial" panose="020B0604020202020204" pitchFamily="34" charset="0"/>
              <a:buNone/>
            </a:pPr>
            <a:endParaRPr lang="en-IN" sz="2000" b="1" dirty="0"/>
          </a:p>
          <a:p>
            <a:pPr marL="114300" indent="0">
              <a:buFont typeface="Arial" panose="020B0604020202020204" pitchFamily="34" charset="0"/>
              <a:buNone/>
            </a:pPr>
            <a:endParaRPr lang="en-US" sz="2000" dirty="0"/>
          </a:p>
        </p:txBody>
      </p:sp>
      <p:pic>
        <p:nvPicPr>
          <p:cNvPr id="12" name="Picture 2" descr="360DigiTMG Reviews - 52 Reviews of 360digitmg.com | Sitejabber">
            <a:extLst>
              <a:ext uri="{FF2B5EF4-FFF2-40B4-BE49-F238E27FC236}">
                <a16:creationId xmlns:a16="http://schemas.microsoft.com/office/drawing/2014/main" id="{CE855EA0-BDA0-F30D-AD20-9D6DB412726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818234" y="5628250"/>
            <a:ext cx="3098808" cy="1100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447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0FA5D3C-C645-6384-AB68-DC9B88CB7E77}"/>
              </a:ext>
            </a:extLst>
          </p:cNvPr>
          <p:cNvSpPr txBox="1"/>
          <p:nvPr/>
        </p:nvSpPr>
        <p:spPr>
          <a:xfrm>
            <a:off x="5809553" y="0"/>
            <a:ext cx="6382447" cy="461665"/>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2400" dirty="0">
                <a:solidFill>
                  <a:schemeClr val="tx1"/>
                </a:solidFill>
              </a:rPr>
              <a:t>Third &amp; Fourth Moment Business Decision</a:t>
            </a:r>
            <a:endParaRPr lang="en-IN" sz="2400" dirty="0">
              <a:solidFill>
                <a:schemeClr val="tx1"/>
              </a:solidFill>
            </a:endParaRPr>
          </a:p>
        </p:txBody>
      </p:sp>
      <p:sp>
        <p:nvSpPr>
          <p:cNvPr id="8" name="Rectangle: Top Corners Rounded 7">
            <a:extLst>
              <a:ext uri="{FF2B5EF4-FFF2-40B4-BE49-F238E27FC236}">
                <a16:creationId xmlns:a16="http://schemas.microsoft.com/office/drawing/2014/main" id="{FF8F3F7A-2AD4-327E-5830-74F2A959A66C}"/>
              </a:ext>
            </a:extLst>
          </p:cNvPr>
          <p:cNvSpPr/>
          <p:nvPr/>
        </p:nvSpPr>
        <p:spPr>
          <a:xfrm>
            <a:off x="516610" y="759418"/>
            <a:ext cx="11158780" cy="5098942"/>
          </a:xfrm>
          <a:prstGeom prst="round2Same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id="{44AB9398-BCD3-FCB5-6B0A-BDDDA8C77344}"/>
              </a:ext>
            </a:extLst>
          </p:cNvPr>
          <p:cNvPicPr>
            <a:picLocks noChangeAspect="1"/>
          </p:cNvPicPr>
          <p:nvPr/>
        </p:nvPicPr>
        <p:blipFill>
          <a:blip r:embed="rId2"/>
          <a:stretch>
            <a:fillRect/>
          </a:stretch>
        </p:blipFill>
        <p:spPr>
          <a:xfrm>
            <a:off x="900546" y="1190095"/>
            <a:ext cx="4492864" cy="4237588"/>
          </a:xfrm>
          <a:prstGeom prst="rect">
            <a:avLst/>
          </a:prstGeom>
        </p:spPr>
      </p:pic>
      <p:pic>
        <p:nvPicPr>
          <p:cNvPr id="7" name="Picture 6">
            <a:extLst>
              <a:ext uri="{FF2B5EF4-FFF2-40B4-BE49-F238E27FC236}">
                <a16:creationId xmlns:a16="http://schemas.microsoft.com/office/drawing/2014/main" id="{3842BEAB-97F4-B6A9-00AE-469862C5794A}"/>
              </a:ext>
            </a:extLst>
          </p:cNvPr>
          <p:cNvPicPr>
            <a:picLocks noChangeAspect="1"/>
          </p:cNvPicPr>
          <p:nvPr/>
        </p:nvPicPr>
        <p:blipFill>
          <a:blip r:embed="rId3"/>
          <a:stretch>
            <a:fillRect/>
          </a:stretch>
        </p:blipFill>
        <p:spPr>
          <a:xfrm>
            <a:off x="6240754" y="1190096"/>
            <a:ext cx="4587291" cy="4237587"/>
          </a:xfrm>
          <a:prstGeom prst="rect">
            <a:avLst/>
          </a:prstGeom>
        </p:spPr>
      </p:pic>
      <p:sp>
        <p:nvSpPr>
          <p:cNvPr id="9" name="Text Placeholder 2">
            <a:extLst>
              <a:ext uri="{FF2B5EF4-FFF2-40B4-BE49-F238E27FC236}">
                <a16:creationId xmlns:a16="http://schemas.microsoft.com/office/drawing/2014/main" id="{40FC595A-BB7C-B8FC-6C58-642ABA8267E5}"/>
              </a:ext>
            </a:extLst>
          </p:cNvPr>
          <p:cNvSpPr txBox="1">
            <a:spLocks/>
          </p:cNvSpPr>
          <p:nvPr/>
        </p:nvSpPr>
        <p:spPr>
          <a:xfrm>
            <a:off x="8570562" y="5510202"/>
            <a:ext cx="3621437" cy="1336174"/>
          </a:xfrm>
          <a:prstGeom prst="rect">
            <a:avLst/>
          </a:prstGeom>
          <a:solidFill>
            <a:schemeClr val="bg1"/>
          </a:solidFill>
        </p:spPr>
        <p:txBody>
          <a:bodyPr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114300" indent="0">
              <a:buFont typeface="Arial" panose="020B0604020202020204" pitchFamily="34" charset="0"/>
              <a:buNone/>
            </a:pPr>
            <a:endParaRPr lang="en-IN" sz="2000" b="1" dirty="0"/>
          </a:p>
          <a:p>
            <a:pPr marL="114300" indent="0">
              <a:buFont typeface="Arial" panose="020B0604020202020204" pitchFamily="34" charset="0"/>
              <a:buNone/>
            </a:pPr>
            <a:endParaRPr lang="en-IN" sz="2000" b="1" dirty="0"/>
          </a:p>
          <a:p>
            <a:pPr marL="114300" indent="0">
              <a:buFont typeface="Arial" panose="020B0604020202020204" pitchFamily="34" charset="0"/>
              <a:buNone/>
            </a:pPr>
            <a:endParaRPr lang="en-US" sz="2000" dirty="0"/>
          </a:p>
        </p:txBody>
      </p:sp>
      <p:pic>
        <p:nvPicPr>
          <p:cNvPr id="11" name="Picture 2" descr="360DigiTMG Reviews - 52 Reviews of 360digitmg.com | Sitejabber">
            <a:extLst>
              <a:ext uri="{FF2B5EF4-FFF2-40B4-BE49-F238E27FC236}">
                <a16:creationId xmlns:a16="http://schemas.microsoft.com/office/drawing/2014/main" id="{D6B0B73E-DFDE-0F8E-E889-FFC92A8B453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818234" y="5628250"/>
            <a:ext cx="3098808" cy="1100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534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graphicFrame>
        <p:nvGraphicFramePr>
          <p:cNvPr id="10" name="Text Placeholder 1">
            <a:extLst>
              <a:ext uri="{FF2B5EF4-FFF2-40B4-BE49-F238E27FC236}">
                <a16:creationId xmlns:a16="http://schemas.microsoft.com/office/drawing/2014/main" id="{66971C76-EFCF-25D4-494E-677006DEE823}"/>
              </a:ext>
            </a:extLst>
          </p:cNvPr>
          <p:cNvGraphicFramePr>
            <a:graphicFrameLocks noGrp="1"/>
          </p:cNvGraphicFramePr>
          <p:nvPr>
            <p:ph idx="1"/>
            <p:extLst>
              <p:ext uri="{D42A27DB-BD31-4B8C-83A1-F6EECF244321}">
                <p14:modId xmlns:p14="http://schemas.microsoft.com/office/powerpoint/2010/main" val="4170781626"/>
              </p:ext>
            </p:extLst>
          </p:nvPr>
        </p:nvGraphicFramePr>
        <p:xfrm>
          <a:off x="957020" y="756304"/>
          <a:ext cx="10515600" cy="4807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Google Shape;140;gf3a8d4be09_2_180">
            <a:extLst>
              <a:ext uri="{FF2B5EF4-FFF2-40B4-BE49-F238E27FC236}">
                <a16:creationId xmlns:a16="http://schemas.microsoft.com/office/drawing/2014/main" id="{216253CC-9B0B-A750-FC57-41CDF403F292}"/>
              </a:ext>
            </a:extLst>
          </p:cNvPr>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12</a:t>
            </a:fld>
            <a:endParaRPr/>
          </a:p>
        </p:txBody>
      </p:sp>
      <p:sp>
        <p:nvSpPr>
          <p:cNvPr id="4" name="Text Placeholder 2">
            <a:extLst>
              <a:ext uri="{FF2B5EF4-FFF2-40B4-BE49-F238E27FC236}">
                <a16:creationId xmlns:a16="http://schemas.microsoft.com/office/drawing/2014/main" id="{1958551F-32CE-2AE0-09B7-750CEAB1F897}"/>
              </a:ext>
            </a:extLst>
          </p:cNvPr>
          <p:cNvSpPr txBox="1">
            <a:spLocks/>
          </p:cNvSpPr>
          <p:nvPr/>
        </p:nvSpPr>
        <p:spPr>
          <a:xfrm>
            <a:off x="8136610" y="5532894"/>
            <a:ext cx="4055389" cy="1325105"/>
          </a:xfrm>
          <a:prstGeom prst="rect">
            <a:avLst/>
          </a:prstGeom>
          <a:solidFill>
            <a:schemeClr val="bg1"/>
          </a:solidFill>
        </p:spPr>
        <p:txBody>
          <a:bodyPr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114300" indent="0">
              <a:buFont typeface="Arial" panose="020B0604020202020204" pitchFamily="34" charset="0"/>
              <a:buNone/>
            </a:pPr>
            <a:endParaRPr lang="en-IN" sz="2000" b="1" dirty="0"/>
          </a:p>
          <a:p>
            <a:pPr marL="114300" indent="0">
              <a:buFont typeface="Arial" panose="020B0604020202020204" pitchFamily="34" charset="0"/>
              <a:buNone/>
            </a:pPr>
            <a:endParaRPr lang="en-IN" sz="2000" b="1" dirty="0"/>
          </a:p>
          <a:p>
            <a:pPr marL="114300" indent="0">
              <a:buFont typeface="Arial" panose="020B0604020202020204" pitchFamily="34" charset="0"/>
              <a:buNone/>
            </a:pPr>
            <a:endParaRPr lang="en-US" sz="2000" dirty="0"/>
          </a:p>
        </p:txBody>
      </p:sp>
      <p:pic>
        <p:nvPicPr>
          <p:cNvPr id="6" name="Picture 2" descr="360DigiTMG Reviews - 52 Reviews of 360digitmg.com | Sitejabber">
            <a:extLst>
              <a:ext uri="{FF2B5EF4-FFF2-40B4-BE49-F238E27FC236}">
                <a16:creationId xmlns:a16="http://schemas.microsoft.com/office/drawing/2014/main" id="{885FB5A0-004C-6C19-A1DE-5CB9A8CBF182}"/>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8550748" y="5622633"/>
            <a:ext cx="3227112" cy="1145625"/>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39;gf3a8d4be09_2_180">
            <a:extLst>
              <a:ext uri="{FF2B5EF4-FFF2-40B4-BE49-F238E27FC236}">
                <a16:creationId xmlns:a16="http://schemas.microsoft.com/office/drawing/2014/main" id="{0BED71FF-C223-771B-D732-F3DFFFC28894}"/>
              </a:ext>
            </a:extLst>
          </p:cNvPr>
          <p:cNvSpPr txBox="1">
            <a:spLocks/>
          </p:cNvSpPr>
          <p:nvPr/>
        </p:nvSpPr>
        <p:spPr>
          <a:xfrm>
            <a:off x="957020" y="106555"/>
            <a:ext cx="10515600" cy="535440"/>
          </a:xfrm>
          <a:prstGeom prst="rect">
            <a:avLst/>
          </a:prstGeom>
        </p:spPr>
        <p:style>
          <a:lnRef idx="1">
            <a:schemeClr val="dk1"/>
          </a:lnRef>
          <a:fillRef idx="2">
            <a:schemeClr val="dk1"/>
          </a:fillRef>
          <a:effectRef idx="1">
            <a:schemeClr val="dk1"/>
          </a:effectRef>
          <a:fontRef idx="minor">
            <a:schemeClr val="dk1"/>
          </a:fontRef>
        </p:style>
        <p:txBody>
          <a:bodyPr spcFirstLastPara="1" vert="horz" wrap="square" lIns="91400" tIns="45675" rIns="91400" bIns="45675" rtlCol="0" anchor="ctr" anchorCtr="0">
            <a:spAutoFit/>
          </a:bodyPr>
          <a:lstStyle>
            <a:lvl1pPr algn="l" defTabSz="914400" rtl="0" eaLnBrk="1" latinLnBrk="0" hangingPunct="1">
              <a:lnSpc>
                <a:spcPct val="90000"/>
              </a:lnSpc>
              <a:spcBef>
                <a:spcPct val="0"/>
              </a:spcBef>
              <a:buNone/>
              <a:defRPr sz="3600" kern="1200" cap="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spcBef>
                <a:spcPts val="0"/>
              </a:spcBef>
              <a:buClr>
                <a:schemeClr val="dk1"/>
              </a:buClr>
              <a:buSzPts val="3000"/>
              <a:buFont typeface="Georgia"/>
              <a:buNone/>
            </a:pPr>
            <a:r>
              <a:rPr lang="en-US" sz="3200" b="1" dirty="0">
                <a:latin typeface="Times New Roman"/>
                <a:ea typeface="Times New Roman"/>
                <a:cs typeface="Times New Roman"/>
                <a:sym typeface="Times New Roman"/>
              </a:rPr>
              <a:t>Data preprocessing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graphicFrame>
        <p:nvGraphicFramePr>
          <p:cNvPr id="328" name="Text Placeholder 1">
            <a:extLst>
              <a:ext uri="{FF2B5EF4-FFF2-40B4-BE49-F238E27FC236}">
                <a16:creationId xmlns:a16="http://schemas.microsoft.com/office/drawing/2014/main" id="{35E88E1A-ECD8-B593-49CF-862F9092B79E}"/>
              </a:ext>
            </a:extLst>
          </p:cNvPr>
          <p:cNvGraphicFramePr>
            <a:graphicFrameLocks noGrp="1"/>
          </p:cNvGraphicFramePr>
          <p:nvPr>
            <p:ph idx="1"/>
            <p:extLst>
              <p:ext uri="{D42A27DB-BD31-4B8C-83A1-F6EECF244321}">
                <p14:modId xmlns:p14="http://schemas.microsoft.com/office/powerpoint/2010/main" val="3996811733"/>
              </p:ext>
            </p:extLst>
          </p:nvPr>
        </p:nvGraphicFramePr>
        <p:xfrm>
          <a:off x="1162374" y="864429"/>
          <a:ext cx="10005446" cy="38811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Google Shape;140;gf3a8d4be09_2_180">
            <a:extLst>
              <a:ext uri="{FF2B5EF4-FFF2-40B4-BE49-F238E27FC236}">
                <a16:creationId xmlns:a16="http://schemas.microsoft.com/office/drawing/2014/main" id="{88483FF5-EF21-49D2-D116-6BA59F52756C}"/>
              </a:ext>
            </a:extLst>
          </p:cNvPr>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13</a:t>
            </a:fld>
            <a:endParaRPr/>
          </a:p>
        </p:txBody>
      </p:sp>
      <p:sp>
        <p:nvSpPr>
          <p:cNvPr id="4" name="Text Placeholder 2">
            <a:extLst>
              <a:ext uri="{FF2B5EF4-FFF2-40B4-BE49-F238E27FC236}">
                <a16:creationId xmlns:a16="http://schemas.microsoft.com/office/drawing/2014/main" id="{09E652F4-B9D8-E928-754B-42147FA630F7}"/>
              </a:ext>
            </a:extLst>
          </p:cNvPr>
          <p:cNvSpPr txBox="1">
            <a:spLocks/>
          </p:cNvSpPr>
          <p:nvPr/>
        </p:nvSpPr>
        <p:spPr>
          <a:xfrm>
            <a:off x="7758288" y="4967986"/>
            <a:ext cx="4433711" cy="1890014"/>
          </a:xfrm>
          <a:prstGeom prst="rect">
            <a:avLst/>
          </a:prstGeom>
          <a:solidFill>
            <a:schemeClr val="bg1"/>
          </a:solidFill>
        </p:spPr>
        <p:txBody>
          <a:bodyPr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114300" indent="0">
              <a:buFont typeface="Arial" panose="020B0604020202020204" pitchFamily="34" charset="0"/>
              <a:buNone/>
            </a:pPr>
            <a:endParaRPr lang="en-IN" sz="2000" b="1"/>
          </a:p>
          <a:p>
            <a:pPr marL="114300" indent="0">
              <a:buFont typeface="Arial" panose="020B0604020202020204" pitchFamily="34" charset="0"/>
              <a:buNone/>
            </a:pPr>
            <a:endParaRPr lang="en-IN" sz="2000" b="1"/>
          </a:p>
          <a:p>
            <a:pPr marL="114300" indent="0">
              <a:buFont typeface="Arial" panose="020B0604020202020204" pitchFamily="34" charset="0"/>
              <a:buNone/>
            </a:pPr>
            <a:endParaRPr lang="en-US" sz="2000" dirty="0"/>
          </a:p>
        </p:txBody>
      </p:sp>
      <p:pic>
        <p:nvPicPr>
          <p:cNvPr id="5" name="Picture 2" descr="360DigiTMG Reviews - 52 Reviews of 360digitmg.com | Sitejabber">
            <a:extLst>
              <a:ext uri="{FF2B5EF4-FFF2-40B4-BE49-F238E27FC236}">
                <a16:creationId xmlns:a16="http://schemas.microsoft.com/office/drawing/2014/main" id="{C2F499B9-277E-4AD0-643D-E59F99DA7D07}"/>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7959318" y="5190420"/>
            <a:ext cx="4070831" cy="1445145"/>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39;gf3a8d4be09_2_180">
            <a:extLst>
              <a:ext uri="{FF2B5EF4-FFF2-40B4-BE49-F238E27FC236}">
                <a16:creationId xmlns:a16="http://schemas.microsoft.com/office/drawing/2014/main" id="{7BB8CFA6-EA9C-4AC4-7D14-A400B9B69E22}"/>
              </a:ext>
            </a:extLst>
          </p:cNvPr>
          <p:cNvSpPr txBox="1">
            <a:spLocks/>
          </p:cNvSpPr>
          <p:nvPr/>
        </p:nvSpPr>
        <p:spPr>
          <a:xfrm>
            <a:off x="957020" y="106555"/>
            <a:ext cx="10515600" cy="535440"/>
          </a:xfrm>
          <a:prstGeom prst="rect">
            <a:avLst/>
          </a:prstGeom>
        </p:spPr>
        <p:style>
          <a:lnRef idx="1">
            <a:schemeClr val="dk1"/>
          </a:lnRef>
          <a:fillRef idx="2">
            <a:schemeClr val="dk1"/>
          </a:fillRef>
          <a:effectRef idx="1">
            <a:schemeClr val="dk1"/>
          </a:effectRef>
          <a:fontRef idx="minor">
            <a:schemeClr val="dk1"/>
          </a:fontRef>
        </p:style>
        <p:txBody>
          <a:bodyPr spcFirstLastPara="1" vert="horz" wrap="square" lIns="91400" tIns="45675" rIns="91400" bIns="45675" rtlCol="0" anchor="ctr" anchorCtr="0">
            <a:spAutoFit/>
          </a:bodyPr>
          <a:lstStyle>
            <a:lvl1pPr algn="l" defTabSz="914400" rtl="0" eaLnBrk="1" latinLnBrk="0" hangingPunct="1">
              <a:lnSpc>
                <a:spcPct val="90000"/>
              </a:lnSpc>
              <a:spcBef>
                <a:spcPct val="0"/>
              </a:spcBef>
              <a:buNone/>
              <a:defRPr sz="3600" kern="1200" cap="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spcBef>
                <a:spcPts val="0"/>
              </a:spcBef>
              <a:buClr>
                <a:schemeClr val="dk1"/>
              </a:buClr>
              <a:buSzPts val="3000"/>
              <a:buFont typeface="Georgia"/>
              <a:buNone/>
            </a:pPr>
            <a:r>
              <a:rPr lang="en-US" sz="3200" b="1" dirty="0">
                <a:latin typeface="Times New Roman"/>
                <a:ea typeface="Times New Roman"/>
                <a:cs typeface="Times New Roman"/>
                <a:sym typeface="Times New Roman"/>
              </a:rPr>
              <a:t>Data visualization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0F6FCD14-E3F1-1E11-982A-EF35AD8A3D51}"/>
              </a:ext>
            </a:extLst>
          </p:cNvPr>
          <p:cNvSpPr/>
          <p:nvPr/>
        </p:nvSpPr>
        <p:spPr>
          <a:xfrm>
            <a:off x="123987" y="123986"/>
            <a:ext cx="11902698" cy="6602277"/>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pic>
        <p:nvPicPr>
          <p:cNvPr id="1026" name="Picture 2" descr="Notebook Image">
            <a:extLst>
              <a:ext uri="{FF2B5EF4-FFF2-40B4-BE49-F238E27FC236}">
                <a16:creationId xmlns:a16="http://schemas.microsoft.com/office/drawing/2014/main" id="{9FC0054D-CCD0-5850-4DBE-048BA558FC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021" y="1052358"/>
            <a:ext cx="5791307" cy="474553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124AD31-6217-7860-5F1F-A0A6F5EF0AF2}"/>
              </a:ext>
            </a:extLst>
          </p:cNvPr>
          <p:cNvSpPr txBox="1"/>
          <p:nvPr/>
        </p:nvSpPr>
        <p:spPr>
          <a:xfrm>
            <a:off x="2050315" y="497046"/>
            <a:ext cx="2572718"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a:solidFill>
                  <a:schemeClr val="bg1"/>
                </a:solidFill>
              </a:rPr>
              <a:t>CORRELATION</a:t>
            </a:r>
            <a:endParaRPr lang="en-IN" dirty="0">
              <a:solidFill>
                <a:schemeClr val="bg1"/>
              </a:solidFill>
            </a:endParaRPr>
          </a:p>
        </p:txBody>
      </p:sp>
      <p:pic>
        <p:nvPicPr>
          <p:cNvPr id="1030" name="Picture 6" descr="Notebook Image">
            <a:extLst>
              <a:ext uri="{FF2B5EF4-FFF2-40B4-BE49-F238E27FC236}">
                <a16:creationId xmlns:a16="http://schemas.microsoft.com/office/drawing/2014/main" id="{8FC39A0F-CE5A-BF6A-452F-B73D57EBAD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9362" y="628754"/>
            <a:ext cx="4884583" cy="543990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389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0F6FCD14-E3F1-1E11-982A-EF35AD8A3D51}"/>
              </a:ext>
            </a:extLst>
          </p:cNvPr>
          <p:cNvSpPr/>
          <p:nvPr/>
        </p:nvSpPr>
        <p:spPr>
          <a:xfrm>
            <a:off x="123987" y="123987"/>
            <a:ext cx="11902698" cy="6660000"/>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3" name="TextBox 2">
            <a:extLst>
              <a:ext uri="{FF2B5EF4-FFF2-40B4-BE49-F238E27FC236}">
                <a16:creationId xmlns:a16="http://schemas.microsoft.com/office/drawing/2014/main" id="{9124AD31-6217-7860-5F1F-A0A6F5EF0AF2}"/>
              </a:ext>
            </a:extLst>
          </p:cNvPr>
          <p:cNvSpPr txBox="1"/>
          <p:nvPr/>
        </p:nvSpPr>
        <p:spPr>
          <a:xfrm>
            <a:off x="0" y="-15498"/>
            <a:ext cx="2572718"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a:solidFill>
                  <a:schemeClr val="bg1"/>
                </a:solidFill>
              </a:rPr>
              <a:t>UNIVARIATE ANALYSIS</a:t>
            </a:r>
            <a:endParaRPr lang="en-IN" dirty="0">
              <a:solidFill>
                <a:schemeClr val="bg1"/>
              </a:solidFill>
            </a:endParaRPr>
          </a:p>
        </p:txBody>
      </p:sp>
      <p:pic>
        <p:nvPicPr>
          <p:cNvPr id="2052" name="Picture 4" descr="Notebook Image">
            <a:extLst>
              <a:ext uri="{FF2B5EF4-FFF2-40B4-BE49-F238E27FC236}">
                <a16:creationId xmlns:a16="http://schemas.microsoft.com/office/drawing/2014/main" id="{4BD22080-B865-943D-08CF-62454237C6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876" y="949201"/>
            <a:ext cx="5793626" cy="57989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4" name="Picture 6" descr="Notebook Image">
            <a:extLst>
              <a:ext uri="{FF2B5EF4-FFF2-40B4-BE49-F238E27FC236}">
                <a16:creationId xmlns:a16="http://schemas.microsoft.com/office/drawing/2014/main" id="{C5317262-585D-0DF4-1F0D-2922988078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6466" y="215662"/>
            <a:ext cx="5750137" cy="49930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 Placeholder 2">
            <a:extLst>
              <a:ext uri="{FF2B5EF4-FFF2-40B4-BE49-F238E27FC236}">
                <a16:creationId xmlns:a16="http://schemas.microsoft.com/office/drawing/2014/main" id="{99BBE6E8-B278-04DD-068F-DC1341F6CF13}"/>
              </a:ext>
            </a:extLst>
          </p:cNvPr>
          <p:cNvSpPr txBox="1">
            <a:spLocks/>
          </p:cNvSpPr>
          <p:nvPr/>
        </p:nvSpPr>
        <p:spPr>
          <a:xfrm>
            <a:off x="8541283" y="5576764"/>
            <a:ext cx="3650716" cy="1281236"/>
          </a:xfrm>
          <a:prstGeom prst="rect">
            <a:avLst/>
          </a:prstGeom>
          <a:solidFill>
            <a:schemeClr val="bg1"/>
          </a:solidFill>
        </p:spPr>
        <p:txBody>
          <a:bodyPr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114300" indent="0">
              <a:buFont typeface="Arial" panose="020B0604020202020204" pitchFamily="34" charset="0"/>
              <a:buNone/>
            </a:pPr>
            <a:endParaRPr lang="en-IN" sz="2000" b="1"/>
          </a:p>
          <a:p>
            <a:pPr marL="114300" indent="0">
              <a:buFont typeface="Arial" panose="020B0604020202020204" pitchFamily="34" charset="0"/>
              <a:buNone/>
            </a:pPr>
            <a:endParaRPr lang="en-IN" sz="2000" b="1"/>
          </a:p>
          <a:p>
            <a:pPr marL="114300" indent="0">
              <a:buFont typeface="Arial" panose="020B0604020202020204" pitchFamily="34" charset="0"/>
              <a:buNone/>
            </a:pPr>
            <a:endParaRPr lang="en-US" sz="2000" dirty="0"/>
          </a:p>
        </p:txBody>
      </p:sp>
      <p:pic>
        <p:nvPicPr>
          <p:cNvPr id="5" name="Picture 2" descr="360DigiTMG Reviews - 52 Reviews of 360digitmg.com | Sitejabber">
            <a:extLst>
              <a:ext uri="{FF2B5EF4-FFF2-40B4-BE49-F238E27FC236}">
                <a16:creationId xmlns:a16="http://schemas.microsoft.com/office/drawing/2014/main" id="{DD064708-139E-2392-723F-CB12BBECDE0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805613" y="5675657"/>
            <a:ext cx="3122056" cy="1108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899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Top Corners Rounded 7">
            <a:extLst>
              <a:ext uri="{FF2B5EF4-FFF2-40B4-BE49-F238E27FC236}">
                <a16:creationId xmlns:a16="http://schemas.microsoft.com/office/drawing/2014/main" id="{4B55AD40-20A2-90E6-43AA-C8CC411438F4}"/>
              </a:ext>
            </a:extLst>
          </p:cNvPr>
          <p:cNvSpPr/>
          <p:nvPr/>
        </p:nvSpPr>
        <p:spPr>
          <a:xfrm>
            <a:off x="0" y="176683"/>
            <a:ext cx="12192000" cy="6681317"/>
          </a:xfrm>
          <a:prstGeom prst="round2Same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3078" name="Picture 6">
            <a:extLst>
              <a:ext uri="{FF2B5EF4-FFF2-40B4-BE49-F238E27FC236}">
                <a16:creationId xmlns:a16="http://schemas.microsoft.com/office/drawing/2014/main" id="{7FE80750-8A30-02D4-31E9-A9DE19BE7A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467" y="77491"/>
            <a:ext cx="6560365" cy="21518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FBFB3771-6FB1-13F8-EFED-FBF6FA04EE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468" y="2338380"/>
            <a:ext cx="6560365" cy="21518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C03F2AC2-C4FA-9808-B6BE-5CE0A72E9C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964" y="4614768"/>
            <a:ext cx="6560365" cy="21518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F214CEEE-4FDE-8013-BD9B-860E04F907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6678" y="4614768"/>
            <a:ext cx="4100173" cy="21518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3EF9B490-40E2-8F21-A748-DC69C29B74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16677" y="2338380"/>
            <a:ext cx="4100173" cy="2185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90" name="Picture 18">
            <a:extLst>
              <a:ext uri="{FF2B5EF4-FFF2-40B4-BE49-F238E27FC236}">
                <a16:creationId xmlns:a16="http://schemas.microsoft.com/office/drawing/2014/main" id="{A4EF787B-6983-0C9A-ADA1-CB137B179A7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16677" y="72343"/>
            <a:ext cx="4100173" cy="21569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Shape 488"/>
        <p:cNvGrpSpPr/>
        <p:nvPr/>
      </p:nvGrpSpPr>
      <p:grpSpPr>
        <a:xfrm>
          <a:off x="0" y="0"/>
          <a:ext cx="0" cy="0"/>
          <a:chOff x="0" y="0"/>
          <a:chExt cx="0" cy="0"/>
        </a:xfrm>
      </p:grpSpPr>
      <p:pic>
        <p:nvPicPr>
          <p:cNvPr id="496"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498" name="Group 497">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499" name="Group 498">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11"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512"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13"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14"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15"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16"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17"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18"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19"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20"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21"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22"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523"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24"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25"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26"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27"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528"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29"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30"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31"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32"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33"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34"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35"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36"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37"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grpSp>
        <p:grpSp>
          <p:nvGrpSpPr>
            <p:cNvPr id="500" name="Group 499">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501"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02"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03"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04"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05"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06"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07"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08"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09"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10"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grpSp>
      </p:grpSp>
      <p:sp>
        <p:nvSpPr>
          <p:cNvPr id="539" name="Rectangle 538">
            <a:extLst>
              <a:ext uri="{FF2B5EF4-FFF2-40B4-BE49-F238E27FC236}">
                <a16:creationId xmlns:a16="http://schemas.microsoft.com/office/drawing/2014/main" id="{AA2EC7FB-B6D7-468A-8D97-D703FEC19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1" name="Rectangle 540">
            <a:extLst>
              <a:ext uri="{FF2B5EF4-FFF2-40B4-BE49-F238E27FC236}">
                <a16:creationId xmlns:a16="http://schemas.microsoft.com/office/drawing/2014/main" id="{C98BB248-BA08-4E0B-8C30-EF9826CA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3" name="Rectangle 542">
            <a:extLst>
              <a:ext uri="{FF2B5EF4-FFF2-40B4-BE49-F238E27FC236}">
                <a16:creationId xmlns:a16="http://schemas.microsoft.com/office/drawing/2014/main" id="{657D9EFE-4243-4017-9315-63206084D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1" name="Google Shape;491;p60" descr="Attitudes 2 Animal Cognition Survey – The Anthrozoologist"/>
          <p:cNvPicPr preferRelativeResize="0"/>
          <p:nvPr/>
        </p:nvPicPr>
        <p:blipFill rotWithShape="1">
          <a:blip r:embed="rId5">
            <a:alphaModFix/>
          </a:blip>
          <a:srcRect/>
          <a:stretch/>
        </p:blipFill>
        <p:spPr>
          <a:xfrm>
            <a:off x="2257309" y="931439"/>
            <a:ext cx="5207706" cy="4821661"/>
          </a:xfrm>
          <a:prstGeom prst="rect">
            <a:avLst/>
          </a:prstGeom>
          <a:noFill/>
          <a:ln>
            <a:noFill/>
          </a:ln>
        </p:spPr>
      </p:pic>
      <p:sp>
        <p:nvSpPr>
          <p:cNvPr id="2" name="Text Placeholder 2">
            <a:extLst>
              <a:ext uri="{FF2B5EF4-FFF2-40B4-BE49-F238E27FC236}">
                <a16:creationId xmlns:a16="http://schemas.microsoft.com/office/drawing/2014/main" id="{A3859C50-BF34-51B9-3523-4114E9BD1B41}"/>
              </a:ext>
            </a:extLst>
          </p:cNvPr>
          <p:cNvSpPr txBox="1">
            <a:spLocks/>
          </p:cNvSpPr>
          <p:nvPr/>
        </p:nvSpPr>
        <p:spPr>
          <a:xfrm>
            <a:off x="9063700" y="5462751"/>
            <a:ext cx="3100167" cy="1321547"/>
          </a:xfrm>
          <a:prstGeom prst="rect">
            <a:avLst/>
          </a:prstGeom>
          <a:solidFill>
            <a:schemeClr val="bg1"/>
          </a:solidFill>
        </p:spPr>
        <p:txBody>
          <a:bodyPr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78867" indent="0" defTabSz="630936">
              <a:spcBef>
                <a:spcPts val="690"/>
              </a:spcBef>
              <a:buNone/>
            </a:pPr>
            <a:endParaRPr lang="en-IN" sz="1380" b="1" kern="1200" dirty="0">
              <a:solidFill>
                <a:srgbClr val="555555"/>
              </a:solidFill>
              <a:latin typeface="+mn-lt"/>
              <a:ea typeface="+mn-ea"/>
              <a:cs typeface="+mn-cs"/>
            </a:endParaRPr>
          </a:p>
          <a:p>
            <a:pPr marL="78867" indent="0" defTabSz="630936">
              <a:spcBef>
                <a:spcPts val="690"/>
              </a:spcBef>
              <a:buNone/>
            </a:pPr>
            <a:endParaRPr lang="en-IN" sz="1380" b="1" kern="1200" dirty="0">
              <a:solidFill>
                <a:srgbClr val="555555"/>
              </a:solidFill>
              <a:latin typeface="+mn-lt"/>
              <a:ea typeface="+mn-ea"/>
              <a:cs typeface="+mn-cs"/>
            </a:endParaRPr>
          </a:p>
          <a:p>
            <a:pPr marL="114300" indent="0">
              <a:buFont typeface="Arial" panose="020B0604020202020204" pitchFamily="34" charset="0"/>
              <a:buNone/>
            </a:pPr>
            <a:endParaRPr lang="en-US" sz="2000" dirty="0"/>
          </a:p>
        </p:txBody>
      </p:sp>
      <p:pic>
        <p:nvPicPr>
          <p:cNvPr id="3" name="Picture 2" descr="360DigiTMG Reviews - 52 Reviews of 360digitmg.com | Sitejabber">
            <a:extLst>
              <a:ext uri="{FF2B5EF4-FFF2-40B4-BE49-F238E27FC236}">
                <a16:creationId xmlns:a16="http://schemas.microsoft.com/office/drawing/2014/main" id="{6655B09D-17D9-5797-5CD2-D4571676AC27}"/>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9211389" y="5628946"/>
            <a:ext cx="2846432" cy="10104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22000">
              <a:schemeClr val="bg1">
                <a:lumMod val="75000"/>
                <a:lumOff val="25000"/>
              </a:schemeClr>
            </a:gs>
            <a:gs pos="50000">
              <a:schemeClr val="tx2">
                <a:lumMod val="75000"/>
              </a:schemeClr>
            </a:gs>
            <a:gs pos="82000">
              <a:schemeClr val="accent2">
                <a:alpha val="90000"/>
                <a:lumMod val="65000"/>
                <a:lumOff val="35000"/>
              </a:schemeClr>
            </a:gs>
            <a:gs pos="99000">
              <a:schemeClr val="tx2">
                <a:lumMod val="50000"/>
              </a:schemeClr>
            </a:gs>
          </a:gsLst>
          <a:lin ang="5400000" scaled="1"/>
        </a:gradFill>
        <a:effectLst/>
      </p:bgPr>
    </p:bg>
    <p:spTree>
      <p:nvGrpSpPr>
        <p:cNvPr id="1" name="Shape 138"/>
        <p:cNvGrpSpPr/>
        <p:nvPr/>
      </p:nvGrpSpPr>
      <p:grpSpPr>
        <a:xfrm>
          <a:off x="0" y="0"/>
          <a:ext cx="0" cy="0"/>
          <a:chOff x="0" y="0"/>
          <a:chExt cx="0" cy="0"/>
        </a:xfrm>
      </p:grpSpPr>
      <p:sp>
        <p:nvSpPr>
          <p:cNvPr id="139" name="Google Shape;139;gf3a8d4be09_2_180"/>
          <p:cNvSpPr txBox="1">
            <a:spLocks noGrp="1"/>
          </p:cNvSpPr>
          <p:nvPr>
            <p:ph type="title"/>
          </p:nvPr>
        </p:nvSpPr>
        <p:spPr>
          <a:xfrm>
            <a:off x="838200" y="413794"/>
            <a:ext cx="10515600" cy="936000"/>
          </a:xfrm>
          <a:prstGeom prst="rect">
            <a:avLst/>
          </a:prstGeom>
          <a:ln/>
        </p:spPr>
        <p:style>
          <a:lnRef idx="1">
            <a:schemeClr val="dk1"/>
          </a:lnRef>
          <a:fillRef idx="2">
            <a:schemeClr val="dk1"/>
          </a:fillRef>
          <a:effectRef idx="1">
            <a:schemeClr val="dk1"/>
          </a:effectRef>
          <a:fontRef idx="minor">
            <a:schemeClr val="dk1"/>
          </a:fontRef>
        </p:style>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Contents</a:t>
            </a:r>
            <a:endParaRPr lang="en-US" sz="3200" b="1" dirty="0">
              <a:latin typeface="Times New Roman"/>
              <a:ea typeface="Times New Roman"/>
              <a:cs typeface="Times New Roman"/>
              <a:sym typeface="Times New Roman"/>
            </a:endParaRPr>
          </a:p>
        </p:txBody>
      </p:sp>
      <p:sp>
        <p:nvSpPr>
          <p:cNvPr id="140" name="Google Shape;140;gf3a8d4be09_2_180"/>
          <p:cNvSpPr txBox="1">
            <a:spLocks noGrp="1"/>
          </p:cNvSpPr>
          <p:nvPr>
            <p:ph type="sldNum" idx="12"/>
          </p:nvPr>
        </p:nvSpPr>
        <p:spPr>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
        <p:nvSpPr>
          <p:cNvPr id="3" name="Text Placeholder 2">
            <a:extLst>
              <a:ext uri="{FF2B5EF4-FFF2-40B4-BE49-F238E27FC236}">
                <a16:creationId xmlns:a16="http://schemas.microsoft.com/office/drawing/2014/main" id="{41332284-072F-2BC8-4287-B3E46C667F7F}"/>
              </a:ext>
            </a:extLst>
          </p:cNvPr>
          <p:cNvSpPr txBox="1">
            <a:spLocks/>
          </p:cNvSpPr>
          <p:nvPr/>
        </p:nvSpPr>
        <p:spPr>
          <a:xfrm>
            <a:off x="7758288" y="4967986"/>
            <a:ext cx="4433711" cy="1890014"/>
          </a:xfrm>
          <a:prstGeom prst="rect">
            <a:avLst/>
          </a:prstGeom>
          <a:solidFill>
            <a:schemeClr val="bg1"/>
          </a:solidFill>
        </p:spPr>
        <p:txBody>
          <a:bodyPr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114300" indent="0">
              <a:buFont typeface="Arial" panose="020B0604020202020204" pitchFamily="34" charset="0"/>
              <a:buNone/>
            </a:pPr>
            <a:endParaRPr lang="en-IN" sz="2000" b="1"/>
          </a:p>
          <a:p>
            <a:pPr marL="114300" indent="0">
              <a:buFont typeface="Arial" panose="020B0604020202020204" pitchFamily="34" charset="0"/>
              <a:buNone/>
            </a:pPr>
            <a:endParaRPr lang="en-IN" sz="2000" b="1"/>
          </a:p>
          <a:p>
            <a:pPr marL="114300" indent="0">
              <a:buFont typeface="Arial" panose="020B0604020202020204" pitchFamily="34" charset="0"/>
              <a:buNone/>
            </a:pPr>
            <a:endParaRPr lang="en-US" sz="2000" dirty="0"/>
          </a:p>
        </p:txBody>
      </p:sp>
      <p:pic>
        <p:nvPicPr>
          <p:cNvPr id="4" name="Picture 2" descr="360DigiTMG Reviews - 52 Reviews of 360digitmg.com | Sitejabber">
            <a:extLst>
              <a:ext uri="{FF2B5EF4-FFF2-40B4-BE49-F238E27FC236}">
                <a16:creationId xmlns:a16="http://schemas.microsoft.com/office/drawing/2014/main" id="{4F7CE333-E804-777B-1DC0-8F04BF053F0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959318" y="5190420"/>
            <a:ext cx="4070831" cy="144514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CB3D2449-A5F4-D397-C686-2E50AC8B37FB}"/>
              </a:ext>
            </a:extLst>
          </p:cNvPr>
          <p:cNvGrpSpPr/>
          <p:nvPr/>
        </p:nvGrpSpPr>
        <p:grpSpPr>
          <a:xfrm>
            <a:off x="838199" y="1549986"/>
            <a:ext cx="6538993" cy="5038469"/>
            <a:chOff x="838199" y="1596480"/>
            <a:chExt cx="6538993" cy="5038469"/>
          </a:xfrm>
        </p:grpSpPr>
        <p:sp>
          <p:nvSpPr>
            <p:cNvPr id="7" name="Rectangle: Rounded Corners 6">
              <a:extLst>
                <a:ext uri="{FF2B5EF4-FFF2-40B4-BE49-F238E27FC236}">
                  <a16:creationId xmlns:a16="http://schemas.microsoft.com/office/drawing/2014/main" id="{39AFD118-5CEE-66B6-872C-91F469C424AE}"/>
                </a:ext>
              </a:extLst>
            </p:cNvPr>
            <p:cNvSpPr/>
            <p:nvPr/>
          </p:nvSpPr>
          <p:spPr>
            <a:xfrm>
              <a:off x="838199" y="1598288"/>
              <a:ext cx="6538993" cy="516766"/>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8" name="Rectangle 7" descr="Database">
              <a:extLst>
                <a:ext uri="{FF2B5EF4-FFF2-40B4-BE49-F238E27FC236}">
                  <a16:creationId xmlns:a16="http://schemas.microsoft.com/office/drawing/2014/main" id="{AAFD2DFD-15DA-799E-6E0F-24651BE06111}"/>
                </a:ext>
              </a:extLst>
            </p:cNvPr>
            <p:cNvSpPr/>
            <p:nvPr/>
          </p:nvSpPr>
          <p:spPr>
            <a:xfrm>
              <a:off x="994520" y="1712752"/>
              <a:ext cx="284221" cy="284221"/>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txBody>
            <a:bodyPr/>
            <a:lstStyle/>
            <a:p>
              <a:endParaRPr lang="en-IN"/>
            </a:p>
          </p:txBody>
        </p:sp>
        <p:sp>
          <p:nvSpPr>
            <p:cNvPr id="9" name="Freeform: Shape 8">
              <a:extLst>
                <a:ext uri="{FF2B5EF4-FFF2-40B4-BE49-F238E27FC236}">
                  <a16:creationId xmlns:a16="http://schemas.microsoft.com/office/drawing/2014/main" id="{4588D3E2-E147-E9F1-6716-C154DC6924A7}"/>
                </a:ext>
              </a:extLst>
            </p:cNvPr>
            <p:cNvSpPr/>
            <p:nvPr/>
          </p:nvSpPr>
          <p:spPr>
            <a:xfrm>
              <a:off x="1435063" y="1596480"/>
              <a:ext cx="5942128" cy="516766"/>
            </a:xfrm>
            <a:custGeom>
              <a:avLst/>
              <a:gdLst>
                <a:gd name="connsiteX0" fmla="*/ 0 w 5942128"/>
                <a:gd name="connsiteY0" fmla="*/ 0 h 516766"/>
                <a:gd name="connsiteX1" fmla="*/ 5942128 w 5942128"/>
                <a:gd name="connsiteY1" fmla="*/ 0 h 516766"/>
                <a:gd name="connsiteX2" fmla="*/ 5942128 w 5942128"/>
                <a:gd name="connsiteY2" fmla="*/ 516766 h 516766"/>
                <a:gd name="connsiteX3" fmla="*/ 0 w 5942128"/>
                <a:gd name="connsiteY3" fmla="*/ 516766 h 516766"/>
                <a:gd name="connsiteX4" fmla="*/ 0 w 5942128"/>
                <a:gd name="connsiteY4" fmla="*/ 0 h 516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2128" h="516766">
                  <a:moveTo>
                    <a:pt x="0" y="0"/>
                  </a:moveTo>
                  <a:lnTo>
                    <a:pt x="5942128" y="0"/>
                  </a:lnTo>
                  <a:lnTo>
                    <a:pt x="5942128" y="516766"/>
                  </a:lnTo>
                  <a:lnTo>
                    <a:pt x="0" y="51676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4691" tIns="54691" rIns="54691" bIns="54691" numCol="1" spcCol="1270" anchor="ctr" anchorCtr="0">
              <a:noAutofit/>
            </a:bodyPr>
            <a:lstStyle/>
            <a:p>
              <a:pPr marL="0" lvl="0" indent="0" algn="l" defTabSz="711200">
                <a:lnSpc>
                  <a:spcPct val="100000"/>
                </a:lnSpc>
                <a:spcBef>
                  <a:spcPct val="0"/>
                </a:spcBef>
                <a:spcAft>
                  <a:spcPct val="35000"/>
                </a:spcAft>
                <a:buNone/>
              </a:pPr>
              <a:r>
                <a:rPr lang="en-US" sz="1600" b="1" kern="1200" dirty="0">
                  <a:solidFill>
                    <a:schemeClr val="bg2"/>
                  </a:solidFill>
                </a:rPr>
                <a:t>Project Architecture</a:t>
              </a:r>
            </a:p>
          </p:txBody>
        </p:sp>
        <p:sp>
          <p:nvSpPr>
            <p:cNvPr id="10" name="Rectangle: Rounded Corners 9">
              <a:extLst>
                <a:ext uri="{FF2B5EF4-FFF2-40B4-BE49-F238E27FC236}">
                  <a16:creationId xmlns:a16="http://schemas.microsoft.com/office/drawing/2014/main" id="{594E978E-656C-099D-F8EA-A5EAF09319C1}"/>
                </a:ext>
              </a:extLst>
            </p:cNvPr>
            <p:cNvSpPr/>
            <p:nvPr/>
          </p:nvSpPr>
          <p:spPr>
            <a:xfrm>
              <a:off x="838199" y="2242437"/>
              <a:ext cx="6538993" cy="516766"/>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11" name="Rectangle 10" descr="Money">
              <a:extLst>
                <a:ext uri="{FF2B5EF4-FFF2-40B4-BE49-F238E27FC236}">
                  <a16:creationId xmlns:a16="http://schemas.microsoft.com/office/drawing/2014/main" id="{692F5264-1A70-6B59-8865-F5C11B526D02}"/>
                </a:ext>
              </a:extLst>
            </p:cNvPr>
            <p:cNvSpPr/>
            <p:nvPr/>
          </p:nvSpPr>
          <p:spPr>
            <a:xfrm>
              <a:off x="994520" y="2358710"/>
              <a:ext cx="284221" cy="284221"/>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txBody>
            <a:bodyPr/>
            <a:lstStyle/>
            <a:p>
              <a:endParaRPr lang="en-IN"/>
            </a:p>
          </p:txBody>
        </p:sp>
        <p:sp>
          <p:nvSpPr>
            <p:cNvPr id="12" name="Freeform: Shape 11">
              <a:extLst>
                <a:ext uri="{FF2B5EF4-FFF2-40B4-BE49-F238E27FC236}">
                  <a16:creationId xmlns:a16="http://schemas.microsoft.com/office/drawing/2014/main" id="{2FE526EA-BCD7-227F-34BF-49CFA20BE88A}"/>
                </a:ext>
              </a:extLst>
            </p:cNvPr>
            <p:cNvSpPr/>
            <p:nvPr/>
          </p:nvSpPr>
          <p:spPr>
            <a:xfrm>
              <a:off x="1435063" y="2242437"/>
              <a:ext cx="5942128" cy="516766"/>
            </a:xfrm>
            <a:custGeom>
              <a:avLst/>
              <a:gdLst>
                <a:gd name="connsiteX0" fmla="*/ 0 w 5942128"/>
                <a:gd name="connsiteY0" fmla="*/ 0 h 516766"/>
                <a:gd name="connsiteX1" fmla="*/ 5942128 w 5942128"/>
                <a:gd name="connsiteY1" fmla="*/ 0 h 516766"/>
                <a:gd name="connsiteX2" fmla="*/ 5942128 w 5942128"/>
                <a:gd name="connsiteY2" fmla="*/ 516766 h 516766"/>
                <a:gd name="connsiteX3" fmla="*/ 0 w 5942128"/>
                <a:gd name="connsiteY3" fmla="*/ 516766 h 516766"/>
                <a:gd name="connsiteX4" fmla="*/ 0 w 5942128"/>
                <a:gd name="connsiteY4" fmla="*/ 0 h 516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2128" h="516766">
                  <a:moveTo>
                    <a:pt x="0" y="0"/>
                  </a:moveTo>
                  <a:lnTo>
                    <a:pt x="5942128" y="0"/>
                  </a:lnTo>
                  <a:lnTo>
                    <a:pt x="5942128" y="516766"/>
                  </a:lnTo>
                  <a:lnTo>
                    <a:pt x="0" y="51676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4691" tIns="54691" rIns="54691" bIns="54691" numCol="1" spcCol="1270" anchor="ctr" anchorCtr="0">
              <a:noAutofit/>
            </a:bodyPr>
            <a:lstStyle/>
            <a:p>
              <a:pPr marL="0" lvl="0" indent="0" algn="l" defTabSz="711200">
                <a:lnSpc>
                  <a:spcPct val="100000"/>
                </a:lnSpc>
                <a:spcBef>
                  <a:spcPct val="0"/>
                </a:spcBef>
                <a:spcAft>
                  <a:spcPct val="35000"/>
                </a:spcAft>
                <a:buNone/>
              </a:pPr>
              <a:r>
                <a:rPr lang="en-US" sz="1600" b="1" kern="1200" dirty="0">
                  <a:solidFill>
                    <a:schemeClr val="bg2"/>
                  </a:solidFill>
                </a:rPr>
                <a:t>Business Problem</a:t>
              </a:r>
            </a:p>
          </p:txBody>
        </p:sp>
        <p:sp>
          <p:nvSpPr>
            <p:cNvPr id="13" name="Rectangle: Rounded Corners 12">
              <a:extLst>
                <a:ext uri="{FF2B5EF4-FFF2-40B4-BE49-F238E27FC236}">
                  <a16:creationId xmlns:a16="http://schemas.microsoft.com/office/drawing/2014/main" id="{2731982D-A995-AF0F-B1B8-5FAF92B3427F}"/>
                </a:ext>
              </a:extLst>
            </p:cNvPr>
            <p:cNvSpPr/>
            <p:nvPr/>
          </p:nvSpPr>
          <p:spPr>
            <a:xfrm>
              <a:off x="838199" y="2888395"/>
              <a:ext cx="6538993" cy="516766"/>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14" name="Rectangle 13" descr="Bullseye">
              <a:extLst>
                <a:ext uri="{FF2B5EF4-FFF2-40B4-BE49-F238E27FC236}">
                  <a16:creationId xmlns:a16="http://schemas.microsoft.com/office/drawing/2014/main" id="{EE03BD60-3FA4-552B-4D87-0FE4BF6EF8F8}"/>
                </a:ext>
              </a:extLst>
            </p:cNvPr>
            <p:cNvSpPr/>
            <p:nvPr/>
          </p:nvSpPr>
          <p:spPr>
            <a:xfrm>
              <a:off x="994520" y="3004667"/>
              <a:ext cx="284221" cy="284221"/>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txBody>
            <a:bodyPr/>
            <a:lstStyle/>
            <a:p>
              <a:endParaRPr lang="en-IN"/>
            </a:p>
          </p:txBody>
        </p:sp>
        <p:sp>
          <p:nvSpPr>
            <p:cNvPr id="15" name="Freeform: Shape 14">
              <a:extLst>
                <a:ext uri="{FF2B5EF4-FFF2-40B4-BE49-F238E27FC236}">
                  <a16:creationId xmlns:a16="http://schemas.microsoft.com/office/drawing/2014/main" id="{8CB26E32-6074-64D4-9A72-93E67C42B50E}"/>
                </a:ext>
              </a:extLst>
            </p:cNvPr>
            <p:cNvSpPr/>
            <p:nvPr/>
          </p:nvSpPr>
          <p:spPr>
            <a:xfrm>
              <a:off x="1435063" y="2888395"/>
              <a:ext cx="5942128" cy="516766"/>
            </a:xfrm>
            <a:custGeom>
              <a:avLst/>
              <a:gdLst>
                <a:gd name="connsiteX0" fmla="*/ 0 w 5942128"/>
                <a:gd name="connsiteY0" fmla="*/ 0 h 516766"/>
                <a:gd name="connsiteX1" fmla="*/ 5942128 w 5942128"/>
                <a:gd name="connsiteY1" fmla="*/ 0 h 516766"/>
                <a:gd name="connsiteX2" fmla="*/ 5942128 w 5942128"/>
                <a:gd name="connsiteY2" fmla="*/ 516766 h 516766"/>
                <a:gd name="connsiteX3" fmla="*/ 0 w 5942128"/>
                <a:gd name="connsiteY3" fmla="*/ 516766 h 516766"/>
                <a:gd name="connsiteX4" fmla="*/ 0 w 5942128"/>
                <a:gd name="connsiteY4" fmla="*/ 0 h 516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2128" h="516766">
                  <a:moveTo>
                    <a:pt x="0" y="0"/>
                  </a:moveTo>
                  <a:lnTo>
                    <a:pt x="5942128" y="0"/>
                  </a:lnTo>
                  <a:lnTo>
                    <a:pt x="5942128" y="516766"/>
                  </a:lnTo>
                  <a:lnTo>
                    <a:pt x="0" y="51676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4691" tIns="54691" rIns="54691" bIns="54691" numCol="1" spcCol="1270" anchor="ctr" anchorCtr="0">
              <a:noAutofit/>
            </a:bodyPr>
            <a:lstStyle/>
            <a:p>
              <a:pPr marL="0" lvl="0" indent="0" algn="l" defTabSz="711200">
                <a:lnSpc>
                  <a:spcPct val="100000"/>
                </a:lnSpc>
                <a:spcBef>
                  <a:spcPct val="0"/>
                </a:spcBef>
                <a:spcAft>
                  <a:spcPct val="35000"/>
                </a:spcAft>
                <a:buNone/>
              </a:pPr>
              <a:r>
                <a:rPr lang="en-US" sz="1600" b="1" kern="1200" dirty="0">
                  <a:solidFill>
                    <a:schemeClr val="bg2"/>
                  </a:solidFill>
                </a:rPr>
                <a:t>Business Objective</a:t>
              </a:r>
            </a:p>
          </p:txBody>
        </p:sp>
        <p:sp>
          <p:nvSpPr>
            <p:cNvPr id="16" name="Rectangle: Rounded Corners 15">
              <a:extLst>
                <a:ext uri="{FF2B5EF4-FFF2-40B4-BE49-F238E27FC236}">
                  <a16:creationId xmlns:a16="http://schemas.microsoft.com/office/drawing/2014/main" id="{978649CE-6509-93AF-98ED-0DA83E5875D9}"/>
                </a:ext>
              </a:extLst>
            </p:cNvPr>
            <p:cNvSpPr/>
            <p:nvPr/>
          </p:nvSpPr>
          <p:spPr>
            <a:xfrm>
              <a:off x="838199" y="3534353"/>
              <a:ext cx="6538993" cy="516766"/>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17" name="Rectangle 16">
              <a:extLst>
                <a:ext uri="{FF2B5EF4-FFF2-40B4-BE49-F238E27FC236}">
                  <a16:creationId xmlns:a16="http://schemas.microsoft.com/office/drawing/2014/main" id="{CF6D8984-3B9B-928E-97A2-E4A897F46759}"/>
                </a:ext>
              </a:extLst>
            </p:cNvPr>
            <p:cNvSpPr/>
            <p:nvPr/>
          </p:nvSpPr>
          <p:spPr>
            <a:xfrm>
              <a:off x="994520" y="3650625"/>
              <a:ext cx="284221" cy="284221"/>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a:lstStyle/>
            <a:p>
              <a:endParaRPr lang="en-IN"/>
            </a:p>
          </p:txBody>
        </p:sp>
        <p:sp>
          <p:nvSpPr>
            <p:cNvPr id="18" name="Freeform: Shape 17">
              <a:extLst>
                <a:ext uri="{FF2B5EF4-FFF2-40B4-BE49-F238E27FC236}">
                  <a16:creationId xmlns:a16="http://schemas.microsoft.com/office/drawing/2014/main" id="{0ED36F1A-4EA9-5D9B-7DC2-45EFCF2B1156}"/>
                </a:ext>
              </a:extLst>
            </p:cNvPr>
            <p:cNvSpPr/>
            <p:nvPr/>
          </p:nvSpPr>
          <p:spPr>
            <a:xfrm>
              <a:off x="1435063" y="3534353"/>
              <a:ext cx="5942128" cy="516766"/>
            </a:xfrm>
            <a:custGeom>
              <a:avLst/>
              <a:gdLst>
                <a:gd name="connsiteX0" fmla="*/ 0 w 5942128"/>
                <a:gd name="connsiteY0" fmla="*/ 0 h 516766"/>
                <a:gd name="connsiteX1" fmla="*/ 5942128 w 5942128"/>
                <a:gd name="connsiteY1" fmla="*/ 0 h 516766"/>
                <a:gd name="connsiteX2" fmla="*/ 5942128 w 5942128"/>
                <a:gd name="connsiteY2" fmla="*/ 516766 h 516766"/>
                <a:gd name="connsiteX3" fmla="*/ 0 w 5942128"/>
                <a:gd name="connsiteY3" fmla="*/ 516766 h 516766"/>
                <a:gd name="connsiteX4" fmla="*/ 0 w 5942128"/>
                <a:gd name="connsiteY4" fmla="*/ 0 h 516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2128" h="516766">
                  <a:moveTo>
                    <a:pt x="0" y="0"/>
                  </a:moveTo>
                  <a:lnTo>
                    <a:pt x="5942128" y="0"/>
                  </a:lnTo>
                  <a:lnTo>
                    <a:pt x="5942128" y="516766"/>
                  </a:lnTo>
                  <a:lnTo>
                    <a:pt x="0" y="51676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4691" tIns="54691" rIns="54691" bIns="54691" numCol="1" spcCol="1270" anchor="ctr" anchorCtr="0">
              <a:noAutofit/>
            </a:bodyPr>
            <a:lstStyle/>
            <a:p>
              <a:pPr marL="0" lvl="0" indent="0" algn="l" defTabSz="711200">
                <a:lnSpc>
                  <a:spcPct val="100000"/>
                </a:lnSpc>
                <a:spcBef>
                  <a:spcPct val="0"/>
                </a:spcBef>
                <a:spcAft>
                  <a:spcPct val="35000"/>
                </a:spcAft>
                <a:buNone/>
              </a:pPr>
              <a:r>
                <a:rPr lang="en-US" sz="1600" b="1" kern="1200" dirty="0">
                  <a:solidFill>
                    <a:schemeClr val="bg2"/>
                  </a:solidFill>
                </a:rPr>
                <a:t>Project Overview</a:t>
              </a:r>
              <a:endParaRPr lang="en-IN" sz="1600" b="1" kern="1200" dirty="0">
                <a:solidFill>
                  <a:schemeClr val="bg2"/>
                </a:solidFill>
              </a:endParaRPr>
            </a:p>
          </p:txBody>
        </p:sp>
        <p:sp>
          <p:nvSpPr>
            <p:cNvPr id="19" name="Rectangle: Rounded Corners 18">
              <a:extLst>
                <a:ext uri="{FF2B5EF4-FFF2-40B4-BE49-F238E27FC236}">
                  <a16:creationId xmlns:a16="http://schemas.microsoft.com/office/drawing/2014/main" id="{41150055-89EB-0F46-DB6C-E573B87E7E17}"/>
                </a:ext>
              </a:extLst>
            </p:cNvPr>
            <p:cNvSpPr/>
            <p:nvPr/>
          </p:nvSpPr>
          <p:spPr>
            <a:xfrm>
              <a:off x="838199" y="4180310"/>
              <a:ext cx="6538993" cy="516766"/>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20" name="Rectangle 19" descr="Bar chart">
              <a:extLst>
                <a:ext uri="{FF2B5EF4-FFF2-40B4-BE49-F238E27FC236}">
                  <a16:creationId xmlns:a16="http://schemas.microsoft.com/office/drawing/2014/main" id="{D3DC9852-4AD6-0084-5EF2-6A19A047A0C6}"/>
                </a:ext>
              </a:extLst>
            </p:cNvPr>
            <p:cNvSpPr/>
            <p:nvPr/>
          </p:nvSpPr>
          <p:spPr>
            <a:xfrm>
              <a:off x="994520" y="4296583"/>
              <a:ext cx="284221" cy="284221"/>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txBody>
            <a:bodyPr/>
            <a:lstStyle/>
            <a:p>
              <a:endParaRPr lang="en-IN"/>
            </a:p>
          </p:txBody>
        </p:sp>
        <p:sp>
          <p:nvSpPr>
            <p:cNvPr id="21" name="Freeform: Shape 20">
              <a:extLst>
                <a:ext uri="{FF2B5EF4-FFF2-40B4-BE49-F238E27FC236}">
                  <a16:creationId xmlns:a16="http://schemas.microsoft.com/office/drawing/2014/main" id="{DE1693C9-9F03-AE8D-24BE-95DB74E56BB3}"/>
                </a:ext>
              </a:extLst>
            </p:cNvPr>
            <p:cNvSpPr/>
            <p:nvPr/>
          </p:nvSpPr>
          <p:spPr>
            <a:xfrm>
              <a:off x="1435063" y="4180310"/>
              <a:ext cx="5942128" cy="516766"/>
            </a:xfrm>
            <a:custGeom>
              <a:avLst/>
              <a:gdLst>
                <a:gd name="connsiteX0" fmla="*/ 0 w 5942128"/>
                <a:gd name="connsiteY0" fmla="*/ 0 h 516766"/>
                <a:gd name="connsiteX1" fmla="*/ 5942128 w 5942128"/>
                <a:gd name="connsiteY1" fmla="*/ 0 h 516766"/>
                <a:gd name="connsiteX2" fmla="*/ 5942128 w 5942128"/>
                <a:gd name="connsiteY2" fmla="*/ 516766 h 516766"/>
                <a:gd name="connsiteX3" fmla="*/ 0 w 5942128"/>
                <a:gd name="connsiteY3" fmla="*/ 516766 h 516766"/>
                <a:gd name="connsiteX4" fmla="*/ 0 w 5942128"/>
                <a:gd name="connsiteY4" fmla="*/ 0 h 516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2128" h="516766">
                  <a:moveTo>
                    <a:pt x="0" y="0"/>
                  </a:moveTo>
                  <a:lnTo>
                    <a:pt x="5942128" y="0"/>
                  </a:lnTo>
                  <a:lnTo>
                    <a:pt x="5942128" y="516766"/>
                  </a:lnTo>
                  <a:lnTo>
                    <a:pt x="0" y="51676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4691" tIns="54691" rIns="54691" bIns="54691" numCol="1" spcCol="1270" anchor="ctr" anchorCtr="0">
              <a:noAutofit/>
            </a:bodyPr>
            <a:lstStyle/>
            <a:p>
              <a:pPr marL="0" lvl="0" indent="0" algn="l" defTabSz="711200">
                <a:lnSpc>
                  <a:spcPct val="100000"/>
                </a:lnSpc>
                <a:spcBef>
                  <a:spcPct val="0"/>
                </a:spcBef>
                <a:spcAft>
                  <a:spcPct val="35000"/>
                </a:spcAft>
                <a:buNone/>
              </a:pPr>
              <a:r>
                <a:rPr lang="en-US" sz="1600" b="1" kern="1200" dirty="0">
                  <a:solidFill>
                    <a:schemeClr val="bg2"/>
                  </a:solidFill>
                </a:rPr>
                <a:t>Data Dictionary</a:t>
              </a:r>
            </a:p>
          </p:txBody>
        </p:sp>
        <p:sp>
          <p:nvSpPr>
            <p:cNvPr id="22" name="Rectangle: Rounded Corners 21">
              <a:extLst>
                <a:ext uri="{FF2B5EF4-FFF2-40B4-BE49-F238E27FC236}">
                  <a16:creationId xmlns:a16="http://schemas.microsoft.com/office/drawing/2014/main" id="{014DFE3D-C791-906E-3E40-BDCF78047781}"/>
                </a:ext>
              </a:extLst>
            </p:cNvPr>
            <p:cNvSpPr/>
            <p:nvPr/>
          </p:nvSpPr>
          <p:spPr>
            <a:xfrm>
              <a:off x="838199" y="4826268"/>
              <a:ext cx="6538993" cy="516766"/>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23" name="Rectangle 22" descr="Magnifying glass">
              <a:extLst>
                <a:ext uri="{FF2B5EF4-FFF2-40B4-BE49-F238E27FC236}">
                  <a16:creationId xmlns:a16="http://schemas.microsoft.com/office/drawing/2014/main" id="{41263D4F-9D9F-2ECF-20F3-1005CCDF107D}"/>
                </a:ext>
              </a:extLst>
            </p:cNvPr>
            <p:cNvSpPr/>
            <p:nvPr/>
          </p:nvSpPr>
          <p:spPr>
            <a:xfrm>
              <a:off x="994520" y="4942540"/>
              <a:ext cx="284221" cy="284221"/>
            </a:xfrm>
            <a:prstGeom prst="rect">
              <a:avLst/>
            </a:prstGeom>
            <a: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txBody>
            <a:bodyPr/>
            <a:lstStyle/>
            <a:p>
              <a:endParaRPr lang="en-IN"/>
            </a:p>
          </p:txBody>
        </p:sp>
        <p:sp>
          <p:nvSpPr>
            <p:cNvPr id="24" name="Freeform: Shape 23">
              <a:extLst>
                <a:ext uri="{FF2B5EF4-FFF2-40B4-BE49-F238E27FC236}">
                  <a16:creationId xmlns:a16="http://schemas.microsoft.com/office/drawing/2014/main" id="{FC29C208-173B-B3B8-4CC8-DA6F44618FB8}"/>
                </a:ext>
              </a:extLst>
            </p:cNvPr>
            <p:cNvSpPr/>
            <p:nvPr/>
          </p:nvSpPr>
          <p:spPr>
            <a:xfrm>
              <a:off x="1435063" y="4826268"/>
              <a:ext cx="5942128" cy="516766"/>
            </a:xfrm>
            <a:custGeom>
              <a:avLst/>
              <a:gdLst>
                <a:gd name="connsiteX0" fmla="*/ 0 w 5942128"/>
                <a:gd name="connsiteY0" fmla="*/ 0 h 516766"/>
                <a:gd name="connsiteX1" fmla="*/ 5942128 w 5942128"/>
                <a:gd name="connsiteY1" fmla="*/ 0 h 516766"/>
                <a:gd name="connsiteX2" fmla="*/ 5942128 w 5942128"/>
                <a:gd name="connsiteY2" fmla="*/ 516766 h 516766"/>
                <a:gd name="connsiteX3" fmla="*/ 0 w 5942128"/>
                <a:gd name="connsiteY3" fmla="*/ 516766 h 516766"/>
                <a:gd name="connsiteX4" fmla="*/ 0 w 5942128"/>
                <a:gd name="connsiteY4" fmla="*/ 0 h 516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2128" h="516766">
                  <a:moveTo>
                    <a:pt x="0" y="0"/>
                  </a:moveTo>
                  <a:lnTo>
                    <a:pt x="5942128" y="0"/>
                  </a:lnTo>
                  <a:lnTo>
                    <a:pt x="5942128" y="516766"/>
                  </a:lnTo>
                  <a:lnTo>
                    <a:pt x="0" y="51676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4691" tIns="54691" rIns="54691" bIns="54691" numCol="1" spcCol="1270" anchor="ctr" anchorCtr="0">
              <a:noAutofit/>
            </a:bodyPr>
            <a:lstStyle/>
            <a:p>
              <a:pPr marL="0" lvl="0" indent="0" algn="l" defTabSz="711200">
                <a:lnSpc>
                  <a:spcPct val="100000"/>
                </a:lnSpc>
                <a:spcBef>
                  <a:spcPct val="0"/>
                </a:spcBef>
                <a:spcAft>
                  <a:spcPct val="35000"/>
                </a:spcAft>
                <a:buNone/>
              </a:pPr>
              <a:r>
                <a:rPr lang="en-US" sz="1600" b="1" kern="1200" dirty="0">
                  <a:solidFill>
                    <a:schemeClr val="bg2"/>
                  </a:solidFill>
                </a:rPr>
                <a:t>Exploratory Data Analysis</a:t>
              </a:r>
            </a:p>
          </p:txBody>
        </p:sp>
        <p:sp>
          <p:nvSpPr>
            <p:cNvPr id="25" name="Rectangle: Rounded Corners 24">
              <a:extLst>
                <a:ext uri="{FF2B5EF4-FFF2-40B4-BE49-F238E27FC236}">
                  <a16:creationId xmlns:a16="http://schemas.microsoft.com/office/drawing/2014/main" id="{5FB929E7-81D9-D465-97BB-EDC1F59A1165}"/>
                </a:ext>
              </a:extLst>
            </p:cNvPr>
            <p:cNvSpPr/>
            <p:nvPr/>
          </p:nvSpPr>
          <p:spPr>
            <a:xfrm>
              <a:off x="838199" y="5472226"/>
              <a:ext cx="6538993" cy="516766"/>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26" name="Rectangle 25">
              <a:extLst>
                <a:ext uri="{FF2B5EF4-FFF2-40B4-BE49-F238E27FC236}">
                  <a16:creationId xmlns:a16="http://schemas.microsoft.com/office/drawing/2014/main" id="{8FFAAAEB-BD0E-38BA-A2F6-E029C39FCBC5}"/>
                </a:ext>
              </a:extLst>
            </p:cNvPr>
            <p:cNvSpPr/>
            <p:nvPr/>
          </p:nvSpPr>
          <p:spPr>
            <a:xfrm>
              <a:off x="994520" y="5588498"/>
              <a:ext cx="284221" cy="284221"/>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a:lstStyle/>
            <a:p>
              <a:endParaRPr lang="en-IN"/>
            </a:p>
          </p:txBody>
        </p:sp>
        <p:sp>
          <p:nvSpPr>
            <p:cNvPr id="27" name="Freeform: Shape 26">
              <a:extLst>
                <a:ext uri="{FF2B5EF4-FFF2-40B4-BE49-F238E27FC236}">
                  <a16:creationId xmlns:a16="http://schemas.microsoft.com/office/drawing/2014/main" id="{1360F1CC-1A74-8F68-E38D-057C646C3755}"/>
                </a:ext>
              </a:extLst>
            </p:cNvPr>
            <p:cNvSpPr/>
            <p:nvPr/>
          </p:nvSpPr>
          <p:spPr>
            <a:xfrm>
              <a:off x="1435063" y="5472226"/>
              <a:ext cx="5942128" cy="516766"/>
            </a:xfrm>
            <a:custGeom>
              <a:avLst/>
              <a:gdLst>
                <a:gd name="connsiteX0" fmla="*/ 0 w 5942128"/>
                <a:gd name="connsiteY0" fmla="*/ 0 h 516766"/>
                <a:gd name="connsiteX1" fmla="*/ 5942128 w 5942128"/>
                <a:gd name="connsiteY1" fmla="*/ 0 h 516766"/>
                <a:gd name="connsiteX2" fmla="*/ 5942128 w 5942128"/>
                <a:gd name="connsiteY2" fmla="*/ 516766 h 516766"/>
                <a:gd name="connsiteX3" fmla="*/ 0 w 5942128"/>
                <a:gd name="connsiteY3" fmla="*/ 516766 h 516766"/>
                <a:gd name="connsiteX4" fmla="*/ 0 w 5942128"/>
                <a:gd name="connsiteY4" fmla="*/ 0 h 516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2128" h="516766">
                  <a:moveTo>
                    <a:pt x="0" y="0"/>
                  </a:moveTo>
                  <a:lnTo>
                    <a:pt x="5942128" y="0"/>
                  </a:lnTo>
                  <a:lnTo>
                    <a:pt x="5942128" y="516766"/>
                  </a:lnTo>
                  <a:lnTo>
                    <a:pt x="0" y="51676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4691" tIns="54691" rIns="54691" bIns="54691" numCol="1" spcCol="1270" anchor="ctr" anchorCtr="0">
              <a:noAutofit/>
            </a:bodyPr>
            <a:lstStyle/>
            <a:p>
              <a:pPr marL="0" lvl="0" indent="0" algn="l" defTabSz="711200">
                <a:lnSpc>
                  <a:spcPct val="100000"/>
                </a:lnSpc>
                <a:spcBef>
                  <a:spcPct val="0"/>
                </a:spcBef>
                <a:spcAft>
                  <a:spcPct val="35000"/>
                </a:spcAft>
                <a:buNone/>
              </a:pPr>
              <a:r>
                <a:rPr lang="en-US" sz="1600" b="1" kern="1200" dirty="0">
                  <a:solidFill>
                    <a:schemeClr val="bg2"/>
                  </a:solidFill>
                </a:rPr>
                <a:t>Data Pre-processing</a:t>
              </a:r>
              <a:endParaRPr lang="en-IN" sz="1600" b="1" kern="1200" dirty="0">
                <a:solidFill>
                  <a:schemeClr val="bg2"/>
                </a:solidFill>
              </a:endParaRPr>
            </a:p>
          </p:txBody>
        </p:sp>
        <p:sp>
          <p:nvSpPr>
            <p:cNvPr id="28" name="Rectangle: Rounded Corners 27">
              <a:extLst>
                <a:ext uri="{FF2B5EF4-FFF2-40B4-BE49-F238E27FC236}">
                  <a16:creationId xmlns:a16="http://schemas.microsoft.com/office/drawing/2014/main" id="{55F18BA4-BE63-0F60-A7FC-97B13554E7CE}"/>
                </a:ext>
              </a:extLst>
            </p:cNvPr>
            <p:cNvSpPr/>
            <p:nvPr/>
          </p:nvSpPr>
          <p:spPr>
            <a:xfrm>
              <a:off x="838199" y="6118183"/>
              <a:ext cx="6538993" cy="516766"/>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29" name="Rectangle 28" descr="Upward trend">
              <a:extLst>
                <a:ext uri="{FF2B5EF4-FFF2-40B4-BE49-F238E27FC236}">
                  <a16:creationId xmlns:a16="http://schemas.microsoft.com/office/drawing/2014/main" id="{15A3B7EA-D056-6EA8-B499-A8B07CB2CAF2}"/>
                </a:ext>
              </a:extLst>
            </p:cNvPr>
            <p:cNvSpPr/>
            <p:nvPr/>
          </p:nvSpPr>
          <p:spPr>
            <a:xfrm>
              <a:off x="994520" y="6234456"/>
              <a:ext cx="284221" cy="284221"/>
            </a:xfrm>
            <a:prstGeom prst="rect">
              <a:avLst/>
            </a:prstGeom>
            <a: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txBody>
            <a:bodyPr/>
            <a:lstStyle/>
            <a:p>
              <a:endParaRPr lang="en-IN"/>
            </a:p>
          </p:txBody>
        </p:sp>
        <p:sp>
          <p:nvSpPr>
            <p:cNvPr id="30" name="Freeform: Shape 29">
              <a:extLst>
                <a:ext uri="{FF2B5EF4-FFF2-40B4-BE49-F238E27FC236}">
                  <a16:creationId xmlns:a16="http://schemas.microsoft.com/office/drawing/2014/main" id="{8B99EAB2-EA6C-3B04-F8FB-870305013A07}"/>
                </a:ext>
              </a:extLst>
            </p:cNvPr>
            <p:cNvSpPr/>
            <p:nvPr/>
          </p:nvSpPr>
          <p:spPr>
            <a:xfrm>
              <a:off x="1435063" y="6118183"/>
              <a:ext cx="5942128" cy="516766"/>
            </a:xfrm>
            <a:custGeom>
              <a:avLst/>
              <a:gdLst>
                <a:gd name="connsiteX0" fmla="*/ 0 w 5942128"/>
                <a:gd name="connsiteY0" fmla="*/ 0 h 516766"/>
                <a:gd name="connsiteX1" fmla="*/ 5942128 w 5942128"/>
                <a:gd name="connsiteY1" fmla="*/ 0 h 516766"/>
                <a:gd name="connsiteX2" fmla="*/ 5942128 w 5942128"/>
                <a:gd name="connsiteY2" fmla="*/ 516766 h 516766"/>
                <a:gd name="connsiteX3" fmla="*/ 0 w 5942128"/>
                <a:gd name="connsiteY3" fmla="*/ 516766 h 516766"/>
                <a:gd name="connsiteX4" fmla="*/ 0 w 5942128"/>
                <a:gd name="connsiteY4" fmla="*/ 0 h 516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2128" h="516766">
                  <a:moveTo>
                    <a:pt x="0" y="0"/>
                  </a:moveTo>
                  <a:lnTo>
                    <a:pt x="5942128" y="0"/>
                  </a:lnTo>
                  <a:lnTo>
                    <a:pt x="5942128" y="516766"/>
                  </a:lnTo>
                  <a:lnTo>
                    <a:pt x="0" y="51676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4691" tIns="54691" rIns="54691" bIns="54691" numCol="1" spcCol="1270" anchor="ctr" anchorCtr="0">
              <a:noAutofit/>
            </a:bodyPr>
            <a:lstStyle/>
            <a:p>
              <a:pPr marL="0" lvl="0" indent="0" algn="l" defTabSz="711200">
                <a:lnSpc>
                  <a:spcPct val="100000"/>
                </a:lnSpc>
                <a:spcBef>
                  <a:spcPct val="0"/>
                </a:spcBef>
                <a:spcAft>
                  <a:spcPct val="35000"/>
                </a:spcAft>
                <a:buNone/>
              </a:pPr>
              <a:r>
                <a:rPr lang="en-US" sz="1600" b="1" kern="1200" dirty="0">
                  <a:solidFill>
                    <a:schemeClr val="bg2"/>
                  </a:solidFill>
                </a:rPr>
                <a:t>Data Visualization</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2083" y="902591"/>
            <a:ext cx="9097504" cy="5865704"/>
          </a:xfrm>
          <a:prstGeom prst="rect">
            <a:avLst/>
          </a:prstGeom>
        </p:spPr>
      </p:pic>
      <p:sp>
        <p:nvSpPr>
          <p:cNvPr id="6" name="Google Shape;139;gf3a8d4be09_2_180">
            <a:extLst>
              <a:ext uri="{FF2B5EF4-FFF2-40B4-BE49-F238E27FC236}">
                <a16:creationId xmlns:a16="http://schemas.microsoft.com/office/drawing/2014/main" id="{88987001-B3E3-6303-6BBF-032FE0CC4B21}"/>
              </a:ext>
            </a:extLst>
          </p:cNvPr>
          <p:cNvSpPr txBox="1">
            <a:spLocks noGrp="1"/>
          </p:cNvSpPr>
          <p:nvPr>
            <p:ph type="title"/>
          </p:nvPr>
        </p:nvSpPr>
        <p:spPr>
          <a:xfrm>
            <a:off x="833035" y="197603"/>
            <a:ext cx="10515600" cy="612000"/>
          </a:xfrm>
          <a:prstGeom prst="rect">
            <a:avLst/>
          </a:prstGeom>
          <a:ln/>
        </p:spPr>
        <p:style>
          <a:lnRef idx="1">
            <a:schemeClr val="dk1"/>
          </a:lnRef>
          <a:fillRef idx="2">
            <a:schemeClr val="dk1"/>
          </a:fillRef>
          <a:effectRef idx="1">
            <a:schemeClr val="dk1"/>
          </a:effectRef>
          <a:fontRef idx="minor">
            <a:schemeClr val="dk1"/>
          </a:fontRef>
        </p:style>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PROJECT ARCHITECTURE </a:t>
            </a:r>
          </a:p>
        </p:txBody>
      </p:sp>
    </p:spTree>
    <p:extLst>
      <p:ext uri="{BB962C8B-B14F-4D97-AF65-F5344CB8AC3E}">
        <p14:creationId xmlns:p14="http://schemas.microsoft.com/office/powerpoint/2010/main" val="396432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5D51F4-4B2C-4E92-AD42-C0F8079BD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B90ADF90-29DF-49C2-92C5-E75C306EDE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44" name="Rectangle 5">
              <a:extLst>
                <a:ext uri="{FF2B5EF4-FFF2-40B4-BE49-F238E27FC236}">
                  <a16:creationId xmlns:a16="http://schemas.microsoft.com/office/drawing/2014/main" id="{8D94EBD0-9E98-49B5-BCBB-C0E75E6599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73" name="Freeform 6">
              <a:extLst>
                <a:ext uri="{FF2B5EF4-FFF2-40B4-BE49-F238E27FC236}">
                  <a16:creationId xmlns:a16="http://schemas.microsoft.com/office/drawing/2014/main" id="{D234D58E-884C-476F-9B2D-7E6C29BCD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75" name="Freeform 7">
              <a:extLst>
                <a:ext uri="{FF2B5EF4-FFF2-40B4-BE49-F238E27FC236}">
                  <a16:creationId xmlns:a16="http://schemas.microsoft.com/office/drawing/2014/main" id="{6146033F-CB0A-44E4-A16A-95C026C90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76" name="Freeform 8">
              <a:extLst>
                <a:ext uri="{FF2B5EF4-FFF2-40B4-BE49-F238E27FC236}">
                  <a16:creationId xmlns:a16="http://schemas.microsoft.com/office/drawing/2014/main" id="{22004D0A-5BA4-4D6F-AE5B-BCCF1CDBD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77" name="Freeform 9">
              <a:extLst>
                <a:ext uri="{FF2B5EF4-FFF2-40B4-BE49-F238E27FC236}">
                  <a16:creationId xmlns:a16="http://schemas.microsoft.com/office/drawing/2014/main" id="{19D61DD8-7030-4EF7-974E-9F87E80553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78" name="Freeform 10">
              <a:extLst>
                <a:ext uri="{FF2B5EF4-FFF2-40B4-BE49-F238E27FC236}">
                  <a16:creationId xmlns:a16="http://schemas.microsoft.com/office/drawing/2014/main" id="{79CE806A-0577-41E9-8F07-B6A7EFB4E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79" name="Freeform 11">
              <a:extLst>
                <a:ext uri="{FF2B5EF4-FFF2-40B4-BE49-F238E27FC236}">
                  <a16:creationId xmlns:a16="http://schemas.microsoft.com/office/drawing/2014/main" id="{6F58E8F2-EAC5-477C-93D6-1AC0E034F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80" name="Freeform 12">
              <a:extLst>
                <a:ext uri="{FF2B5EF4-FFF2-40B4-BE49-F238E27FC236}">
                  <a16:creationId xmlns:a16="http://schemas.microsoft.com/office/drawing/2014/main" id="{E90C5478-265D-4D73-8259-A0369435CE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81" name="Freeform 13">
              <a:extLst>
                <a:ext uri="{FF2B5EF4-FFF2-40B4-BE49-F238E27FC236}">
                  <a16:creationId xmlns:a16="http://schemas.microsoft.com/office/drawing/2014/main" id="{AB688B6B-CD3A-4D50-B661-3BFFEE2D3C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82" name="Freeform 14">
              <a:extLst>
                <a:ext uri="{FF2B5EF4-FFF2-40B4-BE49-F238E27FC236}">
                  <a16:creationId xmlns:a16="http://schemas.microsoft.com/office/drawing/2014/main" id="{222BB8A2-A9CF-40A0-92DC-F2456B8B7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83" name="Freeform 15">
              <a:extLst>
                <a:ext uri="{FF2B5EF4-FFF2-40B4-BE49-F238E27FC236}">
                  <a16:creationId xmlns:a16="http://schemas.microsoft.com/office/drawing/2014/main" id="{E920BBCC-C237-4B3E-B2DA-B8172A392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84" name="Line 16">
              <a:extLst>
                <a:ext uri="{FF2B5EF4-FFF2-40B4-BE49-F238E27FC236}">
                  <a16:creationId xmlns:a16="http://schemas.microsoft.com/office/drawing/2014/main" id="{8A6B29A0-A4F7-448E-88D5-26F690D81F1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85" name="Freeform 17">
              <a:extLst>
                <a:ext uri="{FF2B5EF4-FFF2-40B4-BE49-F238E27FC236}">
                  <a16:creationId xmlns:a16="http://schemas.microsoft.com/office/drawing/2014/main" id="{B52A6476-E345-40C8-AE07-B93E8A7E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86" name="Freeform 18">
              <a:extLst>
                <a:ext uri="{FF2B5EF4-FFF2-40B4-BE49-F238E27FC236}">
                  <a16:creationId xmlns:a16="http://schemas.microsoft.com/office/drawing/2014/main" id="{518D32FD-7EA1-4C43-AA4B-B9E10B684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87" name="Freeform 19">
              <a:extLst>
                <a:ext uri="{FF2B5EF4-FFF2-40B4-BE49-F238E27FC236}">
                  <a16:creationId xmlns:a16="http://schemas.microsoft.com/office/drawing/2014/main" id="{4AA62115-722D-4045-AE1B-771314CA2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88" name="Freeform 20">
              <a:extLst>
                <a:ext uri="{FF2B5EF4-FFF2-40B4-BE49-F238E27FC236}">
                  <a16:creationId xmlns:a16="http://schemas.microsoft.com/office/drawing/2014/main" id="{2C94E681-7784-4E31-B5B5-DDBF9C6143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89" name="Rectangle 21">
              <a:extLst>
                <a:ext uri="{FF2B5EF4-FFF2-40B4-BE49-F238E27FC236}">
                  <a16:creationId xmlns:a16="http://schemas.microsoft.com/office/drawing/2014/main" id="{9578B6A7-2499-4CFF-A6E5-0FDB1B8A274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90" name="Freeform 22">
              <a:extLst>
                <a:ext uri="{FF2B5EF4-FFF2-40B4-BE49-F238E27FC236}">
                  <a16:creationId xmlns:a16="http://schemas.microsoft.com/office/drawing/2014/main" id="{16B8D001-28C9-49CB-9B96-4D67E218C4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91" name="Freeform 23">
              <a:extLst>
                <a:ext uri="{FF2B5EF4-FFF2-40B4-BE49-F238E27FC236}">
                  <a16:creationId xmlns:a16="http://schemas.microsoft.com/office/drawing/2014/main" id="{90576248-23CA-477D-A630-4EA4F06F86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92" name="Freeform 24">
              <a:extLst>
                <a:ext uri="{FF2B5EF4-FFF2-40B4-BE49-F238E27FC236}">
                  <a16:creationId xmlns:a16="http://schemas.microsoft.com/office/drawing/2014/main" id="{29F00424-4DC1-4DD5-B429-EB428628A6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93" name="Freeform 25">
              <a:extLst>
                <a:ext uri="{FF2B5EF4-FFF2-40B4-BE49-F238E27FC236}">
                  <a16:creationId xmlns:a16="http://schemas.microsoft.com/office/drawing/2014/main" id="{4D03BC62-061A-46A3-AEB3-75C125F3A4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94" name="Freeform 26">
              <a:extLst>
                <a:ext uri="{FF2B5EF4-FFF2-40B4-BE49-F238E27FC236}">
                  <a16:creationId xmlns:a16="http://schemas.microsoft.com/office/drawing/2014/main" id="{7C0B4D4C-7EC6-47E0-8F9C-E0C4BCCE1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95" name="Freeform 27">
              <a:extLst>
                <a:ext uri="{FF2B5EF4-FFF2-40B4-BE49-F238E27FC236}">
                  <a16:creationId xmlns:a16="http://schemas.microsoft.com/office/drawing/2014/main" id="{346BF759-C964-4656-9724-9F6B9E75F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96" name="Freeform 28">
              <a:extLst>
                <a:ext uri="{FF2B5EF4-FFF2-40B4-BE49-F238E27FC236}">
                  <a16:creationId xmlns:a16="http://schemas.microsoft.com/office/drawing/2014/main" id="{21A41F6C-9A3A-4A88-8369-173CEC967E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97" name="Freeform 29">
              <a:extLst>
                <a:ext uri="{FF2B5EF4-FFF2-40B4-BE49-F238E27FC236}">
                  <a16:creationId xmlns:a16="http://schemas.microsoft.com/office/drawing/2014/main" id="{C7719558-E4BA-41E1-AE9B-8B7C2826D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98" name="Freeform 30">
              <a:extLst>
                <a:ext uri="{FF2B5EF4-FFF2-40B4-BE49-F238E27FC236}">
                  <a16:creationId xmlns:a16="http://schemas.microsoft.com/office/drawing/2014/main" id="{685AD44B-443D-473E-BBE4-6877C1AF7C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9" name="Freeform 31">
              <a:extLst>
                <a:ext uri="{FF2B5EF4-FFF2-40B4-BE49-F238E27FC236}">
                  <a16:creationId xmlns:a16="http://schemas.microsoft.com/office/drawing/2014/main" id="{59D25FFB-6A08-4A00-8BE1-8C987B3D91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grpSp>
      <p:pic>
        <p:nvPicPr>
          <p:cNvPr id="41" name="Picture 2">
            <a:extLst>
              <a:ext uri="{FF2B5EF4-FFF2-40B4-BE49-F238E27FC236}">
                <a16:creationId xmlns:a16="http://schemas.microsoft.com/office/drawing/2014/main" id="{E642A42B-C95B-433E-9A81-2174F72875C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3" name="Rectangle 42">
            <a:extLst>
              <a:ext uri="{FF2B5EF4-FFF2-40B4-BE49-F238E27FC236}">
                <a16:creationId xmlns:a16="http://schemas.microsoft.com/office/drawing/2014/main" id="{4C3D77CC-6916-4BF8-8CDF-71E4BF2E66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96E8897B-113F-4BE0-A8B0-6467E5A2E0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8C790BB1-DB5D-4D11-ACA1-045F7B5DBE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47" name="Freeform 6">
              <a:extLst>
                <a:ext uri="{FF2B5EF4-FFF2-40B4-BE49-F238E27FC236}">
                  <a16:creationId xmlns:a16="http://schemas.microsoft.com/office/drawing/2014/main" id="{14E82C3E-2BBF-4E7A-A4F1-B092898AF9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8" name="Freeform 7">
              <a:extLst>
                <a:ext uri="{FF2B5EF4-FFF2-40B4-BE49-F238E27FC236}">
                  <a16:creationId xmlns:a16="http://schemas.microsoft.com/office/drawing/2014/main" id="{BBD9DCED-205F-40C0-A8F6-09CA8AC21E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9" name="Freeform 8">
              <a:extLst>
                <a:ext uri="{FF2B5EF4-FFF2-40B4-BE49-F238E27FC236}">
                  <a16:creationId xmlns:a16="http://schemas.microsoft.com/office/drawing/2014/main" id="{3E6B6536-B16B-44C8-BF75-0B51F159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0" name="Freeform 9">
              <a:extLst>
                <a:ext uri="{FF2B5EF4-FFF2-40B4-BE49-F238E27FC236}">
                  <a16:creationId xmlns:a16="http://schemas.microsoft.com/office/drawing/2014/main" id="{08673EBA-802C-469A-80AB-14A951A75A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1" name="Freeform 10">
              <a:extLst>
                <a:ext uri="{FF2B5EF4-FFF2-40B4-BE49-F238E27FC236}">
                  <a16:creationId xmlns:a16="http://schemas.microsoft.com/office/drawing/2014/main" id="{75BB5611-2E78-4C27-8778-E8A39B157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2" name="Freeform 11">
              <a:extLst>
                <a:ext uri="{FF2B5EF4-FFF2-40B4-BE49-F238E27FC236}">
                  <a16:creationId xmlns:a16="http://schemas.microsoft.com/office/drawing/2014/main" id="{DCA85219-9A72-4256-A50C-799C0D0AE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3" name="Freeform 12">
              <a:extLst>
                <a:ext uri="{FF2B5EF4-FFF2-40B4-BE49-F238E27FC236}">
                  <a16:creationId xmlns:a16="http://schemas.microsoft.com/office/drawing/2014/main" id="{46E28662-9979-4ACD-9DB1-9E4B1814FC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4" name="Freeform 13">
              <a:extLst>
                <a:ext uri="{FF2B5EF4-FFF2-40B4-BE49-F238E27FC236}">
                  <a16:creationId xmlns:a16="http://schemas.microsoft.com/office/drawing/2014/main" id="{A057C9FB-3B25-4A5E-A20E-B7773732EF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5" name="Freeform 14">
              <a:extLst>
                <a:ext uri="{FF2B5EF4-FFF2-40B4-BE49-F238E27FC236}">
                  <a16:creationId xmlns:a16="http://schemas.microsoft.com/office/drawing/2014/main" id="{596D5A52-895F-4C7B-BCEC-E4AB25C7E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6" name="Freeform 15">
              <a:extLst>
                <a:ext uri="{FF2B5EF4-FFF2-40B4-BE49-F238E27FC236}">
                  <a16:creationId xmlns:a16="http://schemas.microsoft.com/office/drawing/2014/main" id="{A3BFF1E9-0954-48E0-A32B-0664144673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7" name="Line 16">
              <a:extLst>
                <a:ext uri="{FF2B5EF4-FFF2-40B4-BE49-F238E27FC236}">
                  <a16:creationId xmlns:a16="http://schemas.microsoft.com/office/drawing/2014/main" id="{40592818-8A9B-429B-8166-22A0893CB2E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58" name="Freeform 17">
              <a:extLst>
                <a:ext uri="{FF2B5EF4-FFF2-40B4-BE49-F238E27FC236}">
                  <a16:creationId xmlns:a16="http://schemas.microsoft.com/office/drawing/2014/main" id="{F52399E8-91EF-4363-81C4-4EBE3790A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9" name="Freeform 18">
              <a:extLst>
                <a:ext uri="{FF2B5EF4-FFF2-40B4-BE49-F238E27FC236}">
                  <a16:creationId xmlns:a16="http://schemas.microsoft.com/office/drawing/2014/main" id="{0DE18992-35FF-4D27-AAB7-88D9A7881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0" name="Freeform 19">
              <a:extLst>
                <a:ext uri="{FF2B5EF4-FFF2-40B4-BE49-F238E27FC236}">
                  <a16:creationId xmlns:a16="http://schemas.microsoft.com/office/drawing/2014/main" id="{162D7313-86C3-45AF-AC7A-C5429A228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1" name="Freeform 20">
              <a:extLst>
                <a:ext uri="{FF2B5EF4-FFF2-40B4-BE49-F238E27FC236}">
                  <a16:creationId xmlns:a16="http://schemas.microsoft.com/office/drawing/2014/main" id="{4033A1EE-166E-4246-AB00-AA91D7B800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2" name="Rectangle 21">
              <a:extLst>
                <a:ext uri="{FF2B5EF4-FFF2-40B4-BE49-F238E27FC236}">
                  <a16:creationId xmlns:a16="http://schemas.microsoft.com/office/drawing/2014/main" id="{9F5BA15F-D1CD-44A2-B643-2905763175F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63" name="Freeform 22">
              <a:extLst>
                <a:ext uri="{FF2B5EF4-FFF2-40B4-BE49-F238E27FC236}">
                  <a16:creationId xmlns:a16="http://schemas.microsoft.com/office/drawing/2014/main" id="{673D8FDD-D165-4834-B9F4-E15C5EBD5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4" name="Freeform 23">
              <a:extLst>
                <a:ext uri="{FF2B5EF4-FFF2-40B4-BE49-F238E27FC236}">
                  <a16:creationId xmlns:a16="http://schemas.microsoft.com/office/drawing/2014/main" id="{314E2D52-365D-407E-A832-01E0F86049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5" name="Freeform 24">
              <a:extLst>
                <a:ext uri="{FF2B5EF4-FFF2-40B4-BE49-F238E27FC236}">
                  <a16:creationId xmlns:a16="http://schemas.microsoft.com/office/drawing/2014/main" id="{299BE646-A2B8-42AB-8DE3-9E38BF21D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6" name="Freeform 25">
              <a:extLst>
                <a:ext uri="{FF2B5EF4-FFF2-40B4-BE49-F238E27FC236}">
                  <a16:creationId xmlns:a16="http://schemas.microsoft.com/office/drawing/2014/main" id="{B6CBF7F9-54D6-418C-B679-4A03F1AF11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7" name="Freeform 26">
              <a:extLst>
                <a:ext uri="{FF2B5EF4-FFF2-40B4-BE49-F238E27FC236}">
                  <a16:creationId xmlns:a16="http://schemas.microsoft.com/office/drawing/2014/main" id="{2B8FDD23-E511-4B50-8A45-E25C8EBFB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8" name="Freeform 27">
              <a:extLst>
                <a:ext uri="{FF2B5EF4-FFF2-40B4-BE49-F238E27FC236}">
                  <a16:creationId xmlns:a16="http://schemas.microsoft.com/office/drawing/2014/main" id="{B04AC64C-ACEE-462D-95F2-3D82FF090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9" name="Freeform 28">
              <a:extLst>
                <a:ext uri="{FF2B5EF4-FFF2-40B4-BE49-F238E27FC236}">
                  <a16:creationId xmlns:a16="http://schemas.microsoft.com/office/drawing/2014/main" id="{9E0086A8-06D1-484E-805F-460346EB5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70" name="Freeform 29">
              <a:extLst>
                <a:ext uri="{FF2B5EF4-FFF2-40B4-BE49-F238E27FC236}">
                  <a16:creationId xmlns:a16="http://schemas.microsoft.com/office/drawing/2014/main" id="{1952C3C6-3706-447A-A721-81155E748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71" name="Freeform 30">
              <a:extLst>
                <a:ext uri="{FF2B5EF4-FFF2-40B4-BE49-F238E27FC236}">
                  <a16:creationId xmlns:a16="http://schemas.microsoft.com/office/drawing/2014/main" id="{F264C83C-EFE0-4E45-A20F-4A437FC28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72" name="Freeform 31">
              <a:extLst>
                <a:ext uri="{FF2B5EF4-FFF2-40B4-BE49-F238E27FC236}">
                  <a16:creationId xmlns:a16="http://schemas.microsoft.com/office/drawing/2014/main" id="{7E1F77A7-8C12-430E-A0C7-386E9FECC9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grpSp>
      <p:pic>
        <p:nvPicPr>
          <p:cNvPr id="74" name="Picture 2">
            <a:extLst>
              <a:ext uri="{FF2B5EF4-FFF2-40B4-BE49-F238E27FC236}">
                <a16:creationId xmlns:a16="http://schemas.microsoft.com/office/drawing/2014/main" id="{B9535DE4-FAFA-446C-A46C-F06D18D30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2" name="Title 1"/>
          <p:cNvSpPr>
            <a:spLocks noGrp="1"/>
          </p:cNvSpPr>
          <p:nvPr>
            <p:ph type="title"/>
          </p:nvPr>
        </p:nvSpPr>
        <p:spPr>
          <a:xfrm>
            <a:off x="853330" y="1134683"/>
            <a:ext cx="2743310" cy="4255024"/>
          </a:xfrm>
        </p:spPr>
        <p:txBody>
          <a:bodyPr>
            <a:normAutofit/>
          </a:bodyPr>
          <a:lstStyle/>
          <a:p>
            <a:r>
              <a:rPr lang="en-US" b="1">
                <a:solidFill>
                  <a:srgbClr val="FFFFFF"/>
                </a:solidFill>
                <a:latin typeface="Times New Roman"/>
                <a:ea typeface="Times New Roman"/>
                <a:cs typeface="Times New Roman"/>
                <a:sym typeface="Times New Roman"/>
              </a:rPr>
              <a:t>Business Problem</a:t>
            </a:r>
            <a:endParaRPr lang="en-IN" b="1">
              <a:solidFill>
                <a:srgbClr val="FFFFFF"/>
              </a:solidFill>
              <a:latin typeface="Times New Roman"/>
              <a:ea typeface="Times New Roman"/>
              <a:cs typeface="Times New Roman"/>
            </a:endParaRPr>
          </a:p>
        </p:txBody>
      </p:sp>
      <p:pic>
        <p:nvPicPr>
          <p:cNvPr id="3"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3110" y="5945834"/>
            <a:ext cx="2277039" cy="8083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ext Placeholder 3">
            <a:extLst>
              <a:ext uri="{FF2B5EF4-FFF2-40B4-BE49-F238E27FC236}">
                <a16:creationId xmlns:a16="http://schemas.microsoft.com/office/drawing/2014/main" id="{2B4F180D-E294-DD9A-11A5-6136C4B56B83}"/>
              </a:ext>
            </a:extLst>
          </p:cNvPr>
          <p:cNvGraphicFramePr>
            <a:graphicFrameLocks noGrp="1"/>
          </p:cNvGraphicFramePr>
          <p:nvPr>
            <p:ph idx="1"/>
            <p:extLst>
              <p:ext uri="{D42A27DB-BD31-4B8C-83A1-F6EECF244321}">
                <p14:modId xmlns:p14="http://schemas.microsoft.com/office/powerpoint/2010/main" val="324861470"/>
              </p:ext>
            </p:extLst>
          </p:nvPr>
        </p:nvGraphicFramePr>
        <p:xfrm>
          <a:off x="4077003" y="-80030"/>
          <a:ext cx="8104379" cy="539720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Google Shape;140;gf3a8d4be09_2_180">
            <a:extLst>
              <a:ext uri="{FF2B5EF4-FFF2-40B4-BE49-F238E27FC236}">
                <a16:creationId xmlns:a16="http://schemas.microsoft.com/office/drawing/2014/main" id="{53286F80-3949-529C-C457-459F8C2345D4}"/>
              </a:ext>
            </a:extLst>
          </p:cNvPr>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
        <p:nvSpPr>
          <p:cNvPr id="7" name="Text Placeholder 2">
            <a:extLst>
              <a:ext uri="{FF2B5EF4-FFF2-40B4-BE49-F238E27FC236}">
                <a16:creationId xmlns:a16="http://schemas.microsoft.com/office/drawing/2014/main" id="{535906F4-4E66-9F34-D768-9D0D976DF127}"/>
              </a:ext>
            </a:extLst>
          </p:cNvPr>
          <p:cNvSpPr txBox="1">
            <a:spLocks/>
          </p:cNvSpPr>
          <p:nvPr/>
        </p:nvSpPr>
        <p:spPr>
          <a:xfrm>
            <a:off x="7758288" y="4967986"/>
            <a:ext cx="4433711" cy="1890014"/>
          </a:xfrm>
          <a:prstGeom prst="rect">
            <a:avLst/>
          </a:prstGeom>
          <a:solidFill>
            <a:schemeClr val="tx1"/>
          </a:solidFill>
        </p:spPr>
        <p:txBody>
          <a:bodyPr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114300" indent="0">
              <a:buFont typeface="Arial" panose="020B0604020202020204" pitchFamily="34" charset="0"/>
              <a:buNone/>
            </a:pPr>
            <a:endParaRPr lang="en-IN" sz="2000" b="1"/>
          </a:p>
          <a:p>
            <a:pPr marL="114300" indent="0">
              <a:buFont typeface="Arial" panose="020B0604020202020204" pitchFamily="34" charset="0"/>
              <a:buNone/>
            </a:pPr>
            <a:endParaRPr lang="en-IN" sz="2000" b="1"/>
          </a:p>
          <a:p>
            <a:pPr marL="114300" indent="0">
              <a:buFont typeface="Arial" panose="020B0604020202020204" pitchFamily="34" charset="0"/>
              <a:buNone/>
            </a:pPr>
            <a:endParaRPr lang="en-US" sz="2000" dirty="0"/>
          </a:p>
        </p:txBody>
      </p:sp>
      <p:pic>
        <p:nvPicPr>
          <p:cNvPr id="8" name="Picture 2" descr="360DigiTMG Reviews - 52 Reviews of 360digitmg.com | Sitejabber">
            <a:extLst>
              <a:ext uri="{FF2B5EF4-FFF2-40B4-BE49-F238E27FC236}">
                <a16:creationId xmlns:a16="http://schemas.microsoft.com/office/drawing/2014/main" id="{14835B55-6623-75AF-09F4-BD6DE4B5F62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959318" y="5190420"/>
            <a:ext cx="4070831" cy="1445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93702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67;p7"/>
          <p:cNvSpPr txBox="1">
            <a:spLocks/>
          </p:cNvSpPr>
          <p:nvPr/>
        </p:nvSpPr>
        <p:spPr>
          <a:xfrm>
            <a:off x="1656334" y="1694152"/>
            <a:ext cx="3484238" cy="823912"/>
          </a:xfrm>
          <a:prstGeom prst="rect">
            <a:avLst/>
          </a:prstGeom>
          <a:ln/>
        </p:spPr>
        <p:style>
          <a:lnRef idx="0">
            <a:schemeClr val="dk1"/>
          </a:lnRef>
          <a:fillRef idx="3">
            <a:schemeClr val="dk1"/>
          </a:fillRef>
          <a:effectRef idx="3">
            <a:schemeClr val="dk1"/>
          </a:effectRef>
          <a:fontRef idx="minor">
            <a:schemeClr val="lt1"/>
          </a:fontRef>
        </p:style>
        <p:txBody>
          <a:bodyPr spcFirstLastPara="1" wrap="square" lIns="91400" tIns="45675" rIns="91400" bIns="45675"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457095" indent="-228552" algn="ctr">
              <a:buSzPts val="2400"/>
              <a:buFont typeface="Arial"/>
              <a:buNone/>
            </a:pPr>
            <a:r>
              <a:rPr lang="en-US" sz="3600" b="1" dirty="0">
                <a:solidFill>
                  <a:schemeClr val="accent2">
                    <a:lumMod val="20000"/>
                    <a:lumOff val="80000"/>
                  </a:schemeClr>
                </a:solidFill>
                <a:latin typeface="Times New Roman"/>
                <a:ea typeface="Times New Roman"/>
                <a:cs typeface="Times New Roman"/>
                <a:sym typeface="Times New Roman"/>
              </a:rPr>
              <a:t>Objective</a:t>
            </a:r>
            <a:endParaRPr lang="en-US" sz="3200" dirty="0">
              <a:solidFill>
                <a:schemeClr val="accent2">
                  <a:lumMod val="20000"/>
                  <a:lumOff val="80000"/>
                </a:schemeClr>
              </a:solidFill>
            </a:endParaRPr>
          </a:p>
        </p:txBody>
      </p:sp>
      <p:sp>
        <p:nvSpPr>
          <p:cNvPr id="6" name="Google Shape;168;p7"/>
          <p:cNvSpPr txBox="1">
            <a:spLocks/>
          </p:cNvSpPr>
          <p:nvPr/>
        </p:nvSpPr>
        <p:spPr>
          <a:xfrm>
            <a:off x="878241" y="2514463"/>
            <a:ext cx="5088609" cy="2073034"/>
          </a:xfrm>
          <a:prstGeom prst="roundRect">
            <a:avLst/>
          </a:prstGeom>
          <a:ln/>
        </p:spPr>
        <p:style>
          <a:lnRef idx="1">
            <a:schemeClr val="accent2"/>
          </a:lnRef>
          <a:fillRef idx="2">
            <a:schemeClr val="accent2"/>
          </a:fillRef>
          <a:effectRef idx="1">
            <a:schemeClr val="accent2"/>
          </a:effectRef>
          <a:fontRef idx="minor">
            <a:schemeClr val="dk1"/>
          </a:fontRef>
        </p:style>
        <p:txBody>
          <a:bodyPr spcFirstLastPara="1" wrap="square" lIns="91400" tIns="45675" rIns="91400" bIns="45675" anchor="t" anchorCtr="0">
            <a:normAutofit fontScale="85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solidFill>
                  <a:schemeClr val="bg1"/>
                </a:solidFill>
                <a:latin typeface="Calibri" panose="020F0502020204030204" pitchFamily="34" charset="0"/>
                <a:ea typeface="Proxima Nova"/>
                <a:cs typeface="Calibri" panose="020F0502020204030204" pitchFamily="34" charset="0"/>
                <a:sym typeface="Proxima Nova"/>
              </a:rPr>
              <a:t>1. Minimize unplanned machine downtime </a:t>
            </a:r>
            <a:r>
              <a:rPr lang="en-US" sz="2400" b="1" dirty="0">
                <a:solidFill>
                  <a:schemeClr val="bg1"/>
                </a:solidFill>
                <a:latin typeface="Calibri" panose="020F0502020204030204" pitchFamily="34" charset="0"/>
                <a:cs typeface="Calibri" panose="020F0502020204030204" pitchFamily="34" charset="0"/>
              </a:rPr>
              <a:t>is the main </a:t>
            </a:r>
            <a:r>
              <a:rPr lang="en-US" sz="2400" b="1" dirty="0">
                <a:solidFill>
                  <a:schemeClr val="bg1"/>
                </a:solidFill>
                <a:latin typeface="Calibri" panose="020F0502020204030204" pitchFamily="34" charset="0"/>
                <a:cs typeface="Calibri" panose="020F0502020204030204" pitchFamily="34" charset="0"/>
                <a:sym typeface="Times New Roman"/>
              </a:rPr>
              <a:t>b</a:t>
            </a:r>
            <a:r>
              <a:rPr lang="en-US" sz="2400" b="1" dirty="0">
                <a:solidFill>
                  <a:schemeClr val="bg1"/>
                </a:solidFill>
                <a:latin typeface="Calibri" panose="020F0502020204030204" pitchFamily="34" charset="0"/>
                <a:ea typeface="Times New Roman"/>
                <a:cs typeface="Calibri" panose="020F0502020204030204" pitchFamily="34" charset="0"/>
                <a:sym typeface="Times New Roman"/>
              </a:rPr>
              <a:t>usiness objective. </a:t>
            </a:r>
          </a:p>
          <a:p>
            <a:endParaRPr lang="en-US" sz="2400" b="1" dirty="0">
              <a:solidFill>
                <a:schemeClr val="bg1"/>
              </a:solidFill>
              <a:latin typeface="Calibri" panose="020F0502020204030204" pitchFamily="34" charset="0"/>
              <a:ea typeface="Proxima Nova"/>
              <a:cs typeface="Calibri" panose="020F0502020204030204" pitchFamily="34" charset="0"/>
              <a:sym typeface="Proxima Nova"/>
            </a:endParaRPr>
          </a:p>
          <a:p>
            <a:r>
              <a:rPr lang="en-US" sz="2400" b="1" dirty="0">
                <a:solidFill>
                  <a:schemeClr val="bg1"/>
                </a:solidFill>
                <a:latin typeface="Calibri" panose="020F0502020204030204" pitchFamily="34" charset="0"/>
                <a:ea typeface="Proxima Nova"/>
                <a:cs typeface="Calibri" panose="020F0502020204030204" pitchFamily="34" charset="0"/>
                <a:sym typeface="Proxima Nova"/>
              </a:rPr>
              <a:t>2. This </a:t>
            </a:r>
            <a:r>
              <a:rPr lang="en-US" sz="2400" b="1" dirty="0">
                <a:solidFill>
                  <a:schemeClr val="bg1"/>
                </a:solidFill>
                <a:latin typeface="Calibri" panose="020F0502020204030204" pitchFamily="34" charset="0"/>
                <a:ea typeface="Times New Roman"/>
                <a:cs typeface="Calibri" panose="020F0502020204030204" pitchFamily="34" charset="0"/>
                <a:sym typeface="Times New Roman"/>
              </a:rPr>
              <a:t>indicates</a:t>
            </a:r>
            <a:r>
              <a:rPr lang="en-US" sz="2400" b="1" dirty="0">
                <a:solidFill>
                  <a:schemeClr val="bg1"/>
                </a:solidFill>
                <a:latin typeface="Calibri" panose="020F0502020204030204" pitchFamily="34" charset="0"/>
                <a:ea typeface="Proxima Nova"/>
                <a:cs typeface="Calibri" panose="020F0502020204030204" pitchFamily="34" charset="0"/>
                <a:sym typeface="Proxima Nova"/>
              </a:rPr>
              <a:t> the low business and production that leads to the loss of organization.</a:t>
            </a:r>
            <a:endParaRPr lang="en-US" sz="2800" b="1" dirty="0">
              <a:solidFill>
                <a:schemeClr val="bg1"/>
              </a:solidFill>
              <a:latin typeface="Calibri" panose="020F0502020204030204" pitchFamily="34" charset="0"/>
              <a:ea typeface="Proxima Nova"/>
              <a:cs typeface="Calibri" panose="020F0502020204030204" pitchFamily="34" charset="0"/>
              <a:sym typeface="Proxima Nova"/>
            </a:endParaRPr>
          </a:p>
          <a:p>
            <a:pPr marL="285750" indent="-285750">
              <a:buFont typeface="Arial" panose="020B0604020202020204" pitchFamily="34" charset="0"/>
              <a:buChar char="•"/>
            </a:pPr>
            <a:endParaRPr lang="en-US" sz="1100" b="1" dirty="0">
              <a:solidFill>
                <a:schemeClr val="bg1"/>
              </a:solidFill>
              <a:latin typeface="Proxima Nova"/>
              <a:ea typeface="Proxima Nova"/>
              <a:cs typeface="Proxima Nova"/>
              <a:sym typeface="Proxima Nova"/>
            </a:endParaRPr>
          </a:p>
        </p:txBody>
      </p:sp>
      <p:sp>
        <p:nvSpPr>
          <p:cNvPr id="7" name="Google Shape;169;p7"/>
          <p:cNvSpPr txBox="1">
            <a:spLocks/>
          </p:cNvSpPr>
          <p:nvPr/>
        </p:nvSpPr>
        <p:spPr>
          <a:xfrm>
            <a:off x="7333582" y="1690551"/>
            <a:ext cx="3484238" cy="823912"/>
          </a:xfrm>
          <a:prstGeom prst="rect">
            <a:avLst/>
          </a:prstGeom>
          <a:ln/>
        </p:spPr>
        <p:style>
          <a:lnRef idx="0">
            <a:schemeClr val="dk1"/>
          </a:lnRef>
          <a:fillRef idx="3">
            <a:schemeClr val="dk1"/>
          </a:fillRef>
          <a:effectRef idx="3">
            <a:schemeClr val="dk1"/>
          </a:effectRef>
          <a:fontRef idx="minor">
            <a:schemeClr val="lt1"/>
          </a:fontRef>
        </p:style>
        <p:txBody>
          <a:bodyPr spcFirstLastPara="1" wrap="square" lIns="91400" tIns="45675" rIns="91400" bIns="4567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095" indent="-228552" algn="ctr">
              <a:lnSpc>
                <a:spcPct val="90000"/>
              </a:lnSpc>
              <a:spcBef>
                <a:spcPts val="1000"/>
              </a:spcBef>
              <a:buClr>
                <a:schemeClr val="dk1"/>
              </a:buClr>
              <a:buSzPts val="2400"/>
            </a:pPr>
            <a:r>
              <a:rPr lang="en-US" sz="3600" b="1" dirty="0">
                <a:solidFill>
                  <a:schemeClr val="accent2">
                    <a:lumMod val="20000"/>
                    <a:lumOff val="80000"/>
                  </a:schemeClr>
                </a:solidFill>
              </a:rPr>
              <a:t>Constraints </a:t>
            </a:r>
            <a:endParaRPr lang="en-US" sz="3200" b="1" dirty="0">
              <a:solidFill>
                <a:schemeClr val="accent2">
                  <a:lumMod val="20000"/>
                  <a:lumOff val="80000"/>
                </a:schemeClr>
              </a:solidFill>
            </a:endParaRPr>
          </a:p>
        </p:txBody>
      </p:sp>
      <p:graphicFrame>
        <p:nvGraphicFramePr>
          <p:cNvPr id="13" name="Text Placeholder 2">
            <a:extLst>
              <a:ext uri="{FF2B5EF4-FFF2-40B4-BE49-F238E27FC236}">
                <a16:creationId xmlns:a16="http://schemas.microsoft.com/office/drawing/2014/main" id="{A64AD39A-1F8D-2888-4064-0C117EDF30E4}"/>
              </a:ext>
            </a:extLst>
          </p:cNvPr>
          <p:cNvGraphicFramePr/>
          <p:nvPr>
            <p:extLst>
              <p:ext uri="{D42A27DB-BD31-4B8C-83A1-F6EECF244321}">
                <p14:modId xmlns:p14="http://schemas.microsoft.com/office/powerpoint/2010/main" val="2875864363"/>
              </p:ext>
            </p:extLst>
          </p:nvPr>
        </p:nvGraphicFramePr>
        <p:xfrm>
          <a:off x="6591701" y="2294779"/>
          <a:ext cx="4968000" cy="26698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Google Shape;139;gf3a8d4be09_2_180">
            <a:extLst>
              <a:ext uri="{FF2B5EF4-FFF2-40B4-BE49-F238E27FC236}">
                <a16:creationId xmlns:a16="http://schemas.microsoft.com/office/drawing/2014/main" id="{8CA52935-9ED4-5E17-4DD7-A9D69C4B21B1}"/>
              </a:ext>
            </a:extLst>
          </p:cNvPr>
          <p:cNvSpPr txBox="1">
            <a:spLocks noGrp="1"/>
          </p:cNvSpPr>
          <p:nvPr>
            <p:ph type="title"/>
          </p:nvPr>
        </p:nvSpPr>
        <p:spPr>
          <a:xfrm>
            <a:off x="962187" y="390866"/>
            <a:ext cx="10515600" cy="535440"/>
          </a:xfrm>
          <a:prstGeom prst="rect">
            <a:avLst/>
          </a:prstGeom>
          <a:ln/>
        </p:spPr>
        <p:style>
          <a:lnRef idx="1">
            <a:schemeClr val="dk1"/>
          </a:lnRef>
          <a:fillRef idx="2">
            <a:schemeClr val="dk1"/>
          </a:fillRef>
          <a:effectRef idx="1">
            <a:schemeClr val="dk1"/>
          </a:effectRef>
          <a:fontRef idx="minor">
            <a:schemeClr val="dk1"/>
          </a:fontRef>
        </p:style>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BUSINESS OBJECTIVE</a:t>
            </a:r>
          </a:p>
        </p:txBody>
      </p:sp>
      <p:sp>
        <p:nvSpPr>
          <p:cNvPr id="14" name="Google Shape;140;gf3a8d4be09_2_180">
            <a:extLst>
              <a:ext uri="{FF2B5EF4-FFF2-40B4-BE49-F238E27FC236}">
                <a16:creationId xmlns:a16="http://schemas.microsoft.com/office/drawing/2014/main" id="{E9CD7741-C008-47F5-955C-FDB451A39DA9}"/>
              </a:ext>
            </a:extLst>
          </p:cNvPr>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sp>
        <p:nvSpPr>
          <p:cNvPr id="15" name="Text Placeholder 2">
            <a:extLst>
              <a:ext uri="{FF2B5EF4-FFF2-40B4-BE49-F238E27FC236}">
                <a16:creationId xmlns:a16="http://schemas.microsoft.com/office/drawing/2014/main" id="{E8CBADD1-D3D3-1F09-53F0-1998967CD627}"/>
              </a:ext>
            </a:extLst>
          </p:cNvPr>
          <p:cNvSpPr txBox="1">
            <a:spLocks/>
          </p:cNvSpPr>
          <p:nvPr/>
        </p:nvSpPr>
        <p:spPr>
          <a:xfrm>
            <a:off x="7758288" y="4967986"/>
            <a:ext cx="4433711" cy="1890014"/>
          </a:xfrm>
          <a:prstGeom prst="rect">
            <a:avLst/>
          </a:prstGeom>
          <a:solidFill>
            <a:schemeClr val="bg1"/>
          </a:solidFill>
        </p:spPr>
        <p:txBody>
          <a:bodyPr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114300" indent="0">
              <a:buFont typeface="Arial" panose="020B0604020202020204" pitchFamily="34" charset="0"/>
              <a:buNone/>
            </a:pPr>
            <a:endParaRPr lang="en-IN" sz="2000" b="1"/>
          </a:p>
          <a:p>
            <a:pPr marL="114300" indent="0">
              <a:buFont typeface="Arial" panose="020B0604020202020204" pitchFamily="34" charset="0"/>
              <a:buNone/>
            </a:pPr>
            <a:endParaRPr lang="en-IN" sz="2000" b="1"/>
          </a:p>
          <a:p>
            <a:pPr marL="114300" indent="0">
              <a:buFont typeface="Arial" panose="020B0604020202020204" pitchFamily="34" charset="0"/>
              <a:buNone/>
            </a:pPr>
            <a:endParaRPr lang="en-US" sz="2000" dirty="0"/>
          </a:p>
        </p:txBody>
      </p:sp>
      <p:pic>
        <p:nvPicPr>
          <p:cNvPr id="16" name="Picture 2" descr="360DigiTMG Reviews - 52 Reviews of 360digitmg.com | Sitejabber">
            <a:extLst>
              <a:ext uri="{FF2B5EF4-FFF2-40B4-BE49-F238E27FC236}">
                <a16:creationId xmlns:a16="http://schemas.microsoft.com/office/drawing/2014/main" id="{1FF80412-7339-1AF4-A636-8F8A36977EB7}"/>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7959318" y="5190420"/>
            <a:ext cx="4070831" cy="1445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689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22000">
              <a:schemeClr val="bg1">
                <a:lumMod val="90000"/>
                <a:lumOff val="10000"/>
              </a:schemeClr>
            </a:gs>
            <a:gs pos="50000">
              <a:schemeClr val="tx2">
                <a:lumMod val="75000"/>
              </a:schemeClr>
            </a:gs>
            <a:gs pos="79000">
              <a:schemeClr val="tx2">
                <a:lumMod val="99000"/>
                <a:lumOff val="1000"/>
              </a:schemeClr>
            </a:gs>
            <a:gs pos="99000">
              <a:schemeClr val="tx2">
                <a:lumMod val="50000"/>
              </a:schemeClr>
            </a:gs>
          </a:gsLst>
          <a:lin ang="5400000" scaled="1"/>
        </a:gradFill>
        <a:effectLst/>
      </p:bgPr>
    </p:bg>
    <p:spTree>
      <p:nvGrpSpPr>
        <p:cNvPr id="1" name="Shape 146"/>
        <p:cNvGrpSpPr/>
        <p:nvPr/>
      </p:nvGrpSpPr>
      <p:grpSpPr>
        <a:xfrm>
          <a:off x="0" y="0"/>
          <a:ext cx="0" cy="0"/>
          <a:chOff x="0" y="0"/>
          <a:chExt cx="0" cy="0"/>
        </a:xfrm>
      </p:grpSpPr>
      <p:sp>
        <p:nvSpPr>
          <p:cNvPr id="2" name="Text Placeholder 1"/>
          <p:cNvSpPr>
            <a:spLocks noGrp="1"/>
          </p:cNvSpPr>
          <p:nvPr>
            <p:ph idx="1"/>
          </p:nvPr>
        </p:nvSpPr>
        <p:spPr>
          <a:xfrm>
            <a:off x="703236" y="1148740"/>
            <a:ext cx="11033502" cy="5296519"/>
          </a:xfrm>
          <a:solidFill>
            <a:schemeClr val="bg1">
              <a:lumMod val="75000"/>
              <a:lumOff val="25000"/>
            </a:schemeClr>
          </a:solidFill>
          <a:ln>
            <a:solidFill>
              <a:schemeClr val="tx1">
                <a:lumMod val="65000"/>
              </a:schemeClr>
            </a:solidFill>
          </a:ln>
        </p:spPr>
        <p:txBody>
          <a:bodyPr>
            <a:noAutofit/>
          </a:bodyPr>
          <a:lstStyle/>
          <a:p>
            <a:pPr marL="0" indent="0">
              <a:buNone/>
            </a:pPr>
            <a:r>
              <a:rPr lang="en-US" sz="1800" dirty="0">
                <a:solidFill>
                  <a:schemeClr val="tx1">
                    <a:lumMod val="95000"/>
                  </a:schemeClr>
                </a:solidFill>
              </a:rPr>
              <a:t>The project involves working with a leading vehicle fuel pump manufacturer to address a critical business problem. The primary issue at hand is unplanned machine downtime in the manufacturing process, which is adversely affecting productivity. Machine downtime can disrupt the production process, result in loss of output, and increase maintenance costs. The client's business objective is to minimize unplanned machine downtime while also keeping maintenance costs in check.</a:t>
            </a:r>
          </a:p>
          <a:p>
            <a:pPr marL="0" indent="0">
              <a:buNone/>
            </a:pPr>
            <a:r>
              <a:rPr lang="en-US" b="1" u="sng" dirty="0">
                <a:solidFill>
                  <a:schemeClr val="tx1">
                    <a:lumMod val="95000"/>
                  </a:schemeClr>
                </a:solidFill>
              </a:rPr>
              <a:t>Scope of the Project:</a:t>
            </a:r>
          </a:p>
          <a:p>
            <a:pPr lvl="1"/>
            <a:r>
              <a:rPr lang="en-US" dirty="0"/>
              <a:t>Client and Business Problem</a:t>
            </a:r>
          </a:p>
          <a:p>
            <a:pPr lvl="1"/>
            <a:r>
              <a:rPr lang="en-US" dirty="0"/>
              <a:t>Data Analysis</a:t>
            </a:r>
          </a:p>
          <a:p>
            <a:pPr lvl="1"/>
            <a:r>
              <a:rPr lang="en-US" dirty="0"/>
              <a:t>Data Preprocessing</a:t>
            </a:r>
          </a:p>
          <a:p>
            <a:pPr lvl="1"/>
            <a:r>
              <a:rPr lang="en-US" dirty="0"/>
              <a:t>Data Exploration Correlation Analysis</a:t>
            </a:r>
          </a:p>
          <a:p>
            <a:pPr lvl="1"/>
            <a:r>
              <a:rPr lang="en-US" dirty="0"/>
              <a:t>Feature Engineering</a:t>
            </a:r>
          </a:p>
          <a:p>
            <a:pPr lvl="1"/>
            <a:r>
              <a:rPr lang="en-US" dirty="0"/>
              <a:t>Recommendations</a:t>
            </a:r>
          </a:p>
        </p:txBody>
      </p:sp>
      <p:sp>
        <p:nvSpPr>
          <p:cNvPr id="148" name="Google Shape;148;gf3a8d4be09_2_92"/>
          <p:cNvSpPr txBox="1">
            <a:spLocks noGrp="1"/>
          </p:cNvSpPr>
          <p:nvPr>
            <p:ph type="sldNum" sz="quarter" idx="12"/>
          </p:nvPr>
        </p:nvSpPr>
        <p:spPr>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sp>
        <p:nvSpPr>
          <p:cNvPr id="3" name="Google Shape;140;gf3a8d4be09_2_180">
            <a:extLst>
              <a:ext uri="{FF2B5EF4-FFF2-40B4-BE49-F238E27FC236}">
                <a16:creationId xmlns:a16="http://schemas.microsoft.com/office/drawing/2014/main" id="{F1E3E3F6-C50D-3199-EEF7-B935E8ED293D}"/>
              </a:ext>
            </a:extLst>
          </p:cNvPr>
          <p:cNvSpPr txBox="1">
            <a:spLocks/>
          </p:cNvSpPr>
          <p:nvPr/>
        </p:nvSpPr>
        <p:spPr>
          <a:xfrm>
            <a:off x="11639549" y="6350003"/>
            <a:ext cx="390600" cy="288900"/>
          </a:xfrm>
          <a:prstGeom prst="rect">
            <a:avLst/>
          </a:prstGeom>
          <a:noFill/>
          <a:ln>
            <a:noFill/>
          </a:ln>
        </p:spPr>
        <p:txBody>
          <a:bodyPr spcFirstLastPara="1" vert="horz" wrap="square" lIns="91400" tIns="45675" rIns="91400" bIns="45675" rtlCol="0" anchor="ctr" anchorCtr="0">
            <a:noAutofit/>
          </a:bodyP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buClr>
                <a:srgbClr val="000000"/>
              </a:buClr>
              <a:buSzPts val="1200"/>
              <a:buFont typeface="Arial"/>
              <a:buNone/>
            </a:pPr>
            <a:fld id="{00000000-1234-1234-1234-123412341234}" type="slidenum">
              <a:rPr lang="en-US" smtClean="0"/>
              <a:pPr>
                <a:buClr>
                  <a:srgbClr val="000000"/>
                </a:buClr>
                <a:buSzPts val="1200"/>
                <a:buFont typeface="Arial"/>
                <a:buNone/>
              </a:pPr>
              <a:t>6</a:t>
            </a:fld>
            <a:endParaRPr lang="en-US"/>
          </a:p>
        </p:txBody>
      </p:sp>
      <p:sp>
        <p:nvSpPr>
          <p:cNvPr id="4" name="Text Placeholder 2">
            <a:extLst>
              <a:ext uri="{FF2B5EF4-FFF2-40B4-BE49-F238E27FC236}">
                <a16:creationId xmlns:a16="http://schemas.microsoft.com/office/drawing/2014/main" id="{0ECB0D9D-4F47-1BF0-17C6-6ACD930A6828}"/>
              </a:ext>
            </a:extLst>
          </p:cNvPr>
          <p:cNvSpPr txBox="1">
            <a:spLocks/>
          </p:cNvSpPr>
          <p:nvPr/>
        </p:nvSpPr>
        <p:spPr>
          <a:xfrm>
            <a:off x="7758288" y="4967986"/>
            <a:ext cx="4433711" cy="1890014"/>
          </a:xfrm>
          <a:prstGeom prst="rect">
            <a:avLst/>
          </a:prstGeom>
          <a:solidFill>
            <a:schemeClr val="bg1"/>
          </a:solidFill>
        </p:spPr>
        <p:txBody>
          <a:bodyPr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114300" indent="0">
              <a:buFont typeface="Arial" panose="020B0604020202020204" pitchFamily="34" charset="0"/>
              <a:buNone/>
            </a:pPr>
            <a:endParaRPr lang="en-IN" sz="2000" b="1"/>
          </a:p>
          <a:p>
            <a:pPr marL="114300" indent="0">
              <a:buFont typeface="Arial" panose="020B0604020202020204" pitchFamily="34" charset="0"/>
              <a:buNone/>
            </a:pPr>
            <a:endParaRPr lang="en-IN" sz="2000" b="1"/>
          </a:p>
          <a:p>
            <a:pPr marL="114300" indent="0">
              <a:buFont typeface="Arial" panose="020B0604020202020204" pitchFamily="34" charset="0"/>
              <a:buNone/>
            </a:pPr>
            <a:endParaRPr lang="en-US" sz="2000" dirty="0"/>
          </a:p>
        </p:txBody>
      </p:sp>
      <p:pic>
        <p:nvPicPr>
          <p:cNvPr id="5" name="Picture 2" descr="360DigiTMG Reviews - 52 Reviews of 360digitmg.com | Sitejabber">
            <a:extLst>
              <a:ext uri="{FF2B5EF4-FFF2-40B4-BE49-F238E27FC236}">
                <a16:creationId xmlns:a16="http://schemas.microsoft.com/office/drawing/2014/main" id="{523220C7-E9AF-6A83-C785-5AC0E6FE169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959318" y="5190420"/>
            <a:ext cx="4070831" cy="1445145"/>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139;gf3a8d4be09_2_180">
            <a:extLst>
              <a:ext uri="{FF2B5EF4-FFF2-40B4-BE49-F238E27FC236}">
                <a16:creationId xmlns:a16="http://schemas.microsoft.com/office/drawing/2014/main" id="{E5C5F1AA-9F08-807F-D462-F7560F4B3AEE}"/>
              </a:ext>
            </a:extLst>
          </p:cNvPr>
          <p:cNvSpPr txBox="1">
            <a:spLocks noGrp="1"/>
          </p:cNvSpPr>
          <p:nvPr>
            <p:ph type="title"/>
          </p:nvPr>
        </p:nvSpPr>
        <p:spPr>
          <a:xfrm>
            <a:off x="962187" y="390866"/>
            <a:ext cx="10515600" cy="535440"/>
          </a:xfrm>
          <a:prstGeom prst="rect">
            <a:avLst/>
          </a:prstGeom>
          <a:ln/>
        </p:spPr>
        <p:style>
          <a:lnRef idx="1">
            <a:schemeClr val="dk1"/>
          </a:lnRef>
          <a:fillRef idx="2">
            <a:schemeClr val="dk1"/>
          </a:fillRef>
          <a:effectRef idx="1">
            <a:schemeClr val="dk1"/>
          </a:effectRef>
          <a:fontRef idx="minor">
            <a:schemeClr val="dk1"/>
          </a:fontRef>
        </p:style>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PROJECT OVERVIEW &amp; SCOPE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3" name="Google Shape;140;gf3a8d4be09_2_180">
            <a:extLst>
              <a:ext uri="{FF2B5EF4-FFF2-40B4-BE49-F238E27FC236}">
                <a16:creationId xmlns:a16="http://schemas.microsoft.com/office/drawing/2014/main" id="{8977D014-34D9-7260-FE75-682C5AB60B8B}"/>
              </a:ext>
            </a:extLst>
          </p:cNvPr>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7</a:t>
            </a:fld>
            <a:endParaRPr/>
          </a:p>
        </p:txBody>
      </p:sp>
      <p:sp>
        <p:nvSpPr>
          <p:cNvPr id="9" name="Google Shape;139;gf3a8d4be09_2_180">
            <a:extLst>
              <a:ext uri="{FF2B5EF4-FFF2-40B4-BE49-F238E27FC236}">
                <a16:creationId xmlns:a16="http://schemas.microsoft.com/office/drawing/2014/main" id="{D889EFF4-4CAB-8F70-7A31-24C5851CBCA3}"/>
              </a:ext>
            </a:extLst>
          </p:cNvPr>
          <p:cNvSpPr txBox="1">
            <a:spLocks noGrp="1"/>
          </p:cNvSpPr>
          <p:nvPr>
            <p:ph type="title"/>
          </p:nvPr>
        </p:nvSpPr>
        <p:spPr>
          <a:xfrm>
            <a:off x="957020" y="106555"/>
            <a:ext cx="10515600" cy="535440"/>
          </a:xfrm>
          <a:prstGeom prst="rect">
            <a:avLst/>
          </a:prstGeom>
          <a:ln/>
        </p:spPr>
        <p:style>
          <a:lnRef idx="1">
            <a:schemeClr val="dk1"/>
          </a:lnRef>
          <a:fillRef idx="2">
            <a:schemeClr val="dk1"/>
          </a:fillRef>
          <a:effectRef idx="1">
            <a:schemeClr val="dk1"/>
          </a:effectRef>
          <a:fontRef idx="minor">
            <a:schemeClr val="dk1"/>
          </a:fontRef>
        </p:style>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Data dictionary</a:t>
            </a:r>
          </a:p>
        </p:txBody>
      </p:sp>
      <p:graphicFrame>
        <p:nvGraphicFramePr>
          <p:cNvPr id="11" name="Table 10">
            <a:extLst>
              <a:ext uri="{FF2B5EF4-FFF2-40B4-BE49-F238E27FC236}">
                <a16:creationId xmlns:a16="http://schemas.microsoft.com/office/drawing/2014/main" id="{6D3C2A04-1C89-69F9-2763-7DCE4D5FFDFF}"/>
              </a:ext>
            </a:extLst>
          </p:cNvPr>
          <p:cNvGraphicFramePr>
            <a:graphicFrameLocks noGrp="1"/>
          </p:cNvGraphicFramePr>
          <p:nvPr>
            <p:extLst>
              <p:ext uri="{D42A27DB-BD31-4B8C-83A1-F6EECF244321}">
                <p14:modId xmlns:p14="http://schemas.microsoft.com/office/powerpoint/2010/main" val="3472875898"/>
              </p:ext>
            </p:extLst>
          </p:nvPr>
        </p:nvGraphicFramePr>
        <p:xfrm>
          <a:off x="957020" y="657622"/>
          <a:ext cx="10515599" cy="6173910"/>
        </p:xfrm>
        <a:graphic>
          <a:graphicData uri="http://schemas.openxmlformats.org/drawingml/2006/table">
            <a:tbl>
              <a:tblPr firstRow="1" bandRow="1">
                <a:tableStyleId>{EB344D84-9AFB-497E-A393-DC336BA19D2E}</a:tableStyleId>
              </a:tblPr>
              <a:tblGrid>
                <a:gridCol w="4040053">
                  <a:extLst>
                    <a:ext uri="{9D8B030D-6E8A-4147-A177-3AD203B41FA5}">
                      <a16:colId xmlns:a16="http://schemas.microsoft.com/office/drawing/2014/main" val="2581872464"/>
                    </a:ext>
                  </a:extLst>
                </a:gridCol>
                <a:gridCol w="3237773">
                  <a:extLst>
                    <a:ext uri="{9D8B030D-6E8A-4147-A177-3AD203B41FA5}">
                      <a16:colId xmlns:a16="http://schemas.microsoft.com/office/drawing/2014/main" val="702641555"/>
                    </a:ext>
                  </a:extLst>
                </a:gridCol>
                <a:gridCol w="3237773">
                  <a:extLst>
                    <a:ext uri="{9D8B030D-6E8A-4147-A177-3AD203B41FA5}">
                      <a16:colId xmlns:a16="http://schemas.microsoft.com/office/drawing/2014/main" val="1773687495"/>
                    </a:ext>
                  </a:extLst>
                </a:gridCol>
              </a:tblGrid>
              <a:tr h="443173">
                <a:tc>
                  <a:txBody>
                    <a:bodyPr/>
                    <a:lstStyle/>
                    <a:p>
                      <a:pPr algn="ctr" fontAlgn="ctr"/>
                      <a:r>
                        <a:rPr lang="en-IN" sz="2000" b="1" u="none" strike="noStrike" dirty="0">
                          <a:solidFill>
                            <a:schemeClr val="bg1"/>
                          </a:solidFill>
                          <a:effectLst/>
                        </a:rPr>
                        <a:t>Features</a:t>
                      </a:r>
                      <a:endParaRPr lang="en-IN" sz="2000" b="1" i="0" u="none" strike="noStrike" dirty="0">
                        <a:solidFill>
                          <a:schemeClr val="bg1"/>
                        </a:solidFill>
                        <a:effectLst/>
                        <a:latin typeface="Calibri" panose="020F0502020204030204" pitchFamily="34" charset="0"/>
                      </a:endParaRPr>
                    </a:p>
                  </a:txBody>
                  <a:tcPr marL="0" marR="0" marT="0" marB="0" anchor="ctr"/>
                </a:tc>
                <a:tc>
                  <a:txBody>
                    <a:bodyPr/>
                    <a:lstStyle/>
                    <a:p>
                      <a:pPr algn="ctr" fontAlgn="ctr"/>
                      <a:r>
                        <a:rPr lang="en-IN" sz="2000" b="1" u="none" strike="noStrike" dirty="0">
                          <a:solidFill>
                            <a:schemeClr val="bg1"/>
                          </a:solidFill>
                          <a:effectLst/>
                        </a:rPr>
                        <a:t>Data Type</a:t>
                      </a:r>
                      <a:endParaRPr lang="en-IN" sz="2000" b="1" i="0" u="none" strike="noStrike" dirty="0">
                        <a:solidFill>
                          <a:schemeClr val="bg1"/>
                        </a:solidFill>
                        <a:effectLst/>
                        <a:latin typeface="Calibri" panose="020F0502020204030204" pitchFamily="34" charset="0"/>
                      </a:endParaRPr>
                    </a:p>
                  </a:txBody>
                  <a:tcPr marL="0" marR="0" marT="0" marB="0" anchor="ctr"/>
                </a:tc>
                <a:tc>
                  <a:txBody>
                    <a:bodyPr/>
                    <a:lstStyle/>
                    <a:p>
                      <a:pPr algn="ctr" fontAlgn="ctr"/>
                      <a:r>
                        <a:rPr lang="en-IN" sz="2000" b="1" u="none" strike="noStrike" dirty="0">
                          <a:solidFill>
                            <a:schemeClr val="bg1"/>
                          </a:solidFill>
                          <a:effectLst/>
                        </a:rPr>
                        <a:t>Description</a:t>
                      </a:r>
                      <a:endParaRPr lang="en-IN" sz="2000" b="1" i="0" u="none" strike="noStrike" dirty="0">
                        <a:solidFill>
                          <a:schemeClr val="bg1"/>
                        </a:solidFill>
                        <a:effectLst/>
                        <a:latin typeface="Calibri" panose="020F0502020204030204" pitchFamily="34" charset="0"/>
                      </a:endParaRPr>
                    </a:p>
                  </a:txBody>
                  <a:tcPr marL="0" marR="0" marT="0" marB="0" anchor="ctr"/>
                </a:tc>
                <a:extLst>
                  <a:ext uri="{0D108BD9-81ED-4DB2-BD59-A6C34878D82A}">
                    <a16:rowId xmlns:a16="http://schemas.microsoft.com/office/drawing/2014/main" val="2844240972"/>
                  </a:ext>
                </a:extLst>
              </a:tr>
              <a:tr h="328441">
                <a:tc>
                  <a:txBody>
                    <a:bodyPr/>
                    <a:lstStyle/>
                    <a:p>
                      <a:pPr algn="l" fontAlgn="ctr"/>
                      <a:r>
                        <a:rPr lang="en-IN" sz="1600" b="0" u="none" strike="noStrike" dirty="0">
                          <a:solidFill>
                            <a:schemeClr val="bg1"/>
                          </a:solidFill>
                          <a:effectLst/>
                        </a:rPr>
                        <a:t> Date</a:t>
                      </a:r>
                      <a:endParaRPr lang="en-IN" sz="1600" b="0" i="0" u="none" strike="noStrike" dirty="0">
                        <a:solidFill>
                          <a:schemeClr val="bg1"/>
                        </a:solidFill>
                        <a:effectLst/>
                        <a:latin typeface="Calibri" panose="020F0502020204030204" pitchFamily="34" charset="0"/>
                      </a:endParaRPr>
                    </a:p>
                  </a:txBody>
                  <a:tcPr marL="0" marR="0" marT="0" marB="0" anchor="ctr"/>
                </a:tc>
                <a:tc>
                  <a:txBody>
                    <a:bodyPr/>
                    <a:lstStyle/>
                    <a:p>
                      <a:pPr algn="l" fontAlgn="ctr"/>
                      <a:r>
                        <a:rPr lang="en-IN" sz="1600" b="0" u="none" strike="noStrike">
                          <a:solidFill>
                            <a:schemeClr val="bg1"/>
                          </a:solidFill>
                          <a:effectLst/>
                        </a:rPr>
                        <a:t>Date</a:t>
                      </a:r>
                      <a:endParaRPr lang="en-IN" sz="1600" b="0" i="0" u="none" strike="noStrike">
                        <a:solidFill>
                          <a:schemeClr val="bg1"/>
                        </a:solidFill>
                        <a:effectLst/>
                        <a:latin typeface="Calibri" panose="020F0502020204030204" pitchFamily="34" charset="0"/>
                      </a:endParaRPr>
                    </a:p>
                  </a:txBody>
                  <a:tcPr marL="0" marR="0" marT="0" marB="0" anchor="ctr"/>
                </a:tc>
                <a:tc>
                  <a:txBody>
                    <a:bodyPr/>
                    <a:lstStyle/>
                    <a:p>
                      <a:pPr algn="l" fontAlgn="ctr"/>
                      <a:r>
                        <a:rPr lang="en-IN" sz="1600" b="0" u="none" strike="noStrike">
                          <a:solidFill>
                            <a:schemeClr val="bg1"/>
                          </a:solidFill>
                          <a:effectLst/>
                        </a:rPr>
                        <a:t>Date of the record</a:t>
                      </a:r>
                      <a:endParaRPr lang="en-IN" sz="1600" b="0" i="0" u="none" strike="noStrike">
                        <a:solidFill>
                          <a:schemeClr val="bg1"/>
                        </a:solidFill>
                        <a:effectLst/>
                        <a:latin typeface="Calibri" panose="020F0502020204030204" pitchFamily="34" charset="0"/>
                      </a:endParaRPr>
                    </a:p>
                  </a:txBody>
                  <a:tcPr marL="0" marR="0" marT="0" marB="0" anchor="ctr"/>
                </a:tc>
                <a:extLst>
                  <a:ext uri="{0D108BD9-81ED-4DB2-BD59-A6C34878D82A}">
                    <a16:rowId xmlns:a16="http://schemas.microsoft.com/office/drawing/2014/main" val="3529315054"/>
                  </a:ext>
                </a:extLst>
              </a:tr>
              <a:tr h="328441">
                <a:tc>
                  <a:txBody>
                    <a:bodyPr/>
                    <a:lstStyle/>
                    <a:p>
                      <a:pPr algn="l" fontAlgn="ctr"/>
                      <a:r>
                        <a:rPr lang="en-IN" sz="1600" b="0" u="none" strike="noStrike" dirty="0">
                          <a:solidFill>
                            <a:schemeClr val="bg1"/>
                          </a:solidFill>
                          <a:effectLst/>
                        </a:rPr>
                        <a:t> </a:t>
                      </a:r>
                      <a:r>
                        <a:rPr lang="en-IN" sz="1600" b="0" u="none" strike="noStrike" dirty="0" err="1">
                          <a:solidFill>
                            <a:schemeClr val="bg1"/>
                          </a:solidFill>
                          <a:effectLst/>
                        </a:rPr>
                        <a:t>Machine_ID</a:t>
                      </a:r>
                      <a:endParaRPr lang="en-IN" sz="1600" b="0" i="0" u="none" strike="noStrike" dirty="0">
                        <a:solidFill>
                          <a:schemeClr val="bg1"/>
                        </a:solidFill>
                        <a:effectLst/>
                        <a:latin typeface="Calibri" panose="020F0502020204030204" pitchFamily="34" charset="0"/>
                      </a:endParaRPr>
                    </a:p>
                  </a:txBody>
                  <a:tcPr marL="0" marR="0" marT="0" marB="0" anchor="ctr"/>
                </a:tc>
                <a:tc>
                  <a:txBody>
                    <a:bodyPr/>
                    <a:lstStyle/>
                    <a:p>
                      <a:pPr algn="l" fontAlgn="ctr"/>
                      <a:r>
                        <a:rPr lang="en-IN" sz="1600" b="0" u="none" strike="noStrike">
                          <a:solidFill>
                            <a:schemeClr val="bg1"/>
                          </a:solidFill>
                          <a:effectLst/>
                        </a:rPr>
                        <a:t>String</a:t>
                      </a:r>
                      <a:endParaRPr lang="en-IN" sz="1600" b="0" i="0" u="none" strike="noStrike">
                        <a:solidFill>
                          <a:schemeClr val="bg1"/>
                        </a:solidFill>
                        <a:effectLst/>
                        <a:latin typeface="Calibri" panose="020F0502020204030204" pitchFamily="34" charset="0"/>
                      </a:endParaRPr>
                    </a:p>
                  </a:txBody>
                  <a:tcPr marL="0" marR="0" marT="0" marB="0" anchor="ctr"/>
                </a:tc>
                <a:tc>
                  <a:txBody>
                    <a:bodyPr/>
                    <a:lstStyle/>
                    <a:p>
                      <a:pPr algn="l" fontAlgn="ctr"/>
                      <a:r>
                        <a:rPr lang="en-IN" sz="1600" b="0" u="none" strike="noStrike">
                          <a:solidFill>
                            <a:schemeClr val="bg1"/>
                          </a:solidFill>
                          <a:effectLst/>
                        </a:rPr>
                        <a:t>Machine Identifier</a:t>
                      </a:r>
                      <a:endParaRPr lang="en-IN" sz="1600" b="0" i="0" u="none" strike="noStrike">
                        <a:solidFill>
                          <a:schemeClr val="bg1"/>
                        </a:solidFill>
                        <a:effectLst/>
                        <a:latin typeface="Calibri" panose="020F0502020204030204" pitchFamily="34" charset="0"/>
                      </a:endParaRPr>
                    </a:p>
                  </a:txBody>
                  <a:tcPr marL="0" marR="0" marT="0" marB="0" anchor="ctr"/>
                </a:tc>
                <a:extLst>
                  <a:ext uri="{0D108BD9-81ED-4DB2-BD59-A6C34878D82A}">
                    <a16:rowId xmlns:a16="http://schemas.microsoft.com/office/drawing/2014/main" val="2917650263"/>
                  </a:ext>
                </a:extLst>
              </a:tr>
              <a:tr h="328441">
                <a:tc>
                  <a:txBody>
                    <a:bodyPr/>
                    <a:lstStyle/>
                    <a:p>
                      <a:pPr algn="l" fontAlgn="ctr"/>
                      <a:r>
                        <a:rPr lang="en-IN" sz="1600" b="0" u="none" strike="noStrike" dirty="0">
                          <a:solidFill>
                            <a:schemeClr val="bg1"/>
                          </a:solidFill>
                          <a:effectLst/>
                        </a:rPr>
                        <a:t> </a:t>
                      </a:r>
                      <a:r>
                        <a:rPr lang="en-IN" sz="1600" b="0" u="none" strike="noStrike" dirty="0" err="1">
                          <a:solidFill>
                            <a:schemeClr val="bg1"/>
                          </a:solidFill>
                          <a:effectLst/>
                        </a:rPr>
                        <a:t>Assembly_Line_No</a:t>
                      </a:r>
                      <a:endParaRPr lang="en-IN" sz="1600" b="0" i="0" u="none" strike="noStrike" dirty="0">
                        <a:solidFill>
                          <a:schemeClr val="bg1"/>
                        </a:solidFill>
                        <a:effectLst/>
                        <a:latin typeface="Calibri" panose="020F0502020204030204" pitchFamily="34" charset="0"/>
                      </a:endParaRPr>
                    </a:p>
                  </a:txBody>
                  <a:tcPr marL="0" marR="0" marT="0" marB="0" anchor="ctr"/>
                </a:tc>
                <a:tc>
                  <a:txBody>
                    <a:bodyPr/>
                    <a:lstStyle/>
                    <a:p>
                      <a:pPr algn="l" fontAlgn="ctr"/>
                      <a:r>
                        <a:rPr lang="en-IN" sz="1600" b="0" u="none" strike="noStrike">
                          <a:solidFill>
                            <a:schemeClr val="bg1"/>
                          </a:solidFill>
                          <a:effectLst/>
                        </a:rPr>
                        <a:t>String</a:t>
                      </a:r>
                      <a:endParaRPr lang="en-IN" sz="1600" b="0" i="0" u="none" strike="noStrike">
                        <a:solidFill>
                          <a:schemeClr val="bg1"/>
                        </a:solidFill>
                        <a:effectLst/>
                        <a:latin typeface="Calibri" panose="020F0502020204030204" pitchFamily="34" charset="0"/>
                      </a:endParaRPr>
                    </a:p>
                  </a:txBody>
                  <a:tcPr marL="0" marR="0" marT="0" marB="0" anchor="ctr"/>
                </a:tc>
                <a:tc>
                  <a:txBody>
                    <a:bodyPr/>
                    <a:lstStyle/>
                    <a:p>
                      <a:pPr algn="l" fontAlgn="ctr"/>
                      <a:r>
                        <a:rPr lang="en-IN" sz="1600" b="0" u="none" strike="noStrike">
                          <a:solidFill>
                            <a:schemeClr val="bg1"/>
                          </a:solidFill>
                          <a:effectLst/>
                        </a:rPr>
                        <a:t>Assembly line Identifier</a:t>
                      </a:r>
                      <a:endParaRPr lang="en-IN" sz="1600" b="0" i="0" u="none" strike="noStrike">
                        <a:solidFill>
                          <a:schemeClr val="bg1"/>
                        </a:solidFill>
                        <a:effectLst/>
                        <a:latin typeface="Calibri" panose="020F0502020204030204" pitchFamily="34" charset="0"/>
                      </a:endParaRPr>
                    </a:p>
                  </a:txBody>
                  <a:tcPr marL="0" marR="0" marT="0" marB="0" anchor="ctr"/>
                </a:tc>
                <a:extLst>
                  <a:ext uri="{0D108BD9-81ED-4DB2-BD59-A6C34878D82A}">
                    <a16:rowId xmlns:a16="http://schemas.microsoft.com/office/drawing/2014/main" val="756511902"/>
                  </a:ext>
                </a:extLst>
              </a:tr>
              <a:tr h="328441">
                <a:tc>
                  <a:txBody>
                    <a:bodyPr/>
                    <a:lstStyle/>
                    <a:p>
                      <a:pPr algn="l" fontAlgn="ctr"/>
                      <a:r>
                        <a:rPr lang="en-IN" sz="1600" b="0" u="none" strike="noStrike" dirty="0">
                          <a:solidFill>
                            <a:schemeClr val="bg1"/>
                          </a:solidFill>
                          <a:effectLst/>
                        </a:rPr>
                        <a:t> </a:t>
                      </a:r>
                      <a:r>
                        <a:rPr lang="en-IN" sz="1600" b="0" u="none" strike="noStrike" dirty="0" err="1">
                          <a:solidFill>
                            <a:schemeClr val="bg1"/>
                          </a:solidFill>
                          <a:effectLst/>
                        </a:rPr>
                        <a:t>Hydraulic_Pressure</a:t>
                      </a:r>
                      <a:r>
                        <a:rPr lang="en-IN" sz="1600" b="0" u="none" strike="noStrike" dirty="0">
                          <a:solidFill>
                            <a:schemeClr val="bg1"/>
                          </a:solidFill>
                          <a:effectLst/>
                        </a:rPr>
                        <a:t>(bar)</a:t>
                      </a:r>
                      <a:endParaRPr lang="en-IN" sz="1600" b="0" i="0" u="none" strike="noStrike" dirty="0">
                        <a:solidFill>
                          <a:schemeClr val="bg1"/>
                        </a:solidFill>
                        <a:effectLst/>
                        <a:latin typeface="Calibri" panose="020F0502020204030204" pitchFamily="34" charset="0"/>
                      </a:endParaRPr>
                    </a:p>
                  </a:txBody>
                  <a:tcPr marL="0" marR="0" marT="0" marB="0" anchor="ctr"/>
                </a:tc>
                <a:tc>
                  <a:txBody>
                    <a:bodyPr/>
                    <a:lstStyle/>
                    <a:p>
                      <a:pPr algn="l" fontAlgn="ctr"/>
                      <a:r>
                        <a:rPr lang="en-IN" sz="1600" b="0" u="none" strike="noStrike">
                          <a:solidFill>
                            <a:schemeClr val="bg1"/>
                          </a:solidFill>
                          <a:effectLst/>
                        </a:rPr>
                        <a:t>Float</a:t>
                      </a:r>
                      <a:endParaRPr lang="en-IN" sz="1600" b="0" i="0" u="none" strike="noStrike">
                        <a:solidFill>
                          <a:schemeClr val="bg1"/>
                        </a:solidFill>
                        <a:effectLst/>
                        <a:latin typeface="Calibri" panose="020F0502020204030204" pitchFamily="34" charset="0"/>
                      </a:endParaRPr>
                    </a:p>
                  </a:txBody>
                  <a:tcPr marL="0" marR="0" marT="0" marB="0" anchor="ctr"/>
                </a:tc>
                <a:tc>
                  <a:txBody>
                    <a:bodyPr/>
                    <a:lstStyle/>
                    <a:p>
                      <a:pPr algn="l" fontAlgn="ctr"/>
                      <a:r>
                        <a:rPr lang="en-IN" sz="1600" b="0" u="none" strike="noStrike">
                          <a:solidFill>
                            <a:schemeClr val="bg1"/>
                          </a:solidFill>
                          <a:effectLst/>
                        </a:rPr>
                        <a:t>Hydraulic pressure in bar</a:t>
                      </a:r>
                      <a:endParaRPr lang="en-IN" sz="1600" b="0" i="0" u="none" strike="noStrike">
                        <a:solidFill>
                          <a:schemeClr val="bg1"/>
                        </a:solidFill>
                        <a:effectLst/>
                        <a:latin typeface="Calibri" panose="020F0502020204030204" pitchFamily="34" charset="0"/>
                      </a:endParaRPr>
                    </a:p>
                  </a:txBody>
                  <a:tcPr marL="0" marR="0" marT="0" marB="0" anchor="ctr"/>
                </a:tc>
                <a:extLst>
                  <a:ext uri="{0D108BD9-81ED-4DB2-BD59-A6C34878D82A}">
                    <a16:rowId xmlns:a16="http://schemas.microsoft.com/office/drawing/2014/main" val="2630496770"/>
                  </a:ext>
                </a:extLst>
              </a:tr>
              <a:tr h="328441">
                <a:tc>
                  <a:txBody>
                    <a:bodyPr/>
                    <a:lstStyle/>
                    <a:p>
                      <a:pPr algn="l" fontAlgn="ctr"/>
                      <a:r>
                        <a:rPr lang="en-IN" sz="1600" b="0" u="none" strike="noStrike" dirty="0">
                          <a:solidFill>
                            <a:schemeClr val="bg1"/>
                          </a:solidFill>
                          <a:effectLst/>
                        </a:rPr>
                        <a:t> </a:t>
                      </a:r>
                      <a:r>
                        <a:rPr lang="en-IN" sz="1600" b="0" u="none" strike="noStrike" dirty="0" err="1">
                          <a:solidFill>
                            <a:schemeClr val="bg1"/>
                          </a:solidFill>
                          <a:effectLst/>
                        </a:rPr>
                        <a:t>Coolant_Pressure</a:t>
                      </a:r>
                      <a:r>
                        <a:rPr lang="en-IN" sz="1600" b="0" u="none" strike="noStrike" dirty="0">
                          <a:solidFill>
                            <a:schemeClr val="bg1"/>
                          </a:solidFill>
                          <a:effectLst/>
                        </a:rPr>
                        <a:t>(bar)</a:t>
                      </a:r>
                      <a:endParaRPr lang="en-IN" sz="1600" b="0" i="0" u="none" strike="noStrike" dirty="0">
                        <a:solidFill>
                          <a:schemeClr val="bg1"/>
                        </a:solidFill>
                        <a:effectLst/>
                        <a:latin typeface="Calibri" panose="020F0502020204030204" pitchFamily="34" charset="0"/>
                      </a:endParaRPr>
                    </a:p>
                  </a:txBody>
                  <a:tcPr marL="0" marR="0" marT="0" marB="0" anchor="ctr"/>
                </a:tc>
                <a:tc>
                  <a:txBody>
                    <a:bodyPr/>
                    <a:lstStyle/>
                    <a:p>
                      <a:pPr algn="l" fontAlgn="ctr"/>
                      <a:r>
                        <a:rPr lang="en-IN" sz="1600" b="0" u="none" strike="noStrike">
                          <a:solidFill>
                            <a:schemeClr val="bg1"/>
                          </a:solidFill>
                          <a:effectLst/>
                        </a:rPr>
                        <a:t>Float</a:t>
                      </a:r>
                      <a:endParaRPr lang="en-IN" sz="1600" b="0" i="0" u="none" strike="noStrike">
                        <a:solidFill>
                          <a:schemeClr val="bg1"/>
                        </a:solidFill>
                        <a:effectLst/>
                        <a:latin typeface="Calibri" panose="020F0502020204030204" pitchFamily="34" charset="0"/>
                      </a:endParaRPr>
                    </a:p>
                  </a:txBody>
                  <a:tcPr marL="0" marR="0" marT="0" marB="0" anchor="ctr"/>
                </a:tc>
                <a:tc>
                  <a:txBody>
                    <a:bodyPr/>
                    <a:lstStyle/>
                    <a:p>
                      <a:pPr algn="l" fontAlgn="ctr"/>
                      <a:r>
                        <a:rPr lang="en-IN" sz="1600" b="0" u="none" strike="noStrike" dirty="0">
                          <a:solidFill>
                            <a:schemeClr val="bg1"/>
                          </a:solidFill>
                          <a:effectLst/>
                        </a:rPr>
                        <a:t>Coolant pressure in bar</a:t>
                      </a:r>
                      <a:endParaRPr lang="en-IN" sz="1600" b="0" i="0" u="none" strike="noStrike" dirty="0">
                        <a:solidFill>
                          <a:schemeClr val="bg1"/>
                        </a:solidFill>
                        <a:effectLst/>
                        <a:latin typeface="Calibri" panose="020F0502020204030204" pitchFamily="34" charset="0"/>
                      </a:endParaRPr>
                    </a:p>
                  </a:txBody>
                  <a:tcPr marL="0" marR="0" marT="0" marB="0" anchor="ctr"/>
                </a:tc>
                <a:extLst>
                  <a:ext uri="{0D108BD9-81ED-4DB2-BD59-A6C34878D82A}">
                    <a16:rowId xmlns:a16="http://schemas.microsoft.com/office/drawing/2014/main" val="110834051"/>
                  </a:ext>
                </a:extLst>
              </a:tr>
              <a:tr h="328441">
                <a:tc>
                  <a:txBody>
                    <a:bodyPr/>
                    <a:lstStyle/>
                    <a:p>
                      <a:pPr algn="l" fontAlgn="ctr"/>
                      <a:r>
                        <a:rPr lang="en-IN" sz="1600" b="0" u="none" strike="noStrike" dirty="0">
                          <a:solidFill>
                            <a:schemeClr val="bg1"/>
                          </a:solidFill>
                          <a:effectLst/>
                        </a:rPr>
                        <a:t> </a:t>
                      </a:r>
                      <a:r>
                        <a:rPr lang="en-IN" sz="1600" b="0" u="none" strike="noStrike" dirty="0" err="1">
                          <a:solidFill>
                            <a:schemeClr val="bg1"/>
                          </a:solidFill>
                          <a:effectLst/>
                        </a:rPr>
                        <a:t>Air_System_Pressure</a:t>
                      </a:r>
                      <a:r>
                        <a:rPr lang="en-IN" sz="1600" b="0" u="none" strike="noStrike" dirty="0">
                          <a:solidFill>
                            <a:schemeClr val="bg1"/>
                          </a:solidFill>
                          <a:effectLst/>
                        </a:rPr>
                        <a:t>(bar)</a:t>
                      </a:r>
                      <a:endParaRPr lang="en-IN" sz="1600" b="0" i="0" u="none" strike="noStrike" dirty="0">
                        <a:solidFill>
                          <a:schemeClr val="bg1"/>
                        </a:solidFill>
                        <a:effectLst/>
                        <a:latin typeface="Calibri" panose="020F0502020204030204" pitchFamily="34" charset="0"/>
                      </a:endParaRPr>
                    </a:p>
                  </a:txBody>
                  <a:tcPr marL="0" marR="0" marT="0" marB="0" anchor="ctr"/>
                </a:tc>
                <a:tc>
                  <a:txBody>
                    <a:bodyPr/>
                    <a:lstStyle/>
                    <a:p>
                      <a:pPr algn="l" fontAlgn="ctr"/>
                      <a:r>
                        <a:rPr lang="en-IN" sz="1600" b="0" u="none" strike="noStrike">
                          <a:solidFill>
                            <a:schemeClr val="bg1"/>
                          </a:solidFill>
                          <a:effectLst/>
                        </a:rPr>
                        <a:t>Float</a:t>
                      </a:r>
                      <a:endParaRPr lang="en-IN" sz="1600" b="0" i="0" u="none" strike="noStrike">
                        <a:solidFill>
                          <a:schemeClr val="bg1"/>
                        </a:solidFill>
                        <a:effectLst/>
                        <a:latin typeface="Calibri" panose="020F0502020204030204" pitchFamily="34" charset="0"/>
                      </a:endParaRPr>
                    </a:p>
                  </a:txBody>
                  <a:tcPr marL="0" marR="0" marT="0" marB="0" anchor="ctr"/>
                </a:tc>
                <a:tc>
                  <a:txBody>
                    <a:bodyPr/>
                    <a:lstStyle/>
                    <a:p>
                      <a:pPr algn="l" fontAlgn="ctr"/>
                      <a:r>
                        <a:rPr lang="en-US" sz="1600" b="0" u="none" strike="noStrike">
                          <a:solidFill>
                            <a:schemeClr val="bg1"/>
                          </a:solidFill>
                          <a:effectLst/>
                        </a:rPr>
                        <a:t>Air system pressure in bar</a:t>
                      </a:r>
                      <a:endParaRPr lang="en-US" sz="1600" b="0" i="0" u="none" strike="noStrike">
                        <a:solidFill>
                          <a:schemeClr val="bg1"/>
                        </a:solidFill>
                        <a:effectLst/>
                        <a:latin typeface="Calibri" panose="020F0502020204030204" pitchFamily="34" charset="0"/>
                      </a:endParaRPr>
                    </a:p>
                  </a:txBody>
                  <a:tcPr marL="0" marR="0" marT="0" marB="0" anchor="ctr"/>
                </a:tc>
                <a:extLst>
                  <a:ext uri="{0D108BD9-81ED-4DB2-BD59-A6C34878D82A}">
                    <a16:rowId xmlns:a16="http://schemas.microsoft.com/office/drawing/2014/main" val="1114952169"/>
                  </a:ext>
                </a:extLst>
              </a:tr>
              <a:tr h="328441">
                <a:tc>
                  <a:txBody>
                    <a:bodyPr/>
                    <a:lstStyle/>
                    <a:p>
                      <a:pPr algn="l" fontAlgn="ctr"/>
                      <a:r>
                        <a:rPr lang="en-IN" sz="1600" b="0" u="none" strike="noStrike" dirty="0">
                          <a:solidFill>
                            <a:schemeClr val="bg1"/>
                          </a:solidFill>
                          <a:effectLst/>
                        </a:rPr>
                        <a:t> </a:t>
                      </a:r>
                      <a:r>
                        <a:rPr lang="en-IN" sz="1600" b="0" u="none" strike="noStrike" dirty="0" err="1">
                          <a:solidFill>
                            <a:schemeClr val="bg1"/>
                          </a:solidFill>
                          <a:effectLst/>
                        </a:rPr>
                        <a:t>Coolant_Temperature</a:t>
                      </a:r>
                      <a:endParaRPr lang="en-IN" sz="1600" b="0" i="0" u="none" strike="noStrike" dirty="0">
                        <a:solidFill>
                          <a:schemeClr val="bg1"/>
                        </a:solidFill>
                        <a:effectLst/>
                        <a:latin typeface="Calibri" panose="020F0502020204030204" pitchFamily="34" charset="0"/>
                      </a:endParaRPr>
                    </a:p>
                  </a:txBody>
                  <a:tcPr marL="0" marR="0" marT="0" marB="0" anchor="ctr"/>
                </a:tc>
                <a:tc>
                  <a:txBody>
                    <a:bodyPr/>
                    <a:lstStyle/>
                    <a:p>
                      <a:pPr algn="l" fontAlgn="ctr"/>
                      <a:r>
                        <a:rPr lang="en-IN" sz="1600" b="0" u="none" strike="noStrike">
                          <a:solidFill>
                            <a:schemeClr val="bg1"/>
                          </a:solidFill>
                          <a:effectLst/>
                        </a:rPr>
                        <a:t>Float</a:t>
                      </a:r>
                      <a:endParaRPr lang="en-IN" sz="1600" b="0" i="0" u="none" strike="noStrike">
                        <a:solidFill>
                          <a:schemeClr val="bg1"/>
                        </a:solidFill>
                        <a:effectLst/>
                        <a:latin typeface="Calibri" panose="020F0502020204030204" pitchFamily="34" charset="0"/>
                      </a:endParaRPr>
                    </a:p>
                  </a:txBody>
                  <a:tcPr marL="0" marR="0" marT="0" marB="0" anchor="ctr"/>
                </a:tc>
                <a:tc>
                  <a:txBody>
                    <a:bodyPr/>
                    <a:lstStyle/>
                    <a:p>
                      <a:pPr algn="l" fontAlgn="ctr"/>
                      <a:r>
                        <a:rPr lang="en-IN" sz="1600" b="0" u="none" strike="noStrike">
                          <a:solidFill>
                            <a:schemeClr val="bg1"/>
                          </a:solidFill>
                          <a:effectLst/>
                        </a:rPr>
                        <a:t>Temperature of the coolant</a:t>
                      </a:r>
                      <a:endParaRPr lang="en-IN" sz="1600" b="0" i="0" u="none" strike="noStrike">
                        <a:solidFill>
                          <a:schemeClr val="bg1"/>
                        </a:solidFill>
                        <a:effectLst/>
                        <a:latin typeface="Calibri" panose="020F0502020204030204" pitchFamily="34" charset="0"/>
                      </a:endParaRPr>
                    </a:p>
                  </a:txBody>
                  <a:tcPr marL="0" marR="0" marT="0" marB="0" anchor="ctr"/>
                </a:tc>
                <a:extLst>
                  <a:ext uri="{0D108BD9-81ED-4DB2-BD59-A6C34878D82A}">
                    <a16:rowId xmlns:a16="http://schemas.microsoft.com/office/drawing/2014/main" val="2493783576"/>
                  </a:ext>
                </a:extLst>
              </a:tr>
              <a:tr h="485644">
                <a:tc>
                  <a:txBody>
                    <a:bodyPr/>
                    <a:lstStyle/>
                    <a:p>
                      <a:pPr algn="l" fontAlgn="ctr"/>
                      <a:r>
                        <a:rPr lang="en-IN" sz="1600" b="0" u="none" strike="noStrike" dirty="0">
                          <a:solidFill>
                            <a:schemeClr val="bg1"/>
                          </a:solidFill>
                          <a:effectLst/>
                        </a:rPr>
                        <a:t> </a:t>
                      </a:r>
                      <a:r>
                        <a:rPr lang="en-IN" sz="1600" b="0" u="none" strike="noStrike" dirty="0" err="1">
                          <a:solidFill>
                            <a:schemeClr val="bg1"/>
                          </a:solidFill>
                          <a:effectLst/>
                        </a:rPr>
                        <a:t>Hydraulic_Oil_Temperature</a:t>
                      </a:r>
                      <a:r>
                        <a:rPr lang="en-IN" sz="1600" b="0" u="none" strike="noStrike" dirty="0">
                          <a:solidFill>
                            <a:schemeClr val="bg1"/>
                          </a:solidFill>
                          <a:effectLst/>
                        </a:rPr>
                        <a:t>(°C)</a:t>
                      </a:r>
                      <a:endParaRPr lang="en-IN" sz="1600" b="0" i="0" u="none" strike="noStrike" dirty="0">
                        <a:solidFill>
                          <a:schemeClr val="bg1"/>
                        </a:solidFill>
                        <a:effectLst/>
                        <a:latin typeface="Calibri" panose="020F0502020204030204" pitchFamily="34" charset="0"/>
                      </a:endParaRPr>
                    </a:p>
                  </a:txBody>
                  <a:tcPr marL="0" marR="0" marT="0" marB="0" anchor="ctr"/>
                </a:tc>
                <a:tc>
                  <a:txBody>
                    <a:bodyPr/>
                    <a:lstStyle/>
                    <a:p>
                      <a:pPr algn="l" fontAlgn="ctr"/>
                      <a:r>
                        <a:rPr lang="en-IN" sz="1600" b="0" u="none" strike="noStrike">
                          <a:solidFill>
                            <a:schemeClr val="bg1"/>
                          </a:solidFill>
                          <a:effectLst/>
                        </a:rPr>
                        <a:t>Float</a:t>
                      </a:r>
                      <a:endParaRPr lang="en-IN" sz="1600" b="0" i="0" u="none" strike="noStrike">
                        <a:solidFill>
                          <a:schemeClr val="bg1"/>
                        </a:solidFill>
                        <a:effectLst/>
                        <a:latin typeface="Calibri" panose="020F0502020204030204" pitchFamily="34" charset="0"/>
                      </a:endParaRPr>
                    </a:p>
                  </a:txBody>
                  <a:tcPr marL="0" marR="0" marT="0" marB="0" anchor="ctr"/>
                </a:tc>
                <a:tc>
                  <a:txBody>
                    <a:bodyPr/>
                    <a:lstStyle/>
                    <a:p>
                      <a:pPr algn="l" fontAlgn="ctr"/>
                      <a:r>
                        <a:rPr lang="en-US" sz="1600" b="0" u="none" strike="noStrike" dirty="0">
                          <a:solidFill>
                            <a:schemeClr val="bg1"/>
                          </a:solidFill>
                          <a:effectLst/>
                        </a:rPr>
                        <a:t>Temperature of the hydraulic oil in Celsius</a:t>
                      </a:r>
                      <a:endParaRPr lang="en-US" sz="1600" b="0" i="0" u="none" strike="noStrike" dirty="0">
                        <a:solidFill>
                          <a:schemeClr val="bg1"/>
                        </a:solidFill>
                        <a:effectLst/>
                        <a:latin typeface="Calibri" panose="020F0502020204030204" pitchFamily="34" charset="0"/>
                      </a:endParaRPr>
                    </a:p>
                  </a:txBody>
                  <a:tcPr marL="0" marR="0" marT="0" marB="0" anchor="ctr"/>
                </a:tc>
                <a:extLst>
                  <a:ext uri="{0D108BD9-81ED-4DB2-BD59-A6C34878D82A}">
                    <a16:rowId xmlns:a16="http://schemas.microsoft.com/office/drawing/2014/main" val="2435779527"/>
                  </a:ext>
                </a:extLst>
              </a:tr>
              <a:tr h="485644">
                <a:tc>
                  <a:txBody>
                    <a:bodyPr/>
                    <a:lstStyle/>
                    <a:p>
                      <a:pPr algn="l" fontAlgn="ctr"/>
                      <a:r>
                        <a:rPr lang="en-IN" sz="1600" b="0" u="none" strike="noStrike" dirty="0">
                          <a:solidFill>
                            <a:schemeClr val="bg1"/>
                          </a:solidFill>
                          <a:effectLst/>
                        </a:rPr>
                        <a:t> </a:t>
                      </a:r>
                      <a:r>
                        <a:rPr lang="en-IN" sz="1600" b="0" u="none" strike="noStrike" dirty="0" err="1">
                          <a:solidFill>
                            <a:schemeClr val="bg1"/>
                          </a:solidFill>
                          <a:effectLst/>
                        </a:rPr>
                        <a:t>Spindle_Bearing_Temperature</a:t>
                      </a:r>
                      <a:r>
                        <a:rPr lang="en-IN" sz="1600" b="0" u="none" strike="noStrike" dirty="0">
                          <a:solidFill>
                            <a:schemeClr val="bg1"/>
                          </a:solidFill>
                          <a:effectLst/>
                        </a:rPr>
                        <a:t>(°C)</a:t>
                      </a:r>
                      <a:endParaRPr lang="en-IN" sz="1600" b="0" i="0" u="none" strike="noStrike" dirty="0">
                        <a:solidFill>
                          <a:schemeClr val="bg1"/>
                        </a:solidFill>
                        <a:effectLst/>
                        <a:latin typeface="Calibri" panose="020F0502020204030204" pitchFamily="34" charset="0"/>
                      </a:endParaRPr>
                    </a:p>
                  </a:txBody>
                  <a:tcPr marL="0" marR="0" marT="0" marB="0" anchor="ctr"/>
                </a:tc>
                <a:tc>
                  <a:txBody>
                    <a:bodyPr/>
                    <a:lstStyle/>
                    <a:p>
                      <a:pPr algn="l" fontAlgn="ctr"/>
                      <a:r>
                        <a:rPr lang="en-IN" sz="1600" b="0" u="none" strike="noStrike">
                          <a:solidFill>
                            <a:schemeClr val="bg1"/>
                          </a:solidFill>
                          <a:effectLst/>
                        </a:rPr>
                        <a:t>Float</a:t>
                      </a:r>
                      <a:endParaRPr lang="en-IN" sz="1600" b="0" i="0" u="none" strike="noStrike">
                        <a:solidFill>
                          <a:schemeClr val="bg1"/>
                        </a:solidFill>
                        <a:effectLst/>
                        <a:latin typeface="Calibri" panose="020F0502020204030204" pitchFamily="34" charset="0"/>
                      </a:endParaRPr>
                    </a:p>
                  </a:txBody>
                  <a:tcPr marL="0" marR="0" marT="0" marB="0" anchor="ctr"/>
                </a:tc>
                <a:tc>
                  <a:txBody>
                    <a:bodyPr/>
                    <a:lstStyle/>
                    <a:p>
                      <a:pPr algn="l" fontAlgn="ctr"/>
                      <a:r>
                        <a:rPr lang="en-US" sz="1600" b="0" u="none" strike="noStrike">
                          <a:solidFill>
                            <a:schemeClr val="bg1"/>
                          </a:solidFill>
                          <a:effectLst/>
                        </a:rPr>
                        <a:t>Temperature of the spindle bearing in Celsius</a:t>
                      </a:r>
                      <a:endParaRPr lang="en-US" sz="1600" b="0" i="0" u="none" strike="noStrike">
                        <a:solidFill>
                          <a:schemeClr val="bg1"/>
                        </a:solidFill>
                        <a:effectLst/>
                        <a:latin typeface="Calibri" panose="020F0502020204030204" pitchFamily="34" charset="0"/>
                      </a:endParaRPr>
                    </a:p>
                  </a:txBody>
                  <a:tcPr marL="0" marR="0" marT="0" marB="0" anchor="ctr"/>
                </a:tc>
                <a:extLst>
                  <a:ext uri="{0D108BD9-81ED-4DB2-BD59-A6C34878D82A}">
                    <a16:rowId xmlns:a16="http://schemas.microsoft.com/office/drawing/2014/main" val="1483847815"/>
                  </a:ext>
                </a:extLst>
              </a:tr>
              <a:tr h="328441">
                <a:tc>
                  <a:txBody>
                    <a:bodyPr/>
                    <a:lstStyle/>
                    <a:p>
                      <a:pPr algn="l" fontAlgn="ctr"/>
                      <a:r>
                        <a:rPr lang="en-IN" sz="1600" b="0" u="none" strike="noStrike" dirty="0">
                          <a:solidFill>
                            <a:schemeClr val="bg1"/>
                          </a:solidFill>
                          <a:effectLst/>
                        </a:rPr>
                        <a:t> </a:t>
                      </a:r>
                      <a:r>
                        <a:rPr lang="en-IN" sz="1600" b="0" u="none" strike="noStrike" dirty="0" err="1">
                          <a:solidFill>
                            <a:schemeClr val="bg1"/>
                          </a:solidFill>
                          <a:effectLst/>
                        </a:rPr>
                        <a:t>Spindle_Vibration</a:t>
                      </a:r>
                      <a:r>
                        <a:rPr lang="en-IN" sz="1600" b="0" u="none" strike="noStrike" dirty="0">
                          <a:solidFill>
                            <a:schemeClr val="bg1"/>
                          </a:solidFill>
                          <a:effectLst/>
                        </a:rPr>
                        <a:t>(µm)</a:t>
                      </a:r>
                      <a:endParaRPr lang="en-IN" sz="1600" b="0" i="0" u="none" strike="noStrike" dirty="0">
                        <a:solidFill>
                          <a:schemeClr val="bg1"/>
                        </a:solidFill>
                        <a:effectLst/>
                        <a:latin typeface="Calibri" panose="020F0502020204030204" pitchFamily="34" charset="0"/>
                      </a:endParaRPr>
                    </a:p>
                  </a:txBody>
                  <a:tcPr marL="0" marR="0" marT="0" marB="0" anchor="ctr"/>
                </a:tc>
                <a:tc>
                  <a:txBody>
                    <a:bodyPr/>
                    <a:lstStyle/>
                    <a:p>
                      <a:pPr algn="l" fontAlgn="ctr"/>
                      <a:r>
                        <a:rPr lang="en-IN" sz="1600" b="0" u="none" strike="noStrike">
                          <a:solidFill>
                            <a:schemeClr val="bg1"/>
                          </a:solidFill>
                          <a:effectLst/>
                        </a:rPr>
                        <a:t>Float</a:t>
                      </a:r>
                      <a:endParaRPr lang="en-IN" sz="1600" b="0" i="0" u="none" strike="noStrike">
                        <a:solidFill>
                          <a:schemeClr val="bg1"/>
                        </a:solidFill>
                        <a:effectLst/>
                        <a:latin typeface="Calibri" panose="020F0502020204030204" pitchFamily="34" charset="0"/>
                      </a:endParaRPr>
                    </a:p>
                  </a:txBody>
                  <a:tcPr marL="0" marR="0" marT="0" marB="0" anchor="ctr"/>
                </a:tc>
                <a:tc>
                  <a:txBody>
                    <a:bodyPr/>
                    <a:lstStyle/>
                    <a:p>
                      <a:pPr algn="l" fontAlgn="ctr"/>
                      <a:r>
                        <a:rPr lang="en-IN" sz="1600" b="0" u="none" strike="noStrike" dirty="0">
                          <a:solidFill>
                            <a:schemeClr val="bg1"/>
                          </a:solidFill>
                          <a:effectLst/>
                        </a:rPr>
                        <a:t>Spindle vibration in </a:t>
                      </a:r>
                      <a:r>
                        <a:rPr lang="en-IN" sz="1600" b="0" u="none" strike="noStrike" dirty="0" err="1">
                          <a:solidFill>
                            <a:schemeClr val="bg1"/>
                          </a:solidFill>
                          <a:effectLst/>
                        </a:rPr>
                        <a:t>micrometers</a:t>
                      </a:r>
                      <a:endParaRPr lang="en-IN" sz="1600" b="0" i="0" u="none" strike="noStrike" dirty="0">
                        <a:solidFill>
                          <a:schemeClr val="bg1"/>
                        </a:solidFill>
                        <a:effectLst/>
                        <a:latin typeface="Calibri" panose="020F0502020204030204" pitchFamily="34" charset="0"/>
                      </a:endParaRPr>
                    </a:p>
                  </a:txBody>
                  <a:tcPr marL="0" marR="0" marT="0" marB="0" anchor="ctr"/>
                </a:tc>
                <a:extLst>
                  <a:ext uri="{0D108BD9-81ED-4DB2-BD59-A6C34878D82A}">
                    <a16:rowId xmlns:a16="http://schemas.microsoft.com/office/drawing/2014/main" val="2711632433"/>
                  </a:ext>
                </a:extLst>
              </a:tr>
              <a:tr h="328441">
                <a:tc>
                  <a:txBody>
                    <a:bodyPr/>
                    <a:lstStyle/>
                    <a:p>
                      <a:pPr algn="l" fontAlgn="ctr"/>
                      <a:r>
                        <a:rPr lang="en-IN" sz="1600" b="0" u="none" strike="noStrike" dirty="0">
                          <a:solidFill>
                            <a:schemeClr val="bg1"/>
                          </a:solidFill>
                          <a:effectLst/>
                        </a:rPr>
                        <a:t> </a:t>
                      </a:r>
                      <a:r>
                        <a:rPr lang="en-IN" sz="1600" b="0" u="none" strike="noStrike" dirty="0" err="1">
                          <a:solidFill>
                            <a:schemeClr val="bg1"/>
                          </a:solidFill>
                          <a:effectLst/>
                        </a:rPr>
                        <a:t>Tool_Vibration</a:t>
                      </a:r>
                      <a:r>
                        <a:rPr lang="en-IN" sz="1600" b="0" u="none" strike="noStrike" dirty="0">
                          <a:solidFill>
                            <a:schemeClr val="bg1"/>
                          </a:solidFill>
                          <a:effectLst/>
                        </a:rPr>
                        <a:t>(µm)</a:t>
                      </a:r>
                      <a:endParaRPr lang="en-IN" sz="1600" b="0" i="0" u="none" strike="noStrike" dirty="0">
                        <a:solidFill>
                          <a:schemeClr val="bg1"/>
                        </a:solidFill>
                        <a:effectLst/>
                        <a:latin typeface="Calibri" panose="020F0502020204030204" pitchFamily="34" charset="0"/>
                      </a:endParaRPr>
                    </a:p>
                  </a:txBody>
                  <a:tcPr marL="0" marR="0" marT="0" marB="0" anchor="ctr"/>
                </a:tc>
                <a:tc>
                  <a:txBody>
                    <a:bodyPr/>
                    <a:lstStyle/>
                    <a:p>
                      <a:pPr algn="l" fontAlgn="ctr"/>
                      <a:r>
                        <a:rPr lang="en-IN" sz="1600" b="0" u="none" strike="noStrike">
                          <a:solidFill>
                            <a:schemeClr val="bg1"/>
                          </a:solidFill>
                          <a:effectLst/>
                        </a:rPr>
                        <a:t>Float</a:t>
                      </a:r>
                      <a:endParaRPr lang="en-IN" sz="1600" b="0" i="0" u="none" strike="noStrike">
                        <a:solidFill>
                          <a:schemeClr val="bg1"/>
                        </a:solidFill>
                        <a:effectLst/>
                        <a:latin typeface="Calibri" panose="020F0502020204030204" pitchFamily="34" charset="0"/>
                      </a:endParaRPr>
                    </a:p>
                  </a:txBody>
                  <a:tcPr marL="0" marR="0" marT="0" marB="0" anchor="ctr"/>
                </a:tc>
                <a:tc>
                  <a:txBody>
                    <a:bodyPr/>
                    <a:lstStyle/>
                    <a:p>
                      <a:pPr algn="l" fontAlgn="ctr"/>
                      <a:r>
                        <a:rPr lang="en-IN" sz="1600" b="0" u="none" strike="noStrike">
                          <a:solidFill>
                            <a:schemeClr val="bg1"/>
                          </a:solidFill>
                          <a:effectLst/>
                        </a:rPr>
                        <a:t>Tool vibration in micrometers</a:t>
                      </a:r>
                      <a:endParaRPr lang="en-IN" sz="1600" b="0" i="0" u="none" strike="noStrike">
                        <a:solidFill>
                          <a:schemeClr val="bg1"/>
                        </a:solidFill>
                        <a:effectLst/>
                        <a:latin typeface="Calibri" panose="020F0502020204030204" pitchFamily="34" charset="0"/>
                      </a:endParaRPr>
                    </a:p>
                  </a:txBody>
                  <a:tcPr marL="0" marR="0" marT="0" marB="0" anchor="ctr"/>
                </a:tc>
                <a:extLst>
                  <a:ext uri="{0D108BD9-81ED-4DB2-BD59-A6C34878D82A}">
                    <a16:rowId xmlns:a16="http://schemas.microsoft.com/office/drawing/2014/main" val="3806817492"/>
                  </a:ext>
                </a:extLst>
              </a:tr>
              <a:tr h="485644">
                <a:tc>
                  <a:txBody>
                    <a:bodyPr/>
                    <a:lstStyle/>
                    <a:p>
                      <a:pPr algn="l" fontAlgn="ctr"/>
                      <a:r>
                        <a:rPr lang="en-IN" sz="1600" b="0" u="none" strike="noStrike" dirty="0">
                          <a:solidFill>
                            <a:schemeClr val="bg1"/>
                          </a:solidFill>
                          <a:effectLst/>
                        </a:rPr>
                        <a:t> </a:t>
                      </a:r>
                      <a:r>
                        <a:rPr lang="en-IN" sz="1600" b="0" u="none" strike="noStrike" dirty="0" err="1">
                          <a:solidFill>
                            <a:schemeClr val="bg1"/>
                          </a:solidFill>
                          <a:effectLst/>
                        </a:rPr>
                        <a:t>Spindle_Speed</a:t>
                      </a:r>
                      <a:r>
                        <a:rPr lang="en-IN" sz="1600" b="0" u="none" strike="noStrike" dirty="0">
                          <a:solidFill>
                            <a:schemeClr val="bg1"/>
                          </a:solidFill>
                          <a:effectLst/>
                        </a:rPr>
                        <a:t>(RPM)</a:t>
                      </a:r>
                      <a:endParaRPr lang="en-IN" sz="1600" b="0" i="0" u="none" strike="noStrike" dirty="0">
                        <a:solidFill>
                          <a:schemeClr val="bg1"/>
                        </a:solidFill>
                        <a:effectLst/>
                        <a:latin typeface="Calibri" panose="020F0502020204030204" pitchFamily="34" charset="0"/>
                      </a:endParaRPr>
                    </a:p>
                  </a:txBody>
                  <a:tcPr marL="0" marR="0" marT="0" marB="0" anchor="ctr"/>
                </a:tc>
                <a:tc>
                  <a:txBody>
                    <a:bodyPr/>
                    <a:lstStyle/>
                    <a:p>
                      <a:pPr algn="l" fontAlgn="ctr"/>
                      <a:r>
                        <a:rPr lang="en-IN" sz="1600" b="0" u="none" strike="noStrike">
                          <a:solidFill>
                            <a:schemeClr val="bg1"/>
                          </a:solidFill>
                          <a:effectLst/>
                        </a:rPr>
                        <a:t>Integer</a:t>
                      </a:r>
                      <a:endParaRPr lang="en-IN" sz="1600" b="0" i="0" u="none" strike="noStrike">
                        <a:solidFill>
                          <a:schemeClr val="bg1"/>
                        </a:solidFill>
                        <a:effectLst/>
                        <a:latin typeface="Calibri" panose="020F0502020204030204" pitchFamily="34" charset="0"/>
                      </a:endParaRPr>
                    </a:p>
                  </a:txBody>
                  <a:tcPr marL="0" marR="0" marT="0" marB="0" anchor="ctr"/>
                </a:tc>
                <a:tc>
                  <a:txBody>
                    <a:bodyPr/>
                    <a:lstStyle/>
                    <a:p>
                      <a:pPr algn="l" fontAlgn="ctr"/>
                      <a:r>
                        <a:rPr lang="en-IN" sz="1600" b="0" u="none" strike="noStrike">
                          <a:solidFill>
                            <a:schemeClr val="bg1"/>
                          </a:solidFill>
                          <a:effectLst/>
                        </a:rPr>
                        <a:t>Spindle speed in revolutions per minute</a:t>
                      </a:r>
                      <a:endParaRPr lang="en-IN" sz="1600" b="0" i="0" u="none" strike="noStrike">
                        <a:solidFill>
                          <a:schemeClr val="bg1"/>
                        </a:solidFill>
                        <a:effectLst/>
                        <a:latin typeface="Calibri" panose="020F0502020204030204" pitchFamily="34" charset="0"/>
                      </a:endParaRPr>
                    </a:p>
                  </a:txBody>
                  <a:tcPr marL="0" marR="0" marT="0" marB="0" anchor="ctr"/>
                </a:tc>
                <a:extLst>
                  <a:ext uri="{0D108BD9-81ED-4DB2-BD59-A6C34878D82A}">
                    <a16:rowId xmlns:a16="http://schemas.microsoft.com/office/drawing/2014/main" val="2404187403"/>
                  </a:ext>
                </a:extLst>
              </a:tr>
              <a:tr h="328441">
                <a:tc>
                  <a:txBody>
                    <a:bodyPr/>
                    <a:lstStyle/>
                    <a:p>
                      <a:pPr algn="l" fontAlgn="ctr"/>
                      <a:r>
                        <a:rPr lang="en-IN" sz="1600" b="0" u="none" strike="noStrike" dirty="0">
                          <a:solidFill>
                            <a:schemeClr val="bg1"/>
                          </a:solidFill>
                          <a:effectLst/>
                        </a:rPr>
                        <a:t> Voltage(volts)</a:t>
                      </a:r>
                      <a:endParaRPr lang="en-IN" sz="1600" b="0" i="0" u="none" strike="noStrike" dirty="0">
                        <a:solidFill>
                          <a:schemeClr val="bg1"/>
                        </a:solidFill>
                        <a:effectLst/>
                        <a:latin typeface="Calibri" panose="020F0502020204030204" pitchFamily="34" charset="0"/>
                      </a:endParaRPr>
                    </a:p>
                  </a:txBody>
                  <a:tcPr marL="0" marR="0" marT="0" marB="0" anchor="ctr"/>
                </a:tc>
                <a:tc>
                  <a:txBody>
                    <a:bodyPr/>
                    <a:lstStyle/>
                    <a:p>
                      <a:pPr algn="l" fontAlgn="ctr"/>
                      <a:r>
                        <a:rPr lang="en-IN" sz="1600" b="0" u="none" strike="noStrike">
                          <a:solidFill>
                            <a:schemeClr val="bg1"/>
                          </a:solidFill>
                          <a:effectLst/>
                        </a:rPr>
                        <a:t>Integer</a:t>
                      </a:r>
                      <a:endParaRPr lang="en-IN" sz="1600" b="0" i="0" u="none" strike="noStrike">
                        <a:solidFill>
                          <a:schemeClr val="bg1"/>
                        </a:solidFill>
                        <a:effectLst/>
                        <a:latin typeface="Calibri" panose="020F0502020204030204" pitchFamily="34" charset="0"/>
                      </a:endParaRPr>
                    </a:p>
                  </a:txBody>
                  <a:tcPr marL="0" marR="0" marT="0" marB="0" anchor="ctr"/>
                </a:tc>
                <a:tc>
                  <a:txBody>
                    <a:bodyPr/>
                    <a:lstStyle/>
                    <a:p>
                      <a:pPr algn="l" fontAlgn="ctr"/>
                      <a:r>
                        <a:rPr lang="en-IN" sz="1600" b="0" u="none" strike="noStrike">
                          <a:solidFill>
                            <a:schemeClr val="bg1"/>
                          </a:solidFill>
                          <a:effectLst/>
                        </a:rPr>
                        <a:t>Voltage in volts</a:t>
                      </a:r>
                      <a:endParaRPr lang="en-IN" sz="1600" b="0" i="0" u="none" strike="noStrike">
                        <a:solidFill>
                          <a:schemeClr val="bg1"/>
                        </a:solidFill>
                        <a:effectLst/>
                        <a:latin typeface="Calibri" panose="020F0502020204030204" pitchFamily="34" charset="0"/>
                      </a:endParaRPr>
                    </a:p>
                  </a:txBody>
                  <a:tcPr marL="0" marR="0" marT="0" marB="0" anchor="ctr"/>
                </a:tc>
                <a:extLst>
                  <a:ext uri="{0D108BD9-81ED-4DB2-BD59-A6C34878D82A}">
                    <a16:rowId xmlns:a16="http://schemas.microsoft.com/office/drawing/2014/main" val="3867515927"/>
                  </a:ext>
                </a:extLst>
              </a:tr>
              <a:tr h="328441">
                <a:tc>
                  <a:txBody>
                    <a:bodyPr/>
                    <a:lstStyle/>
                    <a:p>
                      <a:pPr algn="l" fontAlgn="ctr"/>
                      <a:r>
                        <a:rPr lang="en-IN" sz="1600" b="0" u="none" strike="noStrike" dirty="0">
                          <a:solidFill>
                            <a:schemeClr val="bg1"/>
                          </a:solidFill>
                          <a:effectLst/>
                        </a:rPr>
                        <a:t> Torque(Nm)</a:t>
                      </a:r>
                      <a:endParaRPr lang="en-IN" sz="1600" b="0" i="0" u="none" strike="noStrike" dirty="0">
                        <a:solidFill>
                          <a:schemeClr val="bg1"/>
                        </a:solidFill>
                        <a:effectLst/>
                        <a:latin typeface="Calibri" panose="020F0502020204030204" pitchFamily="34" charset="0"/>
                      </a:endParaRPr>
                    </a:p>
                  </a:txBody>
                  <a:tcPr marL="0" marR="0" marT="0" marB="0" anchor="ctr"/>
                </a:tc>
                <a:tc>
                  <a:txBody>
                    <a:bodyPr/>
                    <a:lstStyle/>
                    <a:p>
                      <a:pPr algn="l" fontAlgn="ctr"/>
                      <a:r>
                        <a:rPr lang="en-IN" sz="1600" b="0" u="none" strike="noStrike">
                          <a:solidFill>
                            <a:schemeClr val="bg1"/>
                          </a:solidFill>
                          <a:effectLst/>
                        </a:rPr>
                        <a:t>FLoat</a:t>
                      </a:r>
                      <a:endParaRPr lang="en-IN" sz="1600" b="0" i="0" u="none" strike="noStrike">
                        <a:solidFill>
                          <a:schemeClr val="bg1"/>
                        </a:solidFill>
                        <a:effectLst/>
                        <a:latin typeface="Calibri" panose="020F0502020204030204" pitchFamily="34" charset="0"/>
                      </a:endParaRPr>
                    </a:p>
                  </a:txBody>
                  <a:tcPr marL="0" marR="0" marT="0" marB="0" anchor="ctr"/>
                </a:tc>
                <a:tc>
                  <a:txBody>
                    <a:bodyPr/>
                    <a:lstStyle/>
                    <a:p>
                      <a:pPr algn="l" fontAlgn="ctr"/>
                      <a:r>
                        <a:rPr lang="en-IN" sz="1600" b="0" u="none" strike="noStrike">
                          <a:solidFill>
                            <a:schemeClr val="bg1"/>
                          </a:solidFill>
                          <a:effectLst/>
                        </a:rPr>
                        <a:t>Torque in Newton meters</a:t>
                      </a:r>
                      <a:endParaRPr lang="en-IN" sz="1600" b="0" i="0" u="none" strike="noStrike">
                        <a:solidFill>
                          <a:schemeClr val="bg1"/>
                        </a:solidFill>
                        <a:effectLst/>
                        <a:latin typeface="Calibri" panose="020F0502020204030204" pitchFamily="34" charset="0"/>
                      </a:endParaRPr>
                    </a:p>
                  </a:txBody>
                  <a:tcPr marL="0" marR="0" marT="0" marB="0" anchor="ctr"/>
                </a:tc>
                <a:extLst>
                  <a:ext uri="{0D108BD9-81ED-4DB2-BD59-A6C34878D82A}">
                    <a16:rowId xmlns:a16="http://schemas.microsoft.com/office/drawing/2014/main" val="3656869985"/>
                  </a:ext>
                </a:extLst>
              </a:tr>
              <a:tr h="328441">
                <a:tc>
                  <a:txBody>
                    <a:bodyPr/>
                    <a:lstStyle/>
                    <a:p>
                      <a:pPr algn="l" fontAlgn="ctr"/>
                      <a:r>
                        <a:rPr lang="en-IN" sz="1600" b="0" u="none" strike="noStrike" dirty="0">
                          <a:solidFill>
                            <a:schemeClr val="bg1"/>
                          </a:solidFill>
                          <a:effectLst/>
                        </a:rPr>
                        <a:t> Cutting(</a:t>
                      </a:r>
                      <a:r>
                        <a:rPr lang="en-IN" sz="1600" b="0" u="none" strike="noStrike" dirty="0" err="1">
                          <a:solidFill>
                            <a:schemeClr val="bg1"/>
                          </a:solidFill>
                          <a:effectLst/>
                        </a:rPr>
                        <a:t>kN</a:t>
                      </a:r>
                      <a:r>
                        <a:rPr lang="en-IN" sz="1600" b="0" u="none" strike="noStrike" dirty="0">
                          <a:solidFill>
                            <a:schemeClr val="bg1"/>
                          </a:solidFill>
                          <a:effectLst/>
                        </a:rPr>
                        <a:t>)</a:t>
                      </a:r>
                      <a:endParaRPr lang="en-IN" sz="1600" b="0" i="0" u="none" strike="noStrike" dirty="0">
                        <a:solidFill>
                          <a:schemeClr val="bg1"/>
                        </a:solidFill>
                        <a:effectLst/>
                        <a:latin typeface="Calibri" panose="020F0502020204030204" pitchFamily="34" charset="0"/>
                      </a:endParaRPr>
                    </a:p>
                  </a:txBody>
                  <a:tcPr marL="0" marR="0" marT="0" marB="0" anchor="ctr"/>
                </a:tc>
                <a:tc>
                  <a:txBody>
                    <a:bodyPr/>
                    <a:lstStyle/>
                    <a:p>
                      <a:pPr algn="l" fontAlgn="ctr"/>
                      <a:r>
                        <a:rPr lang="en-IN" sz="1600" b="0" u="none" strike="noStrike" dirty="0" err="1">
                          <a:solidFill>
                            <a:schemeClr val="bg1"/>
                          </a:solidFill>
                          <a:effectLst/>
                        </a:rPr>
                        <a:t>FLoat</a:t>
                      </a:r>
                      <a:endParaRPr lang="en-IN" sz="1600" b="0" i="0" u="none" strike="noStrike" dirty="0">
                        <a:solidFill>
                          <a:schemeClr val="bg1"/>
                        </a:solidFill>
                        <a:effectLst/>
                        <a:latin typeface="Calibri" panose="020F0502020204030204" pitchFamily="34" charset="0"/>
                      </a:endParaRPr>
                    </a:p>
                  </a:txBody>
                  <a:tcPr marL="0" marR="0" marT="0" marB="0" anchor="ctr"/>
                </a:tc>
                <a:tc>
                  <a:txBody>
                    <a:bodyPr/>
                    <a:lstStyle/>
                    <a:p>
                      <a:pPr algn="l" fontAlgn="ctr"/>
                      <a:r>
                        <a:rPr lang="en-IN" sz="1600" b="0" u="none" strike="noStrike">
                          <a:solidFill>
                            <a:schemeClr val="bg1"/>
                          </a:solidFill>
                          <a:effectLst/>
                        </a:rPr>
                        <a:t>Cutting force in kiloNewtons</a:t>
                      </a:r>
                      <a:endParaRPr lang="en-IN" sz="1600" b="0" i="0" u="none" strike="noStrike">
                        <a:solidFill>
                          <a:schemeClr val="bg1"/>
                        </a:solidFill>
                        <a:effectLst/>
                        <a:latin typeface="Calibri" panose="020F0502020204030204" pitchFamily="34" charset="0"/>
                      </a:endParaRPr>
                    </a:p>
                  </a:txBody>
                  <a:tcPr marL="0" marR="0" marT="0" marB="0" anchor="ctr"/>
                </a:tc>
                <a:extLst>
                  <a:ext uri="{0D108BD9-81ED-4DB2-BD59-A6C34878D82A}">
                    <a16:rowId xmlns:a16="http://schemas.microsoft.com/office/drawing/2014/main" val="3970740542"/>
                  </a:ext>
                </a:extLst>
              </a:tr>
              <a:tr h="328441">
                <a:tc>
                  <a:txBody>
                    <a:bodyPr/>
                    <a:lstStyle/>
                    <a:p>
                      <a:pPr algn="l" fontAlgn="ctr"/>
                      <a:r>
                        <a:rPr lang="en-IN" sz="1600" b="0" u="none" strike="noStrike" dirty="0">
                          <a:solidFill>
                            <a:schemeClr val="bg1"/>
                          </a:solidFill>
                          <a:effectLst/>
                        </a:rPr>
                        <a:t> Downtime</a:t>
                      </a:r>
                      <a:endParaRPr lang="en-IN" sz="1600" b="0" i="0" u="none" strike="noStrike" dirty="0">
                        <a:solidFill>
                          <a:schemeClr val="bg1"/>
                        </a:solidFill>
                        <a:effectLst/>
                        <a:latin typeface="Calibri" panose="020F0502020204030204" pitchFamily="34" charset="0"/>
                      </a:endParaRPr>
                    </a:p>
                  </a:txBody>
                  <a:tcPr marL="0" marR="0" marT="0" marB="0" anchor="ctr"/>
                </a:tc>
                <a:tc>
                  <a:txBody>
                    <a:bodyPr/>
                    <a:lstStyle/>
                    <a:p>
                      <a:pPr algn="l" fontAlgn="ctr"/>
                      <a:r>
                        <a:rPr lang="en-IN" sz="1600" b="0" u="none" strike="noStrike">
                          <a:solidFill>
                            <a:schemeClr val="bg1"/>
                          </a:solidFill>
                          <a:effectLst/>
                        </a:rPr>
                        <a:t>String</a:t>
                      </a:r>
                      <a:endParaRPr lang="en-IN" sz="1600" b="0" i="0" u="none" strike="noStrike">
                        <a:solidFill>
                          <a:schemeClr val="bg1"/>
                        </a:solidFill>
                        <a:effectLst/>
                        <a:latin typeface="Calibri" panose="020F0502020204030204" pitchFamily="34" charset="0"/>
                      </a:endParaRPr>
                    </a:p>
                  </a:txBody>
                  <a:tcPr marL="0" marR="0" marT="0" marB="0" anchor="ctr"/>
                </a:tc>
                <a:tc>
                  <a:txBody>
                    <a:bodyPr/>
                    <a:lstStyle/>
                    <a:p>
                      <a:pPr algn="l" fontAlgn="ctr"/>
                      <a:r>
                        <a:rPr lang="en-IN" sz="1600" b="0" u="none" strike="noStrike" dirty="0">
                          <a:solidFill>
                            <a:schemeClr val="bg1"/>
                          </a:solidFill>
                          <a:effectLst/>
                        </a:rPr>
                        <a:t>Status of the machine</a:t>
                      </a:r>
                      <a:endParaRPr lang="en-IN" sz="1600" b="0" i="0" u="none" strike="noStrike" dirty="0">
                        <a:solidFill>
                          <a:schemeClr val="bg1"/>
                        </a:solidFill>
                        <a:effectLst/>
                        <a:latin typeface="Calibri" panose="020F0502020204030204" pitchFamily="34" charset="0"/>
                      </a:endParaRPr>
                    </a:p>
                  </a:txBody>
                  <a:tcPr marL="0" marR="0" marT="0" marB="0" anchor="ctr"/>
                </a:tc>
                <a:extLst>
                  <a:ext uri="{0D108BD9-81ED-4DB2-BD59-A6C34878D82A}">
                    <a16:rowId xmlns:a16="http://schemas.microsoft.com/office/drawing/2014/main" val="291340129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4" name="Google Shape;264;p25"/>
          <p:cNvSpPr txBox="1">
            <a:spLocks noGrp="1"/>
          </p:cNvSpPr>
          <p:nvPr>
            <p:ph type="sldNum" sz="quarter" idx="12"/>
          </p:nvPr>
        </p:nvSpPr>
        <p:spPr>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2" name="Rectangle 1"/>
          <p:cNvSpPr/>
          <p:nvPr/>
        </p:nvSpPr>
        <p:spPr>
          <a:xfrm>
            <a:off x="559838" y="1181100"/>
            <a:ext cx="5374433" cy="4771831"/>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 name="Rectangle 11"/>
          <p:cNvSpPr/>
          <p:nvPr/>
        </p:nvSpPr>
        <p:spPr>
          <a:xfrm>
            <a:off x="6187475" y="1181100"/>
            <a:ext cx="5374433" cy="4771831"/>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 name="TextBox 2"/>
          <p:cNvSpPr txBox="1"/>
          <p:nvPr/>
        </p:nvSpPr>
        <p:spPr>
          <a:xfrm>
            <a:off x="443205" y="1197443"/>
            <a:ext cx="5374433" cy="523220"/>
          </a:xfrm>
          <a:prstGeom prst="rect">
            <a:avLst/>
          </a:prstGeom>
          <a:noFill/>
        </p:spPr>
        <p:txBody>
          <a:bodyPr wrap="square" rtlCol="0">
            <a:spAutoFit/>
          </a:bodyPr>
          <a:lstStyle/>
          <a:p>
            <a:pPr algn="ctr"/>
            <a:r>
              <a:rPr lang="en-US" sz="2800" b="1" u="sng" dirty="0"/>
              <a:t>Statistical Insights</a:t>
            </a:r>
            <a:endParaRPr lang="en-IN" sz="2800" b="1" u="sng" dirty="0"/>
          </a:p>
        </p:txBody>
      </p:sp>
      <p:sp>
        <p:nvSpPr>
          <p:cNvPr id="14" name="TextBox 13"/>
          <p:cNvSpPr txBox="1"/>
          <p:nvPr/>
        </p:nvSpPr>
        <p:spPr>
          <a:xfrm>
            <a:off x="6187475" y="1181100"/>
            <a:ext cx="5374433" cy="523220"/>
          </a:xfrm>
          <a:prstGeom prst="rect">
            <a:avLst/>
          </a:prstGeom>
          <a:noFill/>
        </p:spPr>
        <p:txBody>
          <a:bodyPr wrap="square" rtlCol="0">
            <a:spAutoFit/>
          </a:bodyPr>
          <a:lstStyle/>
          <a:p>
            <a:pPr algn="ctr"/>
            <a:r>
              <a:rPr lang="en-US" sz="2800" b="1" u="sng" dirty="0"/>
              <a:t>Business Insights</a:t>
            </a:r>
            <a:endParaRPr lang="en-IN" sz="2800" b="1" u="sng" dirty="0"/>
          </a:p>
        </p:txBody>
      </p:sp>
      <p:sp>
        <p:nvSpPr>
          <p:cNvPr id="9" name="Rectangle 8"/>
          <p:cNvSpPr/>
          <p:nvPr/>
        </p:nvSpPr>
        <p:spPr>
          <a:xfrm>
            <a:off x="735367" y="1861493"/>
            <a:ext cx="5023374" cy="3950608"/>
          </a:xfrm>
          <a:prstGeom prst="rect">
            <a:avLst/>
          </a:prstGeom>
        </p:spPr>
        <p:txBody>
          <a:bodyPr wrap="square">
            <a:noAutofit/>
          </a:bodyPr>
          <a:lstStyle/>
          <a:p>
            <a:pPr marL="457200" lvl="1">
              <a:lnSpc>
                <a:spcPct val="107000"/>
              </a:lnSpc>
              <a:buSzPts val="1000"/>
              <a:tabLst>
                <a:tab pos="914400" algn="l"/>
              </a:tabLst>
            </a:pPr>
            <a:r>
              <a:rPr lang="en-IN" sz="1650" dirty="0">
                <a:solidFill>
                  <a:schemeClr val="bg2">
                    <a:lumMod val="10000"/>
                    <a:lumOff val="90000"/>
                  </a:schemeClr>
                </a:solidFill>
                <a:latin typeface="Calibri" panose="020F0502020204030204" pitchFamily="34" charset="0"/>
                <a:ea typeface="Times New Roman" panose="02020603050405020304" pitchFamily="18" charset="0"/>
                <a:cs typeface="Calibri" panose="020F0502020204030204" pitchFamily="34" charset="0"/>
              </a:rPr>
              <a:t>The code calculates the –</a:t>
            </a:r>
          </a:p>
          <a:p>
            <a:pPr marL="457200" lvl="1">
              <a:lnSpc>
                <a:spcPct val="107000"/>
              </a:lnSpc>
              <a:buSzPts val="1000"/>
              <a:tabLst>
                <a:tab pos="914400" algn="l"/>
              </a:tabLst>
            </a:pPr>
            <a:r>
              <a:rPr lang="en-US" sz="1600" dirty="0"/>
              <a:t>1st Business Moment: Measure Of Central Tendency</a:t>
            </a:r>
            <a:endParaRPr lang="en-IN" sz="1650" dirty="0">
              <a:solidFill>
                <a:schemeClr val="bg2">
                  <a:lumMod val="10000"/>
                  <a:lumOff val="90000"/>
                </a:schemeClr>
              </a:solidFill>
              <a:latin typeface="Calibri" panose="020F0502020204030204" pitchFamily="34" charset="0"/>
              <a:ea typeface="Times New Roman" panose="02020603050405020304" pitchFamily="18" charset="0"/>
              <a:cs typeface="Calibri" panose="020F0502020204030204" pitchFamily="34" charset="0"/>
            </a:endParaRPr>
          </a:p>
          <a:p>
            <a:pPr lvl="1">
              <a:lnSpc>
                <a:spcPct val="107000"/>
              </a:lnSpc>
              <a:buSzPts val="1000"/>
              <a:tabLst>
                <a:tab pos="914400" algn="l"/>
              </a:tabLst>
            </a:pPr>
            <a:r>
              <a:rPr lang="en-IN" sz="1650" dirty="0">
                <a:solidFill>
                  <a:schemeClr val="bg2">
                    <a:lumMod val="10000"/>
                    <a:lumOff val="90000"/>
                  </a:schemeClr>
                </a:solidFill>
                <a:latin typeface="Calibri" panose="020F0502020204030204" pitchFamily="34" charset="0"/>
                <a:ea typeface="Times New Roman" panose="02020603050405020304" pitchFamily="18" charset="0"/>
                <a:cs typeface="Calibri" panose="020F0502020204030204" pitchFamily="34" charset="0"/>
              </a:rPr>
              <a:t>	mean, median, mode</a:t>
            </a:r>
            <a:br>
              <a:rPr lang="en-IN" sz="1650" dirty="0">
                <a:solidFill>
                  <a:schemeClr val="bg2">
                    <a:lumMod val="10000"/>
                    <a:lumOff val="90000"/>
                  </a:schemeClr>
                </a:solidFill>
                <a:latin typeface="Calibri" panose="020F0502020204030204" pitchFamily="34" charset="0"/>
                <a:ea typeface="Times New Roman" panose="02020603050405020304" pitchFamily="18" charset="0"/>
                <a:cs typeface="Calibri" panose="020F0502020204030204" pitchFamily="34" charset="0"/>
              </a:rPr>
            </a:br>
            <a:br>
              <a:rPr lang="en-IN" sz="700" dirty="0">
                <a:solidFill>
                  <a:schemeClr val="bg2">
                    <a:lumMod val="10000"/>
                    <a:lumOff val="90000"/>
                  </a:schemeClr>
                </a:solidFill>
                <a:latin typeface="Calibri" panose="020F0502020204030204" pitchFamily="34" charset="0"/>
                <a:ea typeface="Times New Roman" panose="02020603050405020304" pitchFamily="18" charset="0"/>
                <a:cs typeface="Calibri" panose="020F0502020204030204" pitchFamily="34" charset="0"/>
              </a:rPr>
            </a:br>
            <a:r>
              <a:rPr lang="en-US" sz="1600" dirty="0"/>
              <a:t>2nd Business Moment: Measure Of Dispersion</a:t>
            </a:r>
            <a:endParaRPr lang="en-IN" sz="1650" dirty="0">
              <a:solidFill>
                <a:schemeClr val="bg2">
                  <a:lumMod val="10000"/>
                  <a:lumOff val="90000"/>
                </a:schemeClr>
              </a:solidFill>
              <a:latin typeface="Calibri" panose="020F0502020204030204" pitchFamily="34" charset="0"/>
              <a:ea typeface="Times New Roman" panose="02020603050405020304" pitchFamily="18" charset="0"/>
              <a:cs typeface="Calibri" panose="020F0502020204030204" pitchFamily="34" charset="0"/>
            </a:endParaRPr>
          </a:p>
          <a:p>
            <a:pPr lvl="1">
              <a:lnSpc>
                <a:spcPct val="107000"/>
              </a:lnSpc>
              <a:buSzPts val="1000"/>
              <a:tabLst>
                <a:tab pos="914400" algn="l"/>
              </a:tabLst>
            </a:pPr>
            <a:r>
              <a:rPr lang="en-IN" sz="1650" dirty="0">
                <a:solidFill>
                  <a:schemeClr val="bg2">
                    <a:lumMod val="10000"/>
                    <a:lumOff val="90000"/>
                  </a:schemeClr>
                </a:solidFill>
                <a:latin typeface="Calibri" panose="020F0502020204030204" pitchFamily="34" charset="0"/>
                <a:ea typeface="Times New Roman" panose="02020603050405020304" pitchFamily="18" charset="0"/>
                <a:cs typeface="Calibri" panose="020F0502020204030204" pitchFamily="34" charset="0"/>
              </a:rPr>
              <a:t>	Variance, standard deviation, max, min,</a:t>
            </a:r>
            <a:br>
              <a:rPr lang="en-IN" sz="1650" dirty="0">
                <a:solidFill>
                  <a:schemeClr val="bg2">
                    <a:lumMod val="10000"/>
                    <a:lumOff val="90000"/>
                  </a:schemeClr>
                </a:solidFill>
                <a:latin typeface="Calibri" panose="020F0502020204030204" pitchFamily="34" charset="0"/>
                <a:ea typeface="Times New Roman" panose="02020603050405020304" pitchFamily="18" charset="0"/>
                <a:cs typeface="Calibri" panose="020F0502020204030204" pitchFamily="34" charset="0"/>
              </a:rPr>
            </a:br>
            <a:endParaRPr lang="en-IN" sz="700" dirty="0">
              <a:solidFill>
                <a:schemeClr val="bg2">
                  <a:lumMod val="10000"/>
                  <a:lumOff val="90000"/>
                </a:schemeClr>
              </a:solidFill>
              <a:latin typeface="Calibri" panose="020F0502020204030204" pitchFamily="34" charset="0"/>
              <a:ea typeface="Times New Roman" panose="02020603050405020304" pitchFamily="18" charset="0"/>
              <a:cs typeface="Calibri" panose="020F0502020204030204" pitchFamily="34" charset="0"/>
            </a:endParaRPr>
          </a:p>
          <a:p>
            <a:pPr lvl="1">
              <a:lnSpc>
                <a:spcPct val="107000"/>
              </a:lnSpc>
              <a:buSzPts val="1000"/>
              <a:tabLst>
                <a:tab pos="914400" algn="l"/>
              </a:tabLst>
            </a:pPr>
            <a:r>
              <a:rPr lang="en-US" sz="1600" dirty="0"/>
              <a:t>3rd &amp; 4th Moment Business Decision</a:t>
            </a:r>
            <a:r>
              <a:rPr lang="en-IN" sz="1650" dirty="0">
                <a:solidFill>
                  <a:schemeClr val="bg2">
                    <a:lumMod val="10000"/>
                    <a:lumOff val="90000"/>
                  </a:schemeClr>
                </a:solidFill>
                <a:latin typeface="Calibri" panose="020F0502020204030204" pitchFamily="34" charset="0"/>
                <a:ea typeface="Times New Roman" panose="02020603050405020304" pitchFamily="18" charset="0"/>
                <a:cs typeface="Calibri" panose="020F0502020204030204" pitchFamily="34" charset="0"/>
              </a:rPr>
              <a:t> </a:t>
            </a:r>
          </a:p>
          <a:p>
            <a:pPr lvl="1">
              <a:lnSpc>
                <a:spcPct val="107000"/>
              </a:lnSpc>
              <a:buSzPts val="1000"/>
              <a:tabLst>
                <a:tab pos="914400" algn="l"/>
              </a:tabLst>
            </a:pPr>
            <a:r>
              <a:rPr lang="en-IN" sz="1650" dirty="0">
                <a:solidFill>
                  <a:schemeClr val="bg2">
                    <a:lumMod val="10000"/>
                    <a:lumOff val="90000"/>
                  </a:schemeClr>
                </a:solidFill>
                <a:latin typeface="Calibri" panose="020F0502020204030204" pitchFamily="34" charset="0"/>
                <a:ea typeface="Times New Roman" panose="02020603050405020304" pitchFamily="18" charset="0"/>
                <a:cs typeface="Calibri" panose="020F0502020204030204" pitchFamily="34" charset="0"/>
              </a:rPr>
              <a:t>	skewness values, kurtosis values </a:t>
            </a:r>
          </a:p>
          <a:p>
            <a:pPr lvl="1">
              <a:lnSpc>
                <a:spcPct val="107000"/>
              </a:lnSpc>
              <a:buSzPts val="1000"/>
              <a:tabLst>
                <a:tab pos="914400" algn="l"/>
              </a:tabLst>
            </a:pPr>
            <a:endParaRPr lang="en-IN" sz="900" dirty="0">
              <a:solidFill>
                <a:schemeClr val="bg2">
                  <a:lumMod val="10000"/>
                  <a:lumOff val="90000"/>
                </a:schemeClr>
              </a:solidFill>
              <a:latin typeface="Calibri" panose="020F0502020204030204" pitchFamily="34" charset="0"/>
              <a:ea typeface="Times New Roman" panose="02020603050405020304" pitchFamily="18" charset="0"/>
              <a:cs typeface="Calibri" panose="020F0502020204030204" pitchFamily="34" charset="0"/>
            </a:endParaRPr>
          </a:p>
          <a:p>
            <a:pPr lvl="1">
              <a:lnSpc>
                <a:spcPct val="107000"/>
              </a:lnSpc>
              <a:buSzPts val="1000"/>
              <a:tabLst>
                <a:tab pos="914400" algn="l"/>
              </a:tabLst>
            </a:pPr>
            <a:r>
              <a:rPr lang="en-IN" sz="1650" dirty="0">
                <a:solidFill>
                  <a:schemeClr val="bg2">
                    <a:lumMod val="10000"/>
                    <a:lumOff val="90000"/>
                  </a:schemeClr>
                </a:solidFill>
                <a:latin typeface="Calibri" panose="020F0502020204030204" pitchFamily="34" charset="0"/>
                <a:ea typeface="Times New Roman" panose="02020603050405020304" pitchFamily="18" charset="0"/>
                <a:cs typeface="Calibri" panose="020F0502020204030204" pitchFamily="34" charset="0"/>
              </a:rPr>
              <a:t>These values provide summary statistics for the dataset. The code is available both in SQL and Python.</a:t>
            </a:r>
          </a:p>
          <a:p>
            <a:pPr lvl="1">
              <a:lnSpc>
                <a:spcPct val="107000"/>
              </a:lnSpc>
              <a:buSzPts val="1000"/>
              <a:tabLst>
                <a:tab pos="914400" algn="l"/>
              </a:tabLst>
            </a:pPr>
            <a:r>
              <a:rPr lang="en-IN" sz="1650" dirty="0">
                <a:solidFill>
                  <a:schemeClr val="bg2">
                    <a:lumMod val="10000"/>
                    <a:lumOff val="90000"/>
                  </a:schemeClr>
                </a:solidFill>
                <a:latin typeface="Calibri" panose="020F0502020204030204" pitchFamily="34" charset="0"/>
                <a:ea typeface="Calibri" panose="020F0502020204030204" pitchFamily="34" charset="0"/>
                <a:cs typeface="Calibri" panose="020F0502020204030204" pitchFamily="34" charset="0"/>
              </a:rPr>
              <a:t>Analysis is structured in a way to get a clean insights to the data, comparing values before and after data cleaning.</a:t>
            </a:r>
          </a:p>
        </p:txBody>
      </p:sp>
      <p:sp>
        <p:nvSpPr>
          <p:cNvPr id="11" name="Rectangle 10"/>
          <p:cNvSpPr/>
          <p:nvPr/>
        </p:nvSpPr>
        <p:spPr>
          <a:xfrm>
            <a:off x="6462304" y="1818493"/>
            <a:ext cx="4824774" cy="3950608"/>
          </a:xfrm>
          <a:prstGeom prst="rect">
            <a:avLst/>
          </a:prstGeom>
        </p:spPr>
        <p:txBody>
          <a:bodyPr wrap="square">
            <a:noAutofit/>
          </a:bodyPr>
          <a:lstStyle/>
          <a:p>
            <a:r>
              <a:rPr lang="en-US" sz="1650" dirty="0">
                <a:solidFill>
                  <a:schemeClr val="bg2">
                    <a:lumMod val="10000"/>
                    <a:lumOff val="90000"/>
                  </a:schemeClr>
                </a:solidFill>
                <a:latin typeface="Calibri" panose="020F0502020204030204" pitchFamily="34" charset="0"/>
                <a:cs typeface="Calibri" panose="020F0502020204030204" pitchFamily="34" charset="0"/>
              </a:rPr>
              <a:t>The business insight of this project revolves around a leading vehicle fuel pump manufacturer's goal to minimize unplanned machine downtime in their production process while simultaneously minimizing maintenance costs.</a:t>
            </a:r>
            <a:br>
              <a:rPr lang="en-US" sz="1650" dirty="0">
                <a:solidFill>
                  <a:schemeClr val="bg2">
                    <a:lumMod val="10000"/>
                    <a:lumOff val="90000"/>
                  </a:schemeClr>
                </a:solidFill>
                <a:latin typeface="Calibri" panose="020F0502020204030204" pitchFamily="34" charset="0"/>
                <a:cs typeface="Calibri" panose="020F0502020204030204" pitchFamily="34" charset="0"/>
              </a:rPr>
            </a:br>
            <a:endParaRPr lang="en-US" sz="1050" dirty="0">
              <a:solidFill>
                <a:schemeClr val="bg2">
                  <a:lumMod val="10000"/>
                  <a:lumOff val="90000"/>
                </a:schemeClr>
              </a:solidFill>
              <a:latin typeface="Calibri" panose="020F0502020204030204" pitchFamily="34" charset="0"/>
              <a:cs typeface="Calibri" panose="020F0502020204030204" pitchFamily="34" charset="0"/>
            </a:endParaRPr>
          </a:p>
          <a:p>
            <a:r>
              <a:rPr lang="en-US" sz="1650" dirty="0">
                <a:solidFill>
                  <a:schemeClr val="bg2">
                    <a:lumMod val="10000"/>
                    <a:lumOff val="90000"/>
                  </a:schemeClr>
                </a:solidFill>
                <a:latin typeface="Calibri" panose="020F0502020204030204" pitchFamily="34" charset="0"/>
                <a:cs typeface="Calibri" panose="020F0502020204030204" pitchFamily="34" charset="0"/>
              </a:rPr>
              <a:t>The key insights and objectives are as follows:</a:t>
            </a:r>
          </a:p>
          <a:p>
            <a:pPr marL="285750" indent="-285750">
              <a:buFont typeface="Arial" panose="020B0604020202020204" pitchFamily="34" charset="0"/>
              <a:buChar char="•"/>
            </a:pPr>
            <a:r>
              <a:rPr lang="en-US" sz="1650" dirty="0">
                <a:solidFill>
                  <a:schemeClr val="bg2">
                    <a:lumMod val="10000"/>
                    <a:lumOff val="90000"/>
                  </a:schemeClr>
                </a:solidFill>
                <a:latin typeface="Calibri" panose="020F0502020204030204" pitchFamily="34" charset="0"/>
                <a:cs typeface="Calibri" panose="020F0502020204030204" pitchFamily="34" charset="0"/>
              </a:rPr>
              <a:t>Minimize Unplanned Machine Downtime: </a:t>
            </a:r>
          </a:p>
          <a:p>
            <a:pPr marL="285750" indent="-285750">
              <a:buFont typeface="Arial" panose="020B0604020202020204" pitchFamily="34" charset="0"/>
              <a:buChar char="•"/>
            </a:pPr>
            <a:r>
              <a:rPr lang="en-US" sz="1650" dirty="0">
                <a:solidFill>
                  <a:schemeClr val="bg2">
                    <a:lumMod val="10000"/>
                    <a:lumOff val="90000"/>
                  </a:schemeClr>
                </a:solidFill>
                <a:latin typeface="Calibri" panose="020F0502020204030204" pitchFamily="34" charset="0"/>
                <a:cs typeface="Calibri" panose="020F0502020204030204" pitchFamily="34" charset="0"/>
              </a:rPr>
              <a:t>Cost Saving:</a:t>
            </a:r>
          </a:p>
          <a:p>
            <a:pPr marL="285750" indent="-285750">
              <a:buFont typeface="Arial" panose="020B0604020202020204" pitchFamily="34" charset="0"/>
              <a:buChar char="•"/>
            </a:pPr>
            <a:r>
              <a:rPr lang="en-US" sz="1650" dirty="0">
                <a:solidFill>
                  <a:schemeClr val="bg2">
                    <a:lumMod val="10000"/>
                    <a:lumOff val="90000"/>
                  </a:schemeClr>
                </a:solidFill>
                <a:latin typeface="Calibri" panose="020F0502020204030204" pitchFamily="34" charset="0"/>
                <a:cs typeface="Calibri" panose="020F0502020204030204" pitchFamily="34" charset="0"/>
              </a:rPr>
              <a:t>Data-Driven Decision-Making:</a:t>
            </a:r>
          </a:p>
          <a:p>
            <a:pPr marL="285750" indent="-285750">
              <a:buFont typeface="Arial" panose="020B0604020202020204" pitchFamily="34" charset="0"/>
              <a:buChar char="•"/>
            </a:pPr>
            <a:r>
              <a:rPr lang="en-US" sz="1650" dirty="0">
                <a:solidFill>
                  <a:schemeClr val="bg2">
                    <a:lumMod val="10000"/>
                    <a:lumOff val="90000"/>
                  </a:schemeClr>
                </a:solidFill>
                <a:latin typeface="Calibri" panose="020F0502020204030204" pitchFamily="34" charset="0"/>
                <a:cs typeface="Calibri" panose="020F0502020204030204" pitchFamily="34" charset="0"/>
              </a:rPr>
              <a:t>Machine Health Monitoring:</a:t>
            </a:r>
          </a:p>
          <a:p>
            <a:pPr marL="285750" indent="-285750">
              <a:buFont typeface="Arial" panose="020B0604020202020204" pitchFamily="34" charset="0"/>
              <a:buChar char="•"/>
            </a:pPr>
            <a:r>
              <a:rPr lang="en-US" sz="1650" dirty="0">
                <a:solidFill>
                  <a:schemeClr val="bg2">
                    <a:lumMod val="10000"/>
                    <a:lumOff val="90000"/>
                  </a:schemeClr>
                </a:solidFill>
                <a:latin typeface="Calibri" panose="020F0502020204030204" pitchFamily="34" charset="0"/>
                <a:cs typeface="Calibri" panose="020F0502020204030204" pitchFamily="34" charset="0"/>
              </a:rPr>
              <a:t>Predictive Maintenance   </a:t>
            </a:r>
          </a:p>
          <a:p>
            <a:pPr marL="285750" indent="-285750">
              <a:buFont typeface="Arial" panose="020B0604020202020204" pitchFamily="34" charset="0"/>
              <a:buChar char="•"/>
            </a:pPr>
            <a:r>
              <a:rPr lang="en-US" sz="1650" dirty="0">
                <a:solidFill>
                  <a:schemeClr val="bg2">
                    <a:lumMod val="10000"/>
                    <a:lumOff val="90000"/>
                  </a:schemeClr>
                </a:solidFill>
                <a:latin typeface="Calibri" panose="020F0502020204030204" pitchFamily="34" charset="0"/>
                <a:cs typeface="Calibri" panose="020F0502020204030204" pitchFamily="34" charset="0"/>
              </a:rPr>
              <a:t>Correlation Analysis: </a:t>
            </a:r>
          </a:p>
          <a:p>
            <a:pPr marL="285750" indent="-285750">
              <a:buFont typeface="Arial" panose="020B0604020202020204" pitchFamily="34" charset="0"/>
              <a:buChar char="•"/>
            </a:pPr>
            <a:r>
              <a:rPr lang="en-US" sz="1650" dirty="0">
                <a:solidFill>
                  <a:schemeClr val="bg2">
                    <a:lumMod val="10000"/>
                    <a:lumOff val="90000"/>
                  </a:schemeClr>
                </a:solidFill>
                <a:latin typeface="Calibri" panose="020F0502020204030204" pitchFamily="34" charset="0"/>
                <a:cs typeface="Calibri" panose="020F0502020204030204" pitchFamily="34" charset="0"/>
              </a:rPr>
              <a:t>Visualization </a:t>
            </a:r>
          </a:p>
          <a:p>
            <a:pPr marL="285750" indent="-285750">
              <a:buFont typeface="Arial" panose="020B0604020202020204" pitchFamily="34" charset="0"/>
              <a:buChar char="•"/>
            </a:pPr>
            <a:r>
              <a:rPr lang="en-US" sz="1650" dirty="0">
                <a:solidFill>
                  <a:schemeClr val="bg2">
                    <a:lumMod val="10000"/>
                    <a:lumOff val="90000"/>
                  </a:schemeClr>
                </a:solidFill>
                <a:latin typeface="Calibri" panose="020F0502020204030204" pitchFamily="34" charset="0"/>
                <a:cs typeface="Calibri" panose="020F0502020204030204" pitchFamily="34" charset="0"/>
              </a:rPr>
              <a:t>Feature Engineering: </a:t>
            </a:r>
            <a:endParaRPr lang="en-IN" sz="1650" dirty="0">
              <a:solidFill>
                <a:schemeClr val="bg2">
                  <a:lumMod val="10000"/>
                  <a:lumOff val="90000"/>
                </a:schemeClr>
              </a:solidFill>
              <a:latin typeface="Calibri" panose="020F0502020204030204" pitchFamily="34" charset="0"/>
              <a:cs typeface="Calibri" panose="020F0502020204030204" pitchFamily="34" charset="0"/>
            </a:endParaRPr>
          </a:p>
        </p:txBody>
      </p:sp>
      <p:sp>
        <p:nvSpPr>
          <p:cNvPr id="6" name="Google Shape;139;gf3a8d4be09_2_180">
            <a:extLst>
              <a:ext uri="{FF2B5EF4-FFF2-40B4-BE49-F238E27FC236}">
                <a16:creationId xmlns:a16="http://schemas.microsoft.com/office/drawing/2014/main" id="{C211B425-888C-225C-30B7-C6A50DC83748}"/>
              </a:ext>
            </a:extLst>
          </p:cNvPr>
          <p:cNvSpPr txBox="1">
            <a:spLocks noGrp="1"/>
          </p:cNvSpPr>
          <p:nvPr>
            <p:ph type="title"/>
          </p:nvPr>
        </p:nvSpPr>
        <p:spPr>
          <a:xfrm>
            <a:off x="957020" y="106555"/>
            <a:ext cx="10515600" cy="535440"/>
          </a:xfrm>
          <a:prstGeom prst="rect">
            <a:avLst/>
          </a:prstGeom>
          <a:ln/>
        </p:spPr>
        <p:style>
          <a:lnRef idx="1">
            <a:schemeClr val="dk1"/>
          </a:lnRef>
          <a:fillRef idx="2">
            <a:schemeClr val="dk1"/>
          </a:fillRef>
          <a:effectRef idx="1">
            <a:schemeClr val="dk1"/>
          </a:effectRef>
          <a:fontRef idx="minor">
            <a:schemeClr val="dk1"/>
          </a:fontRef>
        </p:style>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Exploratory data analysis (Eda)</a:t>
            </a:r>
          </a:p>
        </p:txBody>
      </p:sp>
      <p:sp>
        <p:nvSpPr>
          <p:cNvPr id="7" name="Text Placeholder 2">
            <a:extLst>
              <a:ext uri="{FF2B5EF4-FFF2-40B4-BE49-F238E27FC236}">
                <a16:creationId xmlns:a16="http://schemas.microsoft.com/office/drawing/2014/main" id="{CEBB02F1-DEE8-C799-361D-B919180B3709}"/>
              </a:ext>
            </a:extLst>
          </p:cNvPr>
          <p:cNvSpPr txBox="1">
            <a:spLocks/>
          </p:cNvSpPr>
          <p:nvPr/>
        </p:nvSpPr>
        <p:spPr>
          <a:xfrm>
            <a:off x="7966129" y="5676900"/>
            <a:ext cx="4225870" cy="1181100"/>
          </a:xfrm>
          <a:prstGeom prst="rect">
            <a:avLst/>
          </a:prstGeom>
          <a:solidFill>
            <a:schemeClr val="bg1"/>
          </a:solidFill>
        </p:spPr>
        <p:txBody>
          <a:bodyPr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114300" indent="0">
              <a:buFont typeface="Arial" panose="020B0604020202020204" pitchFamily="34" charset="0"/>
              <a:buNone/>
            </a:pPr>
            <a:endParaRPr lang="en-IN" sz="2000" b="1"/>
          </a:p>
          <a:p>
            <a:pPr marL="114300" indent="0">
              <a:buFont typeface="Arial" panose="020B0604020202020204" pitchFamily="34" charset="0"/>
              <a:buNone/>
            </a:pPr>
            <a:endParaRPr lang="en-IN" sz="2000" b="1"/>
          </a:p>
          <a:p>
            <a:pPr marL="114300" indent="0">
              <a:buFont typeface="Arial" panose="020B0604020202020204" pitchFamily="34" charset="0"/>
              <a:buNone/>
            </a:pPr>
            <a:endParaRPr lang="en-US" sz="2000" dirty="0"/>
          </a:p>
        </p:txBody>
      </p:sp>
      <p:pic>
        <p:nvPicPr>
          <p:cNvPr id="8" name="Picture 2" descr="360DigiTMG Reviews - 52 Reviews of 360digitmg.com | Sitejabber">
            <a:extLst>
              <a:ext uri="{FF2B5EF4-FFF2-40B4-BE49-F238E27FC236}">
                <a16:creationId xmlns:a16="http://schemas.microsoft.com/office/drawing/2014/main" id="{7CC4575D-E95C-2CAA-9BD2-652590A0E84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659237" y="5759858"/>
            <a:ext cx="2839654" cy="10080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2135D7-A074-8B3F-71A7-D74D587A1478}"/>
              </a:ext>
            </a:extLst>
          </p:cNvPr>
          <p:cNvPicPr>
            <a:picLocks noChangeAspect="1"/>
          </p:cNvPicPr>
          <p:nvPr/>
        </p:nvPicPr>
        <p:blipFill rotWithShape="1">
          <a:blip r:embed="rId2"/>
          <a:srcRect r="13424"/>
          <a:stretch/>
        </p:blipFill>
        <p:spPr>
          <a:xfrm>
            <a:off x="0" y="461665"/>
            <a:ext cx="4349832" cy="3574980"/>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514B645B-46E2-1264-1804-9A28F9869F6A}"/>
              </a:ext>
            </a:extLst>
          </p:cNvPr>
          <p:cNvPicPr>
            <a:picLocks noChangeAspect="1"/>
          </p:cNvPicPr>
          <p:nvPr/>
        </p:nvPicPr>
        <p:blipFill>
          <a:blip r:embed="rId3"/>
          <a:stretch>
            <a:fillRect/>
          </a:stretch>
        </p:blipFill>
        <p:spPr>
          <a:xfrm>
            <a:off x="7478879" y="461665"/>
            <a:ext cx="4713121" cy="3460029"/>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79D4589C-2A7B-458B-45FC-0E838F046759}"/>
              </a:ext>
            </a:extLst>
          </p:cNvPr>
          <p:cNvPicPr>
            <a:picLocks noChangeAspect="1"/>
          </p:cNvPicPr>
          <p:nvPr/>
        </p:nvPicPr>
        <p:blipFill>
          <a:blip r:embed="rId4"/>
          <a:stretch>
            <a:fillRect/>
          </a:stretch>
        </p:blipFill>
        <p:spPr>
          <a:xfrm>
            <a:off x="4000822" y="2956740"/>
            <a:ext cx="4349833" cy="3746277"/>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B0FA5D3C-C645-6384-AB68-DC9B88CB7E77}"/>
              </a:ext>
            </a:extLst>
          </p:cNvPr>
          <p:cNvSpPr txBox="1"/>
          <p:nvPr/>
        </p:nvSpPr>
        <p:spPr>
          <a:xfrm>
            <a:off x="5809553" y="0"/>
            <a:ext cx="6382447" cy="461665"/>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2400" dirty="0">
                <a:solidFill>
                  <a:schemeClr val="tx1"/>
                </a:solidFill>
              </a:rPr>
              <a:t>1</a:t>
            </a:r>
            <a:r>
              <a:rPr lang="en-US" sz="2400" baseline="30000" dirty="0">
                <a:solidFill>
                  <a:schemeClr val="tx1"/>
                </a:solidFill>
              </a:rPr>
              <a:t>st </a:t>
            </a:r>
            <a:r>
              <a:rPr lang="en-US" sz="2400" dirty="0">
                <a:solidFill>
                  <a:schemeClr val="tx1"/>
                </a:solidFill>
              </a:rPr>
              <a:t>Business Moment: Measure Of Central Tendency</a:t>
            </a:r>
            <a:endParaRPr lang="en-IN" sz="2400" dirty="0">
              <a:solidFill>
                <a:schemeClr val="tx1"/>
              </a:solidFill>
            </a:endParaRPr>
          </a:p>
        </p:txBody>
      </p:sp>
      <p:sp>
        <p:nvSpPr>
          <p:cNvPr id="11" name="Text Placeholder 2">
            <a:extLst>
              <a:ext uri="{FF2B5EF4-FFF2-40B4-BE49-F238E27FC236}">
                <a16:creationId xmlns:a16="http://schemas.microsoft.com/office/drawing/2014/main" id="{872E69C7-4E9A-89EB-DBB3-1C85DA2B1910}"/>
              </a:ext>
            </a:extLst>
          </p:cNvPr>
          <p:cNvSpPr txBox="1">
            <a:spLocks/>
          </p:cNvSpPr>
          <p:nvPr/>
        </p:nvSpPr>
        <p:spPr>
          <a:xfrm>
            <a:off x="8462075" y="5346916"/>
            <a:ext cx="3729924" cy="1511084"/>
          </a:xfrm>
          <a:prstGeom prst="rect">
            <a:avLst/>
          </a:prstGeom>
          <a:solidFill>
            <a:schemeClr val="bg1"/>
          </a:solidFill>
        </p:spPr>
        <p:txBody>
          <a:bodyPr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114300" indent="0">
              <a:buFont typeface="Arial" panose="020B0604020202020204" pitchFamily="34" charset="0"/>
              <a:buNone/>
            </a:pPr>
            <a:endParaRPr lang="en-IN" sz="2000" b="1" dirty="0"/>
          </a:p>
          <a:p>
            <a:pPr marL="114300" indent="0">
              <a:buFont typeface="Arial" panose="020B0604020202020204" pitchFamily="34" charset="0"/>
              <a:buNone/>
            </a:pPr>
            <a:endParaRPr lang="en-IN" sz="2000" b="1" dirty="0"/>
          </a:p>
          <a:p>
            <a:pPr marL="114300" indent="0">
              <a:buFont typeface="Arial" panose="020B0604020202020204" pitchFamily="34" charset="0"/>
              <a:buNone/>
            </a:pPr>
            <a:endParaRPr lang="en-US" sz="2000" dirty="0"/>
          </a:p>
        </p:txBody>
      </p:sp>
      <p:pic>
        <p:nvPicPr>
          <p:cNvPr id="12" name="Picture 2" descr="360DigiTMG Reviews - 52 Reviews of 360digitmg.com | Sitejabber">
            <a:extLst>
              <a:ext uri="{FF2B5EF4-FFF2-40B4-BE49-F238E27FC236}">
                <a16:creationId xmlns:a16="http://schemas.microsoft.com/office/drawing/2014/main" id="{15635987-6026-E4CD-9A33-3AC0750F2CCE}"/>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635989" y="5502136"/>
            <a:ext cx="3382095" cy="1200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43406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Circuit</Template>
  <TotalTime>479</TotalTime>
  <Words>1037</Words>
  <Application>Microsoft Office PowerPoint</Application>
  <PresentationFormat>Widescreen</PresentationFormat>
  <Paragraphs>170</Paragraphs>
  <Slides>17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Proxima Nova</vt:lpstr>
      <vt:lpstr>Tw Cen MT</vt:lpstr>
      <vt:lpstr>Georgia</vt:lpstr>
      <vt:lpstr>Times New Roman</vt:lpstr>
      <vt:lpstr>Circuit</vt:lpstr>
      <vt:lpstr>Machine Downtime</vt:lpstr>
      <vt:lpstr>Contents</vt:lpstr>
      <vt:lpstr>PROJECT ARCHITECTURE </vt:lpstr>
      <vt:lpstr>Business Problem</vt:lpstr>
      <vt:lpstr>BUSINESS OBJECTIVE</vt:lpstr>
      <vt:lpstr>PROJECT OVERVIEW &amp; SCOPE</vt:lpstr>
      <vt:lpstr>Data dictionary</vt:lpstr>
      <vt:lpstr>Exploratory data analysis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BARTHWAL</dc:creator>
  <cp:lastModifiedBy>Akshat Srivastava</cp:lastModifiedBy>
  <cp:revision>70</cp:revision>
  <dcterms:created xsi:type="dcterms:W3CDTF">2022-02-16T01:47:29Z</dcterms:created>
  <dcterms:modified xsi:type="dcterms:W3CDTF">2024-07-27T06:55:29Z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