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1" d="100"/>
          <a:sy n="41" d="100"/>
        </p:scale>
        <p:origin x="34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E34A2-0F88-4904-BD79-C2130CC0F3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3690B-62B0-4F9D-9C32-34686850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BA2E3-A1ED-4903-8F46-A15C071E6F7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CC35E-199C-44F4-99FC-F51B0F6E3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63AC-2F49-4E98-9C2F-5BBAFD7FF5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AA36B-460D-485C-906B-67A0373CB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8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97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-17489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Sentiment Analysis Overview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comprehensive Sentiment Analysis reveals the diverse experiences of our customers. It provides valuable insights into their perceptions and satisfaction levels across various touchpoints.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34417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 rotWithShape="1">
          <a:blip r:embed="rId4"/>
          <a:srcRect r="-4480" b="10185"/>
          <a:stretch/>
        </p:blipFill>
        <p:spPr>
          <a:xfrm>
            <a:off x="13352919" y="5661540"/>
            <a:ext cx="355402" cy="30551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798969" y="5578197"/>
            <a:ext cx="253174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Akshat Upadhyay</a:t>
            </a:r>
            <a:endParaRPr lang="en-US" sz="2187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3077" y="768096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25203"/>
            <a:ext cx="51615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Sentiment Analysis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75002"/>
            <a:ext cx="3295888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52%</a:t>
            </a:r>
            <a:endParaRPr lang="en-US" sz="7436" dirty="0"/>
          </a:p>
        </p:txBody>
      </p:sp>
      <p:sp>
        <p:nvSpPr>
          <p:cNvPr id="6" name="Text 4"/>
          <p:cNvSpPr/>
          <p:nvPr/>
        </p:nvSpPr>
        <p:spPr>
          <a:xfrm>
            <a:off x="2390180" y="4096941"/>
            <a:ext cx="25915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Negative Sentiment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57735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Approximately 52% of the people have had a negative or very negative sentiment.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2875002"/>
            <a:ext cx="329600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22%</a:t>
            </a:r>
            <a:endParaRPr lang="en-US" sz="7436" dirty="0"/>
          </a:p>
        </p:txBody>
      </p:sp>
      <p:sp>
        <p:nvSpPr>
          <p:cNvPr id="9" name="Text 7"/>
          <p:cNvSpPr/>
          <p:nvPr/>
        </p:nvSpPr>
        <p:spPr>
          <a:xfrm>
            <a:off x="6052304" y="4096941"/>
            <a:ext cx="25255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Neutral Experience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4577358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Around 22% of the people had a neutral experience.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2875002"/>
            <a:ext cx="3296007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436"/>
              </a:lnSpc>
              <a:buNone/>
            </a:pPr>
            <a:r>
              <a:rPr lang="en-US" sz="743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26%</a:t>
            </a:r>
            <a:endParaRPr lang="en-US" sz="7436" dirty="0"/>
          </a:p>
        </p:txBody>
      </p:sp>
      <p:sp>
        <p:nvSpPr>
          <p:cNvPr id="12" name="Text 10"/>
          <p:cNvSpPr/>
          <p:nvPr/>
        </p:nvSpPr>
        <p:spPr>
          <a:xfrm>
            <a:off x="9709904" y="4096941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Positive Sentiment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457735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Only about 26% of the total callers had a positive or a very positive experience.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037993" y="5893475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Findings: The percentage-wise distribution of the sentiments of customer remains almost the same irrespective of the reason for contact or the channel of communication.</a:t>
            </a:r>
            <a:endParaRPr lang="en-US" sz="175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56873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5124"/>
            <a:ext cx="53381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Root Cause Analysis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490799" y="2022753"/>
            <a:ext cx="93064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data it can be concluded that most number of contacts made via any means of communication of customer care is done because of the problems/doubts faced by the customers related to billing.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490799" y="35124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8" name="Text 5"/>
          <p:cNvSpPr/>
          <p:nvPr/>
        </p:nvSpPr>
        <p:spPr>
          <a:xfrm>
            <a:off x="4672013" y="3554135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5212913" y="3588782"/>
            <a:ext cx="32573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Proactive Billing Process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212913" y="4069199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Nile should proactively make their billing process easier to understand and navigate.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55085" y="351246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E7F7"/>
          </a:solidFill>
          <a:ln/>
        </p:spPr>
      </p:sp>
      <p:sp>
        <p:nvSpPr>
          <p:cNvPr id="12" name="Text 9"/>
          <p:cNvSpPr/>
          <p:nvPr/>
        </p:nvSpPr>
        <p:spPr>
          <a:xfrm>
            <a:off x="9412962" y="3554135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9977199" y="3588782"/>
            <a:ext cx="27718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Step-by-Step Tutorial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977199" y="4069199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Introducing a tutorial for newcomers using their platform could help reduce contacts made due to billing issues.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490799" y="5385316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Findings: 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46201" y="5990630"/>
            <a:ext cx="89510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Issues related to Service Outage were handled through Chatbot, Email, and Web.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4846201" y="6434852"/>
            <a:ext cx="89510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Billing queries were handled by all channels.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4846201" y="6879074"/>
            <a:ext cx="89510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Payment issues were addressed only through Call-Center.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1125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33675" y="2941677"/>
            <a:ext cx="7402711" cy="6028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7"/>
              </a:lnSpc>
              <a:buNone/>
            </a:pPr>
            <a:r>
              <a:rPr lang="en-US" sz="379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Service Response Time Analysis</a:t>
            </a:r>
            <a:endParaRPr lang="en-US" sz="3797" dirty="0"/>
          </a:p>
        </p:txBody>
      </p:sp>
      <p:sp>
        <p:nvSpPr>
          <p:cNvPr id="6" name="Shape 3"/>
          <p:cNvSpPr/>
          <p:nvPr/>
        </p:nvSpPr>
        <p:spPr>
          <a:xfrm>
            <a:off x="3003709" y="3833813"/>
            <a:ext cx="38576" cy="2724388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7" name="Shape 4"/>
          <p:cNvSpPr/>
          <p:nvPr/>
        </p:nvSpPr>
        <p:spPr>
          <a:xfrm>
            <a:off x="3239988" y="4182070"/>
            <a:ext cx="675084" cy="38576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8" name="Shape 5"/>
          <p:cNvSpPr/>
          <p:nvPr/>
        </p:nvSpPr>
        <p:spPr>
          <a:xfrm>
            <a:off x="2806005" y="3984427"/>
            <a:ext cx="433983" cy="433983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9" name="Text 6"/>
          <p:cNvSpPr/>
          <p:nvPr/>
        </p:nvSpPr>
        <p:spPr>
          <a:xfrm>
            <a:off x="2963287" y="4020622"/>
            <a:ext cx="119301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r>
              <a:rPr lang="en-US" sz="227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78" dirty="0"/>
          </a:p>
        </p:txBody>
      </p:sp>
      <p:sp>
        <p:nvSpPr>
          <p:cNvPr id="10" name="Text 7"/>
          <p:cNvSpPr/>
          <p:nvPr/>
        </p:nvSpPr>
        <p:spPr>
          <a:xfrm>
            <a:off x="4083963" y="4026694"/>
            <a:ext cx="1929051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3"/>
              </a:lnSpc>
              <a:buNone/>
            </a:pPr>
            <a:r>
              <a:rPr lang="en-US" sz="189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SLA Compliance</a:t>
            </a:r>
            <a:endParaRPr lang="en-US" sz="1899" dirty="0"/>
          </a:p>
        </p:txBody>
      </p:sp>
      <p:sp>
        <p:nvSpPr>
          <p:cNvPr id="11" name="Text 8"/>
          <p:cNvSpPr/>
          <p:nvPr/>
        </p:nvSpPr>
        <p:spPr>
          <a:xfrm>
            <a:off x="4083963" y="4443770"/>
            <a:ext cx="7812643" cy="6172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51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Approximately 87.5% of the issues are resolved within the Service Level Agreement (SLA) time frame.</a:t>
            </a:r>
            <a:endParaRPr lang="en-US" sz="1519" dirty="0"/>
          </a:p>
        </p:txBody>
      </p:sp>
      <p:sp>
        <p:nvSpPr>
          <p:cNvPr id="12" name="Shape 9"/>
          <p:cNvSpPr/>
          <p:nvPr/>
        </p:nvSpPr>
        <p:spPr>
          <a:xfrm>
            <a:off x="3239988" y="5795010"/>
            <a:ext cx="675084" cy="38576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3" name="Shape 10"/>
          <p:cNvSpPr/>
          <p:nvPr/>
        </p:nvSpPr>
        <p:spPr>
          <a:xfrm>
            <a:off x="2806005" y="5597366"/>
            <a:ext cx="433983" cy="433983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4" name="Text 11"/>
          <p:cNvSpPr/>
          <p:nvPr/>
        </p:nvSpPr>
        <p:spPr>
          <a:xfrm>
            <a:off x="2943046" y="5633561"/>
            <a:ext cx="159782" cy="3615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8"/>
              </a:lnSpc>
              <a:buNone/>
            </a:pPr>
            <a:r>
              <a:rPr lang="en-US" sz="2278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78" dirty="0"/>
          </a:p>
        </p:txBody>
      </p:sp>
      <p:sp>
        <p:nvSpPr>
          <p:cNvPr id="15" name="Text 12"/>
          <p:cNvSpPr/>
          <p:nvPr/>
        </p:nvSpPr>
        <p:spPr>
          <a:xfrm>
            <a:off x="4083963" y="5639633"/>
            <a:ext cx="1929051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3"/>
              </a:lnSpc>
              <a:buNone/>
            </a:pPr>
            <a:r>
              <a:rPr lang="en-US" sz="189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Exceeding SLA</a:t>
            </a:r>
            <a:endParaRPr lang="en-US" sz="1899" dirty="0"/>
          </a:p>
        </p:txBody>
      </p:sp>
      <p:sp>
        <p:nvSpPr>
          <p:cNvPr id="16" name="Text 13"/>
          <p:cNvSpPr/>
          <p:nvPr/>
        </p:nvSpPr>
        <p:spPr>
          <a:xfrm>
            <a:off x="4083963" y="6056709"/>
            <a:ext cx="7812643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0"/>
              </a:lnSpc>
              <a:buNone/>
            </a:pPr>
            <a:r>
              <a:rPr lang="en-US" sz="151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About 12.5% of the total number of issues are taking more time than the SLA to resolve.</a:t>
            </a:r>
            <a:endParaRPr lang="en-US" sz="1519" dirty="0"/>
          </a:p>
        </p:txBody>
      </p:sp>
      <p:sp>
        <p:nvSpPr>
          <p:cNvPr id="17" name="Text 14"/>
          <p:cNvSpPr/>
          <p:nvPr/>
        </p:nvSpPr>
        <p:spPr>
          <a:xfrm>
            <a:off x="2733675" y="6775133"/>
            <a:ext cx="9162931" cy="9258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Finding: The distribution of issues being handled Above SLA, Below SLA, or Within SLA remains almost constant irrespective of the reason for contact, channel of contact, or Call-Center to which the contact is forwarded.</a:t>
            </a:r>
            <a:endParaRPr lang="en-US" sz="1519" dirty="0"/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14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Segmentation: Communication Channel Preference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55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Call-Center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724989"/>
            <a:ext cx="315753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most preferred communication channel is the Call-Center, indicating a strong desire for direct human interaction.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5123" y="3155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Chatbot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5123" y="372498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Following behind is the Chatbot, which offers a balance of convenience and quick responses.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51062" y="3155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Email &amp; Web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51062" y="3724989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and Web are also utilized, handled by customer service associates, highlighting the need for comprehensive training to improve the overall customer experience.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6307217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Findings: All payment-related queries were handled through Call-Center, while service outage issues were not addressed through this channel.</a:t>
            </a:r>
            <a:endParaRPr lang="en-US" sz="1750" dirty="0"/>
          </a:p>
        </p:txBody>
      </p:sp>
      <p:pic>
        <p:nvPicPr>
          <p:cNvPr id="1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0279" y="7589520"/>
            <a:ext cx="78681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9595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Segmentation: Demographic Analysis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2717959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940129"/>
            <a:ext cx="33161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City-Based Segmentation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3420547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Segmentation based on the city is not very effective due to the overwhelming amount of data, making it difficult to derive actionable insights.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4495443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4717613"/>
            <a:ext cx="34480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State-Based Segmentation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5198031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State-based segmentation provides a better macro picture, allowing us to focus on the top states from which calls originate and tailor solutions accordingly.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833199" y="6522839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Beyond this, there is hardly anything that can be done, given the large amount of data to be processed.</a:t>
            </a:r>
            <a:endParaRPr lang="en-US" sz="1750" dirty="0"/>
          </a:p>
        </p:txBody>
      </p:sp>
      <p:pic>
        <p:nvPicPr>
          <p:cNvPr id="13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1441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to Identify Trends and Patterns</a:t>
            </a:r>
            <a:endParaRPr lang="en-US" sz="3062" dirty="0"/>
          </a:p>
        </p:txBody>
      </p:sp>
      <p:sp>
        <p:nvSpPr>
          <p:cNvPr id="5" name="Shape 3"/>
          <p:cNvSpPr/>
          <p:nvPr/>
        </p:nvSpPr>
        <p:spPr>
          <a:xfrm>
            <a:off x="7299722" y="1710690"/>
            <a:ext cx="31075" cy="5803702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6" name="Shape 4"/>
          <p:cNvSpPr/>
          <p:nvPr/>
        </p:nvSpPr>
        <p:spPr>
          <a:xfrm>
            <a:off x="6595884" y="2146995"/>
            <a:ext cx="544354" cy="31075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7" name="Shape 5"/>
          <p:cNvSpPr/>
          <p:nvPr/>
        </p:nvSpPr>
        <p:spPr>
          <a:xfrm>
            <a:off x="7140238" y="1987629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8" name="Text 6"/>
          <p:cNvSpPr/>
          <p:nvPr/>
        </p:nvSpPr>
        <p:spPr>
          <a:xfrm>
            <a:off x="7267039" y="2016681"/>
            <a:ext cx="96203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837" dirty="0"/>
          </a:p>
        </p:txBody>
      </p:sp>
      <p:sp>
        <p:nvSpPr>
          <p:cNvPr id="9" name="Text 7"/>
          <p:cNvSpPr/>
          <p:nvPr/>
        </p:nvSpPr>
        <p:spPr>
          <a:xfrm>
            <a:off x="4234220" y="2021681"/>
            <a:ext cx="2225516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Baltimore &amp; Los Angeles</a:t>
            </a:r>
            <a:endParaRPr lang="en-US" sz="1531" dirty="0"/>
          </a:p>
        </p:txBody>
      </p:sp>
      <p:sp>
        <p:nvSpPr>
          <p:cNvPr id="10" name="Text 8"/>
          <p:cNvSpPr/>
          <p:nvPr/>
        </p:nvSpPr>
        <p:spPr>
          <a:xfrm>
            <a:off x="3621167" y="2357914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Call centers in Baltimore and Los Angeles handle approximately 75% of the customer queries.</a:t>
            </a:r>
            <a:endParaRPr lang="en-US" sz="1225" dirty="0"/>
          </a:p>
        </p:txBody>
      </p:sp>
      <p:sp>
        <p:nvSpPr>
          <p:cNvPr id="11" name="Shape 9"/>
          <p:cNvSpPr/>
          <p:nvPr/>
        </p:nvSpPr>
        <p:spPr>
          <a:xfrm>
            <a:off x="7490162" y="2924592"/>
            <a:ext cx="544354" cy="31075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2" name="Shape 10"/>
          <p:cNvSpPr/>
          <p:nvPr/>
        </p:nvSpPr>
        <p:spPr>
          <a:xfrm>
            <a:off x="7140238" y="2765227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7250728" y="2794278"/>
            <a:ext cx="12882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837" dirty="0"/>
          </a:p>
        </p:txBody>
      </p:sp>
      <p:sp>
        <p:nvSpPr>
          <p:cNvPr id="14" name="Text 12"/>
          <p:cNvSpPr/>
          <p:nvPr/>
        </p:nvSpPr>
        <p:spPr>
          <a:xfrm>
            <a:off x="8170664" y="2799278"/>
            <a:ext cx="1592699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Chicago &amp; Denver</a:t>
            </a:r>
            <a:endParaRPr lang="en-US" sz="1531" dirty="0"/>
          </a:p>
        </p:txBody>
      </p:sp>
      <p:sp>
        <p:nvSpPr>
          <p:cNvPr id="15" name="Text 13"/>
          <p:cNvSpPr/>
          <p:nvPr/>
        </p:nvSpPr>
        <p:spPr>
          <a:xfrm>
            <a:off x="8170664" y="3135511"/>
            <a:ext cx="2838569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Call centers in Chicago and Denver are advised to increase their capacity to handle more customer queries.</a:t>
            </a:r>
            <a:endParaRPr lang="en-US" sz="1225" dirty="0"/>
          </a:p>
        </p:txBody>
      </p:sp>
      <p:sp>
        <p:nvSpPr>
          <p:cNvPr id="16" name="Shape 14"/>
          <p:cNvSpPr/>
          <p:nvPr/>
        </p:nvSpPr>
        <p:spPr>
          <a:xfrm>
            <a:off x="6595884" y="3698974"/>
            <a:ext cx="544354" cy="31075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17" name="Shape 15"/>
          <p:cNvSpPr/>
          <p:nvPr/>
        </p:nvSpPr>
        <p:spPr>
          <a:xfrm>
            <a:off x="7140238" y="3539609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252156" y="3568660"/>
            <a:ext cx="12596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837" dirty="0"/>
          </a:p>
        </p:txBody>
      </p:sp>
      <p:sp>
        <p:nvSpPr>
          <p:cNvPr id="19" name="Text 17"/>
          <p:cNvSpPr/>
          <p:nvPr/>
        </p:nvSpPr>
        <p:spPr>
          <a:xfrm>
            <a:off x="3621167" y="3573661"/>
            <a:ext cx="2838569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On the basis of this analysis we can say that the Call centers of Chicago and Denver need to -</a:t>
            </a:r>
            <a:endParaRPr lang="en-US" sz="1531" dirty="0"/>
          </a:p>
        </p:txBody>
      </p:sp>
      <p:sp>
        <p:nvSpPr>
          <p:cNvPr id="20" name="Text 18"/>
          <p:cNvSpPr/>
          <p:nvPr/>
        </p:nvSpPr>
        <p:spPr>
          <a:xfrm>
            <a:off x="3870008" y="4720590"/>
            <a:ext cx="2589728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/>
            </a:pPr>
            <a:r>
              <a:rPr lang="en-US" sz="12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 the number of Customer service associates to handle customer queries on call.</a:t>
            </a: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3870008" y="5528905"/>
            <a:ext cx="2589728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1960"/>
              </a:lnSpc>
              <a:buSzPct val="100000"/>
              <a:buFont typeface="+mj-lt"/>
              <a:buAutoNum type="arabicPeriod" startAt="2"/>
            </a:pPr>
            <a:r>
              <a:rPr lang="en-US" sz="12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Actively upgrade their servers that handle the customer queries related to email/chatbot/web.</a:t>
            </a:r>
            <a:endParaRPr lang="en-US" sz="1225" dirty="0"/>
          </a:p>
        </p:txBody>
      </p:sp>
      <p:sp>
        <p:nvSpPr>
          <p:cNvPr id="22" name="Shape 20"/>
          <p:cNvSpPr/>
          <p:nvPr/>
        </p:nvSpPr>
        <p:spPr>
          <a:xfrm>
            <a:off x="7490162" y="5282863"/>
            <a:ext cx="544354" cy="31075"/>
          </a:xfrm>
          <a:prstGeom prst="rect">
            <a:avLst/>
          </a:prstGeom>
          <a:solidFill>
            <a:srgbClr val="DEE7F7"/>
          </a:solidFill>
          <a:ln/>
        </p:spPr>
      </p:sp>
      <p:sp>
        <p:nvSpPr>
          <p:cNvPr id="23" name="Shape 21"/>
          <p:cNvSpPr/>
          <p:nvPr/>
        </p:nvSpPr>
        <p:spPr>
          <a:xfrm>
            <a:off x="7140238" y="5123498"/>
            <a:ext cx="349925" cy="349925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24" name="Text 22"/>
          <p:cNvSpPr/>
          <p:nvPr/>
        </p:nvSpPr>
        <p:spPr>
          <a:xfrm>
            <a:off x="7247513" y="5152549"/>
            <a:ext cx="13525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837" dirty="0"/>
          </a:p>
        </p:txBody>
      </p:sp>
      <p:sp>
        <p:nvSpPr>
          <p:cNvPr id="25" name="Text 23"/>
          <p:cNvSpPr/>
          <p:nvPr/>
        </p:nvSpPr>
        <p:spPr>
          <a:xfrm>
            <a:off x="8170664" y="5157549"/>
            <a:ext cx="2838569" cy="17010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Once the above 2 steps(mentioned in point 3) are taken care of then more calls can be routed to them and their percentage in the queries handled can be increased.</a:t>
            </a:r>
            <a:endParaRPr lang="en-US" sz="1531" dirty="0"/>
          </a:p>
        </p:txBody>
      </p:sp>
      <p:sp>
        <p:nvSpPr>
          <p:cNvPr id="26" name="Text 24"/>
          <p:cNvSpPr/>
          <p:nvPr/>
        </p:nvSpPr>
        <p:spPr>
          <a:xfrm>
            <a:off x="3621167" y="7689294"/>
            <a:ext cx="738806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can note that all channels have an equal proportion of contacts to different call centers, suggesting balanced resource allocation.</a:t>
            </a:r>
            <a:endParaRPr lang="en-US" sz="1225" dirty="0"/>
          </a:p>
        </p:txBody>
      </p:sp>
      <p:pic>
        <p:nvPicPr>
          <p:cNvPr id="2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538960" y="7589520"/>
            <a:ext cx="45719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653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Akshat Upadhyaya</cp:lastModifiedBy>
  <cp:revision>3</cp:revision>
  <dcterms:created xsi:type="dcterms:W3CDTF">2024-02-06T09:12:30Z</dcterms:created>
  <dcterms:modified xsi:type="dcterms:W3CDTF">2024-02-06T09:28:49Z</dcterms:modified>
</cp:coreProperties>
</file>