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72" d="100"/>
          <a:sy n="72" d="100"/>
        </p:scale>
        <p:origin x="523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8145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amma.app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hyperlink" Target="https://gamma.app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hyperlink" Target="https://gamma.app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hyperlink" Target="https://gamma.app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hyperlink" Target="https://gamma.ap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80000"/>
            </a:srgbClr>
          </a:solidFill>
          <a:ln/>
        </p:spPr>
      </p:sp>
      <p:sp>
        <p:nvSpPr>
          <p:cNvPr id="6" name="Text 2"/>
          <p:cNvSpPr/>
          <p:nvPr/>
        </p:nvSpPr>
        <p:spPr>
          <a:xfrm>
            <a:off x="2037993" y="2856786"/>
            <a:ext cx="6355199" cy="8331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Sales Data Analysis</a:t>
            </a:r>
            <a:endParaRPr lang="en-US" sz="5249" dirty="0"/>
          </a:p>
        </p:txBody>
      </p:sp>
      <p:sp>
        <p:nvSpPr>
          <p:cNvPr id="7" name="Text 3"/>
          <p:cNvSpPr/>
          <p:nvPr/>
        </p:nvSpPr>
        <p:spPr>
          <a:xfrm>
            <a:off x="2037993" y="4023241"/>
            <a:ext cx="10554414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This document provides a detailed analysis of sales data across various branches, customer types, and spending ranges over a 12-month period, highlighting key findings and suggesting strategic actions.</a:t>
            </a:r>
            <a:endParaRPr lang="en-US" sz="1750" dirty="0"/>
          </a:p>
        </p:txBody>
      </p:sp>
      <p:sp>
        <p:nvSpPr>
          <p:cNvPr id="8" name="Shape 4"/>
          <p:cNvSpPr/>
          <p:nvPr/>
        </p:nvSpPr>
        <p:spPr>
          <a:xfrm>
            <a:off x="2037993" y="5000625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45613" y="5008245"/>
            <a:ext cx="340162" cy="340162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2504480" y="4983956"/>
            <a:ext cx="2539365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r>
              <a:rPr lang="en-US" sz="2187" b="1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by Akshat Upadhyay</a:t>
            </a:r>
            <a:endParaRPr lang="en-US" sz="2187" dirty="0"/>
          </a:p>
        </p:txBody>
      </p:sp>
      <p:pic>
        <p:nvPicPr>
          <p:cNvPr id="11" name="Image 3" descr="preencoded.png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14538960" y="7600153"/>
            <a:ext cx="45719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1980605"/>
            <a:ext cx="6615708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Monthly Sales Overview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2037993" y="3230404"/>
            <a:ext cx="3295888" cy="94428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7436"/>
              </a:lnSpc>
              <a:buNone/>
            </a:pPr>
            <a:r>
              <a:rPr lang="en-US" sz="7436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$322k</a:t>
            </a:r>
            <a:endParaRPr lang="en-US" sz="7436" dirty="0"/>
          </a:p>
        </p:txBody>
      </p:sp>
      <p:sp>
        <p:nvSpPr>
          <p:cNvPr id="6" name="Text 3"/>
          <p:cNvSpPr/>
          <p:nvPr/>
        </p:nvSpPr>
        <p:spPr>
          <a:xfrm>
            <a:off x="2574965" y="4452342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187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Total Revenue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4932759"/>
            <a:ext cx="32958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12-month total revenue across all branches.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5667137" y="3230404"/>
            <a:ext cx="3296007" cy="94428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7436"/>
              </a:lnSpc>
              <a:buNone/>
            </a:pPr>
            <a:r>
              <a:rPr lang="en-US" sz="7436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$60k</a:t>
            </a:r>
            <a:endParaRPr lang="en-US" sz="7436" dirty="0"/>
          </a:p>
        </p:txBody>
      </p:sp>
      <p:sp>
        <p:nvSpPr>
          <p:cNvPr id="9" name="Text 6"/>
          <p:cNvSpPr/>
          <p:nvPr/>
        </p:nvSpPr>
        <p:spPr>
          <a:xfrm>
            <a:off x="6204109" y="4452342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187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Q1 Average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5667137" y="4932759"/>
            <a:ext cx="329600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Average monthly sales in the first quarter.</a:t>
            </a:r>
            <a:endParaRPr lang="en-US" sz="1750" dirty="0"/>
          </a:p>
        </p:txBody>
      </p:sp>
      <p:sp>
        <p:nvSpPr>
          <p:cNvPr id="11" name="Text 8"/>
          <p:cNvSpPr/>
          <p:nvPr/>
        </p:nvSpPr>
        <p:spPr>
          <a:xfrm>
            <a:off x="9296400" y="3230404"/>
            <a:ext cx="3296007" cy="94428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7436"/>
              </a:lnSpc>
              <a:buNone/>
            </a:pPr>
            <a:r>
              <a:rPr lang="en-US" sz="7436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$10k</a:t>
            </a:r>
            <a:endParaRPr lang="en-US" sz="7436" dirty="0"/>
          </a:p>
        </p:txBody>
      </p:sp>
      <p:sp>
        <p:nvSpPr>
          <p:cNvPr id="12" name="Text 9"/>
          <p:cNvSpPr/>
          <p:nvPr/>
        </p:nvSpPr>
        <p:spPr>
          <a:xfrm>
            <a:off x="9768721" y="4452342"/>
            <a:ext cx="2351246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187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Monthly Average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9296400" y="4932759"/>
            <a:ext cx="329600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Approximate average for the remaining months.</a:t>
            </a:r>
            <a:endParaRPr lang="en-US" sz="1750" dirty="0"/>
          </a:p>
        </p:txBody>
      </p:sp>
      <p:sp>
        <p:nvSpPr>
          <p:cNvPr id="14" name="Text 11"/>
          <p:cNvSpPr/>
          <p:nvPr/>
        </p:nvSpPr>
        <p:spPr>
          <a:xfrm>
            <a:off x="2037993" y="5893475"/>
            <a:ext cx="10554414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Finding: A significant drop in sales after March indicates a change negatively impacting customer turnout.</a:t>
            </a:r>
            <a:endParaRPr lang="en-US" sz="1750" dirty="0"/>
          </a:p>
        </p:txBody>
      </p:sp>
      <p:pic>
        <p:nvPicPr>
          <p:cNvPr id="15" name="Image 1" descr="preencoded.png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14538960" y="7589520"/>
            <a:ext cx="45719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3083004"/>
            <a:ext cx="7353895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Branch Sales Performance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2037993" y="4110633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Branch A, B &amp; C</a:t>
            </a:r>
            <a:endParaRPr lang="en-US" sz="2187" dirty="0"/>
          </a:p>
        </p:txBody>
      </p:sp>
      <p:sp>
        <p:nvSpPr>
          <p:cNvPr id="6" name="Text 3"/>
          <p:cNvSpPr/>
          <p:nvPr/>
        </p:nvSpPr>
        <p:spPr>
          <a:xfrm>
            <a:off x="2037993" y="4791075"/>
            <a:ext cx="10554414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All branches Contribute equally to overall sales.</a:t>
            </a:r>
            <a:endParaRPr lang="en-US" sz="1750" dirty="0"/>
          </a:p>
        </p:txBody>
      </p:sp>
      <p:pic>
        <p:nvPicPr>
          <p:cNvPr id="7" name="Image 1" descr="preencoded.png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14538960" y="7589520"/>
            <a:ext cx="45719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2295406"/>
            <a:ext cx="9177933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Customer Type Revenue Analysis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2037993" y="3434120"/>
            <a:ext cx="10554414" cy="1289447"/>
          </a:xfrm>
          <a:prstGeom prst="roundRect">
            <a:avLst>
              <a:gd name="adj" fmla="val 7754"/>
            </a:avLst>
          </a:prstGeom>
          <a:noFill/>
          <a:ln w="7620">
            <a:solidFill>
              <a:srgbClr val="FFFFFF">
                <a:alpha val="24000"/>
              </a:srgbClr>
            </a:solidFill>
            <a:prstDash val="solid"/>
          </a:ln>
        </p:spPr>
      </p:sp>
      <p:sp>
        <p:nvSpPr>
          <p:cNvPr id="6" name="Shape 3"/>
          <p:cNvSpPr/>
          <p:nvPr/>
        </p:nvSpPr>
        <p:spPr>
          <a:xfrm>
            <a:off x="2045613" y="3441740"/>
            <a:ext cx="10538103" cy="637103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7" name="Text 4"/>
          <p:cNvSpPr/>
          <p:nvPr/>
        </p:nvSpPr>
        <p:spPr>
          <a:xfrm>
            <a:off x="2268855" y="3582591"/>
            <a:ext cx="306419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Normal Customers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5785009" y="3582591"/>
            <a:ext cx="306038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Member Customers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9297353" y="3582591"/>
            <a:ext cx="306419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Difference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2045613" y="4078843"/>
            <a:ext cx="10538103" cy="637103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1" name="Text 8"/>
          <p:cNvSpPr/>
          <p:nvPr/>
        </p:nvSpPr>
        <p:spPr>
          <a:xfrm>
            <a:off x="2268855" y="4219694"/>
            <a:ext cx="306419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$158,743.305</a:t>
            </a:r>
            <a:endParaRPr lang="en-US" sz="1750" dirty="0"/>
          </a:p>
        </p:txBody>
      </p:sp>
      <p:sp>
        <p:nvSpPr>
          <p:cNvPr id="12" name="Text 9"/>
          <p:cNvSpPr/>
          <p:nvPr/>
        </p:nvSpPr>
        <p:spPr>
          <a:xfrm>
            <a:off x="5785009" y="4219694"/>
            <a:ext cx="306038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$164,223.444</a:t>
            </a:r>
            <a:endParaRPr lang="en-US" sz="1750" dirty="0"/>
          </a:p>
        </p:txBody>
      </p:sp>
      <p:sp>
        <p:nvSpPr>
          <p:cNvPr id="13" name="Text 10"/>
          <p:cNvSpPr/>
          <p:nvPr/>
        </p:nvSpPr>
        <p:spPr>
          <a:xfrm>
            <a:off x="9297353" y="4219694"/>
            <a:ext cx="306419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$7000</a:t>
            </a:r>
            <a:endParaRPr lang="en-US" sz="1750" dirty="0"/>
          </a:p>
        </p:txBody>
      </p:sp>
      <p:sp>
        <p:nvSpPr>
          <p:cNvPr id="14" name="Text 11"/>
          <p:cNvSpPr/>
          <p:nvPr/>
        </p:nvSpPr>
        <p:spPr>
          <a:xfrm>
            <a:off x="2037993" y="4973479"/>
            <a:ext cx="10554414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Finding: Similar offers to both customer types result in minimal revenue difference.</a:t>
            </a:r>
            <a:endParaRPr lang="en-US" sz="1750" dirty="0"/>
          </a:p>
        </p:txBody>
      </p:sp>
      <p:sp>
        <p:nvSpPr>
          <p:cNvPr id="15" name="Text 12"/>
          <p:cNvSpPr/>
          <p:nvPr/>
        </p:nvSpPr>
        <p:spPr>
          <a:xfrm>
            <a:off x="2037993" y="5578792"/>
            <a:ext cx="10554414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Conclusion: Implement exclusive member offers to boost member revenue and incentivize membership.</a:t>
            </a:r>
            <a:endParaRPr lang="en-US" sz="1750" dirty="0"/>
          </a:p>
        </p:txBody>
      </p:sp>
      <p:pic>
        <p:nvPicPr>
          <p:cNvPr id="16" name="Image 1" descr="preencoded.png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14538960" y="7589520"/>
            <a:ext cx="45719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1868210"/>
            <a:ext cx="9067324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Customer Spending Distribution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2037993" y="3180517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3C136D"/>
          </a:solidFill>
          <a:ln w="7620">
            <a:solidFill>
              <a:srgbClr val="552C86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2227778" y="3222188"/>
            <a:ext cx="120372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4"/>
          <p:cNvSpPr/>
          <p:nvPr/>
        </p:nvSpPr>
        <p:spPr>
          <a:xfrm>
            <a:off x="2760107" y="3256836"/>
            <a:ext cx="25513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Majority Spending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2760107" y="3737253"/>
            <a:ext cx="444400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Over 50% of customers spend between $101-500 with their number equal to 565.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7426285" y="3180517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3C136D"/>
          </a:solidFill>
          <a:ln w="7620">
            <a:solidFill>
              <a:srgbClr val="552C86"/>
            </a:solidFill>
            <a:prstDash val="solid"/>
          </a:ln>
        </p:spPr>
      </p:sp>
      <p:sp>
        <p:nvSpPr>
          <p:cNvPr id="10" name="Text 7"/>
          <p:cNvSpPr/>
          <p:nvPr/>
        </p:nvSpPr>
        <p:spPr>
          <a:xfrm>
            <a:off x="7581543" y="3222188"/>
            <a:ext cx="189309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8"/>
          <p:cNvSpPr/>
          <p:nvPr/>
        </p:nvSpPr>
        <p:spPr>
          <a:xfrm>
            <a:off x="8148399" y="3256836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Next Tier</a:t>
            </a:r>
            <a:endParaRPr lang="en-US" sz="2187" dirty="0"/>
          </a:p>
        </p:txBody>
      </p:sp>
      <p:sp>
        <p:nvSpPr>
          <p:cNvPr id="12" name="Text 9"/>
          <p:cNvSpPr/>
          <p:nvPr/>
        </p:nvSpPr>
        <p:spPr>
          <a:xfrm>
            <a:off x="8148399" y="3737253"/>
            <a:ext cx="444400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218 customers spend between $501-1000.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2037993" y="4843820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3C136D"/>
          </a:solidFill>
          <a:ln w="7620">
            <a:solidFill>
              <a:srgbClr val="552C86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2193965" y="4885492"/>
            <a:ext cx="18800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2"/>
          <p:cNvSpPr/>
          <p:nvPr/>
        </p:nvSpPr>
        <p:spPr>
          <a:xfrm>
            <a:off x="2760107" y="4920139"/>
            <a:ext cx="2278261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Lower Spending</a:t>
            </a:r>
            <a:endParaRPr lang="en-US" sz="2187" dirty="0"/>
          </a:p>
        </p:txBody>
      </p:sp>
      <p:sp>
        <p:nvSpPr>
          <p:cNvPr id="16" name="Text 13"/>
          <p:cNvSpPr/>
          <p:nvPr/>
        </p:nvSpPr>
        <p:spPr>
          <a:xfrm>
            <a:off x="2760107" y="5400556"/>
            <a:ext cx="444400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208 customers spend $0-100.</a:t>
            </a:r>
            <a:endParaRPr lang="en-US" sz="1750" dirty="0"/>
          </a:p>
        </p:txBody>
      </p:sp>
      <p:sp>
        <p:nvSpPr>
          <p:cNvPr id="17" name="Shape 14"/>
          <p:cNvSpPr/>
          <p:nvPr/>
        </p:nvSpPr>
        <p:spPr>
          <a:xfrm>
            <a:off x="7426285" y="4843820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3C136D"/>
          </a:solidFill>
          <a:ln w="7620">
            <a:solidFill>
              <a:srgbClr val="552C86"/>
            </a:solidFill>
            <a:prstDash val="solid"/>
          </a:ln>
        </p:spPr>
      </p:sp>
      <p:sp>
        <p:nvSpPr>
          <p:cNvPr id="18" name="Text 15"/>
          <p:cNvSpPr/>
          <p:nvPr/>
        </p:nvSpPr>
        <p:spPr>
          <a:xfrm>
            <a:off x="7566065" y="4885492"/>
            <a:ext cx="22038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4</a:t>
            </a:r>
            <a:endParaRPr lang="en-US" sz="2624" dirty="0"/>
          </a:p>
        </p:txBody>
      </p:sp>
      <p:sp>
        <p:nvSpPr>
          <p:cNvPr id="19" name="Text 16"/>
          <p:cNvSpPr/>
          <p:nvPr/>
        </p:nvSpPr>
        <p:spPr>
          <a:xfrm>
            <a:off x="8148399" y="4920139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High Spending</a:t>
            </a:r>
            <a:endParaRPr lang="en-US" sz="2187" dirty="0"/>
          </a:p>
        </p:txBody>
      </p:sp>
      <p:sp>
        <p:nvSpPr>
          <p:cNvPr id="20" name="Text 17"/>
          <p:cNvSpPr/>
          <p:nvPr/>
        </p:nvSpPr>
        <p:spPr>
          <a:xfrm>
            <a:off x="8148399" y="5400556"/>
            <a:ext cx="444400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Only 9 customers spend $1001-2000.</a:t>
            </a:r>
            <a:endParaRPr lang="en-US" sz="1750" dirty="0"/>
          </a:p>
        </p:txBody>
      </p:sp>
      <p:sp>
        <p:nvSpPr>
          <p:cNvPr id="21" name="Text 18"/>
          <p:cNvSpPr/>
          <p:nvPr/>
        </p:nvSpPr>
        <p:spPr>
          <a:xfrm>
            <a:off x="2037993" y="6005870"/>
            <a:ext cx="10554414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Finding: The store's inventory lacks high-value items, as indicated by spending patterns.</a:t>
            </a:r>
            <a:endParaRPr lang="en-US" sz="1750" dirty="0"/>
          </a:p>
        </p:txBody>
      </p:sp>
      <p:pic>
        <p:nvPicPr>
          <p:cNvPr id="22" name="Image 1" descr="preencoded.png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14538960" y="7589520"/>
            <a:ext cx="45719" cy="54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223</Words>
  <Application>Microsoft Office PowerPoint</Application>
  <PresentationFormat>Custom</PresentationFormat>
  <Paragraphs>45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Heebo</vt:lpstr>
      <vt:lpstr>Montserrat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Akshat Upadhyaya</cp:lastModifiedBy>
  <cp:revision>2</cp:revision>
  <dcterms:created xsi:type="dcterms:W3CDTF">2024-02-09T18:12:23Z</dcterms:created>
  <dcterms:modified xsi:type="dcterms:W3CDTF">2024-02-11T18:42:23Z</dcterms:modified>
</cp:coreProperties>
</file>