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302" r:id="rId2"/>
    <p:sldId id="317" r:id="rId3"/>
    <p:sldId id="291" r:id="rId4"/>
    <p:sldId id="292" r:id="rId5"/>
    <p:sldId id="318" r:id="rId6"/>
    <p:sldId id="319" r:id="rId7"/>
    <p:sldId id="320" r:id="rId8"/>
    <p:sldId id="321" r:id="rId9"/>
    <p:sldId id="322" r:id="rId10"/>
    <p:sldId id="260" r:id="rId11"/>
    <p:sldId id="287" r:id="rId12"/>
    <p:sldId id="288" r:id="rId13"/>
    <p:sldId id="289" r:id="rId14"/>
    <p:sldId id="299" r:id="rId15"/>
    <p:sldId id="303" r:id="rId16"/>
    <p:sldId id="278" r:id="rId17"/>
    <p:sldId id="279" r:id="rId18"/>
    <p:sldId id="304" r:id="rId19"/>
    <p:sldId id="305" r:id="rId20"/>
    <p:sldId id="280" r:id="rId21"/>
    <p:sldId id="284" r:id="rId22"/>
    <p:sldId id="281" r:id="rId23"/>
    <p:sldId id="309" r:id="rId24"/>
    <p:sldId id="306" r:id="rId25"/>
    <p:sldId id="310" r:id="rId26"/>
    <p:sldId id="307" r:id="rId27"/>
    <p:sldId id="313" r:id="rId28"/>
    <p:sldId id="308" r:id="rId29"/>
    <p:sldId id="314" r:id="rId30"/>
    <p:sldId id="323" r:id="rId31"/>
    <p:sldId id="324" r:id="rId32"/>
    <p:sldId id="328" r:id="rId33"/>
    <p:sldId id="325" r:id="rId34"/>
    <p:sldId id="330" r:id="rId35"/>
    <p:sldId id="326" r:id="rId36"/>
    <p:sldId id="329" r:id="rId37"/>
    <p:sldId id="333" r:id="rId38"/>
    <p:sldId id="315" r:id="rId39"/>
    <p:sldId id="331" r:id="rId40"/>
    <p:sldId id="332" r:id="rId41"/>
    <p:sldId id="25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07" autoAdjust="0"/>
  </p:normalViewPr>
  <p:slideViewPr>
    <p:cSldViewPr showGuides="1">
      <p:cViewPr>
        <p:scale>
          <a:sx n="90" d="100"/>
          <a:sy n="90" d="100"/>
        </p:scale>
        <p:origin x="-12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pPr/>
              <a:t>25-04-2022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pPr/>
              <a:t>‹#›</a:t>
            </a:fld>
            <a:endParaRPr lang="en-IN"/>
          </a:p>
        </p:txBody>
      </p:sp>
    </p:spTree>
    <p:extLst>
      <p:ext uri="{BB962C8B-B14F-4D97-AF65-F5344CB8AC3E}">
        <p14:creationId xmlns=""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0684F1-EB13-46FD-B711-32BE3C1ACF72}"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pPr/>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pPr/>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pPr/>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pPr/>
              <a:t>4/25/2022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3250703"/>
            <a:ext cx="7772400" cy="552450"/>
          </a:xfrm>
        </p:spPr>
        <p:txBody>
          <a:bodyPr>
            <a:noAutofit/>
          </a:bodyPr>
          <a:lstStyle/>
          <a:p>
            <a:r>
              <a:rPr lang="en-US" sz="3200" dirty="0" smtClean="0"/>
              <a:t>Optimal Product Price Analyzing System </a:t>
            </a:r>
            <a:endParaRPr lang="en-US" sz="3200" dirty="0"/>
          </a:p>
        </p:txBody>
      </p:sp>
      <p:sp>
        <p:nvSpPr>
          <p:cNvPr id="7" name="Subtitle 6"/>
          <p:cNvSpPr>
            <a:spLocks noGrp="1"/>
          </p:cNvSpPr>
          <p:nvPr>
            <p:ph type="subTitle" idx="1"/>
          </p:nvPr>
        </p:nvSpPr>
        <p:spPr>
          <a:xfrm>
            <a:off x="1371600" y="4114800"/>
            <a:ext cx="6400800" cy="1981200"/>
          </a:xfrm>
        </p:spPr>
        <p:txBody>
          <a:bodyPr>
            <a:normAutofit fontScale="70000" lnSpcReduction="20000"/>
          </a:bodyPr>
          <a:lstStyle/>
          <a:p>
            <a:r>
              <a:rPr lang="en-US" dirty="0" smtClean="0">
                <a:solidFill>
                  <a:schemeClr val="tx1"/>
                </a:solidFill>
              </a:rPr>
              <a:t>RA1811030010069 – AKSHAT GOEL</a:t>
            </a:r>
          </a:p>
          <a:p>
            <a:r>
              <a:rPr lang="en-US" dirty="0" smtClean="0">
                <a:solidFill>
                  <a:schemeClr val="tx1"/>
                </a:solidFill>
              </a:rPr>
              <a:t>RA1811030010085 – SACHIN VERMA</a:t>
            </a:r>
          </a:p>
          <a:p>
            <a:endParaRPr lang="en-US" dirty="0" smtClean="0">
              <a:solidFill>
                <a:schemeClr val="tx1"/>
              </a:solidFill>
            </a:endParaRPr>
          </a:p>
          <a:p>
            <a:r>
              <a:rPr lang="en-US" dirty="0" smtClean="0">
                <a:solidFill>
                  <a:schemeClr val="tx1"/>
                </a:solidFill>
              </a:rPr>
              <a:t>Dr. S. </a:t>
            </a:r>
            <a:r>
              <a:rPr lang="en-US" dirty="0" err="1" smtClean="0">
                <a:solidFill>
                  <a:schemeClr val="tx1"/>
                </a:solidFill>
              </a:rPr>
              <a:t>Prabakeran</a:t>
            </a:r>
            <a:r>
              <a:rPr lang="en-US" dirty="0" smtClean="0">
                <a:solidFill>
                  <a:schemeClr val="tx1"/>
                </a:solidFill>
              </a:rPr>
              <a:t>, Assistant </a:t>
            </a:r>
            <a:r>
              <a:rPr lang="en-US" dirty="0" smtClean="0">
                <a:solidFill>
                  <a:schemeClr val="tx1"/>
                </a:solidFill>
              </a:rPr>
              <a:t>Professor</a:t>
            </a:r>
          </a:p>
          <a:p>
            <a:r>
              <a:rPr lang="en-US" dirty="0" smtClean="0">
                <a:solidFill>
                  <a:schemeClr val="tx1"/>
                </a:solidFill>
              </a:rPr>
              <a:t>Department of Networking and Communications</a:t>
            </a:r>
            <a:endParaRPr lang="en-US" dirty="0">
              <a:solidFill>
                <a:schemeClr val="tx1"/>
              </a:solidFill>
            </a:endParaRP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SCHOOL OF COMPUTING</a:t>
            </a:r>
            <a:endParaRPr lang="en-US" dirty="0"/>
          </a:p>
          <a:p>
            <a:pPr algn="ctr"/>
            <a:r>
              <a:rPr lang="en-US" b="1" dirty="0"/>
              <a:t>DEPARTMENT OF NETWORKING AND COMMUNICATIONS</a:t>
            </a:r>
            <a:endParaRPr lang="en-US" dirty="0"/>
          </a:p>
          <a:p>
            <a:pPr algn="ctr"/>
            <a:r>
              <a:rPr lang="en-US" b="1" dirty="0" smtClean="0"/>
              <a:t>18CSP109L - PROJECT</a:t>
            </a:r>
            <a:endParaRPr lang="en-US" dirty="0"/>
          </a:p>
        </p:txBody>
      </p:sp>
      <p:sp>
        <p:nvSpPr>
          <p:cNvPr id="10" name="Title 5"/>
          <p:cNvSpPr txBox="1">
            <a:spLocks/>
          </p:cNvSpPr>
          <p:nvPr/>
        </p:nvSpPr>
        <p:spPr>
          <a:xfrm>
            <a:off x="2019300" y="1998053"/>
            <a:ext cx="7772400" cy="74545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Review No -3 </a:t>
            </a:r>
            <a:endParaRPr lang="en-US" dirty="0"/>
          </a:p>
          <a:p>
            <a:r>
              <a:rPr lang="en-US" dirty="0" smtClean="0"/>
              <a:t>25 </a:t>
            </a:r>
            <a:r>
              <a:rPr lang="en-US" dirty="0" smtClean="0"/>
              <a:t>-04-2022</a:t>
            </a:r>
            <a:endParaRPr lang="en-US" dirty="0"/>
          </a:p>
          <a:p>
            <a:endParaRPr lang="en-US" dirty="0"/>
          </a:p>
        </p:txBody>
      </p:sp>
    </p:spTree>
    <p:extLst>
      <p:ext uri="{BB962C8B-B14F-4D97-AF65-F5344CB8AC3E}">
        <p14:creationId xmlns:p14="http://schemas.microsoft.com/office/powerpoint/2010/main" xmlns="" val="3105303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Algorithm</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p>
          <a:p>
            <a:r>
              <a:rPr lang="en-US" sz="2400" dirty="0" smtClean="0"/>
              <a:t>Product Price Analyzing System is a web automation system which is used to extract as well as analyze the optimal product price.</a:t>
            </a:r>
          </a:p>
          <a:p>
            <a:r>
              <a:rPr lang="en-US" sz="2400" dirty="0" smtClean="0"/>
              <a:t>It is divided into 5 steps:-</a:t>
            </a:r>
          </a:p>
          <a:p>
            <a:pPr>
              <a:buNone/>
            </a:pPr>
            <a:r>
              <a:rPr lang="en-US" sz="2400" dirty="0" smtClean="0"/>
              <a:t>    - Basic Data</a:t>
            </a:r>
          </a:p>
          <a:p>
            <a:pPr>
              <a:buNone/>
            </a:pPr>
            <a:r>
              <a:rPr lang="en-US" sz="2400" dirty="0" smtClean="0"/>
              <a:t>    - Fetching Raw Data</a:t>
            </a:r>
          </a:p>
          <a:p>
            <a:pPr>
              <a:buNone/>
            </a:pPr>
            <a:r>
              <a:rPr lang="en-US" sz="2400" dirty="0" smtClean="0"/>
              <a:t>    - Appling Filter</a:t>
            </a:r>
          </a:p>
          <a:p>
            <a:pPr>
              <a:buNone/>
            </a:pPr>
            <a:r>
              <a:rPr lang="en-US" sz="2400" dirty="0" smtClean="0"/>
              <a:t>    - AVE of Data</a:t>
            </a:r>
          </a:p>
          <a:p>
            <a:pPr>
              <a:buNone/>
            </a:pPr>
            <a:r>
              <a:rPr lang="en-IN" sz="2400" dirty="0" smtClean="0"/>
              <a:t>    - Data Concluder</a:t>
            </a:r>
            <a:endParaRPr lang="en-US" sz="2400" dirty="0" smtClean="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pPr/>
              <a:t>10</a:t>
            </a:fld>
            <a:endParaRPr lang="en-US" dirty="0"/>
          </a:p>
        </p:txBody>
      </p:sp>
      <p:sp>
        <p:nvSpPr>
          <p:cNvPr id="6" name="Date Placeholder 4"/>
          <p:cNvSpPr>
            <a:spLocks noGrp="1"/>
          </p:cNvSpPr>
          <p:nvPr>
            <p:ph type="dt" sz="half" idx="10"/>
          </p:nvPr>
        </p:nvSpPr>
        <p:spPr>
          <a:xfrm>
            <a:off x="609600" y="6508750"/>
            <a:ext cx="2133600" cy="365125"/>
          </a:xfrm>
        </p:spPr>
        <p:txBody>
          <a:bodyPr/>
          <a:lstStyle/>
          <a:p>
            <a:fld id="{56EF3FC5-A176-4F94-826C-363911495B0D}" type="datetime1">
              <a:rPr lang="en-US" smtClean="0"/>
              <a:pPr/>
              <a:t>4/25/2022</a:t>
            </a:fld>
            <a:endParaRPr lang="en-US"/>
          </a:p>
        </p:txBody>
      </p:sp>
      <p:sp>
        <p:nvSpPr>
          <p:cNvPr id="8" name="Footer Placeholder 5"/>
          <p:cNvSpPr>
            <a:spLocks noGrp="1"/>
          </p:cNvSpPr>
          <p:nvPr>
            <p:ph type="ftr" sz="quarter" idx="11"/>
          </p:nvPr>
        </p:nvSpPr>
        <p:spPr>
          <a:xfrm>
            <a:off x="3276600" y="6508750"/>
            <a:ext cx="2895600" cy="365125"/>
          </a:xfrm>
        </p:spPr>
        <p:txBody>
          <a:bodyPr/>
          <a:lstStyle/>
          <a:p>
            <a:endParaRPr lang="en-US"/>
          </a:p>
        </p:txBody>
      </p:sp>
      <p:sp>
        <p:nvSpPr>
          <p:cNvPr id="9" name="Slide Number Placeholder 6"/>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web_scraper.jpg"/>
          <p:cNvPicPr>
            <a:picLocks noChangeAspect="1"/>
          </p:cNvPicPr>
          <p:nvPr/>
        </p:nvPicPr>
        <p:blipFill>
          <a:blip r:embed="rId3"/>
          <a:stretch>
            <a:fillRect/>
          </a:stretch>
        </p:blipFill>
        <p:spPr>
          <a:xfrm>
            <a:off x="5500694" y="3429000"/>
            <a:ext cx="2647929" cy="2707601"/>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Algorithm</a:t>
            </a:r>
          </a:p>
        </p:txBody>
      </p:sp>
      <p:sp>
        <p:nvSpPr>
          <p:cNvPr id="3" name="Content Placeholder 2"/>
          <p:cNvSpPr>
            <a:spLocks noGrp="1"/>
          </p:cNvSpPr>
          <p:nvPr>
            <p:ph idx="1"/>
          </p:nvPr>
        </p:nvSpPr>
        <p:spPr/>
        <p:txBody>
          <a:bodyPr>
            <a:noAutofit/>
          </a:bodyPr>
          <a:lstStyle/>
          <a:p>
            <a:r>
              <a:rPr lang="en-US" sz="2000" dirty="0"/>
              <a:t>First, </a:t>
            </a:r>
            <a:r>
              <a:rPr lang="en-US" sz="2000" dirty="0" smtClean="0"/>
              <a:t>user need to collect the basic information such as product type, product name, websites on which product is available. This is one time process.</a:t>
            </a:r>
          </a:p>
          <a:p>
            <a:r>
              <a:rPr lang="en-IN" sz="2000" dirty="0" smtClean="0"/>
              <a:t>The next step is to collect raw data of the product, which is the structured web data from E-commerce websites such as Amazon, </a:t>
            </a:r>
            <a:r>
              <a:rPr lang="en-IN" sz="2000" dirty="0" err="1" smtClean="0"/>
              <a:t>Flipkart</a:t>
            </a:r>
            <a:r>
              <a:rPr lang="en-IN" sz="2000" dirty="0" smtClean="0"/>
              <a:t> etc. </a:t>
            </a:r>
          </a:p>
          <a:p>
            <a:endParaRPr lang="en-US" sz="2000" dirty="0"/>
          </a:p>
          <a:p>
            <a:endParaRPr lang="en-IN" sz="2000" dirty="0"/>
          </a:p>
          <a:p>
            <a:endParaRPr lang="en-US" sz="2000" dirty="0"/>
          </a:p>
          <a:p>
            <a:endParaRPr lang="en-IN" sz="2000" dirty="0"/>
          </a:p>
          <a:p>
            <a:endParaRPr lang="en-IN" sz="2000" dirty="0"/>
          </a:p>
          <a:p>
            <a:endParaRPr lang="en-US" sz="2000" dirty="0"/>
          </a:p>
          <a:p>
            <a:endParaRPr lang="en-IN" sz="2000" dirty="0"/>
          </a:p>
          <a:p>
            <a:endParaRPr lang="en-IN" sz="2000" dirty="0"/>
          </a:p>
          <a:p>
            <a:endParaRPr lang="en-US" sz="2000" dirty="0"/>
          </a:p>
          <a:p>
            <a:pPr marL="0" indent="0">
              <a:buNone/>
            </a:pP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11</a:t>
            </a:fld>
            <a:endParaRPr lang="en-US"/>
          </a:p>
        </p:txBody>
      </p:sp>
      <p:pic>
        <p:nvPicPr>
          <p:cNvPr id="9" name="Picture 8" descr="web scraping.png"/>
          <p:cNvPicPr>
            <a:picLocks noChangeAspect="1"/>
          </p:cNvPicPr>
          <p:nvPr/>
        </p:nvPicPr>
        <p:blipFill>
          <a:blip r:embed="rId3"/>
          <a:stretch>
            <a:fillRect/>
          </a:stretch>
        </p:blipFill>
        <p:spPr>
          <a:xfrm>
            <a:off x="2143108" y="3571876"/>
            <a:ext cx="4786346" cy="2507134"/>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Algorithm</a:t>
            </a:r>
          </a:p>
        </p:txBody>
      </p:sp>
      <p:sp>
        <p:nvSpPr>
          <p:cNvPr id="3" name="Content Placeholder 2"/>
          <p:cNvSpPr>
            <a:spLocks noGrp="1"/>
          </p:cNvSpPr>
          <p:nvPr>
            <p:ph idx="1"/>
          </p:nvPr>
        </p:nvSpPr>
        <p:spPr/>
        <p:txBody>
          <a:bodyPr>
            <a:noAutofit/>
          </a:bodyPr>
          <a:lstStyle/>
          <a:p>
            <a:r>
              <a:rPr lang="en-IN" sz="2000" dirty="0" smtClean="0"/>
              <a:t>The following steps are:-</a:t>
            </a:r>
          </a:p>
          <a:p>
            <a:endParaRPr lang="en-IN" sz="2000" dirty="0" smtClean="0"/>
          </a:p>
          <a:p>
            <a:pPr>
              <a:buFont typeface="Wingdings" pitchFamily="2" charset="2"/>
              <a:buChar char="Ø"/>
            </a:pPr>
            <a:r>
              <a:rPr lang="en-US" sz="2000" dirty="0" smtClean="0"/>
              <a:t>Identify the target website.</a:t>
            </a:r>
          </a:p>
          <a:p>
            <a:pPr>
              <a:buFont typeface="Wingdings" pitchFamily="2" charset="2"/>
              <a:buChar char="Ø"/>
            </a:pPr>
            <a:r>
              <a:rPr lang="en-US" sz="2000" dirty="0" smtClean="0"/>
              <a:t>Collect URLs of the pages where you want to extract data from.</a:t>
            </a:r>
          </a:p>
          <a:p>
            <a:pPr>
              <a:buFont typeface="Wingdings" pitchFamily="2" charset="2"/>
              <a:buChar char="Ø"/>
            </a:pPr>
            <a:r>
              <a:rPr lang="en-US" sz="2000" dirty="0" smtClean="0"/>
              <a:t>Make a request to these URLs to get the HTML of the page.</a:t>
            </a:r>
          </a:p>
          <a:p>
            <a:pPr>
              <a:buFont typeface="Wingdings" pitchFamily="2" charset="2"/>
              <a:buChar char="Ø"/>
            </a:pPr>
            <a:r>
              <a:rPr lang="en-US" sz="2000" dirty="0" smtClean="0"/>
              <a:t>Use locators to find the data in the HTML.</a:t>
            </a:r>
          </a:p>
          <a:p>
            <a:pPr>
              <a:buFont typeface="Wingdings" pitchFamily="2" charset="2"/>
              <a:buChar char="Ø"/>
            </a:pPr>
            <a:r>
              <a:rPr lang="en-US" sz="2000" dirty="0" smtClean="0"/>
              <a:t>Save the data in a JSON or CSV file or some other structured format.</a:t>
            </a:r>
          </a:p>
          <a:p>
            <a:pPr>
              <a:buFont typeface="Wingdings" pitchFamily="2" charset="2"/>
              <a:buChar char="Ø"/>
            </a:pPr>
            <a:endParaRPr lang="en-IN" sz="2000" dirty="0" smtClean="0"/>
          </a:p>
          <a:p>
            <a:r>
              <a:rPr lang="en-IN" sz="2000" dirty="0" smtClean="0"/>
              <a:t>There are times when collected data may contains useless information, then we need to apply some filters to exclude those information.</a:t>
            </a:r>
          </a:p>
          <a:p>
            <a:pPr marL="0" indent="0">
              <a:buNone/>
            </a:pP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12</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Algorithm</a:t>
            </a:r>
          </a:p>
        </p:txBody>
      </p:sp>
      <p:sp>
        <p:nvSpPr>
          <p:cNvPr id="3" name="Content Placeholder 2"/>
          <p:cNvSpPr>
            <a:spLocks noGrp="1"/>
          </p:cNvSpPr>
          <p:nvPr>
            <p:ph idx="1"/>
          </p:nvPr>
        </p:nvSpPr>
        <p:spPr/>
        <p:txBody>
          <a:bodyPr>
            <a:noAutofit/>
          </a:bodyPr>
          <a:lstStyle/>
          <a:p>
            <a:pPr>
              <a:buNone/>
            </a:pPr>
            <a:endParaRPr lang="en-US" sz="2000" dirty="0"/>
          </a:p>
          <a:p>
            <a:r>
              <a:rPr lang="en-IN" sz="2000" dirty="0" smtClean="0"/>
              <a:t>AVE of data includes Analyzing, Visualization and Evaluating of data which helps the end user to get optimal information in more refined manner. And also it help the strategist or data concluder to take further steps in optimizing the product.</a:t>
            </a:r>
            <a:endParaRPr lang="en-US" sz="2000" dirty="0" smtClean="0"/>
          </a:p>
          <a:p>
            <a:pPr marL="0" indent="0">
              <a:buNone/>
            </a:pP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13</a:t>
            </a:fld>
            <a:endParaRPr lang="en-US"/>
          </a:p>
        </p:txBody>
      </p:sp>
      <p:pic>
        <p:nvPicPr>
          <p:cNvPr id="9" name="Picture 8" descr="2019071010A.png"/>
          <p:cNvPicPr>
            <a:picLocks noChangeAspect="1"/>
          </p:cNvPicPr>
          <p:nvPr/>
        </p:nvPicPr>
        <p:blipFill>
          <a:blip r:embed="rId3" cstate="print"/>
          <a:stretch>
            <a:fillRect/>
          </a:stretch>
        </p:blipFill>
        <p:spPr>
          <a:xfrm>
            <a:off x="2000232" y="3571876"/>
            <a:ext cx="4786346" cy="2497875"/>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Modules Description</a:t>
            </a:r>
            <a:endParaRPr lang="en-US" sz="3600" dirty="0"/>
          </a:p>
        </p:txBody>
      </p:sp>
      <p:sp>
        <p:nvSpPr>
          <p:cNvPr id="3" name="Content Placeholder 2"/>
          <p:cNvSpPr>
            <a:spLocks noGrp="1"/>
          </p:cNvSpPr>
          <p:nvPr>
            <p:ph idx="1"/>
          </p:nvPr>
        </p:nvSpPr>
        <p:spPr/>
        <p:txBody>
          <a:bodyPr>
            <a:normAutofit fontScale="55000" lnSpcReduction="20000"/>
          </a:bodyPr>
          <a:lstStyle/>
          <a:p>
            <a:pPr>
              <a:buNone/>
            </a:pPr>
            <a:r>
              <a:rPr lang="en-IN" sz="3700" dirty="0" smtClean="0"/>
              <a:t>The main modules that we use in </a:t>
            </a:r>
            <a:r>
              <a:rPr lang="en-US" sz="3700" dirty="0" smtClean="0"/>
              <a:t>Product Price Analyzing System </a:t>
            </a:r>
            <a:r>
              <a:rPr lang="en-IN" sz="3700" dirty="0" smtClean="0"/>
              <a:t>:-</a:t>
            </a:r>
          </a:p>
          <a:p>
            <a:pPr>
              <a:buNone/>
            </a:pPr>
            <a:endParaRPr lang="en-US" sz="3700" dirty="0" smtClean="0"/>
          </a:p>
          <a:p>
            <a:r>
              <a:rPr lang="en-US" sz="3700" u="sng" dirty="0" smtClean="0"/>
              <a:t>Info. Dataset</a:t>
            </a:r>
            <a:r>
              <a:rPr lang="en-US" sz="3700" dirty="0" smtClean="0"/>
              <a:t>–  It the dataset of product items which are used to extract the raw information from  the internet</a:t>
            </a:r>
          </a:p>
          <a:p>
            <a:endParaRPr lang="en-US" sz="3700" dirty="0" smtClean="0"/>
          </a:p>
          <a:p>
            <a:r>
              <a:rPr lang="en-US" sz="3700" u="sng" dirty="0" smtClean="0"/>
              <a:t>URL Crawler</a:t>
            </a:r>
            <a:r>
              <a:rPr lang="en-US" sz="3700" dirty="0" smtClean="0"/>
              <a:t>– It is used to crawl the web pages of a domain to extract the URLs which are indexed on search engine.</a:t>
            </a:r>
          </a:p>
          <a:p>
            <a:pPr>
              <a:buNone/>
            </a:pPr>
            <a:endParaRPr lang="en-US" sz="3700" dirty="0" smtClean="0"/>
          </a:p>
          <a:p>
            <a:r>
              <a:rPr lang="en-IN" sz="3700" u="sng" dirty="0" err="1" smtClean="0"/>
              <a:t>XPath</a:t>
            </a:r>
            <a:r>
              <a:rPr lang="en-IN" sz="3700" u="sng" dirty="0" smtClean="0"/>
              <a:t> Locator</a:t>
            </a:r>
            <a:r>
              <a:rPr lang="en-IN" sz="3700" dirty="0" smtClean="0"/>
              <a:t>– </a:t>
            </a:r>
            <a:r>
              <a:rPr lang="en-IN" sz="3700" dirty="0" err="1" smtClean="0"/>
              <a:t>XPath</a:t>
            </a:r>
            <a:r>
              <a:rPr lang="en-IN" sz="3700" dirty="0" smtClean="0"/>
              <a:t> Locator is to find the element in the webpage .</a:t>
            </a:r>
          </a:p>
          <a:p>
            <a:endParaRPr lang="en-IN" sz="3700" dirty="0" smtClean="0"/>
          </a:p>
          <a:p>
            <a:r>
              <a:rPr lang="en-IN" sz="3700" u="sng" dirty="0" smtClean="0"/>
              <a:t>Exception Handler</a:t>
            </a:r>
            <a:r>
              <a:rPr lang="en-IN" sz="3700" dirty="0" smtClean="0"/>
              <a:t> – This module is used to check whether the URL &amp; </a:t>
            </a:r>
            <a:r>
              <a:rPr lang="en-IN" sz="3700" dirty="0" err="1" smtClean="0"/>
              <a:t>Xpath</a:t>
            </a:r>
            <a:r>
              <a:rPr lang="en-IN" sz="3700" dirty="0" smtClean="0"/>
              <a:t> is working or not.</a:t>
            </a:r>
          </a:p>
          <a:p>
            <a:endParaRPr lang="en-IN" sz="3700" dirty="0" smtClean="0"/>
          </a:p>
          <a:p>
            <a:r>
              <a:rPr lang="en-US" sz="3600" u="sng" dirty="0" smtClean="0"/>
              <a:t>Firefox </a:t>
            </a:r>
            <a:r>
              <a:rPr lang="en-US" sz="3600" u="sng" dirty="0" err="1" smtClean="0"/>
              <a:t>Webdriver</a:t>
            </a:r>
            <a:r>
              <a:rPr lang="en-US" sz="3600" dirty="0" smtClean="0"/>
              <a:t>– It is used to provide a link between test cases and the </a:t>
            </a:r>
            <a:r>
              <a:rPr lang="en-US" sz="3600" dirty="0" err="1" smtClean="0"/>
              <a:t>firefox</a:t>
            </a:r>
            <a:r>
              <a:rPr lang="en-US" sz="3600" dirty="0" smtClean="0"/>
              <a:t> browser. We use </a:t>
            </a:r>
            <a:r>
              <a:rPr lang="en-US" sz="3600" dirty="0" err="1" smtClean="0"/>
              <a:t>GeckoDrive</a:t>
            </a:r>
            <a:r>
              <a:rPr lang="en-US" sz="3600" dirty="0" smtClean="0"/>
              <a:t> in this case.</a:t>
            </a:r>
          </a:p>
          <a:p>
            <a:endParaRPr lang="en-US" sz="3700" dirty="0" smtClean="0"/>
          </a:p>
          <a:p>
            <a:endParaRPr lang="en-US" dirty="0" smtClean="0"/>
          </a:p>
          <a:p>
            <a:endParaRPr lang="en-US" dirty="0" smtClean="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14</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Modules Description</a:t>
            </a:r>
            <a:endParaRPr lang="en-US" sz="3600"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r>
              <a:rPr lang="en-US" u="sng" dirty="0" smtClean="0"/>
              <a:t>Analyzing Module </a:t>
            </a:r>
            <a:r>
              <a:rPr lang="en-US" dirty="0" smtClean="0"/>
              <a:t>– It help the user with complex mathematical operations on arrays and matrices.</a:t>
            </a:r>
          </a:p>
          <a:p>
            <a:endParaRPr lang="en-US" dirty="0" smtClean="0"/>
          </a:p>
          <a:p>
            <a:r>
              <a:rPr lang="en-US" u="sng" dirty="0" smtClean="0"/>
              <a:t>VE Module</a:t>
            </a:r>
            <a:r>
              <a:rPr lang="en-US" dirty="0" smtClean="0"/>
              <a:t> – It provide graphical plotting  functionality to the interpreted data.</a:t>
            </a:r>
          </a:p>
          <a:p>
            <a:endParaRPr lang="en-IN" dirty="0" smtClean="0"/>
          </a:p>
          <a:p>
            <a:r>
              <a:rPr lang="en-IN" u="sng" dirty="0" smtClean="0"/>
              <a:t>Concluder</a:t>
            </a:r>
            <a:r>
              <a:rPr lang="en-IN" dirty="0" smtClean="0"/>
              <a:t> – It helps the end user in concluding with output data and also help in formulating strategic decisions.</a:t>
            </a:r>
          </a:p>
          <a:p>
            <a:endParaRPr lang="en-IN" dirty="0" smtClean="0"/>
          </a:p>
          <a:p>
            <a:r>
              <a:rPr lang="en-IN" u="sng" dirty="0" smtClean="0"/>
              <a:t>Scheduler</a:t>
            </a:r>
            <a:r>
              <a:rPr lang="en-IN" dirty="0" smtClean="0"/>
              <a:t>– It helps in executing a particular block of code at a given time on its own (</a:t>
            </a:r>
            <a:r>
              <a:rPr lang="en-IN" dirty="0" err="1" smtClean="0"/>
              <a:t>i.e</a:t>
            </a:r>
            <a:r>
              <a:rPr lang="en-IN" dirty="0" smtClean="0"/>
              <a:t>, without the involvement of user again-and-again).</a:t>
            </a:r>
          </a:p>
          <a:p>
            <a:pPr>
              <a:buNone/>
            </a:pPr>
            <a:endParaRPr lang="en-IN" dirty="0" smtClean="0"/>
          </a:p>
          <a:p>
            <a:endParaRPr lang="en-US" dirty="0" smtClean="0"/>
          </a:p>
          <a:p>
            <a:endParaRPr lang="en-US" dirty="0" smtClean="0"/>
          </a:p>
          <a:p>
            <a:endParaRPr lang="en-US" dirty="0" smtClean="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15</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IN" sz="2400" dirty="0" smtClean="0"/>
              <a:t>Import Modules :-</a:t>
            </a:r>
            <a:endParaRPr lang="en-US" dirty="0" smtClean="0"/>
          </a:p>
          <a:p>
            <a:endParaRPr lang="en-IN" dirty="0" smtClean="0"/>
          </a:p>
          <a:p>
            <a:endParaRPr lang="en-IN" dirty="0" smtClean="0"/>
          </a:p>
          <a:p>
            <a:endParaRPr lang="en-IN" dirty="0" smtClean="0"/>
          </a:p>
          <a:p>
            <a:pPr>
              <a:buNone/>
            </a:pPr>
            <a:endParaRPr lang="en-IN" sz="2400" dirty="0" smtClean="0"/>
          </a:p>
          <a:p>
            <a:r>
              <a:rPr lang="en-IN" sz="2400" dirty="0" smtClean="0"/>
              <a:t>Establishing connection with </a:t>
            </a:r>
            <a:r>
              <a:rPr lang="en-IN" sz="2400" dirty="0" err="1" smtClean="0"/>
              <a:t>firefox</a:t>
            </a:r>
            <a:r>
              <a:rPr lang="en-US" sz="2400" dirty="0" smtClean="0"/>
              <a:t> :-</a:t>
            </a:r>
          </a:p>
          <a:p>
            <a:pPr>
              <a:buNone/>
            </a:pPr>
            <a:r>
              <a:rPr lang="en-US" sz="2000" dirty="0" smtClean="0"/>
              <a:t> </a:t>
            </a:r>
          </a:p>
          <a:p>
            <a:pPr>
              <a:buNone/>
            </a:pPr>
            <a:r>
              <a:rPr lang="en-US" sz="2000" dirty="0" smtClean="0"/>
              <a:t>       driver = </a:t>
            </a:r>
            <a:r>
              <a:rPr lang="en-US" sz="2000" dirty="0" err="1" smtClean="0"/>
              <a:t>webdriver.Firefox</a:t>
            </a:r>
            <a:r>
              <a:rPr lang="en-US" sz="2000" dirty="0" smtClean="0"/>
              <a:t>()</a:t>
            </a: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16</a:t>
            </a:fld>
            <a:endParaRPr lang="en-US"/>
          </a:p>
        </p:txBody>
      </p:sp>
      <p:pic>
        <p:nvPicPr>
          <p:cNvPr id="13" name="Picture 12" descr="Modules.PNG"/>
          <p:cNvPicPr>
            <a:picLocks noChangeAspect="1"/>
          </p:cNvPicPr>
          <p:nvPr/>
        </p:nvPicPr>
        <p:blipFill>
          <a:blip r:embed="rId3"/>
          <a:stretch>
            <a:fillRect/>
          </a:stretch>
        </p:blipFill>
        <p:spPr>
          <a:xfrm>
            <a:off x="928662" y="2285992"/>
            <a:ext cx="6572296" cy="1714512"/>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IN" sz="2400" dirty="0" smtClean="0"/>
              <a:t>Import Dataset :-</a:t>
            </a:r>
          </a:p>
          <a:p>
            <a:endParaRPr lang="en-IN" sz="2400" dirty="0" smtClean="0"/>
          </a:p>
          <a:p>
            <a:pPr>
              <a:buFont typeface="Wingdings" pitchFamily="2" charset="2"/>
              <a:buChar char="§"/>
            </a:pPr>
            <a:r>
              <a:rPr lang="en-US" sz="1500" dirty="0" smtClean="0"/>
              <a:t>Identify the target website</a:t>
            </a:r>
          </a:p>
          <a:p>
            <a:pPr>
              <a:buFont typeface="Wingdings" pitchFamily="2" charset="2"/>
              <a:buChar char="§"/>
            </a:pPr>
            <a:r>
              <a:rPr lang="en-US" sz="1500" dirty="0" smtClean="0"/>
              <a:t>Collect URLs of the pages where you want to extract data from</a:t>
            </a:r>
          </a:p>
          <a:p>
            <a:pPr>
              <a:buFont typeface="Wingdings" pitchFamily="2" charset="2"/>
              <a:buChar char="§"/>
            </a:pPr>
            <a:r>
              <a:rPr lang="en-US" sz="1500" dirty="0" smtClean="0"/>
              <a:t>Make a request to these URLs to get the HTML of the page</a:t>
            </a:r>
          </a:p>
          <a:p>
            <a:pPr>
              <a:buFont typeface="Wingdings" pitchFamily="2" charset="2"/>
              <a:buChar char="§"/>
            </a:pPr>
            <a:r>
              <a:rPr lang="en-US" sz="1500" dirty="0" smtClean="0"/>
              <a:t>Use locators to find the data in the HTML</a:t>
            </a:r>
          </a:p>
          <a:p>
            <a:pPr>
              <a:buFont typeface="Wingdings" pitchFamily="2" charset="2"/>
              <a:buChar char="§"/>
            </a:pPr>
            <a:r>
              <a:rPr lang="en-US" sz="1500" dirty="0" smtClean="0"/>
              <a:t>Save the data in a JSON or CSV file or some other structured format</a:t>
            </a:r>
          </a:p>
          <a:p>
            <a:pPr>
              <a:buFont typeface="Wingdings" pitchFamily="2" charset="2"/>
              <a:buChar char="§"/>
            </a:pPr>
            <a:endParaRPr lang="en-US" sz="1500" b="1" u="sng" dirty="0" smtClean="0"/>
          </a:p>
          <a:p>
            <a:r>
              <a:rPr lang="en-IN" sz="2000" b="1" u="sng" dirty="0" smtClean="0"/>
              <a:t>Input_data.xlsx</a:t>
            </a:r>
            <a:r>
              <a:rPr lang="en-IN" sz="2000" dirty="0" smtClean="0"/>
              <a:t> is the dataset which we are using to extract data from the internet</a:t>
            </a:r>
            <a:r>
              <a:rPr lang="en-IN" sz="2400" dirty="0" smtClean="0"/>
              <a:t>. </a:t>
            </a:r>
            <a:r>
              <a:rPr lang="en-IN" sz="2000" dirty="0" err="1" smtClean="0"/>
              <a:t>Output_df</a:t>
            </a:r>
            <a:r>
              <a:rPr lang="en-IN" sz="2000" dirty="0" smtClean="0"/>
              <a:t> is the </a:t>
            </a:r>
            <a:r>
              <a:rPr lang="en-IN" sz="2000" dirty="0" err="1" smtClean="0"/>
              <a:t>dataframe</a:t>
            </a:r>
            <a:r>
              <a:rPr lang="en-IN" sz="2000" dirty="0" smtClean="0"/>
              <a:t> which will store the filtered data.</a:t>
            </a:r>
          </a:p>
          <a:p>
            <a:pPr>
              <a:buNone/>
            </a:pPr>
            <a:endParaRPr lang="en-IN" sz="2000" b="1" dirty="0" smtClean="0">
              <a:latin typeface="Consolas" pitchFamily="49" charset="0"/>
            </a:endParaRPr>
          </a:p>
          <a:p>
            <a:pPr>
              <a:buNone/>
            </a:pPr>
            <a:r>
              <a:rPr lang="en-IN" sz="2000" b="1" dirty="0" smtClean="0">
                <a:latin typeface="Consolas" pitchFamily="49" charset="0"/>
              </a:rPr>
              <a:t>  </a:t>
            </a:r>
            <a:r>
              <a:rPr lang="en-IN" sz="2000" b="1" dirty="0" err="1" smtClean="0">
                <a:latin typeface="Consolas" pitchFamily="49" charset="0"/>
              </a:rPr>
              <a:t>input_df</a:t>
            </a:r>
            <a:r>
              <a:rPr lang="en-IN" sz="2000" b="1" dirty="0" smtClean="0">
                <a:latin typeface="Consolas" pitchFamily="49" charset="0"/>
              </a:rPr>
              <a:t> = </a:t>
            </a:r>
            <a:r>
              <a:rPr lang="en-IN" sz="2000" b="1" dirty="0" err="1" smtClean="0">
                <a:latin typeface="Consolas" pitchFamily="49" charset="0"/>
              </a:rPr>
              <a:t>pd.read_excel</a:t>
            </a:r>
            <a:r>
              <a:rPr lang="en-IN" sz="2000" b="1" dirty="0" smtClean="0">
                <a:latin typeface="Consolas" pitchFamily="49" charset="0"/>
              </a:rPr>
              <a:t>('input_data.xlsx')</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17</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fontScale="92500" lnSpcReduction="20000"/>
          </a:bodyPr>
          <a:lstStyle/>
          <a:p>
            <a:r>
              <a:rPr lang="en-IN" sz="2000" b="1" u="sng" dirty="0" err="1" smtClean="0"/>
              <a:t>Output_df</a:t>
            </a:r>
            <a:r>
              <a:rPr lang="en-IN" sz="2000" b="1" u="sng" dirty="0" smtClean="0"/>
              <a:t> </a:t>
            </a:r>
            <a:r>
              <a:rPr lang="en-IN" sz="2000" dirty="0" smtClean="0"/>
              <a:t> is the data frame which contains the extracted data from </a:t>
            </a:r>
            <a:r>
              <a:rPr lang="en-IN" sz="2000" dirty="0" err="1" smtClean="0"/>
              <a:t>webpages</a:t>
            </a:r>
            <a:r>
              <a:rPr lang="en-IN" sz="2000" dirty="0" smtClean="0"/>
              <a:t>.</a:t>
            </a:r>
          </a:p>
          <a:p>
            <a:pPr>
              <a:buNone/>
            </a:pPr>
            <a:endParaRPr lang="en-IN" sz="2000" dirty="0" smtClean="0"/>
          </a:p>
          <a:p>
            <a:pPr>
              <a:buNone/>
            </a:pPr>
            <a:r>
              <a:rPr lang="en-IN" sz="2000" b="1" dirty="0" smtClean="0">
                <a:latin typeface="Consolas" pitchFamily="49" charset="0"/>
              </a:rPr>
              <a:t>   </a:t>
            </a:r>
            <a:r>
              <a:rPr lang="en-IN" sz="2000" b="1" dirty="0" err="1" smtClean="0">
                <a:latin typeface="Consolas" pitchFamily="49" charset="0"/>
              </a:rPr>
              <a:t>output_df</a:t>
            </a:r>
            <a:r>
              <a:rPr lang="en-IN" sz="2000" b="1" dirty="0" smtClean="0">
                <a:latin typeface="Consolas" pitchFamily="49" charset="0"/>
              </a:rPr>
              <a:t> = </a:t>
            </a:r>
            <a:r>
              <a:rPr lang="en-IN" sz="2000" b="1" dirty="0" err="1" smtClean="0">
                <a:latin typeface="Consolas" pitchFamily="49" charset="0"/>
              </a:rPr>
              <a:t>pd.DataFrame</a:t>
            </a:r>
            <a:r>
              <a:rPr lang="en-IN" sz="2000" b="1" dirty="0" smtClean="0">
                <a:latin typeface="Consolas" pitchFamily="49" charset="0"/>
              </a:rPr>
              <a:t>(columns = ['Product', '</a:t>
            </a:r>
            <a:r>
              <a:rPr lang="en-IN" sz="2000" b="1" dirty="0" err="1" smtClean="0">
                <a:latin typeface="Consolas" pitchFamily="49" charset="0"/>
              </a:rPr>
              <a:t>Amazon_price</a:t>
            </a:r>
            <a:r>
              <a:rPr lang="en-IN" sz="2000" b="1" dirty="0" smtClean="0">
                <a:latin typeface="Consolas" pitchFamily="49" charset="0"/>
              </a:rPr>
              <a:t>', '</a:t>
            </a:r>
            <a:r>
              <a:rPr lang="en-IN" sz="2000" b="1" dirty="0" err="1" smtClean="0">
                <a:latin typeface="Consolas" pitchFamily="49" charset="0"/>
              </a:rPr>
              <a:t>Amazon_rating</a:t>
            </a:r>
            <a:r>
              <a:rPr lang="en-IN" sz="2000" b="1" dirty="0" smtClean="0">
                <a:latin typeface="Consolas" pitchFamily="49" charset="0"/>
              </a:rPr>
              <a:t>', '</a:t>
            </a:r>
            <a:r>
              <a:rPr lang="en-IN" sz="2000" b="1" dirty="0" err="1" smtClean="0">
                <a:latin typeface="Consolas" pitchFamily="49" charset="0"/>
              </a:rPr>
              <a:t>Amazon_rating_count</a:t>
            </a:r>
            <a:r>
              <a:rPr lang="en-IN" sz="2000" b="1" dirty="0" smtClean="0">
                <a:latin typeface="Consolas" pitchFamily="49" charset="0"/>
              </a:rPr>
              <a:t>', '</a:t>
            </a:r>
            <a:r>
              <a:rPr lang="en-IN" sz="2000" b="1" dirty="0" err="1" smtClean="0">
                <a:latin typeface="Consolas" pitchFamily="49" charset="0"/>
              </a:rPr>
              <a:t>Flipkart_price</a:t>
            </a:r>
            <a:r>
              <a:rPr lang="en-IN" sz="2000" b="1" dirty="0" smtClean="0">
                <a:latin typeface="Consolas" pitchFamily="49" charset="0"/>
              </a:rPr>
              <a:t>', '</a:t>
            </a:r>
            <a:r>
              <a:rPr lang="en-IN" sz="2000" b="1" dirty="0" err="1" smtClean="0">
                <a:latin typeface="Consolas" pitchFamily="49" charset="0"/>
              </a:rPr>
              <a:t>Flipkart_rating</a:t>
            </a:r>
            <a:r>
              <a:rPr lang="en-IN" sz="2000" b="1" dirty="0" smtClean="0">
                <a:latin typeface="Consolas" pitchFamily="49" charset="0"/>
              </a:rPr>
              <a:t>', '</a:t>
            </a:r>
            <a:r>
              <a:rPr lang="en-IN" sz="2000" b="1" dirty="0" err="1" smtClean="0">
                <a:latin typeface="Consolas" pitchFamily="49" charset="0"/>
              </a:rPr>
              <a:t>Flipkart_rating_count</a:t>
            </a:r>
            <a:r>
              <a:rPr lang="en-IN" sz="2000" b="1" dirty="0" smtClean="0">
                <a:latin typeface="Consolas" pitchFamily="49" charset="0"/>
              </a:rPr>
              <a:t>'])</a:t>
            </a:r>
          </a:p>
          <a:p>
            <a:endParaRPr lang="en-IN" sz="2000" b="1" dirty="0" smtClean="0"/>
          </a:p>
          <a:p>
            <a:r>
              <a:rPr lang="en-IN" sz="2000" b="1" u="sng" dirty="0" err="1" smtClean="0"/>
              <a:t>LOG_df</a:t>
            </a:r>
            <a:r>
              <a:rPr lang="en-IN" sz="2000" dirty="0" smtClean="0"/>
              <a:t>  is a kind of log file which contains the error while extracting the data from </a:t>
            </a:r>
            <a:r>
              <a:rPr lang="en-IN" sz="2000" dirty="0" err="1" smtClean="0"/>
              <a:t>webpages</a:t>
            </a:r>
            <a:r>
              <a:rPr lang="en-IN" sz="2000" dirty="0" smtClean="0"/>
              <a:t>.</a:t>
            </a:r>
          </a:p>
          <a:p>
            <a:endParaRPr lang="en-IN" sz="2000" dirty="0" smtClean="0"/>
          </a:p>
          <a:p>
            <a:pPr>
              <a:buNone/>
            </a:pPr>
            <a:r>
              <a:rPr lang="en-IN" sz="2000" b="1" dirty="0" smtClean="0">
                <a:latin typeface="Consolas" pitchFamily="49" charset="0"/>
              </a:rPr>
              <a:t>   </a:t>
            </a:r>
            <a:r>
              <a:rPr lang="en-IN" sz="2000" b="1" dirty="0" err="1" smtClean="0">
                <a:latin typeface="Consolas" pitchFamily="49" charset="0"/>
              </a:rPr>
              <a:t>LOG_df</a:t>
            </a:r>
            <a:r>
              <a:rPr lang="en-IN" sz="2000" b="1" dirty="0" smtClean="0">
                <a:latin typeface="Consolas" pitchFamily="49" charset="0"/>
              </a:rPr>
              <a:t> = </a:t>
            </a:r>
            <a:r>
              <a:rPr lang="en-IN" sz="2000" b="1" dirty="0" err="1" smtClean="0">
                <a:latin typeface="Consolas" pitchFamily="49" charset="0"/>
              </a:rPr>
              <a:t>pd.DataFrame</a:t>
            </a:r>
            <a:r>
              <a:rPr lang="en-IN" sz="2000" b="1" dirty="0" smtClean="0">
                <a:latin typeface="Consolas" pitchFamily="49" charset="0"/>
              </a:rPr>
              <a:t>(columns = ['Product', '</a:t>
            </a:r>
            <a:r>
              <a:rPr lang="en-IN" sz="2000" b="1" dirty="0" err="1" smtClean="0">
                <a:latin typeface="Consolas" pitchFamily="49" charset="0"/>
              </a:rPr>
              <a:t>Amazon_link</a:t>
            </a:r>
            <a:r>
              <a:rPr lang="en-IN" sz="2000" b="1" dirty="0" smtClean="0">
                <a:latin typeface="Consolas" pitchFamily="49" charset="0"/>
              </a:rPr>
              <a:t>', '</a:t>
            </a:r>
            <a:r>
              <a:rPr lang="en-IN" sz="2000" b="1" dirty="0" err="1" smtClean="0">
                <a:latin typeface="Consolas" pitchFamily="49" charset="0"/>
              </a:rPr>
              <a:t>Amazon_price_xpath</a:t>
            </a:r>
            <a:r>
              <a:rPr lang="en-IN" sz="2000" b="1" dirty="0" smtClean="0">
                <a:latin typeface="Consolas" pitchFamily="49" charset="0"/>
              </a:rPr>
              <a:t>', '</a:t>
            </a:r>
            <a:r>
              <a:rPr lang="en-IN" sz="2000" b="1" dirty="0" err="1" smtClean="0">
                <a:latin typeface="Consolas" pitchFamily="49" charset="0"/>
              </a:rPr>
              <a:t>Amazon_rating_xpath</a:t>
            </a:r>
            <a:r>
              <a:rPr lang="en-IN" sz="2000" b="1" dirty="0" smtClean="0">
                <a:latin typeface="Consolas" pitchFamily="49" charset="0"/>
              </a:rPr>
              <a:t>', '</a:t>
            </a:r>
            <a:r>
              <a:rPr lang="en-IN" sz="2000" b="1" dirty="0" err="1" smtClean="0">
                <a:latin typeface="Consolas" pitchFamily="49" charset="0"/>
              </a:rPr>
              <a:t>Amazon_rating_count_xpath</a:t>
            </a:r>
            <a:r>
              <a:rPr lang="en-IN" sz="2000" b="1" dirty="0" smtClean="0">
                <a:latin typeface="Consolas" pitchFamily="49" charset="0"/>
              </a:rPr>
              <a:t>', '</a:t>
            </a:r>
            <a:r>
              <a:rPr lang="en-IN" sz="2000" b="1" dirty="0" err="1" smtClean="0">
                <a:latin typeface="Consolas" pitchFamily="49" charset="0"/>
              </a:rPr>
              <a:t>Flipkart_link</a:t>
            </a:r>
            <a:r>
              <a:rPr lang="en-IN" sz="2000" b="1" dirty="0" smtClean="0">
                <a:latin typeface="Consolas" pitchFamily="49" charset="0"/>
              </a:rPr>
              <a:t>', '</a:t>
            </a:r>
            <a:r>
              <a:rPr lang="en-IN" sz="2000" b="1" dirty="0" err="1" smtClean="0">
                <a:latin typeface="Consolas" pitchFamily="49" charset="0"/>
              </a:rPr>
              <a:t>Flipkart_price_xpath</a:t>
            </a:r>
            <a:r>
              <a:rPr lang="en-IN" sz="2000" b="1" dirty="0" smtClean="0">
                <a:latin typeface="Consolas" pitchFamily="49" charset="0"/>
              </a:rPr>
              <a:t>', '</a:t>
            </a:r>
            <a:r>
              <a:rPr lang="en-IN" sz="2000" b="1" dirty="0" err="1" smtClean="0">
                <a:latin typeface="Consolas" pitchFamily="49" charset="0"/>
              </a:rPr>
              <a:t>Flipkart_rating_xpath</a:t>
            </a:r>
            <a:r>
              <a:rPr lang="en-IN" sz="2000" b="1" dirty="0" smtClean="0">
                <a:latin typeface="Consolas" pitchFamily="49" charset="0"/>
              </a:rPr>
              <a:t>', '</a:t>
            </a:r>
            <a:r>
              <a:rPr lang="en-IN" sz="2000" b="1" dirty="0" err="1" smtClean="0">
                <a:latin typeface="Consolas" pitchFamily="49" charset="0"/>
              </a:rPr>
              <a:t>Flipkart_rating_count_xpath</a:t>
            </a:r>
            <a:r>
              <a:rPr lang="en-IN" sz="2000" b="1" dirty="0" smtClean="0">
                <a:latin typeface="Consolas" pitchFamily="49" charset="0"/>
              </a:rPr>
              <a:t>'])</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18</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pPr>
              <a:buNone/>
            </a:pPr>
            <a:endParaRPr lang="en-US" sz="1800" dirty="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19</a:t>
            </a:fld>
            <a:endParaRPr lang="en-US"/>
          </a:p>
        </p:txBody>
      </p:sp>
      <p:pic>
        <p:nvPicPr>
          <p:cNvPr id="15" name="Picture 14" descr="imple1.PNG"/>
          <p:cNvPicPr>
            <a:picLocks noChangeAspect="1"/>
          </p:cNvPicPr>
          <p:nvPr/>
        </p:nvPicPr>
        <p:blipFill>
          <a:blip r:embed="rId3"/>
          <a:srcRect r="43107"/>
          <a:stretch>
            <a:fillRect/>
          </a:stretch>
        </p:blipFill>
        <p:spPr>
          <a:xfrm>
            <a:off x="1214415" y="2134743"/>
            <a:ext cx="2786082" cy="3801402"/>
          </a:xfrm>
          <a:prstGeom prst="rect">
            <a:avLst/>
          </a:prstGeom>
          <a:ln>
            <a:solidFill>
              <a:schemeClr val="tx1"/>
            </a:solidFill>
          </a:ln>
        </p:spPr>
      </p:pic>
      <p:pic>
        <p:nvPicPr>
          <p:cNvPr id="16" name="Picture 15" descr="imple2.PNG"/>
          <p:cNvPicPr>
            <a:picLocks noChangeAspect="1"/>
          </p:cNvPicPr>
          <p:nvPr/>
        </p:nvPicPr>
        <p:blipFill>
          <a:blip r:embed="rId4"/>
          <a:srcRect r="43451"/>
          <a:stretch>
            <a:fillRect/>
          </a:stretch>
        </p:blipFill>
        <p:spPr>
          <a:xfrm>
            <a:off x="4429124" y="2100252"/>
            <a:ext cx="2629856" cy="3829078"/>
          </a:xfrm>
          <a:prstGeom prst="rect">
            <a:avLst/>
          </a:prstGeom>
          <a:ln>
            <a:solidFill>
              <a:schemeClr val="tx1"/>
            </a:solidFill>
          </a:ln>
        </p:spPr>
      </p:pic>
      <p:sp>
        <p:nvSpPr>
          <p:cNvPr id="13" name="TextBox 12"/>
          <p:cNvSpPr txBox="1"/>
          <p:nvPr/>
        </p:nvSpPr>
        <p:spPr>
          <a:xfrm>
            <a:off x="642910" y="1571612"/>
            <a:ext cx="3405356" cy="461665"/>
          </a:xfrm>
          <a:prstGeom prst="rect">
            <a:avLst/>
          </a:prstGeom>
          <a:noFill/>
        </p:spPr>
        <p:txBody>
          <a:bodyPr wrap="none" rtlCol="0">
            <a:spAutoFit/>
          </a:bodyPr>
          <a:lstStyle/>
          <a:p>
            <a:pPr>
              <a:buFont typeface="Arial" pitchFamily="34" charset="0"/>
              <a:buChar char="•"/>
            </a:pPr>
            <a:r>
              <a:rPr lang="en-IN" sz="2400" dirty="0" smtClean="0"/>
              <a:t>    Extraction of Raw Data</a:t>
            </a:r>
            <a:endParaRPr lang="en-US" sz="2400" dirty="0"/>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Table of contents</a:t>
            </a:r>
            <a:endParaRPr lang="en-US" dirty="0"/>
          </a:p>
        </p:txBody>
      </p:sp>
      <p:sp>
        <p:nvSpPr>
          <p:cNvPr id="3" name="Content Placeholder 2"/>
          <p:cNvSpPr>
            <a:spLocks noGrp="1"/>
          </p:cNvSpPr>
          <p:nvPr>
            <p:ph idx="1"/>
          </p:nvPr>
        </p:nvSpPr>
        <p:spPr>
          <a:xfrm>
            <a:off x="437322" y="1587083"/>
            <a:ext cx="8229600" cy="4508917"/>
          </a:xfrm>
        </p:spPr>
        <p:txBody>
          <a:bodyPr>
            <a:normAutofit fontScale="70000" lnSpcReduction="20000"/>
          </a:bodyPr>
          <a:lstStyle/>
          <a:p>
            <a:pPr marL="0" indent="0">
              <a:buNone/>
            </a:pPr>
            <a:r>
              <a:rPr lang="en-US" dirty="0" smtClean="0"/>
              <a:t> </a:t>
            </a:r>
            <a:r>
              <a:rPr lang="en-US" dirty="0"/>
              <a:t>     </a:t>
            </a:r>
            <a:r>
              <a:rPr lang="en-US" dirty="0" smtClean="0"/>
              <a:t>             </a:t>
            </a:r>
          </a:p>
          <a:p>
            <a:pPr lvl="0"/>
            <a:r>
              <a:rPr lang="en-US" dirty="0" smtClean="0"/>
              <a:t>Introduction – Problem statement</a:t>
            </a:r>
            <a:endParaRPr lang="en-IN" dirty="0" smtClean="0"/>
          </a:p>
          <a:p>
            <a:pPr lvl="0"/>
            <a:r>
              <a:rPr lang="en-US" dirty="0" smtClean="0"/>
              <a:t>Objectives  </a:t>
            </a:r>
          </a:p>
          <a:p>
            <a:r>
              <a:rPr lang="en-US" dirty="0" smtClean="0"/>
              <a:t>Literature Survey </a:t>
            </a:r>
            <a:endParaRPr lang="en-IN" dirty="0"/>
          </a:p>
          <a:p>
            <a:pPr lvl="0"/>
            <a:r>
              <a:rPr lang="en-US" dirty="0"/>
              <a:t>Architecture </a:t>
            </a:r>
            <a:r>
              <a:rPr lang="en-US" dirty="0" smtClean="0"/>
              <a:t>diagram</a:t>
            </a:r>
            <a:endParaRPr lang="en-IN" dirty="0"/>
          </a:p>
          <a:p>
            <a:pPr lvl="0"/>
            <a:r>
              <a:rPr lang="en-US" dirty="0" smtClean="0"/>
              <a:t>Diagrams</a:t>
            </a:r>
            <a:endParaRPr lang="en-IN" dirty="0"/>
          </a:p>
          <a:p>
            <a:pPr lvl="0"/>
            <a:r>
              <a:rPr lang="en-US" dirty="0"/>
              <a:t>Algorithms </a:t>
            </a:r>
            <a:r>
              <a:rPr lang="en-US" dirty="0" smtClean="0"/>
              <a:t>used</a:t>
            </a:r>
          </a:p>
          <a:p>
            <a:pPr lvl="0"/>
            <a:r>
              <a:rPr lang="en-US" dirty="0"/>
              <a:t>Modules </a:t>
            </a:r>
            <a:r>
              <a:rPr lang="en-US" dirty="0" smtClean="0"/>
              <a:t>Description</a:t>
            </a:r>
          </a:p>
          <a:p>
            <a:pPr lvl="0"/>
            <a:r>
              <a:rPr lang="en-US" dirty="0" smtClean="0"/>
              <a:t>Implementation </a:t>
            </a:r>
            <a:endParaRPr lang="en-IN" dirty="0"/>
          </a:p>
          <a:p>
            <a:pPr lvl="0"/>
            <a:r>
              <a:rPr lang="en-US" dirty="0"/>
              <a:t>Results and </a:t>
            </a:r>
            <a:r>
              <a:rPr lang="en-US" dirty="0" smtClean="0"/>
              <a:t>Discussion</a:t>
            </a:r>
          </a:p>
          <a:p>
            <a:pPr lvl="0"/>
            <a:r>
              <a:rPr lang="en-IN" dirty="0" smtClean="0"/>
              <a:t>Screenshots</a:t>
            </a:r>
            <a:endParaRPr lang="en-IN" dirty="0"/>
          </a:p>
          <a:p>
            <a:pPr lvl="0"/>
            <a:r>
              <a:rPr lang="en-US" dirty="0" smtClean="0"/>
              <a:t>References </a:t>
            </a:r>
            <a:endParaRPr lang="en-IN" dirty="0"/>
          </a:p>
          <a:p>
            <a:pPr lvl="0">
              <a:buNone/>
            </a:pPr>
            <a:endParaRPr lang="en-US" dirty="0" smtClean="0"/>
          </a:p>
          <a:p>
            <a:pPr lvl="0"/>
            <a:endParaRPr lang="en-IN" dirty="0"/>
          </a:p>
        </p:txBody>
      </p:sp>
      <p:pic>
        <p:nvPicPr>
          <p:cNvPr id="4" name="image2.jpeg"/>
          <p:cNvPicPr/>
          <p:nvPr/>
        </p:nvPicPr>
        <p:blipFill>
          <a:blip r:embed="rId3"/>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pPr/>
              <a:t>4/25/2022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2</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pPr>
              <a:buNone/>
            </a:pPr>
            <a:endParaRPr lang="en-US" sz="1800" dirty="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20</a:t>
            </a:fld>
            <a:endParaRPr lang="en-US"/>
          </a:p>
        </p:txBody>
      </p:sp>
      <p:pic>
        <p:nvPicPr>
          <p:cNvPr id="17" name="Picture 16" descr="imple3.PNG"/>
          <p:cNvPicPr>
            <a:picLocks noChangeAspect="1"/>
          </p:cNvPicPr>
          <p:nvPr/>
        </p:nvPicPr>
        <p:blipFill>
          <a:blip r:embed="rId3"/>
          <a:srcRect t="2334" r="50000" b="1199"/>
          <a:stretch>
            <a:fillRect/>
          </a:stretch>
        </p:blipFill>
        <p:spPr>
          <a:xfrm>
            <a:off x="857224" y="1571612"/>
            <a:ext cx="2786082" cy="4462275"/>
          </a:xfrm>
          <a:prstGeom prst="rect">
            <a:avLst/>
          </a:prstGeom>
          <a:ln>
            <a:solidFill>
              <a:schemeClr val="tx1"/>
            </a:solidFill>
          </a:ln>
        </p:spPr>
      </p:pic>
      <p:pic>
        <p:nvPicPr>
          <p:cNvPr id="18" name="Picture 17" descr="imple4.PNG"/>
          <p:cNvPicPr>
            <a:picLocks noChangeAspect="1"/>
          </p:cNvPicPr>
          <p:nvPr/>
        </p:nvPicPr>
        <p:blipFill>
          <a:blip r:embed="rId4"/>
          <a:srcRect t="2054" r="42491"/>
          <a:stretch>
            <a:fillRect/>
          </a:stretch>
        </p:blipFill>
        <p:spPr>
          <a:xfrm>
            <a:off x="4429124" y="1857364"/>
            <a:ext cx="3000396" cy="3868362"/>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Extracted data:-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This is the Raw data which is extracted with the help of product</a:t>
            </a:r>
          </a:p>
          <a:p>
            <a:pPr>
              <a:buNone/>
            </a:pPr>
            <a:r>
              <a:rPr lang="en-IN" sz="2400" dirty="0" smtClean="0"/>
              <a:t>link &amp; </a:t>
            </a:r>
            <a:r>
              <a:rPr lang="en-IN" sz="2400" dirty="0" err="1" smtClean="0"/>
              <a:t>xpath</a:t>
            </a:r>
            <a:r>
              <a:rPr lang="en-IN" sz="2400" dirty="0" smtClean="0"/>
              <a:t> locator. We need to filter this data to make it useful</a:t>
            </a:r>
          </a:p>
          <a:p>
            <a:pPr>
              <a:buNone/>
            </a:pPr>
            <a:r>
              <a:rPr lang="en-IN" sz="2400" dirty="0" smtClean="0"/>
              <a:t>for the user.</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21</a:t>
            </a:fld>
            <a:endParaRPr lang="en-US"/>
          </a:p>
        </p:txBody>
      </p:sp>
      <p:pic>
        <p:nvPicPr>
          <p:cNvPr id="9" name="Picture 8" descr="Extracted result.PNG"/>
          <p:cNvPicPr>
            <a:picLocks noChangeAspect="1"/>
          </p:cNvPicPr>
          <p:nvPr/>
        </p:nvPicPr>
        <p:blipFill>
          <a:blip r:embed="rId3"/>
          <a:stretch>
            <a:fillRect/>
          </a:stretch>
        </p:blipFill>
        <p:spPr>
          <a:xfrm>
            <a:off x="1000100" y="2143116"/>
            <a:ext cx="7117697" cy="2362405"/>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Filtering/ Appending the raw data:-</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22</a:t>
            </a:fld>
            <a:endParaRPr lang="en-US"/>
          </a:p>
        </p:txBody>
      </p:sp>
      <p:pic>
        <p:nvPicPr>
          <p:cNvPr id="13" name="Picture 12" descr="filter.PNG"/>
          <p:cNvPicPr>
            <a:picLocks noChangeAspect="1"/>
          </p:cNvPicPr>
          <p:nvPr/>
        </p:nvPicPr>
        <p:blipFill>
          <a:blip r:embed="rId3"/>
          <a:srcRect b="1048"/>
          <a:stretch>
            <a:fillRect/>
          </a:stretch>
        </p:blipFill>
        <p:spPr>
          <a:xfrm>
            <a:off x="928663" y="2116867"/>
            <a:ext cx="4286280" cy="3966876"/>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Filtered data:-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This is filtered data, free from garbage value and unnecessary </a:t>
            </a:r>
          </a:p>
          <a:p>
            <a:pPr>
              <a:buNone/>
            </a:pPr>
            <a:r>
              <a:rPr lang="en-IN" sz="2400" dirty="0" smtClean="0"/>
              <a:t>Information. This data will serve as base dataset for analyzing</a:t>
            </a:r>
          </a:p>
          <a:p>
            <a:pPr>
              <a:buNone/>
            </a:pPr>
            <a:r>
              <a:rPr lang="en-IN" sz="2400" dirty="0" smtClean="0"/>
              <a:t>system.</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23</a:t>
            </a:fld>
            <a:endParaRPr lang="en-US"/>
          </a:p>
        </p:txBody>
      </p:sp>
      <p:pic>
        <p:nvPicPr>
          <p:cNvPr id="13" name="Picture 12" descr="Filtered result.PNG"/>
          <p:cNvPicPr>
            <a:picLocks noChangeAspect="1"/>
          </p:cNvPicPr>
          <p:nvPr/>
        </p:nvPicPr>
        <p:blipFill>
          <a:blip r:embed="rId3"/>
          <a:stretch>
            <a:fillRect/>
          </a:stretch>
        </p:blipFill>
        <p:spPr>
          <a:xfrm>
            <a:off x="1000100" y="2143116"/>
            <a:ext cx="7110077" cy="2392888"/>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Best Price Analyzing:-</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24</a:t>
            </a:fld>
            <a:endParaRPr lang="en-US"/>
          </a:p>
        </p:txBody>
      </p:sp>
      <p:pic>
        <p:nvPicPr>
          <p:cNvPr id="9" name="Picture 8" descr="best price 1.PNG"/>
          <p:cNvPicPr>
            <a:picLocks noChangeAspect="1"/>
          </p:cNvPicPr>
          <p:nvPr/>
        </p:nvPicPr>
        <p:blipFill>
          <a:blip r:embed="rId3"/>
          <a:srcRect r="34173"/>
          <a:stretch>
            <a:fillRect/>
          </a:stretch>
        </p:blipFill>
        <p:spPr>
          <a:xfrm>
            <a:off x="928662" y="2285992"/>
            <a:ext cx="4061111" cy="3184625"/>
          </a:xfrm>
          <a:prstGeom prst="rect">
            <a:avLst/>
          </a:prstGeom>
          <a:ln>
            <a:solidFill>
              <a:schemeClr val="tx1"/>
            </a:solidFill>
          </a:ln>
        </p:spPr>
      </p:pic>
      <p:pic>
        <p:nvPicPr>
          <p:cNvPr id="14" name="Picture 13" descr="Best price 2.PNG"/>
          <p:cNvPicPr>
            <a:picLocks noChangeAspect="1"/>
          </p:cNvPicPr>
          <p:nvPr/>
        </p:nvPicPr>
        <p:blipFill>
          <a:blip r:embed="rId4"/>
          <a:srcRect r="11074"/>
          <a:stretch>
            <a:fillRect/>
          </a:stretch>
        </p:blipFill>
        <p:spPr>
          <a:xfrm>
            <a:off x="5214942" y="2857496"/>
            <a:ext cx="3429024" cy="1828959"/>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Best Price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Best Price analysis helps in providing the best price available for</a:t>
            </a:r>
          </a:p>
          <a:p>
            <a:pPr>
              <a:buNone/>
            </a:pPr>
            <a:r>
              <a:rPr lang="en-IN" sz="2400" dirty="0" smtClean="0"/>
              <a:t>a product and it also suggest the corresponding marketplace.</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25</a:t>
            </a:fld>
            <a:endParaRPr lang="en-US"/>
          </a:p>
        </p:txBody>
      </p:sp>
      <p:pic>
        <p:nvPicPr>
          <p:cNvPr id="14" name="Picture 13" descr="Best price result.PNG"/>
          <p:cNvPicPr>
            <a:picLocks noChangeAspect="1"/>
          </p:cNvPicPr>
          <p:nvPr/>
        </p:nvPicPr>
        <p:blipFill>
          <a:blip r:embed="rId3"/>
          <a:stretch>
            <a:fillRect/>
          </a:stretch>
        </p:blipFill>
        <p:spPr>
          <a:xfrm>
            <a:off x="928662" y="2143117"/>
            <a:ext cx="4000528" cy="2375051"/>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Best Rating Analyzing:-</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26</a:t>
            </a:fld>
            <a:endParaRPr lang="en-US"/>
          </a:p>
        </p:txBody>
      </p:sp>
      <p:pic>
        <p:nvPicPr>
          <p:cNvPr id="13" name="Picture 12" descr="Best rating 1.PNG"/>
          <p:cNvPicPr>
            <a:picLocks noChangeAspect="1"/>
          </p:cNvPicPr>
          <p:nvPr/>
        </p:nvPicPr>
        <p:blipFill>
          <a:blip r:embed="rId3"/>
          <a:stretch>
            <a:fillRect/>
          </a:stretch>
        </p:blipFill>
        <p:spPr>
          <a:xfrm>
            <a:off x="857224" y="2357430"/>
            <a:ext cx="4213676" cy="3219752"/>
          </a:xfrm>
          <a:prstGeom prst="rect">
            <a:avLst/>
          </a:prstGeom>
          <a:ln>
            <a:solidFill>
              <a:schemeClr val="tx1"/>
            </a:solidFill>
          </a:ln>
        </p:spPr>
      </p:pic>
      <p:pic>
        <p:nvPicPr>
          <p:cNvPr id="15" name="Picture 14" descr="Best rating 2.PNG"/>
          <p:cNvPicPr>
            <a:picLocks noChangeAspect="1"/>
          </p:cNvPicPr>
          <p:nvPr/>
        </p:nvPicPr>
        <p:blipFill>
          <a:blip r:embed="rId4"/>
          <a:stretch>
            <a:fillRect/>
          </a:stretch>
        </p:blipFill>
        <p:spPr>
          <a:xfrm>
            <a:off x="5286380" y="3071810"/>
            <a:ext cx="3513125" cy="1821338"/>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Best Rating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Best Rating analysis helps in providing the rating available for</a:t>
            </a:r>
          </a:p>
          <a:p>
            <a:pPr>
              <a:buNone/>
            </a:pPr>
            <a:r>
              <a:rPr lang="en-IN" sz="2400" dirty="0" smtClean="0"/>
              <a:t>a product and it also suggest the corresponding marketplace.</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27</a:t>
            </a:fld>
            <a:endParaRPr lang="en-US"/>
          </a:p>
        </p:txBody>
      </p:sp>
      <p:pic>
        <p:nvPicPr>
          <p:cNvPr id="9" name="Picture 8" descr="Best rating result.PNG"/>
          <p:cNvPicPr>
            <a:picLocks noChangeAspect="1"/>
          </p:cNvPicPr>
          <p:nvPr/>
        </p:nvPicPr>
        <p:blipFill>
          <a:blip r:embed="rId3"/>
          <a:stretch>
            <a:fillRect/>
          </a:stretch>
        </p:blipFill>
        <p:spPr>
          <a:xfrm>
            <a:off x="1071538" y="2143116"/>
            <a:ext cx="4101940" cy="2428892"/>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Best Rating Count Analyzing:-</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28</a:t>
            </a:fld>
            <a:endParaRPr lang="en-US"/>
          </a:p>
        </p:txBody>
      </p:sp>
      <p:pic>
        <p:nvPicPr>
          <p:cNvPr id="13" name="Picture 12" descr="best rating count 1.PNG"/>
          <p:cNvPicPr>
            <a:picLocks noChangeAspect="1"/>
          </p:cNvPicPr>
          <p:nvPr/>
        </p:nvPicPr>
        <p:blipFill>
          <a:blip r:embed="rId3"/>
          <a:stretch>
            <a:fillRect/>
          </a:stretch>
        </p:blipFill>
        <p:spPr>
          <a:xfrm>
            <a:off x="714348" y="2500306"/>
            <a:ext cx="4464031" cy="2956862"/>
          </a:xfrm>
          <a:prstGeom prst="rect">
            <a:avLst/>
          </a:prstGeom>
          <a:ln>
            <a:solidFill>
              <a:schemeClr val="tx1"/>
            </a:solidFill>
          </a:ln>
        </p:spPr>
      </p:pic>
      <p:pic>
        <p:nvPicPr>
          <p:cNvPr id="15" name="Picture 14" descr="best rating count 2.PNG"/>
          <p:cNvPicPr>
            <a:picLocks noChangeAspect="1"/>
          </p:cNvPicPr>
          <p:nvPr/>
        </p:nvPicPr>
        <p:blipFill>
          <a:blip r:embed="rId4"/>
          <a:srcRect r="5003"/>
          <a:stretch>
            <a:fillRect/>
          </a:stretch>
        </p:blipFill>
        <p:spPr>
          <a:xfrm>
            <a:off x="5357818" y="3286124"/>
            <a:ext cx="3071834" cy="1496238"/>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Best Rating count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     Rating count analysis tells us the best marketplace to buy a product or the marketplace users are more likely to buy a particular product.</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29</a:t>
            </a:fld>
            <a:endParaRPr lang="en-US"/>
          </a:p>
        </p:txBody>
      </p:sp>
      <p:pic>
        <p:nvPicPr>
          <p:cNvPr id="9" name="Picture 8" descr="Best rating count result.PNG"/>
          <p:cNvPicPr>
            <a:picLocks noChangeAspect="1"/>
          </p:cNvPicPr>
          <p:nvPr/>
        </p:nvPicPr>
        <p:blipFill>
          <a:blip r:embed="rId3"/>
          <a:stretch>
            <a:fillRect/>
          </a:stretch>
        </p:blipFill>
        <p:spPr>
          <a:xfrm>
            <a:off x="928662" y="2071678"/>
            <a:ext cx="4538926" cy="2500330"/>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p>
        </p:txBody>
      </p:sp>
      <p:sp>
        <p:nvSpPr>
          <p:cNvPr id="3" name="Content Placeholder 2"/>
          <p:cNvSpPr>
            <a:spLocks noGrp="1"/>
          </p:cNvSpPr>
          <p:nvPr>
            <p:ph idx="1"/>
          </p:nvPr>
        </p:nvSpPr>
        <p:spPr/>
        <p:txBody>
          <a:bodyPr>
            <a:normAutofit/>
          </a:bodyPr>
          <a:lstStyle/>
          <a:p>
            <a:pPr marL="0" indent="0">
              <a:buNone/>
            </a:pPr>
            <a:r>
              <a:rPr lang="en-US" dirty="0"/>
              <a:t>                     </a:t>
            </a:r>
          </a:p>
          <a:p>
            <a:r>
              <a:rPr lang="en-US" sz="2400" dirty="0"/>
              <a:t>The </a:t>
            </a:r>
            <a:r>
              <a:rPr lang="en-US" sz="2400" dirty="0" smtClean="0"/>
              <a:t>Optimal Product Price Analyzing System is </a:t>
            </a:r>
            <a:r>
              <a:rPr lang="en-US" sz="2400" dirty="0"/>
              <a:t>used to </a:t>
            </a:r>
            <a:r>
              <a:rPr lang="en-US" sz="2400" dirty="0" smtClean="0"/>
              <a:t>fetch the lowest price available of a product from the internet. </a:t>
            </a:r>
            <a:endParaRPr lang="en-US" sz="2400" dirty="0"/>
          </a:p>
          <a:p>
            <a:r>
              <a:rPr lang="en-US" sz="2400" dirty="0"/>
              <a:t>It involves the usage of modern technologies like </a:t>
            </a:r>
            <a:r>
              <a:rPr lang="en-US" sz="2400" dirty="0" smtClean="0"/>
              <a:t>web scrapping, Data Science and Data Analytics. </a:t>
            </a:r>
            <a:endParaRPr lang="en-US" sz="2400" dirty="0"/>
          </a:p>
          <a:p>
            <a:r>
              <a:rPr lang="en-US" sz="2400" dirty="0"/>
              <a:t>By applying the </a:t>
            </a:r>
            <a:r>
              <a:rPr lang="en-US" sz="2400" dirty="0" smtClean="0"/>
              <a:t>Optimal Product Price Analyzing System </a:t>
            </a:r>
            <a:r>
              <a:rPr lang="en-US" sz="2400" dirty="0"/>
              <a:t>you’ll not only be able to tell </a:t>
            </a:r>
            <a:r>
              <a:rPr lang="en-US" sz="2400" dirty="0" smtClean="0"/>
              <a:t>the lowest price of a product </a:t>
            </a:r>
            <a:r>
              <a:rPr lang="en-US" sz="2400" dirty="0"/>
              <a:t>but also be able to </a:t>
            </a:r>
            <a:r>
              <a:rPr lang="en-US" sz="2400" dirty="0" smtClean="0"/>
              <a:t>analyze the product data available on the internet.</a:t>
            </a:r>
            <a:endParaRPr lang="en-US" sz="2400"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pPr/>
              <a:t>3</a:t>
            </a:fld>
            <a:endParaRPr lang="en-US" dirty="0"/>
          </a:p>
        </p:txBody>
      </p:sp>
      <p:sp>
        <p:nvSpPr>
          <p:cNvPr id="6" name="Date Placeholder 4"/>
          <p:cNvSpPr>
            <a:spLocks noGrp="1"/>
          </p:cNvSpPr>
          <p:nvPr>
            <p:ph type="dt" sz="half" idx="10"/>
          </p:nvPr>
        </p:nvSpPr>
        <p:spPr>
          <a:xfrm>
            <a:off x="609600" y="6508750"/>
            <a:ext cx="2133600" cy="365125"/>
          </a:xfrm>
        </p:spPr>
        <p:txBody>
          <a:bodyPr/>
          <a:lstStyle/>
          <a:p>
            <a:fld id="{56EF3FC5-A176-4F94-826C-363911495B0D}" type="datetime1">
              <a:rPr lang="en-US" smtClean="0"/>
              <a:pPr/>
              <a:t>4/25/2022</a:t>
            </a:fld>
            <a:endParaRPr lang="en-US"/>
          </a:p>
        </p:txBody>
      </p:sp>
      <p:sp>
        <p:nvSpPr>
          <p:cNvPr id="8" name="Footer Placeholder 5"/>
          <p:cNvSpPr>
            <a:spLocks noGrp="1"/>
          </p:cNvSpPr>
          <p:nvPr>
            <p:ph type="ftr" sz="quarter" idx="11"/>
          </p:nvPr>
        </p:nvSpPr>
        <p:spPr>
          <a:xfrm>
            <a:off x="3276600" y="6508750"/>
            <a:ext cx="2895600" cy="365125"/>
          </a:xfrm>
        </p:spPr>
        <p:txBody>
          <a:bodyPr/>
          <a:lstStyle/>
          <a:p>
            <a:endParaRPr lang="en-US"/>
          </a:p>
        </p:txBody>
      </p:sp>
      <p:sp>
        <p:nvSpPr>
          <p:cNvPr id="9" name="Slide Number Placeholder 6"/>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Appending Each day filtered data to a MASTER File:-</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30</a:t>
            </a:fld>
            <a:endParaRPr lang="en-US"/>
          </a:p>
        </p:txBody>
      </p:sp>
      <p:pic>
        <p:nvPicPr>
          <p:cNvPr id="1026" name="Picture 2"/>
          <p:cNvPicPr>
            <a:picLocks noChangeAspect="1" noChangeArrowheads="1"/>
          </p:cNvPicPr>
          <p:nvPr/>
        </p:nvPicPr>
        <p:blipFill>
          <a:blip r:embed="rId3"/>
          <a:srcRect/>
          <a:stretch>
            <a:fillRect/>
          </a:stretch>
        </p:blipFill>
        <p:spPr bwMode="auto">
          <a:xfrm>
            <a:off x="928662" y="2143116"/>
            <a:ext cx="3114681" cy="3922921"/>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Extracting Desired Data from Master File:-</a:t>
            </a:r>
          </a:p>
          <a:p>
            <a:pPr>
              <a:buNone/>
            </a:pPr>
            <a:r>
              <a:rPr lang="en-IN" sz="1600" dirty="0" smtClean="0"/>
              <a:t>Example – Let’s Extract Amazon Rating  Count data from Master File</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r>
              <a:rPr lang="en-IN" sz="1600" dirty="0" smtClean="0"/>
              <a:t>Here, we have extracted a week data from 11 April 2022 to 17 April 2022</a:t>
            </a:r>
            <a:endParaRPr lang="en-US" sz="16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31</a:t>
            </a:fld>
            <a:endParaRPr lang="en-US"/>
          </a:p>
        </p:txBody>
      </p:sp>
      <p:pic>
        <p:nvPicPr>
          <p:cNvPr id="2051" name="Picture 3"/>
          <p:cNvPicPr>
            <a:picLocks noChangeAspect="1" noChangeArrowheads="1"/>
          </p:cNvPicPr>
          <p:nvPr/>
        </p:nvPicPr>
        <p:blipFill>
          <a:blip r:embed="rId3"/>
          <a:srcRect/>
          <a:stretch>
            <a:fillRect/>
          </a:stretch>
        </p:blipFill>
        <p:spPr bwMode="auto">
          <a:xfrm>
            <a:off x="500034" y="2500306"/>
            <a:ext cx="7987661" cy="2545868"/>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Amazon Rating count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Rating count tells us the average number of sales of a product</a:t>
            </a:r>
          </a:p>
          <a:p>
            <a:pPr>
              <a:buNone/>
            </a:pPr>
            <a:r>
              <a:rPr lang="en-IN" sz="2400" dirty="0" smtClean="0"/>
              <a:t>that could have taken place by a particular marketplace at a</a:t>
            </a:r>
          </a:p>
          <a:p>
            <a:pPr>
              <a:buNone/>
            </a:pPr>
            <a:r>
              <a:rPr lang="en-IN" sz="2400" dirty="0" smtClean="0"/>
              <a:t>particular given time.</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32</a:t>
            </a:fld>
            <a:endParaRPr lang="en-US"/>
          </a:p>
        </p:txBody>
      </p:sp>
      <p:pic>
        <p:nvPicPr>
          <p:cNvPr id="13" name="Picture 2"/>
          <p:cNvPicPr>
            <a:picLocks noChangeAspect="1" noChangeArrowheads="1"/>
          </p:cNvPicPr>
          <p:nvPr/>
        </p:nvPicPr>
        <p:blipFill>
          <a:blip r:embed="rId3"/>
          <a:srcRect/>
          <a:stretch>
            <a:fillRect/>
          </a:stretch>
        </p:blipFill>
        <p:spPr bwMode="auto">
          <a:xfrm>
            <a:off x="571472" y="2500306"/>
            <a:ext cx="7963509" cy="1114471"/>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Extracting Desired Data from Master File:-</a:t>
            </a:r>
          </a:p>
          <a:p>
            <a:pPr>
              <a:buNone/>
            </a:pPr>
            <a:r>
              <a:rPr lang="en-IN" sz="1600" dirty="0" smtClean="0"/>
              <a:t>Example – Let’s Extract Amazon Price data from Master File</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r>
              <a:rPr lang="en-IN" sz="1600" dirty="0" smtClean="0"/>
              <a:t>Here, we have extracted a week data from 11 April 2022 to 17 April 2022</a:t>
            </a:r>
            <a:endParaRPr lang="en-US" sz="16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33</a:t>
            </a:fld>
            <a:endParaRPr lang="en-US"/>
          </a:p>
        </p:txBody>
      </p:sp>
      <p:pic>
        <p:nvPicPr>
          <p:cNvPr id="3074" name="Picture 2"/>
          <p:cNvPicPr>
            <a:picLocks noChangeAspect="1" noChangeArrowheads="1"/>
          </p:cNvPicPr>
          <p:nvPr/>
        </p:nvPicPr>
        <p:blipFill>
          <a:blip r:embed="rId3"/>
          <a:srcRect/>
          <a:stretch>
            <a:fillRect/>
          </a:stretch>
        </p:blipFill>
        <p:spPr bwMode="auto">
          <a:xfrm>
            <a:off x="500034" y="2428868"/>
            <a:ext cx="8036775" cy="2571768"/>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Amazon Price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US" sz="2400" dirty="0" smtClean="0"/>
              <a:t>Price Analysis tells us how the price changes over time. We can</a:t>
            </a:r>
          </a:p>
          <a:p>
            <a:pPr>
              <a:buNone/>
            </a:pPr>
            <a:r>
              <a:rPr lang="en-US" sz="2400" dirty="0" smtClean="0"/>
              <a:t>also conclude at what particular time the product was available</a:t>
            </a:r>
          </a:p>
          <a:p>
            <a:pPr>
              <a:buNone/>
            </a:pPr>
            <a:r>
              <a:rPr lang="en-US" sz="2400" dirty="0" smtClean="0"/>
              <a:t>at the lowest price. </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34</a:t>
            </a:fld>
            <a:endParaRPr lang="en-US"/>
          </a:p>
        </p:txBody>
      </p:sp>
      <p:pic>
        <p:nvPicPr>
          <p:cNvPr id="6146" name="Picture 2"/>
          <p:cNvPicPr>
            <a:picLocks noChangeAspect="1" noChangeArrowheads="1"/>
          </p:cNvPicPr>
          <p:nvPr/>
        </p:nvPicPr>
        <p:blipFill>
          <a:blip r:embed="rId3"/>
          <a:srcRect/>
          <a:stretch>
            <a:fillRect/>
          </a:stretch>
        </p:blipFill>
        <p:spPr bwMode="auto">
          <a:xfrm>
            <a:off x="571472" y="2571744"/>
            <a:ext cx="8015306" cy="1114428"/>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Convert the Extracted data into Visual Form:-</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800" dirty="0" smtClean="0"/>
          </a:p>
          <a:p>
            <a:pPr>
              <a:buNone/>
            </a:pPr>
            <a:r>
              <a:rPr lang="en-IN" sz="1800" dirty="0" smtClean="0"/>
              <a:t>We have converter the extracted data into simple line graph for detailed analysis.</a:t>
            </a:r>
            <a:endParaRPr lang="en-US" sz="18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35</a:t>
            </a:fld>
            <a:endParaRPr lang="en-US"/>
          </a:p>
        </p:txBody>
      </p:sp>
      <p:pic>
        <p:nvPicPr>
          <p:cNvPr id="4098" name="Picture 2"/>
          <p:cNvPicPr>
            <a:picLocks noChangeAspect="1" noChangeArrowheads="1"/>
          </p:cNvPicPr>
          <p:nvPr/>
        </p:nvPicPr>
        <p:blipFill>
          <a:blip r:embed="rId3"/>
          <a:srcRect/>
          <a:stretch>
            <a:fillRect/>
          </a:stretch>
        </p:blipFill>
        <p:spPr bwMode="auto">
          <a:xfrm>
            <a:off x="928662" y="2285992"/>
            <a:ext cx="4248150" cy="2667000"/>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1800" dirty="0" smtClean="0"/>
              <a:t>Product - </a:t>
            </a:r>
            <a:r>
              <a:rPr lang="en-US" sz="1800" dirty="0" err="1" smtClean="0"/>
              <a:t>boAt</a:t>
            </a:r>
            <a:r>
              <a:rPr lang="en-US" sz="1800" dirty="0" smtClean="0"/>
              <a:t> </a:t>
            </a:r>
            <a:r>
              <a:rPr lang="en-US" sz="1800" dirty="0" err="1" smtClean="0"/>
              <a:t>Rockerz</a:t>
            </a:r>
            <a:r>
              <a:rPr lang="en-US" sz="1800" dirty="0" smtClean="0"/>
              <a:t> 330 Bluetooth Wireless</a:t>
            </a:r>
          </a:p>
          <a:p>
            <a:r>
              <a:rPr lang="en-IN" sz="1800" dirty="0" smtClean="0"/>
              <a:t>Factor – Rating Count</a:t>
            </a:r>
          </a:p>
          <a:p>
            <a:r>
              <a:rPr lang="en-IN" sz="1800" dirty="0" err="1" smtClean="0"/>
              <a:t>MarketPlace</a:t>
            </a:r>
            <a:r>
              <a:rPr lang="en-IN" sz="1800" dirty="0" smtClean="0"/>
              <a:t> – Amazon</a:t>
            </a:r>
          </a:p>
          <a:p>
            <a:pPr>
              <a:buNone/>
            </a:pPr>
            <a:r>
              <a:rPr lang="en-IN" sz="1400" dirty="0" smtClean="0"/>
              <a:t>Below graph shows how rating count of the product increases over time, this also Shows how the demand of</a:t>
            </a:r>
          </a:p>
          <a:p>
            <a:pPr>
              <a:buNone/>
            </a:pPr>
            <a:r>
              <a:rPr lang="en-IN" sz="1400" dirty="0" smtClean="0"/>
              <a:t>the product increases over time.</a:t>
            </a:r>
            <a:endParaRPr lang="en-US" sz="1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36</a:t>
            </a:fld>
            <a:endParaRPr lang="en-US"/>
          </a:p>
        </p:txBody>
      </p:sp>
      <p:pic>
        <p:nvPicPr>
          <p:cNvPr id="6147" name="Picture 3" descr="C:\Users\Akshat\Desktop\FInal sem project\code\Analyse\Amazon\boAt Rockerz 330 Bluetooth Wireless.png"/>
          <p:cNvPicPr>
            <a:picLocks noChangeAspect="1" noChangeArrowheads="1"/>
          </p:cNvPicPr>
          <p:nvPr/>
        </p:nvPicPr>
        <p:blipFill>
          <a:blip r:embed="rId3"/>
          <a:srcRect l="9813" t="9346" r="7475" b="8877"/>
          <a:stretch>
            <a:fillRect/>
          </a:stretch>
        </p:blipFill>
        <p:spPr bwMode="auto">
          <a:xfrm>
            <a:off x="1928794" y="3214686"/>
            <a:ext cx="4714908" cy="2796979"/>
          </a:xfrm>
          <a:prstGeom prst="rect">
            <a:avLst/>
          </a:prstGeom>
          <a:noFill/>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Scheduler:-</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800" dirty="0" smtClean="0"/>
          </a:p>
          <a:p>
            <a:pPr>
              <a:buNone/>
            </a:pPr>
            <a:r>
              <a:rPr lang="en-IN" sz="1800" dirty="0" smtClean="0"/>
              <a:t>We can schedule the whole code with the help of a scheduler. It helps in executing the</a:t>
            </a:r>
          </a:p>
          <a:p>
            <a:pPr>
              <a:buNone/>
            </a:pPr>
            <a:r>
              <a:rPr lang="en-IN" sz="1800" dirty="0" smtClean="0"/>
              <a:t>particular code at a particular time on its own.</a:t>
            </a:r>
            <a:endParaRPr lang="en-US" sz="18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37</a:t>
            </a:fld>
            <a:endParaRPr lang="en-US"/>
          </a:p>
        </p:txBody>
      </p:sp>
      <p:pic>
        <p:nvPicPr>
          <p:cNvPr id="9218" name="Picture 2"/>
          <p:cNvPicPr>
            <a:picLocks noChangeAspect="1" noChangeArrowheads="1"/>
          </p:cNvPicPr>
          <p:nvPr/>
        </p:nvPicPr>
        <p:blipFill>
          <a:blip r:embed="rId3"/>
          <a:srcRect/>
          <a:stretch>
            <a:fillRect/>
          </a:stretch>
        </p:blipFill>
        <p:spPr bwMode="auto">
          <a:xfrm>
            <a:off x="785786" y="2190765"/>
            <a:ext cx="3287127" cy="2881309"/>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Screenshots</a:t>
            </a:r>
            <a:endParaRPr lang="en-IN" sz="3600" dirty="0"/>
          </a:p>
        </p:txBody>
      </p:sp>
      <p:pic>
        <p:nvPicPr>
          <p:cNvPr id="13" name="Content Placeholder 12" descr="best price graph.PNG"/>
          <p:cNvPicPr>
            <a:picLocks noGrp="1" noChangeAspect="1"/>
          </p:cNvPicPr>
          <p:nvPr>
            <p:ph idx="1"/>
          </p:nvPr>
        </p:nvPicPr>
        <p:blipFill>
          <a:blip r:embed="rId2"/>
          <a:stretch>
            <a:fillRect/>
          </a:stretch>
        </p:blipFill>
        <p:spPr>
          <a:xfrm>
            <a:off x="928662" y="1568023"/>
            <a:ext cx="2795824" cy="1876226"/>
          </a:xfrm>
        </p:spPr>
      </p:pic>
      <p:pic>
        <p:nvPicPr>
          <p:cNvPr id="4" name="image2.jpeg"/>
          <p:cNvPicPr/>
          <p:nvPr/>
        </p:nvPicPr>
        <p:blipFill>
          <a:blip r:embed="rId3"/>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38</a:t>
            </a:fld>
            <a:endParaRPr lang="en-US"/>
          </a:p>
        </p:txBody>
      </p:sp>
      <p:sp>
        <p:nvSpPr>
          <p:cNvPr id="14" name="TextBox 13"/>
          <p:cNvSpPr txBox="1"/>
          <p:nvPr/>
        </p:nvSpPr>
        <p:spPr>
          <a:xfrm>
            <a:off x="1785918" y="3599418"/>
            <a:ext cx="1214446" cy="369332"/>
          </a:xfrm>
          <a:prstGeom prst="rect">
            <a:avLst/>
          </a:prstGeom>
          <a:noFill/>
        </p:spPr>
        <p:txBody>
          <a:bodyPr wrap="square" rtlCol="0">
            <a:spAutoFit/>
          </a:bodyPr>
          <a:lstStyle/>
          <a:p>
            <a:r>
              <a:rPr lang="en-IN" dirty="0" smtClean="0"/>
              <a:t>Best Price</a:t>
            </a:r>
            <a:endParaRPr lang="en-US" dirty="0"/>
          </a:p>
        </p:txBody>
      </p:sp>
      <p:pic>
        <p:nvPicPr>
          <p:cNvPr id="15" name="Picture 14" descr="Best rating graph.PNG"/>
          <p:cNvPicPr>
            <a:picLocks noChangeAspect="1"/>
          </p:cNvPicPr>
          <p:nvPr/>
        </p:nvPicPr>
        <p:blipFill>
          <a:blip r:embed="rId4"/>
          <a:stretch>
            <a:fillRect/>
          </a:stretch>
        </p:blipFill>
        <p:spPr>
          <a:xfrm>
            <a:off x="4929190" y="1500174"/>
            <a:ext cx="2928958" cy="1925285"/>
          </a:xfrm>
          <a:prstGeom prst="rect">
            <a:avLst/>
          </a:prstGeom>
        </p:spPr>
      </p:pic>
      <p:sp>
        <p:nvSpPr>
          <p:cNvPr id="16" name="TextBox 15"/>
          <p:cNvSpPr txBox="1"/>
          <p:nvPr/>
        </p:nvSpPr>
        <p:spPr>
          <a:xfrm>
            <a:off x="5857884" y="3571876"/>
            <a:ext cx="1428760" cy="369332"/>
          </a:xfrm>
          <a:prstGeom prst="rect">
            <a:avLst/>
          </a:prstGeom>
          <a:noFill/>
        </p:spPr>
        <p:txBody>
          <a:bodyPr wrap="square" rtlCol="0">
            <a:spAutoFit/>
          </a:bodyPr>
          <a:lstStyle/>
          <a:p>
            <a:r>
              <a:rPr lang="en-IN" dirty="0" smtClean="0"/>
              <a:t>Best Rating</a:t>
            </a:r>
            <a:endParaRPr lang="en-US" dirty="0"/>
          </a:p>
        </p:txBody>
      </p:sp>
      <p:pic>
        <p:nvPicPr>
          <p:cNvPr id="17" name="Picture 16" descr="Best rating count graph.PNG"/>
          <p:cNvPicPr>
            <a:picLocks noChangeAspect="1"/>
          </p:cNvPicPr>
          <p:nvPr/>
        </p:nvPicPr>
        <p:blipFill>
          <a:blip r:embed="rId5"/>
          <a:stretch>
            <a:fillRect/>
          </a:stretch>
        </p:blipFill>
        <p:spPr>
          <a:xfrm>
            <a:off x="3000364" y="4000504"/>
            <a:ext cx="2857520" cy="1900844"/>
          </a:xfrm>
          <a:prstGeom prst="rect">
            <a:avLst/>
          </a:prstGeom>
        </p:spPr>
      </p:pic>
      <p:sp>
        <p:nvSpPr>
          <p:cNvPr id="18" name="TextBox 17"/>
          <p:cNvSpPr txBox="1"/>
          <p:nvPr/>
        </p:nvSpPr>
        <p:spPr>
          <a:xfrm>
            <a:off x="3571868" y="6000768"/>
            <a:ext cx="1853008" cy="369332"/>
          </a:xfrm>
          <a:prstGeom prst="rect">
            <a:avLst/>
          </a:prstGeom>
          <a:noFill/>
        </p:spPr>
        <p:txBody>
          <a:bodyPr wrap="none" rtlCol="0">
            <a:spAutoFit/>
          </a:bodyPr>
          <a:lstStyle/>
          <a:p>
            <a:r>
              <a:rPr lang="en-IN" dirty="0" smtClean="0"/>
              <a:t>Best Rating Count</a:t>
            </a:r>
            <a:endParaRPr lang="en-US" dirty="0"/>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Screenshots</a:t>
            </a:r>
            <a:endParaRPr lang="en-IN" sz="36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39</a:t>
            </a:fld>
            <a:endParaRPr lang="en-US"/>
          </a:p>
        </p:txBody>
      </p:sp>
      <p:sp>
        <p:nvSpPr>
          <p:cNvPr id="14" name="TextBox 13"/>
          <p:cNvSpPr txBox="1"/>
          <p:nvPr/>
        </p:nvSpPr>
        <p:spPr>
          <a:xfrm>
            <a:off x="642910" y="4929198"/>
            <a:ext cx="3857652" cy="246221"/>
          </a:xfrm>
          <a:prstGeom prst="rect">
            <a:avLst/>
          </a:prstGeom>
          <a:noFill/>
        </p:spPr>
        <p:txBody>
          <a:bodyPr wrap="square" rtlCol="0">
            <a:spAutoFit/>
          </a:bodyPr>
          <a:lstStyle/>
          <a:p>
            <a:pPr algn="ctr"/>
            <a:r>
              <a:rPr lang="en-US" sz="1000" dirty="0" smtClean="0"/>
              <a:t>Apple </a:t>
            </a:r>
            <a:r>
              <a:rPr lang="en-US" sz="1000" dirty="0" err="1" smtClean="0"/>
              <a:t>iPhone</a:t>
            </a:r>
            <a:r>
              <a:rPr lang="en-US" sz="1000" dirty="0" smtClean="0"/>
              <a:t> 12 (128GB) – Green (AMAZON RATING COUNT)</a:t>
            </a:r>
            <a:endParaRPr lang="en-US" sz="1000" dirty="0"/>
          </a:p>
        </p:txBody>
      </p:sp>
      <p:pic>
        <p:nvPicPr>
          <p:cNvPr id="7170" name="Picture 2" descr="C:\Users\Akshat\Desktop\FInal sem project\code\Analyse\Amazon\Apple iPhone 12 (128GB) - Green.png"/>
          <p:cNvPicPr>
            <a:picLocks noChangeAspect="1" noChangeArrowheads="1"/>
          </p:cNvPicPr>
          <p:nvPr/>
        </p:nvPicPr>
        <p:blipFill>
          <a:blip r:embed="rId3"/>
          <a:srcRect l="8621" t="8621" r="6896" b="8046"/>
          <a:stretch>
            <a:fillRect/>
          </a:stretch>
        </p:blipFill>
        <p:spPr bwMode="auto">
          <a:xfrm>
            <a:off x="642910" y="2460942"/>
            <a:ext cx="3929090" cy="2325380"/>
          </a:xfrm>
          <a:prstGeom prst="rect">
            <a:avLst/>
          </a:prstGeom>
          <a:noFill/>
          <a:ln>
            <a:solidFill>
              <a:schemeClr val="tx1"/>
            </a:solidFill>
          </a:ln>
        </p:spPr>
      </p:pic>
      <p:sp>
        <p:nvSpPr>
          <p:cNvPr id="21" name="TextBox 20"/>
          <p:cNvSpPr txBox="1"/>
          <p:nvPr/>
        </p:nvSpPr>
        <p:spPr>
          <a:xfrm>
            <a:off x="4714876" y="4929198"/>
            <a:ext cx="3857652" cy="246221"/>
          </a:xfrm>
          <a:prstGeom prst="rect">
            <a:avLst/>
          </a:prstGeom>
          <a:noFill/>
        </p:spPr>
        <p:txBody>
          <a:bodyPr wrap="square" rtlCol="0">
            <a:spAutoFit/>
          </a:bodyPr>
          <a:lstStyle/>
          <a:p>
            <a:pPr algn="ctr"/>
            <a:r>
              <a:rPr lang="en-US" sz="1000" dirty="0" smtClean="0"/>
              <a:t>Apple </a:t>
            </a:r>
            <a:r>
              <a:rPr lang="en-US" sz="1000" dirty="0" err="1" smtClean="0"/>
              <a:t>iPhone</a:t>
            </a:r>
            <a:r>
              <a:rPr lang="en-US" sz="1000" dirty="0" smtClean="0"/>
              <a:t> 12 (128GB) – Green (FLIPKART RATING COUNT)</a:t>
            </a:r>
            <a:endParaRPr lang="en-US" sz="1000" dirty="0"/>
          </a:p>
        </p:txBody>
      </p:sp>
      <p:pic>
        <p:nvPicPr>
          <p:cNvPr id="7171" name="Picture 3" descr="C:\Users\Akshat\Desktop\FInal sem project\code\Analyse\Flipkart\Apple iPhone 12 (128GB) - Green.png"/>
          <p:cNvPicPr>
            <a:picLocks noChangeAspect="1" noChangeArrowheads="1"/>
          </p:cNvPicPr>
          <p:nvPr/>
        </p:nvPicPr>
        <p:blipFill>
          <a:blip r:embed="rId4"/>
          <a:srcRect l="9474" t="7895" r="6840" b="7893"/>
          <a:stretch>
            <a:fillRect/>
          </a:stretch>
        </p:blipFill>
        <p:spPr bwMode="auto">
          <a:xfrm>
            <a:off x="4786314" y="2457174"/>
            <a:ext cx="3857652" cy="2329148"/>
          </a:xfrm>
          <a:prstGeom prst="rect">
            <a:avLst/>
          </a:prstGeom>
          <a:noFill/>
          <a:ln>
            <a:solidFill>
              <a:schemeClr val="tx1"/>
            </a:solidFill>
          </a:ln>
        </p:spPr>
      </p:pic>
      <p:sp>
        <p:nvSpPr>
          <p:cNvPr id="23" name="TextBox 22"/>
          <p:cNvSpPr txBox="1"/>
          <p:nvPr/>
        </p:nvSpPr>
        <p:spPr>
          <a:xfrm>
            <a:off x="571472" y="1671568"/>
            <a:ext cx="7715304" cy="400110"/>
          </a:xfrm>
          <a:prstGeom prst="rect">
            <a:avLst/>
          </a:prstGeom>
          <a:noFill/>
        </p:spPr>
        <p:txBody>
          <a:bodyPr wrap="square" rtlCol="0">
            <a:spAutoFit/>
          </a:bodyPr>
          <a:lstStyle/>
          <a:p>
            <a:r>
              <a:rPr lang="en-US" sz="2000" dirty="0" smtClean="0"/>
              <a:t>Comparison of Rating Count Data available on different </a:t>
            </a:r>
            <a:r>
              <a:rPr lang="en-US" sz="2000" dirty="0" err="1" smtClean="0"/>
              <a:t>marketPlace</a:t>
            </a:r>
            <a:endParaRPr lang="en-US" sz="2000" dirty="0"/>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Objectives</a:t>
            </a:r>
          </a:p>
        </p:txBody>
      </p:sp>
      <p:sp>
        <p:nvSpPr>
          <p:cNvPr id="3" name="Content Placeholder 2"/>
          <p:cNvSpPr>
            <a:spLocks noGrp="1"/>
          </p:cNvSpPr>
          <p:nvPr>
            <p:ph idx="1"/>
          </p:nvPr>
        </p:nvSpPr>
        <p:spPr/>
        <p:txBody>
          <a:bodyPr>
            <a:normAutofit/>
          </a:bodyPr>
          <a:lstStyle/>
          <a:p>
            <a:r>
              <a:rPr lang="en-US" sz="2800" dirty="0"/>
              <a:t>The main aim of </a:t>
            </a:r>
            <a:r>
              <a:rPr lang="en-US" sz="2800" dirty="0" smtClean="0"/>
              <a:t>Optimal Product Price Analyzing System </a:t>
            </a:r>
            <a:r>
              <a:rPr lang="en-US" sz="2800" dirty="0"/>
              <a:t>is to </a:t>
            </a:r>
            <a:r>
              <a:rPr lang="en-US" sz="2800" dirty="0" smtClean="0"/>
              <a:t>find the best price of the product from Ecommerce websites like Amazon, </a:t>
            </a:r>
            <a:r>
              <a:rPr lang="en-US" sz="2800" dirty="0" err="1" smtClean="0"/>
              <a:t>Flipkart</a:t>
            </a:r>
            <a:r>
              <a:rPr lang="en-US" sz="2800" dirty="0" smtClean="0"/>
              <a:t> etc. </a:t>
            </a:r>
            <a:endParaRPr lang="en-US" sz="2800" dirty="0"/>
          </a:p>
          <a:p>
            <a:r>
              <a:rPr lang="en-US" sz="2800" dirty="0"/>
              <a:t>It comprehensively includes a variety of important techniques, such as </a:t>
            </a:r>
            <a:r>
              <a:rPr lang="en-US" sz="2800" dirty="0" smtClean="0"/>
              <a:t>analyzing, modeling, visualization </a:t>
            </a:r>
            <a:r>
              <a:rPr lang="en-US" sz="2800" dirty="0"/>
              <a:t>and </a:t>
            </a:r>
            <a:r>
              <a:rPr lang="en-US" sz="2800" dirty="0" smtClean="0"/>
              <a:t>evaluating. </a:t>
            </a:r>
            <a:endParaRPr lang="en-US" sz="2800" dirty="0"/>
          </a:p>
          <a:p>
            <a:r>
              <a:rPr lang="en-US" sz="2800" dirty="0"/>
              <a:t>It has broad application prospects </a:t>
            </a:r>
            <a:r>
              <a:rPr lang="en-US" sz="2800" dirty="0" smtClean="0"/>
              <a:t>in areas </a:t>
            </a:r>
            <a:r>
              <a:rPr lang="en-US" sz="2800" dirty="0"/>
              <a:t>such as </a:t>
            </a:r>
            <a:r>
              <a:rPr lang="en-US" sz="2800" dirty="0" smtClean="0"/>
              <a:t>price monitoring, news monitoring, trend recognition and lead generation. </a:t>
            </a:r>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4</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References</a:t>
            </a:r>
            <a:endParaRPr lang="en-US" sz="3600" dirty="0"/>
          </a:p>
        </p:txBody>
      </p:sp>
      <p:sp>
        <p:nvSpPr>
          <p:cNvPr id="3" name="Content Placeholder 2"/>
          <p:cNvSpPr>
            <a:spLocks noGrp="1"/>
          </p:cNvSpPr>
          <p:nvPr>
            <p:ph idx="1"/>
          </p:nvPr>
        </p:nvSpPr>
        <p:spPr/>
        <p:txBody>
          <a:bodyPr>
            <a:noAutofit/>
          </a:bodyPr>
          <a:lstStyle/>
          <a:p>
            <a:r>
              <a:rPr lang="en-US" sz="1200" dirty="0" smtClean="0"/>
              <a:t> </a:t>
            </a:r>
            <a:r>
              <a:rPr lang="en-US" sz="1200" dirty="0" err="1" smtClean="0"/>
              <a:t>Renita</a:t>
            </a:r>
            <a:r>
              <a:rPr lang="en-US" sz="1200" dirty="0" smtClean="0"/>
              <a:t> Crystal Pereira and </a:t>
            </a:r>
            <a:r>
              <a:rPr lang="en-US" sz="1200" dirty="0" err="1" smtClean="0"/>
              <a:t>Vanitha</a:t>
            </a:r>
            <a:r>
              <a:rPr lang="en-US" sz="1200" dirty="0" smtClean="0"/>
              <a:t> T, “Web Scraping of Social Networks,” International Journal of Innovative Research in Computer and Communication Engineering, pp. 237-240, Vol. 3, 2015.</a:t>
            </a:r>
          </a:p>
          <a:p>
            <a:endParaRPr lang="en-US" sz="1200" dirty="0" smtClean="0"/>
          </a:p>
          <a:p>
            <a:r>
              <a:rPr lang="en-US" sz="1200" dirty="0" smtClean="0"/>
              <a:t>Federico </a:t>
            </a:r>
            <a:r>
              <a:rPr lang="en-US" sz="1200" dirty="0" err="1" smtClean="0"/>
              <a:t>Polidoro</a:t>
            </a:r>
            <a:r>
              <a:rPr lang="en-US" sz="1200" dirty="0" smtClean="0"/>
              <a:t>, </a:t>
            </a:r>
            <a:r>
              <a:rPr lang="en-US" sz="1200" dirty="0" err="1" smtClean="0"/>
              <a:t>Riccardo</a:t>
            </a:r>
            <a:r>
              <a:rPr lang="en-US" sz="1200" dirty="0" smtClean="0"/>
              <a:t> </a:t>
            </a:r>
            <a:r>
              <a:rPr lang="en-US" sz="1200" dirty="0" err="1" smtClean="0"/>
              <a:t>Giannini</a:t>
            </a:r>
            <a:r>
              <a:rPr lang="en-US" sz="1200" dirty="0" smtClean="0"/>
              <a:t>, Rosanna Lo Conte, Stefano </a:t>
            </a:r>
            <a:r>
              <a:rPr lang="en-US" sz="1200" dirty="0" err="1" smtClean="0"/>
              <a:t>Mosca</a:t>
            </a:r>
            <a:r>
              <a:rPr lang="en-US" sz="1200" dirty="0" smtClean="0"/>
              <a:t> and Francesca Rossetti, “Web scraping techniques to collect data on consumer electronics and airfares for Italian HICP compilation,” Statistical Journal of the IAOS, pp. 165-176, 2015.</a:t>
            </a:r>
          </a:p>
          <a:p>
            <a:endParaRPr lang="en-US" sz="1200" dirty="0" smtClean="0"/>
          </a:p>
          <a:p>
            <a:r>
              <a:rPr lang="en-US" sz="1200" dirty="0" err="1" smtClean="0"/>
              <a:t>Kaushal</a:t>
            </a:r>
            <a:r>
              <a:rPr lang="en-US" sz="1200" dirty="0" smtClean="0"/>
              <a:t> Parikh, </a:t>
            </a:r>
            <a:r>
              <a:rPr lang="en-US" sz="1200" dirty="0" err="1" smtClean="0"/>
              <a:t>Dilip</a:t>
            </a:r>
            <a:r>
              <a:rPr lang="en-US" sz="1200" dirty="0" smtClean="0"/>
              <a:t> Singh, </a:t>
            </a:r>
            <a:r>
              <a:rPr lang="en-US" sz="1200" dirty="0" err="1" smtClean="0"/>
              <a:t>Dinesh</a:t>
            </a:r>
            <a:r>
              <a:rPr lang="en-US" sz="1200" dirty="0" smtClean="0"/>
              <a:t> </a:t>
            </a:r>
            <a:r>
              <a:rPr lang="en-US" sz="1200" dirty="0" err="1" smtClean="0"/>
              <a:t>Yadav</a:t>
            </a:r>
            <a:r>
              <a:rPr lang="en-US" sz="1200" dirty="0" smtClean="0"/>
              <a:t> and </a:t>
            </a:r>
            <a:r>
              <a:rPr lang="en-US" sz="1200" dirty="0" err="1" smtClean="0"/>
              <a:t>Mansingh</a:t>
            </a:r>
            <a:r>
              <a:rPr lang="en-US" sz="1200" dirty="0" smtClean="0"/>
              <a:t> </a:t>
            </a:r>
            <a:r>
              <a:rPr lang="en-US" sz="1200" dirty="0" err="1" smtClean="0"/>
              <a:t>Rathod</a:t>
            </a:r>
            <a:r>
              <a:rPr lang="en-US" sz="1200" dirty="0" smtClean="0"/>
              <a:t>, “Detection of web scraping using machine learning,” Open access international journal of Science and Engineering, pp.114-118, Vol. 3, 2018.</a:t>
            </a:r>
          </a:p>
          <a:p>
            <a:endParaRPr lang="en-US" sz="1200" dirty="0" smtClean="0"/>
          </a:p>
          <a:p>
            <a:r>
              <a:rPr lang="en-US" sz="1200" dirty="0" err="1" smtClean="0"/>
              <a:t>Anand</a:t>
            </a:r>
            <a:r>
              <a:rPr lang="en-US" sz="1200" dirty="0" smtClean="0"/>
              <a:t> V. </a:t>
            </a:r>
            <a:r>
              <a:rPr lang="en-US" sz="1200" dirty="0" err="1" smtClean="0"/>
              <a:t>Saurkar</a:t>
            </a:r>
            <a:r>
              <a:rPr lang="en-US" sz="1200" dirty="0" smtClean="0"/>
              <a:t>, </a:t>
            </a:r>
            <a:r>
              <a:rPr lang="en-US" sz="1200" dirty="0" err="1" smtClean="0"/>
              <a:t>Kedar</a:t>
            </a:r>
            <a:r>
              <a:rPr lang="en-US" sz="1200" dirty="0" smtClean="0"/>
              <a:t> G. </a:t>
            </a:r>
            <a:r>
              <a:rPr lang="en-US" sz="1200" dirty="0" err="1" smtClean="0"/>
              <a:t>Pathare</a:t>
            </a:r>
            <a:r>
              <a:rPr lang="en-US" sz="1200" dirty="0" smtClean="0"/>
              <a:t> and </a:t>
            </a:r>
            <a:r>
              <a:rPr lang="en-US" sz="1200" dirty="0" err="1" smtClean="0"/>
              <a:t>Shweta</a:t>
            </a:r>
            <a:r>
              <a:rPr lang="en-US" sz="1200" dirty="0" smtClean="0"/>
              <a:t> A. </a:t>
            </a:r>
            <a:r>
              <a:rPr lang="en-US" sz="1200" dirty="0" err="1" smtClean="0"/>
              <a:t>Gode</a:t>
            </a:r>
            <a:r>
              <a:rPr lang="en-US" sz="1200" dirty="0" smtClean="0"/>
              <a:t>, “An Overview On Web Scraping Techniques And Tools,” International Journal on Future Revolution in Computer Science &amp; Communication Engineering, pp. 363-367, Vol. 4, 2018.</a:t>
            </a:r>
          </a:p>
          <a:p>
            <a:endParaRPr lang="en-US" sz="1200" dirty="0" smtClean="0"/>
          </a:p>
          <a:p>
            <a:r>
              <a:rPr lang="en-US" sz="1200" dirty="0" err="1" smtClean="0"/>
              <a:t>Sameer</a:t>
            </a:r>
            <a:r>
              <a:rPr lang="en-US" sz="1200" dirty="0" smtClean="0"/>
              <a:t> </a:t>
            </a:r>
            <a:r>
              <a:rPr lang="en-US" sz="1200" dirty="0" err="1" smtClean="0"/>
              <a:t>Padghan</a:t>
            </a:r>
            <a:r>
              <a:rPr lang="en-US" sz="1200" dirty="0" smtClean="0"/>
              <a:t>, </a:t>
            </a:r>
            <a:r>
              <a:rPr lang="en-US" sz="1200" dirty="0" err="1" smtClean="0"/>
              <a:t>Satish</a:t>
            </a:r>
            <a:r>
              <a:rPr lang="en-US" sz="1200" dirty="0" smtClean="0"/>
              <a:t> </a:t>
            </a:r>
            <a:r>
              <a:rPr lang="en-US" sz="1200" dirty="0" err="1" smtClean="0"/>
              <a:t>Chigle</a:t>
            </a:r>
            <a:r>
              <a:rPr lang="en-US" sz="1200" dirty="0" smtClean="0"/>
              <a:t> and </a:t>
            </a:r>
            <a:r>
              <a:rPr lang="en-US" sz="1200" dirty="0" err="1" smtClean="0"/>
              <a:t>Rahul</a:t>
            </a:r>
            <a:r>
              <a:rPr lang="en-US" sz="1200" dirty="0" smtClean="0"/>
              <a:t> </a:t>
            </a:r>
            <a:r>
              <a:rPr lang="en-US" sz="1200" dirty="0" err="1" smtClean="0"/>
              <a:t>Handoo</a:t>
            </a:r>
            <a:r>
              <a:rPr lang="en-US" sz="1200" dirty="0" smtClean="0"/>
              <a:t>, “Web Scraping-Data Extraction Using Java Application and Visual Basics Macros,” Journal of Advances and Scholarly Researches in Allied Education, pp. 691-695, Vol.15, 2018.</a:t>
            </a:r>
          </a:p>
          <a:p>
            <a:endParaRPr lang="en-US" sz="1200" dirty="0" smtClean="0"/>
          </a:p>
          <a:p>
            <a:r>
              <a:rPr lang="en-US" sz="1200" dirty="0" smtClean="0"/>
              <a:t>Jan </a:t>
            </a:r>
            <a:r>
              <a:rPr lang="en-US" sz="1200" dirty="0" err="1" smtClean="0"/>
              <a:t>Kinne</a:t>
            </a:r>
            <a:r>
              <a:rPr lang="en-US" sz="1200" dirty="0" smtClean="0"/>
              <a:t> and Janna </a:t>
            </a:r>
            <a:r>
              <a:rPr lang="en-US" sz="1200" dirty="0" err="1" smtClean="0"/>
              <a:t>Axenbeck</a:t>
            </a:r>
            <a:r>
              <a:rPr lang="en-US" sz="1200" dirty="0" smtClean="0"/>
              <a:t>, “Web Mining of Firm Websites: A Framework for Web Scraping and a Pilot Study for Germany,” 2019.</a:t>
            </a:r>
          </a:p>
          <a:p>
            <a:endParaRPr lang="en-US" sz="1200" dirty="0" smtClean="0"/>
          </a:p>
          <a:p>
            <a:r>
              <a:rPr lang="en-US" sz="1200" dirty="0" smtClean="0"/>
              <a:t>Erin J. Farley and Lisa </a:t>
            </a:r>
            <a:r>
              <a:rPr lang="en-US" sz="1200" dirty="0" err="1" smtClean="0"/>
              <a:t>Pierotte</a:t>
            </a:r>
            <a:r>
              <a:rPr lang="en-US" sz="1200" dirty="0" smtClean="0"/>
              <a:t>, “An Emerging Data Collection Method for Criminal Justice Researchers,” Justice Research and statistics association, pp. 1-9, 2020.</a:t>
            </a:r>
            <a:endParaRPr lang="en-US" sz="12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40</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sz="6000" dirty="0">
                <a:solidFill>
                  <a:srgbClr val="FF0000"/>
                </a:solidFill>
              </a:rPr>
              <a:t>Thanks</a:t>
            </a:r>
            <a:endParaRPr lang="en-US" dirty="0">
              <a:solidFill>
                <a:srgbClr val="FF000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pPr/>
              <a:t>41</a:t>
            </a:fld>
            <a:endParaRPr lang="en-US"/>
          </a:p>
        </p:txBody>
      </p:sp>
    </p:spTree>
    <p:extLst>
      <p:ext uri="{BB962C8B-B14F-4D97-AF65-F5344CB8AC3E}">
        <p14:creationId xmlns="" xmlns:p14="http://schemas.microsoft.com/office/powerpoint/2010/main" val="3251805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Literature Survey </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5</a:t>
            </a:fld>
            <a:endParaRPr lang="en-US"/>
          </a:p>
        </p:txBody>
      </p:sp>
      <p:sp>
        <p:nvSpPr>
          <p:cNvPr id="17" name="TextBox 16">
            <a:extLst>
              <a:ext uri="{FF2B5EF4-FFF2-40B4-BE49-F238E27FC236}">
                <a16:creationId xmlns="" xmlns:a16="http://schemas.microsoft.com/office/drawing/2014/main" id="{471944AE-2E9C-453F-9E9E-E68604DF9A59}"/>
              </a:ext>
            </a:extLst>
          </p:cNvPr>
          <p:cNvSpPr txBox="1"/>
          <p:nvPr/>
        </p:nvSpPr>
        <p:spPr>
          <a:xfrm>
            <a:off x="6553200" y="1526908"/>
            <a:ext cx="1792560" cy="307777"/>
          </a:xfrm>
          <a:prstGeom prst="rect">
            <a:avLst/>
          </a:prstGeom>
          <a:noFill/>
        </p:spPr>
        <p:txBody>
          <a:bodyPr wrap="square" rtlCol="0">
            <a:spAutoFit/>
          </a:bodyPr>
          <a:lstStyle/>
          <a:p>
            <a:r>
              <a:rPr lang="en-IN" sz="1400" b="1" dirty="0"/>
              <a:t>Inference</a:t>
            </a:r>
          </a:p>
        </p:txBody>
      </p:sp>
      <p:sp>
        <p:nvSpPr>
          <p:cNvPr id="11" name="Rectangle 10"/>
          <p:cNvSpPr/>
          <p:nvPr/>
        </p:nvSpPr>
        <p:spPr>
          <a:xfrm>
            <a:off x="6643702" y="1571612"/>
            <a:ext cx="785818"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S1.PNG"/>
          <p:cNvPicPr>
            <a:picLocks noChangeAspect="1"/>
          </p:cNvPicPr>
          <p:nvPr/>
        </p:nvPicPr>
        <p:blipFill>
          <a:blip r:embed="rId3"/>
          <a:stretch>
            <a:fillRect/>
          </a:stretch>
        </p:blipFill>
        <p:spPr>
          <a:xfrm>
            <a:off x="357158" y="1857364"/>
            <a:ext cx="8444959" cy="3799858"/>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Literature Survey </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6</a:t>
            </a:fld>
            <a:endParaRPr lang="en-US"/>
          </a:p>
        </p:txBody>
      </p:sp>
      <p:pic>
        <p:nvPicPr>
          <p:cNvPr id="10" name="Picture 9" descr="LS2.PNG"/>
          <p:cNvPicPr>
            <a:picLocks noChangeAspect="1"/>
          </p:cNvPicPr>
          <p:nvPr/>
        </p:nvPicPr>
        <p:blipFill>
          <a:blip r:embed="rId3"/>
          <a:stretch>
            <a:fillRect/>
          </a:stretch>
        </p:blipFill>
        <p:spPr>
          <a:xfrm>
            <a:off x="357158" y="2285992"/>
            <a:ext cx="8429684" cy="2859540"/>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          Architecture diagram</a:t>
            </a:r>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dirty="0"/>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7</a:t>
            </a:fld>
            <a:endParaRPr lang="en-US"/>
          </a:p>
        </p:txBody>
      </p:sp>
      <p:pic>
        <p:nvPicPr>
          <p:cNvPr id="10" name="Picture 9" descr="architechure.png"/>
          <p:cNvPicPr>
            <a:picLocks noChangeAspect="1"/>
          </p:cNvPicPr>
          <p:nvPr/>
        </p:nvPicPr>
        <p:blipFill>
          <a:blip r:embed="rId3"/>
          <a:stretch>
            <a:fillRect/>
          </a:stretch>
        </p:blipFill>
        <p:spPr>
          <a:xfrm>
            <a:off x="571472" y="1571612"/>
            <a:ext cx="8001000" cy="4351020"/>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Diagram </a:t>
            </a:r>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8</a:t>
            </a:fld>
            <a:endParaRPr lang="en-US"/>
          </a:p>
        </p:txBody>
      </p:sp>
      <p:sp>
        <p:nvSpPr>
          <p:cNvPr id="11" name="TextBox 10"/>
          <p:cNvSpPr txBox="1"/>
          <p:nvPr/>
        </p:nvSpPr>
        <p:spPr>
          <a:xfrm>
            <a:off x="3571868" y="1643050"/>
            <a:ext cx="1867884" cy="369332"/>
          </a:xfrm>
          <a:prstGeom prst="rect">
            <a:avLst/>
          </a:prstGeom>
          <a:noFill/>
        </p:spPr>
        <p:txBody>
          <a:bodyPr wrap="none" rtlCol="0">
            <a:spAutoFit/>
          </a:bodyPr>
          <a:lstStyle/>
          <a:p>
            <a:r>
              <a:rPr lang="en-IN" dirty="0" smtClean="0"/>
              <a:t>Use Case Diagram</a:t>
            </a:r>
            <a:endParaRPr lang="en-US" dirty="0"/>
          </a:p>
        </p:txBody>
      </p:sp>
      <p:pic>
        <p:nvPicPr>
          <p:cNvPr id="10" name="Picture 9" descr="uml.png"/>
          <p:cNvPicPr>
            <a:picLocks noChangeAspect="1"/>
          </p:cNvPicPr>
          <p:nvPr/>
        </p:nvPicPr>
        <p:blipFill>
          <a:blip r:embed="rId3"/>
          <a:stretch>
            <a:fillRect/>
          </a:stretch>
        </p:blipFill>
        <p:spPr>
          <a:xfrm>
            <a:off x="1571604" y="2357430"/>
            <a:ext cx="5667814" cy="3469954"/>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Diagram </a:t>
            </a:r>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4/25/2022</a:t>
            </a:fld>
            <a:endParaRPr lang="en-US"/>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9</a:t>
            </a:fld>
            <a:endParaRPr lang="en-US"/>
          </a:p>
        </p:txBody>
      </p:sp>
      <p:sp>
        <p:nvSpPr>
          <p:cNvPr id="11" name="TextBox 10"/>
          <p:cNvSpPr txBox="1"/>
          <p:nvPr/>
        </p:nvSpPr>
        <p:spPr>
          <a:xfrm>
            <a:off x="3571868" y="1928802"/>
            <a:ext cx="1956626" cy="369332"/>
          </a:xfrm>
          <a:prstGeom prst="rect">
            <a:avLst/>
          </a:prstGeom>
          <a:noFill/>
        </p:spPr>
        <p:txBody>
          <a:bodyPr wrap="none" rtlCol="0">
            <a:spAutoFit/>
          </a:bodyPr>
          <a:lstStyle/>
          <a:p>
            <a:r>
              <a:rPr lang="en-IN" dirty="0" smtClean="0"/>
              <a:t>Data Flow Diagram</a:t>
            </a:r>
            <a:endParaRPr lang="en-US" dirty="0"/>
          </a:p>
        </p:txBody>
      </p:sp>
      <p:pic>
        <p:nvPicPr>
          <p:cNvPr id="10" name="Picture 9" descr="data_flow.png"/>
          <p:cNvPicPr>
            <a:picLocks noChangeAspect="1"/>
          </p:cNvPicPr>
          <p:nvPr/>
        </p:nvPicPr>
        <p:blipFill>
          <a:blip r:embed="rId3"/>
          <a:stretch>
            <a:fillRect/>
          </a:stretch>
        </p:blipFill>
        <p:spPr>
          <a:xfrm>
            <a:off x="1857356" y="2786058"/>
            <a:ext cx="5602616" cy="2716580"/>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1504</Words>
  <Application>Microsoft Office PowerPoint</Application>
  <PresentationFormat>On-screen Show (4:3)</PresentationFormat>
  <Paragraphs>430</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Optimal Product Price Analyzing System </vt:lpstr>
      <vt:lpstr>      Table of contents</vt:lpstr>
      <vt:lpstr>Introduction</vt:lpstr>
      <vt:lpstr>Objectives</vt:lpstr>
      <vt:lpstr>    Literature Survey </vt:lpstr>
      <vt:lpstr>    Literature Survey </vt:lpstr>
      <vt:lpstr>          Architecture diagram</vt:lpstr>
      <vt:lpstr>Diagram </vt:lpstr>
      <vt:lpstr>Diagram </vt:lpstr>
      <vt:lpstr>Algorithm</vt:lpstr>
      <vt:lpstr> Algorithm</vt:lpstr>
      <vt:lpstr> Algorithm</vt:lpstr>
      <vt:lpstr> Algorithm</vt:lpstr>
      <vt:lpstr>    Modules Description</vt:lpstr>
      <vt:lpstr>    Modules Description</vt:lpstr>
      <vt:lpstr> Implementation</vt:lpstr>
      <vt:lpstr> Implementation</vt:lpstr>
      <vt:lpstr> Implementation</vt:lpstr>
      <vt:lpstr> Implementation</vt:lpstr>
      <vt:lpstr> Implementation</vt:lpstr>
      <vt:lpstr>   Results &amp; Discussion</vt:lpstr>
      <vt:lpstr> Implementation</vt:lpstr>
      <vt:lpstr>   Results &amp; Discussion</vt:lpstr>
      <vt:lpstr> Implementation</vt:lpstr>
      <vt:lpstr>   Results &amp; Discussion</vt:lpstr>
      <vt:lpstr> Implementation</vt:lpstr>
      <vt:lpstr>   Results &amp; Discussion</vt:lpstr>
      <vt:lpstr> Implementation</vt:lpstr>
      <vt:lpstr>   Results &amp; Discussion</vt:lpstr>
      <vt:lpstr> Implementation</vt:lpstr>
      <vt:lpstr> Implementation</vt:lpstr>
      <vt:lpstr>   Results &amp; Discussion</vt:lpstr>
      <vt:lpstr> Implementation</vt:lpstr>
      <vt:lpstr>   Results &amp; Discussion</vt:lpstr>
      <vt:lpstr> Implementation</vt:lpstr>
      <vt:lpstr>   Results &amp; Discussion</vt:lpstr>
      <vt:lpstr> Implementation</vt:lpstr>
      <vt:lpstr>Screenshots</vt:lpstr>
      <vt:lpstr>Screenshots</vt:lpstr>
      <vt:lpstr> References</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Akshat Goel</cp:lastModifiedBy>
  <cp:revision>100</cp:revision>
  <dcterms:created xsi:type="dcterms:W3CDTF">2020-05-13T07:00:09Z</dcterms:created>
  <dcterms:modified xsi:type="dcterms:W3CDTF">2022-04-25T03:27:30Z</dcterms:modified>
</cp:coreProperties>
</file>