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291" autoAdjust="0"/>
  </p:normalViewPr>
  <p:slideViewPr>
    <p:cSldViewPr snapToGrid="0">
      <p:cViewPr varScale="1">
        <p:scale>
          <a:sx n="68" d="100"/>
          <a:sy n="68" d="100"/>
        </p:scale>
        <p:origin x="792"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24-Feb-25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24-Feb-25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24-Feb-25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24-Feb-25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24-Feb-25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24-Feb-25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24-Feb-25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24-Feb-25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24-Feb-25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24-Feb-25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24-Feb-25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24-Feb-25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987119"/>
            <a:ext cx="9144000" cy="977778"/>
          </a:xfrm>
        </p:spPr>
        <p:txBody>
          <a:bodyPr>
            <a:normAutofit fontScale="90000"/>
          </a:bodyPr>
          <a:lstStyle/>
          <a:p>
            <a:pPr algn="ctr"/>
            <a:br>
              <a:rPr lang="en-US" b="1" dirty="0">
                <a:solidFill>
                  <a:schemeClr val="accent1"/>
                </a:solidFill>
                <a:latin typeface="Arial" panose="020B0604020202020204" pitchFamily="34" charset="0"/>
                <a:cs typeface="Arial" panose="020B0604020202020204" pitchFamily="34" charset="0"/>
              </a:rPr>
            </a:br>
            <a:r>
              <a:rPr lang="en-US" sz="3100"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Protecting Data From Hackers</a:t>
            </a:r>
          </a:p>
        </p:txBody>
      </p:sp>
      <p:sp>
        <p:nvSpPr>
          <p:cNvPr id="4" name="TextBox 3"/>
          <p:cNvSpPr txBox="1"/>
          <p:nvPr/>
        </p:nvSpPr>
        <p:spPr>
          <a:xfrm>
            <a:off x="1842542" y="4192463"/>
            <a:ext cx="7980183" cy="1877437"/>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 Akshat Shrivastava</a:t>
            </a:r>
            <a:endParaRPr lang="en-US" sz="2400" b="1" dirty="0">
              <a:solidFill>
                <a:schemeClr val="accent1">
                  <a:lumMod val="75000"/>
                </a:schemeClr>
              </a:solidFill>
              <a:latin typeface="Arial"/>
              <a:cs typeface="Arial"/>
            </a:endParaRPr>
          </a:p>
          <a:p>
            <a:r>
              <a:rPr lang="en-US" sz="2400" b="1" dirty="0">
                <a:solidFill>
                  <a:schemeClr val="accent1">
                    <a:lumMod val="75000"/>
                  </a:schemeClr>
                </a:solidFill>
                <a:latin typeface="Arial"/>
                <a:cs typeface="Arial"/>
              </a:rPr>
              <a:t>College Name: Oriental College Of Technology Department: Electronics &amp; Communication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sz="2800" dirty="0">
                <a:latin typeface="Calibri" panose="020F0502020204030204" pitchFamily="34" charset="0"/>
                <a:cs typeface="Calibri" panose="020F0502020204030204" pitchFamily="34" charset="0"/>
              </a:rPr>
              <a:t>This project demonstrated the feasibility of robust steganography through the implementation of LSB, Python , OpenCV.  The virtually undetectable data hiding, enhanced by AES  encryption, coupled with a user-friendly design, provides secure communication for privacy-conscious users, law enforcement &amp; the healthcare sector.</a:t>
            </a:r>
          </a:p>
          <a:p>
            <a:endParaRPr lang="en-IN" dirty="0"/>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https://github.com/Akshat033692/IBM-PROJECT.git</a:t>
            </a:r>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0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 </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b="1" dirty="0">
                <a:latin typeface="Calibri" panose="020F0502020204030204" pitchFamily="34" charset="0"/>
                <a:cs typeface="Calibri" panose="020F0502020204030204" pitchFamily="34" charset="0"/>
              </a:rPr>
              <a:t>The increasing reliance on digital communication necessitates robust methods for secure data transmission. Traditional encryption methods can attract unwanted attention, while simply transmitting data in plain sight is vulnerable to interception.</a:t>
            </a:r>
          </a:p>
          <a:p>
            <a:pPr marL="0" indent="0">
              <a:buNone/>
            </a:pPr>
            <a:endParaRPr lang="en-US" sz="2400" b="1" dirty="0">
              <a:latin typeface="Calibri" panose="020F0502020204030204" pitchFamily="34" charset="0"/>
              <a:cs typeface="Calibri" panose="020F0502020204030204" pitchFamily="34" charset="0"/>
            </a:endParaRPr>
          </a:p>
          <a:p>
            <a:pPr marL="0" indent="0">
              <a:buNone/>
            </a:pPr>
            <a:r>
              <a:rPr lang="en-US" sz="2400" b="1" dirty="0">
                <a:latin typeface="Calibri" panose="020F0502020204030204" pitchFamily="34" charset="0"/>
                <a:cs typeface="Calibri" panose="020F0502020204030204" pitchFamily="34" charset="0"/>
              </a:rPr>
              <a:t>Therefore, there is a critical need to develop and enhance steganographic techniques that can effectively conceal sensitive information within digital images, ensuring both confidentiality and imperceptibility, while also maximizing data capacity and minimizing detectability to maintain secure communication. </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solidFill>
                <a:latin typeface="Calibri" panose="020F0502020204030204" pitchFamily="34" charset="0"/>
                <a:cs typeface="Calibri" panose="020F0502020204030204" pitchFamily="34" charset="0"/>
              </a:rPr>
              <a:t>Technology  used </a:t>
            </a:r>
            <a:endParaRPr lang="en-US" sz="3200" dirty="0">
              <a:latin typeface="Calibri" panose="020F0502020204030204" pitchFamily="34" charset="0"/>
              <a:cs typeface="Calibri" panose="020F0502020204030204" pitchFamily="34"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294028"/>
            <a:ext cx="11613485" cy="5563972"/>
          </a:xfrm>
        </p:spPr>
        <p:txBody>
          <a:bodyPr vert="horz" lIns="91440" tIns="45720" rIns="91440" bIns="45720" rtlCol="0" anchor="ctr">
            <a:noAutofit/>
          </a:bodyPr>
          <a:lstStyle/>
          <a:p>
            <a:r>
              <a:rPr lang="en-US" sz="2000" b="1" dirty="0">
                <a:latin typeface="Calibri" panose="020F0502020204030204" pitchFamily="34" charset="0"/>
                <a:cs typeface="Calibri" panose="020F0502020204030204" pitchFamily="34" charset="0"/>
              </a:rPr>
              <a:t>Programming Languages:</a:t>
            </a: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          Python (for image processing and scripting)</a:t>
            </a:r>
          </a:p>
          <a:p>
            <a:r>
              <a:rPr lang="en-US" sz="2000" b="1" dirty="0">
                <a:latin typeface="Calibri" panose="020F0502020204030204" pitchFamily="34" charset="0"/>
                <a:cs typeface="Calibri" panose="020F0502020204030204" pitchFamily="34" charset="0"/>
              </a:rPr>
              <a:t>Libraries/Tools:</a:t>
            </a: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          OpenCV (image manipulation, pixel access)</a:t>
            </a:r>
          </a:p>
          <a:p>
            <a:pPr marL="0" indent="0">
              <a:buNone/>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OpenStego</a:t>
            </a:r>
            <a:r>
              <a:rPr lang="en-US" sz="2000" dirty="0">
                <a:latin typeface="Calibri" panose="020F0502020204030204" pitchFamily="34" charset="0"/>
                <a:cs typeface="Calibri" panose="020F0502020204030204" pitchFamily="34" charset="0"/>
              </a:rPr>
              <a:t> (steganography tool)</a:t>
            </a:r>
          </a:p>
          <a:p>
            <a:r>
              <a:rPr lang="en-US" sz="2000" b="1" dirty="0">
                <a:latin typeface="Calibri" panose="020F0502020204030204" pitchFamily="34" charset="0"/>
                <a:cs typeface="Calibri" panose="020F0502020204030204" pitchFamily="34" charset="0"/>
              </a:rPr>
              <a:t>Steganographic Algorithms:</a:t>
            </a: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          LSB (Least Significant Bit embedding)</a:t>
            </a:r>
          </a:p>
          <a:p>
            <a:pPr marL="0" indent="0">
              <a:buNone/>
            </a:pPr>
            <a:r>
              <a:rPr lang="en-US" sz="2000" dirty="0">
                <a:latin typeface="Calibri" panose="020F0502020204030204" pitchFamily="34" charset="0"/>
                <a:cs typeface="Calibri" panose="020F0502020204030204" pitchFamily="34" charset="0"/>
              </a:rPr>
              <a:t>          Patchwork (statistical data hiding)</a:t>
            </a:r>
          </a:p>
          <a:p>
            <a:r>
              <a:rPr lang="en-US" sz="2000" b="1" dirty="0">
                <a:latin typeface="Calibri" panose="020F0502020204030204" pitchFamily="34" charset="0"/>
                <a:cs typeface="Calibri" panose="020F0502020204030204" pitchFamily="34" charset="0"/>
              </a:rPr>
              <a:t>Security:</a:t>
            </a: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          AES (Advanced Encryption Standard)</a:t>
            </a:r>
          </a:p>
          <a:p>
            <a:pPr marL="0" indent="0">
              <a:buNone/>
            </a:pPr>
            <a:endParaRPr lang="en-US" sz="2000" dirty="0">
              <a:latin typeface="Calibri" panose="020F0502020204030204" pitchFamily="34"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597447"/>
            <a:ext cx="11029615" cy="4673324"/>
          </a:xfrm>
        </p:spPr>
        <p:txBody>
          <a:bodyPr>
            <a:normAutofit fontScale="32500" lnSpcReduction="20000"/>
          </a:bodyPr>
          <a:lstStyle/>
          <a:p>
            <a:r>
              <a:rPr lang="en-US" sz="7400" dirty="0">
                <a:latin typeface="Calibri" panose="020F0502020204030204" pitchFamily="34" charset="0"/>
                <a:cs typeface="Calibri" panose="020F0502020204030204" pitchFamily="34" charset="0"/>
              </a:rPr>
              <a:t> Minimal Image Distortion: Hidden data is virtually undetectable.</a:t>
            </a:r>
            <a:br>
              <a:rPr lang="en-US" sz="7400" dirty="0">
                <a:latin typeface="Calibri" panose="020F0502020204030204" pitchFamily="34" charset="0"/>
                <a:cs typeface="Calibri" panose="020F0502020204030204" pitchFamily="34" charset="0"/>
              </a:rPr>
            </a:br>
            <a:endParaRPr lang="en-US" sz="7400" dirty="0">
              <a:latin typeface="Calibri" panose="020F0502020204030204" pitchFamily="34" charset="0"/>
              <a:cs typeface="Calibri" panose="020F0502020204030204" pitchFamily="34" charset="0"/>
            </a:endParaRPr>
          </a:p>
          <a:p>
            <a:r>
              <a:rPr lang="en-US" sz="7400" dirty="0">
                <a:latin typeface="Calibri" panose="020F0502020204030204" pitchFamily="34" charset="0"/>
                <a:cs typeface="Calibri" panose="020F0502020204030204" pitchFamily="34" charset="0"/>
              </a:rPr>
              <a:t>User-Friendly Interface: Easy to use, even for non-experts.</a:t>
            </a:r>
            <a:br>
              <a:rPr lang="en-US" sz="7400" dirty="0">
                <a:latin typeface="Calibri" panose="020F0502020204030204" pitchFamily="34" charset="0"/>
                <a:cs typeface="Calibri" panose="020F0502020204030204" pitchFamily="34" charset="0"/>
              </a:rPr>
            </a:br>
            <a:endParaRPr lang="en-US" sz="7400" dirty="0">
              <a:latin typeface="Calibri" panose="020F0502020204030204" pitchFamily="34" charset="0"/>
              <a:cs typeface="Calibri" panose="020F0502020204030204" pitchFamily="34" charset="0"/>
            </a:endParaRPr>
          </a:p>
          <a:p>
            <a:r>
              <a:rPr lang="en-US" sz="7400" dirty="0">
                <a:latin typeface="Calibri" panose="020F0502020204030204" pitchFamily="34" charset="0"/>
                <a:cs typeface="Calibri" panose="020F0502020204030204" pitchFamily="34" charset="0"/>
              </a:rPr>
              <a:t>Secure Communication: Protects sensitive data in critical applications.</a:t>
            </a:r>
            <a:br>
              <a:rPr lang="en-US" sz="7400" dirty="0">
                <a:latin typeface="Calibri" panose="020F0502020204030204" pitchFamily="34" charset="0"/>
                <a:cs typeface="Calibri" panose="020F0502020204030204" pitchFamily="34" charset="0"/>
              </a:rPr>
            </a:br>
            <a:endParaRPr lang="en-US" sz="7400" dirty="0">
              <a:latin typeface="Calibri" panose="020F0502020204030204" pitchFamily="34" charset="0"/>
              <a:cs typeface="Calibri" panose="020F0502020204030204" pitchFamily="34" charset="0"/>
            </a:endParaRPr>
          </a:p>
          <a:p>
            <a:r>
              <a:rPr lang="en-US" sz="7400" dirty="0">
                <a:latin typeface="Calibri" panose="020F0502020204030204" pitchFamily="34" charset="0"/>
                <a:cs typeface="Calibri" panose="020F0502020204030204" pitchFamily="34" charset="0"/>
              </a:rPr>
              <a:t>Forensic Applications: Aids in digital investigations.</a:t>
            </a:r>
            <a:br>
              <a:rPr lang="en-US" sz="7400" dirty="0">
                <a:latin typeface="Calibri" panose="020F0502020204030204" pitchFamily="34" charset="0"/>
                <a:cs typeface="Calibri" panose="020F0502020204030204" pitchFamily="34" charset="0"/>
              </a:rPr>
            </a:br>
            <a:endParaRPr lang="en-US" sz="7400" dirty="0">
              <a:latin typeface="Calibri" panose="020F0502020204030204" pitchFamily="34" charset="0"/>
              <a:cs typeface="Calibri" panose="020F0502020204030204" pitchFamily="34" charset="0"/>
            </a:endParaRPr>
          </a:p>
          <a:p>
            <a:r>
              <a:rPr lang="en-US" sz="7400" dirty="0">
                <a:latin typeface="Calibri" panose="020F0502020204030204" pitchFamily="34" charset="0"/>
                <a:cs typeface="Calibri" panose="020F0502020204030204" pitchFamily="34" charset="0"/>
              </a:rPr>
              <a:t>Open-Source Potential: Encourages community development.</a:t>
            </a:r>
          </a:p>
          <a:p>
            <a:pPr marL="0" indent="0">
              <a:buNone/>
            </a:pPr>
            <a:br>
              <a:rPr lang="en-US" sz="4800" dirty="0">
                <a:latin typeface="Calibri" panose="020F0502020204030204" pitchFamily="34" charset="0"/>
                <a:cs typeface="Calibri" panose="020F0502020204030204" pitchFamily="34" charset="0"/>
              </a:rPr>
            </a:b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a:xfrm>
            <a:off x="581191" y="824386"/>
            <a:ext cx="11029616" cy="530296"/>
          </a:xfrm>
        </p:spPr>
        <p:txBody>
          <a:bodyPr>
            <a:noAutofit/>
          </a:bodyPr>
          <a:lstStyle/>
          <a:p>
            <a:r>
              <a:rPr lang="en-IN" sz="3200" dirty="0">
                <a:solidFill>
                  <a:schemeClr val="accent1"/>
                </a:solidFill>
              </a:rPr>
              <a:t>End users </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360290"/>
            <a:ext cx="11029615" cy="4673324"/>
          </a:xfrm>
        </p:spPr>
        <p:txBody>
          <a:bodyPr>
            <a:normAutofit fontScale="32500" lnSpcReduction="20000"/>
          </a:bodyPr>
          <a:lstStyle/>
          <a:p>
            <a:r>
              <a:rPr lang="en-US" sz="9600" dirty="0">
                <a:latin typeface="Calibri" panose="020F0502020204030204" pitchFamily="34" charset="0"/>
                <a:cs typeface="Calibri" panose="020F0502020204030204" pitchFamily="34" charset="0"/>
              </a:rPr>
              <a:t>Journalists/Whistleblowers: Secure communication.</a:t>
            </a:r>
          </a:p>
          <a:p>
            <a:r>
              <a:rPr lang="en-US" sz="9600" dirty="0">
                <a:latin typeface="Calibri" panose="020F0502020204030204" pitchFamily="34" charset="0"/>
                <a:cs typeface="Calibri" panose="020F0502020204030204" pitchFamily="34" charset="0"/>
              </a:rPr>
              <a:t>Activists/Human Rights: Discreet information sharing.</a:t>
            </a:r>
          </a:p>
          <a:p>
            <a:r>
              <a:rPr lang="en-US" sz="9600" dirty="0">
                <a:latin typeface="Calibri" panose="020F0502020204030204" pitchFamily="34" charset="0"/>
                <a:cs typeface="Calibri" panose="020F0502020204030204" pitchFamily="34" charset="0"/>
              </a:rPr>
              <a:t>Law Enforcement/Military: Covert data transfer.</a:t>
            </a:r>
          </a:p>
          <a:p>
            <a:r>
              <a:rPr lang="en-US" sz="9600" dirty="0">
                <a:latin typeface="Calibri" panose="020F0502020204030204" pitchFamily="34" charset="0"/>
                <a:cs typeface="Calibri" panose="020F0502020204030204" pitchFamily="34" charset="0"/>
              </a:rPr>
              <a:t>Privacy-Conscious Users: Personal data protection.</a:t>
            </a:r>
          </a:p>
          <a:p>
            <a:r>
              <a:rPr lang="en-US" sz="9600" dirty="0">
                <a:latin typeface="Calibri" panose="020F0502020204030204" pitchFamily="34" charset="0"/>
                <a:cs typeface="Calibri" panose="020F0502020204030204" pitchFamily="34" charset="0"/>
              </a:rPr>
              <a:t>Photographers/Artists: Copyright/ watermarking.</a:t>
            </a:r>
          </a:p>
          <a:p>
            <a:r>
              <a:rPr lang="en-US" sz="9600" dirty="0">
                <a:latin typeface="Calibri" panose="020F0502020204030204" pitchFamily="34" charset="0"/>
                <a:cs typeface="Calibri" panose="020F0502020204030204" pitchFamily="34" charset="0"/>
              </a:rPr>
              <a:t>Healthcare/Finance: Secure data transmission.</a:t>
            </a:r>
          </a:p>
          <a:p>
            <a:r>
              <a:rPr lang="en-US" sz="9600" dirty="0">
                <a:latin typeface="Calibri" panose="020F0502020204030204" pitchFamily="34" charset="0"/>
                <a:cs typeface="Calibri" panose="020F0502020204030204" pitchFamily="34" charset="0"/>
              </a:rPr>
              <a:t>Cybersecurity Professionals: Testing/incident response.</a:t>
            </a:r>
            <a:endParaRPr lang="en-US" sz="5000"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a:extLst>
              <a:ext uri="{FF2B5EF4-FFF2-40B4-BE49-F238E27FC236}">
                <a16:creationId xmlns:a16="http://schemas.microsoft.com/office/drawing/2014/main" id="{DDCFF0AE-3519-4E8B-95BD-070A82B2BB5C}"/>
              </a:ext>
            </a:extLst>
          </p:cNvPr>
          <p:cNvPicPr>
            <a:picLocks noGrp="1" noChangeAspect="1"/>
          </p:cNvPicPr>
          <p:nvPr>
            <p:ph idx="1"/>
          </p:nvPr>
        </p:nvPicPr>
        <p:blipFill>
          <a:blip r:embed="rId2"/>
          <a:stretch>
            <a:fillRect/>
          </a:stretch>
        </p:blipFill>
        <p:spPr>
          <a:xfrm>
            <a:off x="742873" y="1659558"/>
            <a:ext cx="10867935" cy="4673600"/>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87DE2ADD-BF74-4565-8A43-8B539FB3B549}"/>
              </a:ext>
            </a:extLst>
          </p:cNvPr>
          <p:cNvPicPr>
            <a:picLocks noGrp="1" noChangeAspect="1"/>
          </p:cNvPicPr>
          <p:nvPr>
            <p:ph idx="1"/>
          </p:nvPr>
        </p:nvPicPr>
        <p:blipFill>
          <a:blip r:embed="rId2"/>
          <a:stretch>
            <a:fillRect/>
          </a:stretch>
        </p:blipFill>
        <p:spPr>
          <a:xfrm>
            <a:off x="874644" y="768626"/>
            <a:ext cx="10893286" cy="5671931"/>
          </a:xfrm>
        </p:spPr>
      </p:pic>
    </p:spTree>
    <p:extLst>
      <p:ext uri="{BB962C8B-B14F-4D97-AF65-F5344CB8AC3E}">
        <p14:creationId xmlns:p14="http://schemas.microsoft.com/office/powerpoint/2010/main" val="1768670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69C0E3E-A025-4DF5-A75F-DC7CC7410C82}"/>
              </a:ext>
            </a:extLst>
          </p:cNvPr>
          <p:cNvPicPr>
            <a:picLocks noGrp="1" noChangeAspect="1"/>
          </p:cNvPicPr>
          <p:nvPr>
            <p:ph idx="1"/>
          </p:nvPr>
        </p:nvPicPr>
        <p:blipFill>
          <a:blip r:embed="rId2"/>
          <a:stretch>
            <a:fillRect/>
          </a:stretch>
        </p:blipFill>
        <p:spPr>
          <a:xfrm>
            <a:off x="251791" y="834886"/>
            <a:ext cx="11542644" cy="5592417"/>
          </a:xfrm>
        </p:spPr>
      </p:pic>
    </p:spTree>
    <p:extLst>
      <p:ext uri="{BB962C8B-B14F-4D97-AF65-F5344CB8AC3E}">
        <p14:creationId xmlns:p14="http://schemas.microsoft.com/office/powerpoint/2010/main" val="43191798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elements/1.1/"/>
    <ds:schemaRef ds:uri="fadb41d3-f9cb-40fb-903c-8cacaba95bb5"/>
    <ds:schemaRef ds:uri="http://schemas.microsoft.com/office/2006/metadata/properties"/>
    <ds:schemaRef ds:uri="http://purl.org/dc/dcmitype/"/>
    <ds:schemaRef ds:uri="http://schemas.microsoft.com/office/2006/documentManagement/types"/>
    <ds:schemaRef ds:uri="http://schemas.microsoft.com/office/infopath/2007/PartnerControls"/>
    <ds:schemaRef ds:uri="b30265f8-c5e2-4918-b4a1-b977299ca3e2"/>
    <ds:schemaRef ds:uri="http://www.w3.org/XML/1998/namespace"/>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749</TotalTime>
  <Words>372</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 Secure data hiding in images using steganography</vt:lpstr>
      <vt:lpstr>OUTLINE</vt:lpstr>
      <vt:lpstr>Problem Statement </vt:lpstr>
      <vt:lpstr>Technology  used </vt:lpstr>
      <vt:lpstr>Wow factors</vt:lpstr>
      <vt:lpstr>End users </vt:lpstr>
      <vt:lpstr>Results</vt:lpstr>
      <vt:lpstr>PowerPoint Presentation</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82</cp:revision>
  <dcterms:created xsi:type="dcterms:W3CDTF">2021-05-26T16:50:10Z</dcterms:created>
  <dcterms:modified xsi:type="dcterms:W3CDTF">2025-02-23T21:51:44Z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