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24-Feb-25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24-Feb-25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24-Feb-25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87119"/>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sz="31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Protecting Data From Hackers</a:t>
            </a:r>
          </a:p>
        </p:txBody>
      </p:sp>
      <p:sp>
        <p:nvSpPr>
          <p:cNvPr id="4" name="TextBox 3"/>
          <p:cNvSpPr txBox="1"/>
          <p:nvPr/>
        </p:nvSpPr>
        <p:spPr>
          <a:xfrm>
            <a:off x="1842542" y="4192463"/>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Akshat Shrivastava</a:t>
            </a:r>
            <a:endParaRPr lang="en-US" sz="2400" b="1" dirty="0">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College Name: Oriental College Of Technology Department: Electronics &amp;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latin typeface="Calibri" panose="020F0502020204030204" pitchFamily="34" charset="0"/>
                <a:cs typeface="Calibri" panose="020F0502020204030204" pitchFamily="34" charset="0"/>
              </a:rPr>
              <a:t>This project demonstrated the feasibility of robust steganography through the implementation of LSB, Python , OpenCV.  The virtually undetectable data hiding, enhanced by AES  encryption, coupled with a user-friendly design, provides secure communication for privacy-conscious users, law enforcement &amp; the healthcare sector.</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 increasing reliance on digital communication necessitates robust methods for secure data transmission. Traditional encryption methods can attract unwanted attention, while simply transmitting data in plain sight is vulnerable to interception.</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Therefore, there is a critical need to develop and enhance steganographic techniques that can effectively conceal sensitive information within digital images, ensuring both confidentiality and imperceptibility, while also maximizing data capacity and minimizing detectability to maintain secure communication.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Calibri" panose="020F0502020204030204" pitchFamily="34" charset="0"/>
                <a:cs typeface="Calibri" panose="020F0502020204030204" pitchFamily="34" charset="0"/>
              </a:rPr>
              <a:t>Technology  used </a:t>
            </a:r>
            <a:endParaRPr lang="en-US" sz="32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94028"/>
            <a:ext cx="11613485" cy="5563972"/>
          </a:xfrm>
        </p:spPr>
        <p:txBody>
          <a:bodyPr vert="horz" lIns="91440" tIns="45720" rIns="91440" bIns="45720" rtlCol="0" anchor="ctr">
            <a:noAutofit/>
          </a:bodyPr>
          <a:lstStyle/>
          <a:p>
            <a:r>
              <a:rPr lang="en-US" sz="2000" b="1" dirty="0">
                <a:latin typeface="Calibri" panose="020F0502020204030204" pitchFamily="34" charset="0"/>
                <a:cs typeface="Calibri" panose="020F0502020204030204" pitchFamily="34" charset="0"/>
              </a:rPr>
              <a:t>Programming Languages: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Python (for image processing and scripting)</a:t>
            </a:r>
          </a:p>
          <a:p>
            <a:r>
              <a:rPr lang="en-US" sz="2000" b="1" dirty="0">
                <a:latin typeface="Calibri" panose="020F0502020204030204" pitchFamily="34" charset="0"/>
                <a:cs typeface="Calibri" panose="020F0502020204030204" pitchFamily="34" charset="0"/>
              </a:rPr>
              <a:t>Libraries/Tools: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OpenCV (image manipulation, pixel access)</a:t>
            </a:r>
          </a:p>
          <a:p>
            <a:pPr marL="0" indent="0">
              <a:buNone/>
            </a:pPr>
            <a:r>
              <a:rPr lang="en-US" sz="2000" dirty="0">
                <a:latin typeface="Calibri" panose="020F0502020204030204" pitchFamily="34" charset="0"/>
                <a:cs typeface="Calibri" panose="020F0502020204030204" pitchFamily="34" charset="0"/>
              </a:rPr>
              <a:t>          Open </a:t>
            </a:r>
            <a:r>
              <a:rPr lang="en-US" sz="2000" dirty="0" err="1">
                <a:latin typeface="Calibri" panose="020F0502020204030204" pitchFamily="34" charset="0"/>
                <a:cs typeface="Calibri" panose="020F0502020204030204" pitchFamily="34" charset="0"/>
              </a:rPr>
              <a:t>Stego</a:t>
            </a:r>
            <a:r>
              <a:rPr lang="en-US" sz="2000" dirty="0">
                <a:latin typeface="Calibri" panose="020F0502020204030204" pitchFamily="34" charset="0"/>
                <a:cs typeface="Calibri" panose="020F0502020204030204" pitchFamily="34" charset="0"/>
              </a:rPr>
              <a:t> (steganography tool)</a:t>
            </a:r>
          </a:p>
          <a:p>
            <a:r>
              <a:rPr lang="en-US" sz="2000" b="1" dirty="0">
                <a:latin typeface="Calibri" panose="020F0502020204030204" pitchFamily="34" charset="0"/>
                <a:cs typeface="Calibri" panose="020F0502020204030204" pitchFamily="34" charset="0"/>
              </a:rPr>
              <a:t>Steganographic Algorithms: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LSB (Least Significant Bit embedding)</a:t>
            </a:r>
          </a:p>
          <a:p>
            <a:pPr marL="0" indent="0">
              <a:buNone/>
            </a:pPr>
            <a:r>
              <a:rPr lang="en-US" sz="2000" dirty="0">
                <a:latin typeface="Calibri" panose="020F0502020204030204" pitchFamily="34" charset="0"/>
                <a:cs typeface="Calibri" panose="020F0502020204030204" pitchFamily="34" charset="0"/>
              </a:rPr>
              <a:t>          Patchwork (statistical data hiding)</a:t>
            </a:r>
          </a:p>
          <a:p>
            <a:r>
              <a:rPr lang="en-US" sz="2000" b="1" dirty="0">
                <a:latin typeface="Calibri" panose="020F0502020204030204" pitchFamily="34" charset="0"/>
                <a:cs typeface="Calibri" panose="020F0502020204030204" pitchFamily="34" charset="0"/>
              </a:rPr>
              <a:t>Security:</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AES (Advanced Encryption Standard)</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97447"/>
            <a:ext cx="11029615" cy="4673324"/>
          </a:xfrm>
        </p:spPr>
        <p:txBody>
          <a:bodyPr>
            <a:normAutofit fontScale="32500" lnSpcReduction="20000"/>
          </a:bodyPr>
          <a:lstStyle/>
          <a:p>
            <a:r>
              <a:rPr lang="en-US" sz="7400" dirty="0">
                <a:latin typeface="Calibri" panose="020F0502020204030204" pitchFamily="34" charset="0"/>
                <a:cs typeface="Calibri" panose="020F0502020204030204" pitchFamily="34" charset="0"/>
              </a:rPr>
              <a:t> Minimal Image Distortion: Hidden data is virtually undetectable.</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User-Friendly Interface: Easy to use, even for non-experts.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Secure Communication: Protects sensitive data in critical applications.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Forensic Applications: Aids in digital investigations.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Open-Source Potential: Encourages community development.</a:t>
            </a:r>
          </a:p>
          <a:p>
            <a:pPr marL="0" indent="0">
              <a:buNone/>
            </a:pPr>
            <a:br>
              <a:rPr lang="en-US" sz="4800" dirty="0">
                <a:latin typeface="Calibri" panose="020F0502020204030204" pitchFamily="34" charset="0"/>
                <a:cs typeface="Calibri" panose="020F0502020204030204" pitchFamily="34" charset="0"/>
              </a:rPr>
            </a:b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1" y="824386"/>
            <a:ext cx="11029616" cy="530296"/>
          </a:xfrm>
        </p:spPr>
        <p:txBody>
          <a:bodyPr>
            <a:noAutofit/>
          </a:bodyPr>
          <a:lstStyle/>
          <a:p>
            <a:r>
              <a:rPr lang="en-IN" sz="3200" dirty="0">
                <a:solidFill>
                  <a:schemeClr val="accent1"/>
                </a:solidFill>
              </a:rPr>
              <a:t>End users </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60290"/>
            <a:ext cx="11029615" cy="4673324"/>
          </a:xfrm>
        </p:spPr>
        <p:txBody>
          <a:bodyPr>
            <a:normAutofit fontScale="32500" lnSpcReduction="20000"/>
          </a:bodyPr>
          <a:lstStyle/>
          <a:p>
            <a:r>
              <a:rPr lang="en-US" sz="9600" dirty="0">
                <a:latin typeface="Calibri" panose="020F0502020204030204" pitchFamily="34" charset="0"/>
                <a:cs typeface="Calibri" panose="020F0502020204030204" pitchFamily="34" charset="0"/>
              </a:rPr>
              <a:t>Journalists/Whistleblowers: Secure communication.</a:t>
            </a:r>
          </a:p>
          <a:p>
            <a:r>
              <a:rPr lang="en-US" sz="9600" dirty="0">
                <a:latin typeface="Calibri" panose="020F0502020204030204" pitchFamily="34" charset="0"/>
                <a:cs typeface="Calibri" panose="020F0502020204030204" pitchFamily="34" charset="0"/>
              </a:rPr>
              <a:t>Activists/Human Rights: Discreet information sharing.</a:t>
            </a:r>
          </a:p>
          <a:p>
            <a:r>
              <a:rPr lang="en-US" sz="9600" dirty="0">
                <a:latin typeface="Calibri" panose="020F0502020204030204" pitchFamily="34" charset="0"/>
                <a:cs typeface="Calibri" panose="020F0502020204030204" pitchFamily="34" charset="0"/>
              </a:rPr>
              <a:t>Law Enforcement/Military: Covert data transfer.</a:t>
            </a:r>
          </a:p>
          <a:p>
            <a:r>
              <a:rPr lang="en-US" sz="9600" dirty="0">
                <a:latin typeface="Calibri" panose="020F0502020204030204" pitchFamily="34" charset="0"/>
                <a:cs typeface="Calibri" panose="020F0502020204030204" pitchFamily="34" charset="0"/>
              </a:rPr>
              <a:t>Privacy-Conscious Users: Personal data protection.</a:t>
            </a:r>
          </a:p>
          <a:p>
            <a:r>
              <a:rPr lang="en-US" sz="9600" dirty="0">
                <a:latin typeface="Calibri" panose="020F0502020204030204" pitchFamily="34" charset="0"/>
                <a:cs typeface="Calibri" panose="020F0502020204030204" pitchFamily="34" charset="0"/>
              </a:rPr>
              <a:t>Photographers/Artists: Copyright/ watermarking.</a:t>
            </a:r>
          </a:p>
          <a:p>
            <a:r>
              <a:rPr lang="en-US" sz="9600" dirty="0">
                <a:latin typeface="Calibri" panose="020F0502020204030204" pitchFamily="34" charset="0"/>
                <a:cs typeface="Calibri" panose="020F0502020204030204" pitchFamily="34" charset="0"/>
              </a:rPr>
              <a:t>Healthcare/Finance: Secure data transmission.</a:t>
            </a:r>
          </a:p>
          <a:p>
            <a:r>
              <a:rPr lang="en-US" sz="9600" dirty="0">
                <a:latin typeface="Calibri" panose="020F0502020204030204" pitchFamily="34" charset="0"/>
                <a:cs typeface="Calibri" panose="020F0502020204030204" pitchFamily="34" charset="0"/>
              </a:rPr>
              <a:t>Cybersecurity Professionals: Testing/incident response.</a:t>
            </a:r>
            <a:endParaRPr lang="en-US" sz="5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DDCFF0AE-3519-4E8B-95BD-070A82B2BB5C}"/>
              </a:ext>
            </a:extLst>
          </p:cNvPr>
          <p:cNvPicPr>
            <a:picLocks noGrp="1" noChangeAspect="1"/>
          </p:cNvPicPr>
          <p:nvPr>
            <p:ph idx="1"/>
          </p:nvPr>
        </p:nvPicPr>
        <p:blipFill>
          <a:blip r:embed="rId2"/>
          <a:stretch>
            <a:fillRect/>
          </a:stretch>
        </p:blipFill>
        <p:spPr>
          <a:xfrm>
            <a:off x="742873" y="1659558"/>
            <a:ext cx="10867935"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DE2ADD-BF74-4565-8A43-8B539FB3B549}"/>
              </a:ext>
            </a:extLst>
          </p:cNvPr>
          <p:cNvPicPr>
            <a:picLocks noGrp="1" noChangeAspect="1"/>
          </p:cNvPicPr>
          <p:nvPr>
            <p:ph idx="1"/>
          </p:nvPr>
        </p:nvPicPr>
        <p:blipFill>
          <a:blip r:embed="rId2"/>
          <a:stretch>
            <a:fillRect/>
          </a:stretch>
        </p:blipFill>
        <p:spPr>
          <a:xfrm>
            <a:off x="874644" y="768626"/>
            <a:ext cx="10893286" cy="5671931"/>
          </a:xfrm>
        </p:spPr>
      </p:pic>
    </p:spTree>
    <p:extLst>
      <p:ext uri="{BB962C8B-B14F-4D97-AF65-F5344CB8AC3E}">
        <p14:creationId xmlns:p14="http://schemas.microsoft.com/office/powerpoint/2010/main" val="176867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C0E3E-A025-4DF5-A75F-DC7CC7410C82}"/>
              </a:ext>
            </a:extLst>
          </p:cNvPr>
          <p:cNvPicPr>
            <a:picLocks noGrp="1" noChangeAspect="1"/>
          </p:cNvPicPr>
          <p:nvPr>
            <p:ph idx="1"/>
          </p:nvPr>
        </p:nvPicPr>
        <p:blipFill>
          <a:blip r:embed="rId2"/>
          <a:stretch>
            <a:fillRect/>
          </a:stretch>
        </p:blipFill>
        <p:spPr>
          <a:xfrm>
            <a:off x="251791" y="834886"/>
            <a:ext cx="11542644" cy="5592417"/>
          </a:xfrm>
        </p:spPr>
      </p:pic>
    </p:spTree>
    <p:extLst>
      <p:ext uri="{BB962C8B-B14F-4D97-AF65-F5344CB8AC3E}">
        <p14:creationId xmlns:p14="http://schemas.microsoft.com/office/powerpoint/2010/main" val="4319179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fadb41d3-f9cb-40fb-903c-8cacaba95bb5"/>
    <ds:schemaRef ds:uri="http://schemas.microsoft.com/office/2006/metadata/properties"/>
    <ds:schemaRef ds:uri="http://purl.org/dc/dcmitype/"/>
    <ds:schemaRef ds:uri="http://schemas.microsoft.com/office/2006/documentManagement/types"/>
    <ds:schemaRef ds:uri="http://schemas.microsoft.com/office/infopath/2007/PartnerControls"/>
    <ds:schemaRef ds:uri="b30265f8-c5e2-4918-b4a1-b977299ca3e2"/>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748</TotalTime>
  <Words>370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 </vt:lpstr>
      <vt:lpstr>Technology  used </vt:lpstr>
      <vt:lpstr>Wow factors</vt:lpstr>
      <vt:lpstr>End users </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79</cp:revision>
  <dcterms:created xsi:type="dcterms:W3CDTF">2021-05-26T16:50:10Z</dcterms:created>
  <dcterms:modified xsi:type="dcterms:W3CDTF">2025-02-23T21:02:53Z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