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46650d6c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46650d6c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46650d6c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46650d6c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46650d6c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46650d6c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46650d6c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46650d6c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46650d6c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46650d6c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46650d6c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46650d6c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46650d6c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46650d6c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46650d6c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46650d6c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4aca74e6e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4aca74e6e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4aca74e6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4aca74e6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1dfce8e2a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1dfce8e2a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4aca74e6e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24aca74e6e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24ab762b3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24ab762b3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4ab762b3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24ab762b3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24aca74e6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24aca74e6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4aca74e6e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24aca74e6e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24ab762b3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24ab762b3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21dfce8e2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21dfce8e2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4aca74e6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4aca74e6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4aca74e6e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4aca74e6e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4aca74e6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4aca74e6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46650d6c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46650d6c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46650d6c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46650d6c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46650d6c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46650d6c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46650d6c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46650d6c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hyperlink" Target="https://colab.research.google.com/drive/1wTexzvY-j_xTSORt-bvYlop39-3Q-pIl#scrollTo=HL0Z54bIF4WM" TargetMode="External"/><Relationship Id="rId4" Type="http://schemas.openxmlformats.org/officeDocument/2006/relationships/hyperlink" Target="https://colab.research.google.com/drive/1FCtZJCsVVKRSmImGa4duuWNCu8uwXGi8#scrollTo=sZe9lV79Zyxb" TargetMode="External"/><Relationship Id="rId5" Type="http://schemas.openxmlformats.org/officeDocument/2006/relationships/hyperlink" Target="https://colab.research.google.com/drive/1sckNxAQ_fW8cY4CIh8fjoyWv7R2WVlhn#scrollTo=GbY4oG5mkduB"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1680300" y="398000"/>
            <a:ext cx="5783400" cy="1396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        Design Laboratory </a:t>
            </a:r>
            <a:endParaRPr/>
          </a:p>
          <a:p>
            <a:pPr indent="0" lvl="0" marL="0" rtl="0" algn="ctr">
              <a:spcBef>
                <a:spcPts val="0"/>
              </a:spcBef>
              <a:spcAft>
                <a:spcPts val="0"/>
              </a:spcAft>
              <a:buNone/>
            </a:pPr>
            <a:r>
              <a:rPr lang="en"/>
              <a:t>EE-305</a:t>
            </a:r>
            <a:endParaRPr/>
          </a:p>
        </p:txBody>
      </p:sp>
      <p:sp>
        <p:nvSpPr>
          <p:cNvPr id="86" name="Google Shape;86;p13"/>
          <p:cNvSpPr txBox="1"/>
          <p:nvPr>
            <p:ph idx="1" type="subTitle"/>
          </p:nvPr>
        </p:nvSpPr>
        <p:spPr>
          <a:xfrm>
            <a:off x="661300" y="2011475"/>
            <a:ext cx="7513200" cy="2921700"/>
          </a:xfrm>
          <a:prstGeom prst="rect">
            <a:avLst/>
          </a:prstGeom>
        </p:spPr>
        <p:txBody>
          <a:bodyPr anchorCtr="0" anchor="t" bIns="91425" lIns="91425" spcFirstLastPara="1" rIns="91425" wrap="square" tIns="91425">
            <a:normAutofit lnSpcReduction="20000"/>
          </a:bodyPr>
          <a:lstStyle/>
          <a:p>
            <a:pPr indent="0" lvl="0" marL="0" rtl="0" algn="ctr">
              <a:lnSpc>
                <a:spcPct val="150000"/>
              </a:lnSpc>
              <a:spcBef>
                <a:spcPts val="0"/>
              </a:spcBef>
              <a:spcAft>
                <a:spcPts val="0"/>
              </a:spcAft>
              <a:buNone/>
            </a:pPr>
            <a:r>
              <a:rPr lang="en"/>
              <a:t>Deep Learning models for Improving Performance of</a:t>
            </a:r>
            <a:endParaRPr/>
          </a:p>
          <a:p>
            <a:pPr indent="0" lvl="0" marL="0" rtl="0" algn="ctr">
              <a:lnSpc>
                <a:spcPct val="150000"/>
              </a:lnSpc>
              <a:spcBef>
                <a:spcPts val="0"/>
              </a:spcBef>
              <a:spcAft>
                <a:spcPts val="0"/>
              </a:spcAft>
              <a:buNone/>
            </a:pPr>
            <a:r>
              <a:rPr lang="en"/>
              <a:t>OOK Modulation Over FSO Turbulent Channels</a:t>
            </a:r>
            <a:endParaRPr/>
          </a:p>
          <a:p>
            <a:pPr indent="0" lvl="0" marL="0" rtl="0" algn="ctr">
              <a:lnSpc>
                <a:spcPct val="150000"/>
              </a:lnSpc>
              <a:spcBef>
                <a:spcPts val="0"/>
              </a:spcBef>
              <a:spcAft>
                <a:spcPts val="0"/>
              </a:spcAft>
              <a:buNone/>
            </a:pPr>
            <a:r>
              <a:t/>
            </a:r>
            <a:endParaRPr/>
          </a:p>
          <a:p>
            <a:pPr indent="0" lvl="0" marL="0" rtl="0" algn="ctr">
              <a:lnSpc>
                <a:spcPct val="150000"/>
              </a:lnSpc>
              <a:spcBef>
                <a:spcPts val="0"/>
              </a:spcBef>
              <a:spcAft>
                <a:spcPts val="0"/>
              </a:spcAft>
              <a:buNone/>
            </a:pPr>
            <a:r>
              <a:rPr lang="en" sz="1800"/>
              <a:t>Supervisor: Dr. Sumanta Gupta</a:t>
            </a:r>
            <a:endParaRPr sz="1800"/>
          </a:p>
          <a:p>
            <a:pPr indent="0" lvl="0" marL="0" rtl="0" algn="ctr">
              <a:lnSpc>
                <a:spcPct val="150000"/>
              </a:lnSpc>
              <a:spcBef>
                <a:spcPts val="0"/>
              </a:spcBef>
              <a:spcAft>
                <a:spcPts val="0"/>
              </a:spcAft>
              <a:buNone/>
            </a:pPr>
            <a:r>
              <a:rPr lang="en" sz="1300"/>
              <a:t>Presenters:</a:t>
            </a:r>
            <a:endParaRPr sz="1300"/>
          </a:p>
          <a:p>
            <a:pPr indent="0" lvl="0" marL="0" rtl="0" algn="ctr">
              <a:lnSpc>
                <a:spcPct val="115000"/>
              </a:lnSpc>
              <a:spcBef>
                <a:spcPts val="0"/>
              </a:spcBef>
              <a:spcAft>
                <a:spcPts val="0"/>
              </a:spcAft>
              <a:buNone/>
            </a:pPr>
            <a:r>
              <a:rPr lang="en" sz="1300"/>
              <a:t> Akshat Porwal(1901EE09),</a:t>
            </a:r>
            <a:endParaRPr sz="1300"/>
          </a:p>
          <a:p>
            <a:pPr indent="0" lvl="0" marL="0" rtl="0" algn="ctr">
              <a:lnSpc>
                <a:spcPct val="115000"/>
              </a:lnSpc>
              <a:spcBef>
                <a:spcPts val="0"/>
              </a:spcBef>
              <a:spcAft>
                <a:spcPts val="0"/>
              </a:spcAft>
              <a:buNone/>
            </a:pPr>
            <a:r>
              <a:rPr lang="en" sz="1300"/>
              <a:t>Omkar Deshpande(1901EE43),</a:t>
            </a:r>
            <a:endParaRPr sz="1300"/>
          </a:p>
          <a:p>
            <a:pPr indent="0" lvl="0" marL="0" rtl="0" algn="ctr">
              <a:lnSpc>
                <a:spcPct val="115000"/>
              </a:lnSpc>
              <a:spcBef>
                <a:spcPts val="0"/>
              </a:spcBef>
              <a:spcAft>
                <a:spcPts val="0"/>
              </a:spcAft>
              <a:buNone/>
            </a:pPr>
            <a:r>
              <a:rPr lang="en" sz="1300"/>
              <a:t>Shubham Diwakar(1901EE58)</a:t>
            </a: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242825" y="443522"/>
            <a:ext cx="8222100" cy="838800"/>
          </a:xfrm>
          <a:prstGeom prst="rect">
            <a:avLst/>
          </a:prstGeom>
        </p:spPr>
        <p:txBody>
          <a:bodyPr anchorCtr="0" anchor="ctr" bIns="91425" lIns="91425" spcFirstLastPara="1" rIns="91425" wrap="square" tIns="91425">
            <a:normAutofit/>
          </a:bodyPr>
          <a:lstStyle/>
          <a:p>
            <a:pPr indent="0" lvl="0" marL="0" rtl="0" algn="l">
              <a:lnSpc>
                <a:spcPct val="150000"/>
              </a:lnSpc>
              <a:spcBef>
                <a:spcPts val="0"/>
              </a:spcBef>
              <a:spcAft>
                <a:spcPts val="0"/>
              </a:spcAft>
              <a:buNone/>
            </a:pPr>
            <a:r>
              <a:rPr b="1" lang="en" sz="2800">
                <a:latin typeface="Arial"/>
                <a:ea typeface="Arial"/>
                <a:cs typeface="Arial"/>
                <a:sym typeface="Arial"/>
              </a:rPr>
              <a:t>Fully Connected Network based model</a:t>
            </a:r>
            <a:endParaRPr sz="5200"/>
          </a:p>
        </p:txBody>
      </p:sp>
      <p:pic>
        <p:nvPicPr>
          <p:cNvPr id="150" name="Google Shape;150;p22"/>
          <p:cNvPicPr preferRelativeResize="0"/>
          <p:nvPr/>
        </p:nvPicPr>
        <p:blipFill>
          <a:blip r:embed="rId3">
            <a:alphaModFix/>
          </a:blip>
          <a:stretch>
            <a:fillRect/>
          </a:stretch>
        </p:blipFill>
        <p:spPr>
          <a:xfrm>
            <a:off x="1130413" y="1382800"/>
            <a:ext cx="6883175" cy="3372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598100" y="734771"/>
            <a:ext cx="8222100" cy="4188300"/>
          </a:xfrm>
          <a:prstGeom prst="rect">
            <a:avLst/>
          </a:prstGeom>
        </p:spPr>
        <p:txBody>
          <a:bodyPr anchorCtr="0" anchor="ctr" bIns="91425" lIns="91425" spcFirstLastPara="1" rIns="91425" wrap="square" tIns="91425">
            <a:noAutofit/>
          </a:bodyPr>
          <a:lstStyle/>
          <a:p>
            <a:pPr indent="-327025" lvl="0" marL="457200" rtl="0" algn="l">
              <a:lnSpc>
                <a:spcPct val="115000"/>
              </a:lnSpc>
              <a:spcBef>
                <a:spcPts val="0"/>
              </a:spcBef>
              <a:spcAft>
                <a:spcPts val="0"/>
              </a:spcAft>
              <a:buSzPts val="1550"/>
              <a:buFont typeface="Times New Roman"/>
              <a:buChar char="●"/>
            </a:pPr>
            <a:r>
              <a:rPr lang="en" sz="1550">
                <a:latin typeface="Times New Roman"/>
                <a:ea typeface="Times New Roman"/>
                <a:cs typeface="Times New Roman"/>
                <a:sym typeface="Times New Roman"/>
              </a:rPr>
              <a:t>In our DL models, we used a Relu activation function: fRelu(xi) = max(0, xi) after each internal layer and the last layer is a convolutional layer with two filters of size 1 × 1. </a:t>
            </a:r>
            <a:endParaRPr sz="1550">
              <a:latin typeface="Times New Roman"/>
              <a:ea typeface="Times New Roman"/>
              <a:cs typeface="Times New Roman"/>
              <a:sym typeface="Times New Roman"/>
            </a:endParaRPr>
          </a:p>
          <a:p>
            <a:pPr indent="-327025" lvl="0" marL="457200" rtl="0" algn="l">
              <a:lnSpc>
                <a:spcPct val="115000"/>
              </a:lnSpc>
              <a:spcBef>
                <a:spcPts val="0"/>
              </a:spcBef>
              <a:spcAft>
                <a:spcPts val="0"/>
              </a:spcAft>
              <a:buSzPts val="1550"/>
              <a:buFont typeface="Times New Roman"/>
              <a:buChar char="●"/>
            </a:pPr>
            <a:r>
              <a:rPr lang="en" sz="1550">
                <a:latin typeface="Times New Roman"/>
                <a:ea typeface="Times New Roman"/>
                <a:cs typeface="Times New Roman"/>
                <a:sym typeface="Times New Roman"/>
              </a:rPr>
              <a:t>This layer is followed by a softmax activation layer:</a:t>
            </a:r>
            <a:endParaRPr sz="1550">
              <a:latin typeface="Times New Roman"/>
              <a:ea typeface="Times New Roman"/>
              <a:cs typeface="Times New Roman"/>
              <a:sym typeface="Times New Roman"/>
            </a:endParaRPr>
          </a:p>
          <a:p>
            <a:pPr indent="0" lvl="0" marL="0" rtl="0" algn="l">
              <a:lnSpc>
                <a:spcPct val="115000"/>
              </a:lnSpc>
              <a:spcBef>
                <a:spcPts val="0"/>
              </a:spcBef>
              <a:spcAft>
                <a:spcPts val="0"/>
              </a:spcAft>
              <a:buSzPts val="990"/>
              <a:buNone/>
            </a:pPr>
            <a:r>
              <a:t/>
            </a:r>
            <a:endParaRPr sz="1550"/>
          </a:p>
          <a:p>
            <a:pPr indent="0" lvl="0" marL="0" rtl="0" algn="l">
              <a:lnSpc>
                <a:spcPct val="115000"/>
              </a:lnSpc>
              <a:spcBef>
                <a:spcPts val="0"/>
              </a:spcBef>
              <a:spcAft>
                <a:spcPts val="0"/>
              </a:spcAft>
              <a:buSzPts val="990"/>
              <a:buNone/>
            </a:pPr>
            <a:r>
              <a:t/>
            </a:r>
            <a:endParaRPr sz="1550"/>
          </a:p>
          <a:p>
            <a:pPr indent="0" lvl="0" marL="0" rtl="0" algn="l">
              <a:lnSpc>
                <a:spcPct val="150000"/>
              </a:lnSpc>
              <a:spcBef>
                <a:spcPts val="0"/>
              </a:spcBef>
              <a:spcAft>
                <a:spcPts val="0"/>
              </a:spcAft>
              <a:buNone/>
            </a:pPr>
            <a:r>
              <a:t/>
            </a:r>
            <a:endParaRPr sz="155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55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550">
                <a:latin typeface="Times New Roman"/>
                <a:ea typeface="Times New Roman"/>
                <a:cs typeface="Times New Roman"/>
                <a:sym typeface="Times New Roman"/>
              </a:rPr>
              <a:t>          that converts the values of the output data from this layer to probabilities from values 0 to 1.</a:t>
            </a:r>
            <a:endParaRPr sz="1550">
              <a:latin typeface="Times New Roman"/>
              <a:ea typeface="Times New Roman"/>
              <a:cs typeface="Times New Roman"/>
              <a:sym typeface="Times New Roman"/>
            </a:endParaRPr>
          </a:p>
          <a:p>
            <a:pPr indent="-327025" lvl="0" marL="457200" rtl="0" algn="l">
              <a:lnSpc>
                <a:spcPct val="150000"/>
              </a:lnSpc>
              <a:spcBef>
                <a:spcPts val="0"/>
              </a:spcBef>
              <a:spcAft>
                <a:spcPts val="0"/>
              </a:spcAft>
              <a:buSzPts val="1550"/>
              <a:buFont typeface="Times New Roman"/>
              <a:buChar char="●"/>
            </a:pPr>
            <a:r>
              <a:rPr lang="en" sz="1550">
                <a:latin typeface="Times New Roman"/>
                <a:ea typeface="Times New Roman"/>
                <a:cs typeface="Times New Roman"/>
                <a:sym typeface="Times New Roman"/>
              </a:rPr>
              <a:t> At the end we use the cross entropy function to determine the loss, that is the difference in the probabilities, the original ones and the ones predicted by our model.</a:t>
            </a:r>
            <a:endParaRPr sz="1550"/>
          </a:p>
          <a:p>
            <a:pPr indent="0" lvl="0" marL="0" rtl="0" algn="l">
              <a:lnSpc>
                <a:spcPct val="115000"/>
              </a:lnSpc>
              <a:spcBef>
                <a:spcPts val="0"/>
              </a:spcBef>
              <a:spcAft>
                <a:spcPts val="0"/>
              </a:spcAft>
              <a:buSzPts val="990"/>
              <a:buNone/>
            </a:pPr>
            <a:r>
              <a:t/>
            </a:r>
            <a:endParaRPr sz="1550"/>
          </a:p>
        </p:txBody>
      </p:sp>
      <p:pic>
        <p:nvPicPr>
          <p:cNvPr id="156" name="Google Shape;156;p23"/>
          <p:cNvPicPr preferRelativeResize="0"/>
          <p:nvPr/>
        </p:nvPicPr>
        <p:blipFill>
          <a:blip r:embed="rId3">
            <a:alphaModFix/>
          </a:blip>
          <a:stretch>
            <a:fillRect/>
          </a:stretch>
        </p:blipFill>
        <p:spPr>
          <a:xfrm>
            <a:off x="2237350" y="2206697"/>
            <a:ext cx="2543175" cy="847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2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598100" y="3921929"/>
            <a:ext cx="8222100" cy="945900"/>
          </a:xfrm>
          <a:prstGeom prst="rect">
            <a:avLst/>
          </a:prstGeom>
        </p:spPr>
        <p:txBody>
          <a:bodyPr anchorCtr="0" anchor="ctr" bIns="91425" lIns="91425" spcFirstLastPara="1" rIns="91425" wrap="square" tIns="91425">
            <a:noAutofit/>
          </a:bodyPr>
          <a:lstStyle/>
          <a:p>
            <a:pPr indent="-328930" lvl="0" marL="457200" rtl="0" algn="l">
              <a:lnSpc>
                <a:spcPct val="115000"/>
              </a:lnSpc>
              <a:spcBef>
                <a:spcPts val="0"/>
              </a:spcBef>
              <a:spcAft>
                <a:spcPts val="0"/>
              </a:spcAft>
              <a:buSzPts val="1580"/>
              <a:buChar char="●"/>
            </a:pPr>
            <a:r>
              <a:rPr lang="en" sz="1580"/>
              <a:t>More accuracy than ANN model is achieved</a:t>
            </a:r>
            <a:endParaRPr sz="1580"/>
          </a:p>
          <a:p>
            <a:pPr indent="-328930" lvl="0" marL="457200" rtl="0" algn="l">
              <a:lnSpc>
                <a:spcPct val="115000"/>
              </a:lnSpc>
              <a:spcBef>
                <a:spcPts val="0"/>
              </a:spcBef>
              <a:spcAft>
                <a:spcPts val="0"/>
              </a:spcAft>
              <a:buSzPts val="1580"/>
              <a:buChar char="●"/>
            </a:pPr>
            <a:r>
              <a:rPr lang="en" sz="1580"/>
              <a:t>less number of epochs are used than the ANN Model.</a:t>
            </a:r>
            <a:endParaRPr sz="1580"/>
          </a:p>
        </p:txBody>
      </p:sp>
      <p:pic>
        <p:nvPicPr>
          <p:cNvPr id="167" name="Google Shape;167;p25"/>
          <p:cNvPicPr preferRelativeResize="0"/>
          <p:nvPr/>
        </p:nvPicPr>
        <p:blipFill>
          <a:blip r:embed="rId3">
            <a:alphaModFix/>
          </a:blip>
          <a:stretch>
            <a:fillRect/>
          </a:stretch>
        </p:blipFill>
        <p:spPr>
          <a:xfrm>
            <a:off x="1275175" y="388125"/>
            <a:ext cx="6593626" cy="3533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410925" y="296728"/>
            <a:ext cx="8222100" cy="10380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 sz="2600">
                <a:latin typeface="Arial"/>
                <a:ea typeface="Arial"/>
                <a:cs typeface="Arial"/>
                <a:sym typeface="Arial"/>
              </a:rPr>
              <a:t>Fully Convolutional Neural Network based model</a:t>
            </a:r>
            <a:endParaRPr sz="2600"/>
          </a:p>
        </p:txBody>
      </p:sp>
      <p:pic>
        <p:nvPicPr>
          <p:cNvPr id="173" name="Google Shape;173;p26"/>
          <p:cNvPicPr preferRelativeResize="0"/>
          <p:nvPr/>
        </p:nvPicPr>
        <p:blipFill rotWithShape="1">
          <a:blip r:embed="rId3">
            <a:alphaModFix/>
          </a:blip>
          <a:srcRect b="0" l="0" r="0" t="0"/>
          <a:stretch/>
        </p:blipFill>
        <p:spPr>
          <a:xfrm>
            <a:off x="970175" y="1193575"/>
            <a:ext cx="7103600" cy="3650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95550" y="615650"/>
            <a:ext cx="8222100" cy="4203600"/>
          </a:xfrm>
          <a:prstGeom prst="rect">
            <a:avLst/>
          </a:prstGeom>
        </p:spPr>
        <p:txBody>
          <a:bodyPr anchorCtr="0" anchor="ctr" bIns="91425" lIns="91425" spcFirstLastPara="1" rIns="91425" wrap="square" tIns="91425">
            <a:noAutofit/>
          </a:bodyPr>
          <a:lstStyle/>
          <a:p>
            <a:pPr indent="-328930" lvl="0" marL="457200" rtl="0" algn="l">
              <a:lnSpc>
                <a:spcPct val="150000"/>
              </a:lnSpc>
              <a:spcBef>
                <a:spcPts val="0"/>
              </a:spcBef>
              <a:spcAft>
                <a:spcPts val="0"/>
              </a:spcAft>
              <a:buSzPts val="1580"/>
              <a:buChar char="●"/>
            </a:pPr>
            <a:r>
              <a:rPr lang="en" sz="1580"/>
              <a:t>In this model </a:t>
            </a:r>
            <a:r>
              <a:rPr lang="en" sz="1580"/>
              <a:t>we use FCNNs with concatenation of memory from previous layers.</a:t>
            </a:r>
            <a:endParaRPr sz="1580"/>
          </a:p>
          <a:p>
            <a:pPr indent="-328930" lvl="0" marL="457200" rtl="0" algn="l">
              <a:lnSpc>
                <a:spcPct val="150000"/>
              </a:lnSpc>
              <a:spcBef>
                <a:spcPts val="0"/>
              </a:spcBef>
              <a:spcAft>
                <a:spcPts val="0"/>
              </a:spcAft>
              <a:buSzPts val="1580"/>
              <a:buChar char="●"/>
            </a:pPr>
            <a:r>
              <a:rPr lang="en" sz="1580"/>
              <a:t>This model includes two processes, namely down sampling and up sampling.The down sampling process is used to extract the data.In the up sampling process, we used the inverse process that we used before in the down sampling process. </a:t>
            </a:r>
            <a:endParaRPr sz="1580"/>
          </a:p>
          <a:p>
            <a:pPr indent="-328930" lvl="0" marL="457200" rtl="0" algn="l">
              <a:lnSpc>
                <a:spcPct val="150000"/>
              </a:lnSpc>
              <a:spcBef>
                <a:spcPts val="0"/>
              </a:spcBef>
              <a:spcAft>
                <a:spcPts val="0"/>
              </a:spcAft>
              <a:buSzPts val="1580"/>
              <a:buChar char="●"/>
            </a:pPr>
            <a:r>
              <a:rPr lang="en" sz="1580"/>
              <a:t>After the up-sampling process, we used convolutional layers of two classes followed by a softmax activation function.</a:t>
            </a:r>
            <a:endParaRPr sz="1580"/>
          </a:p>
          <a:p>
            <a:pPr indent="-328930" lvl="0" marL="457200" rtl="0" algn="l">
              <a:lnSpc>
                <a:spcPct val="150000"/>
              </a:lnSpc>
              <a:spcBef>
                <a:spcPts val="0"/>
              </a:spcBef>
              <a:spcAft>
                <a:spcPts val="0"/>
              </a:spcAft>
              <a:buSzPts val="1580"/>
              <a:buChar char="●"/>
            </a:pPr>
            <a:r>
              <a:rPr lang="en" sz="1580"/>
              <a:t>Then, the cross-entropy loss function is used to calculate the minimum loss between the input and the detected data bits.</a:t>
            </a:r>
            <a:endParaRPr sz="1580"/>
          </a:p>
          <a:p>
            <a:pPr indent="-328930" lvl="0" marL="457200" rtl="0" algn="l">
              <a:lnSpc>
                <a:spcPct val="150000"/>
              </a:lnSpc>
              <a:spcBef>
                <a:spcPts val="0"/>
              </a:spcBef>
              <a:spcAft>
                <a:spcPts val="0"/>
              </a:spcAft>
              <a:buSzPts val="1580"/>
              <a:buChar char="●"/>
            </a:pPr>
            <a:r>
              <a:rPr lang="en" sz="1580"/>
              <a:t>The output of this model is a vector of data bits.</a:t>
            </a:r>
            <a:endParaRPr sz="1580"/>
          </a:p>
          <a:p>
            <a:pPr indent="0" lvl="0" marL="0" rtl="0" algn="l">
              <a:lnSpc>
                <a:spcPct val="150000"/>
              </a:lnSpc>
              <a:spcBef>
                <a:spcPts val="0"/>
              </a:spcBef>
              <a:spcAft>
                <a:spcPts val="0"/>
              </a:spcAft>
              <a:buSzPts val="990"/>
              <a:buNone/>
            </a:pPr>
            <a:r>
              <a:t/>
            </a:r>
            <a:endParaRPr sz="158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598100" y="3995404"/>
            <a:ext cx="8222100" cy="955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Clr>
                <a:srgbClr val="000000"/>
              </a:buClr>
              <a:buSzPct val="59281"/>
              <a:buFont typeface="Arial"/>
              <a:buNone/>
            </a:pPr>
            <a:r>
              <a:rPr lang="en" sz="1670"/>
              <a:t>BER vs SNR Plot for different turbulences:-</a:t>
            </a:r>
            <a:endParaRPr sz="1670"/>
          </a:p>
          <a:p>
            <a:pPr indent="-324040" lvl="0" marL="457200" rtl="0" algn="l">
              <a:spcBef>
                <a:spcPts val="0"/>
              </a:spcBef>
              <a:spcAft>
                <a:spcPts val="0"/>
              </a:spcAft>
              <a:buSzPct val="100000"/>
              <a:buChar char="●"/>
            </a:pPr>
            <a:r>
              <a:rPr lang="en" sz="1670"/>
              <a:t>Value of Cn^2 for Weak turbulence is :10^(-15)</a:t>
            </a:r>
            <a:endParaRPr sz="1670"/>
          </a:p>
          <a:p>
            <a:pPr indent="-324040" lvl="0" marL="457200" rtl="0" algn="l">
              <a:spcBef>
                <a:spcPts val="0"/>
              </a:spcBef>
              <a:spcAft>
                <a:spcPts val="0"/>
              </a:spcAft>
              <a:buSzPct val="100000"/>
              <a:buChar char="●"/>
            </a:pPr>
            <a:r>
              <a:rPr lang="en" sz="1670"/>
              <a:t>Value of Cn^2 for Moderate turbulence is :10^(-14)</a:t>
            </a:r>
            <a:endParaRPr sz="1670"/>
          </a:p>
          <a:p>
            <a:pPr indent="-324040" lvl="0" marL="457200" rtl="0" algn="l">
              <a:spcBef>
                <a:spcPts val="0"/>
              </a:spcBef>
              <a:spcAft>
                <a:spcPts val="0"/>
              </a:spcAft>
              <a:buSzPct val="100000"/>
              <a:buChar char="●"/>
            </a:pPr>
            <a:r>
              <a:rPr lang="en" sz="1670"/>
              <a:t>Value of Cn^2 for Strong turbulence is :10^(-13)</a:t>
            </a:r>
            <a:endParaRPr/>
          </a:p>
        </p:txBody>
      </p:sp>
      <p:pic>
        <p:nvPicPr>
          <p:cNvPr id="184" name="Google Shape;184;p2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598100" y="4059699"/>
            <a:ext cx="8222100" cy="89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1879"/>
              <a:t>In FCNN highest accuracy is </a:t>
            </a:r>
            <a:r>
              <a:rPr lang="en" sz="1879"/>
              <a:t>achieved</a:t>
            </a:r>
            <a:r>
              <a:rPr lang="en" sz="1879"/>
              <a:t> of nearly 98% with the use of only 10 Epochs.</a:t>
            </a:r>
            <a:endParaRPr sz="1879"/>
          </a:p>
        </p:txBody>
      </p:sp>
      <p:pic>
        <p:nvPicPr>
          <p:cNvPr id="190" name="Google Shape;190;p29"/>
          <p:cNvPicPr preferRelativeResize="0"/>
          <p:nvPr/>
        </p:nvPicPr>
        <p:blipFill>
          <a:blip r:embed="rId3">
            <a:alphaModFix/>
          </a:blip>
          <a:stretch>
            <a:fillRect/>
          </a:stretch>
        </p:blipFill>
        <p:spPr>
          <a:xfrm>
            <a:off x="1385413" y="268950"/>
            <a:ext cx="6373175" cy="3763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ctrTitle"/>
          </p:nvPr>
        </p:nvSpPr>
        <p:spPr>
          <a:xfrm>
            <a:off x="579675" y="1201652"/>
            <a:ext cx="8222100" cy="817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Comparison</a:t>
            </a:r>
            <a:r>
              <a:rPr lang="en"/>
              <a:t> of Results of 3 Models:-</a:t>
            </a:r>
            <a:endParaRPr/>
          </a:p>
        </p:txBody>
      </p:sp>
      <p:sp>
        <p:nvSpPr>
          <p:cNvPr id="196" name="Google Shape;196;p30"/>
          <p:cNvSpPr txBox="1"/>
          <p:nvPr>
            <p:ph idx="1" type="subTitle"/>
          </p:nvPr>
        </p:nvSpPr>
        <p:spPr>
          <a:xfrm>
            <a:off x="865450" y="2878625"/>
            <a:ext cx="7832100" cy="1520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SzPts val="935"/>
              <a:buNone/>
            </a:pPr>
            <a:r>
              <a:rPr lang="en" sz="1585"/>
              <a:t>For each turbulence </a:t>
            </a:r>
            <a:r>
              <a:rPr lang="en" sz="1585"/>
              <a:t>BER performance against the normalized SNR for conventional detector with Fixed Threshold, ANN Model , DNN FC Model, and DNN-FCNN model is plotted.</a:t>
            </a:r>
            <a:endParaRPr sz="1585"/>
          </a:p>
          <a:p>
            <a:pPr indent="0" lvl="0" marL="0" rtl="0" algn="l">
              <a:lnSpc>
                <a:spcPct val="150000"/>
              </a:lnSpc>
              <a:spcBef>
                <a:spcPts val="0"/>
              </a:spcBef>
              <a:spcAft>
                <a:spcPts val="0"/>
              </a:spcAft>
              <a:buSzPts val="935"/>
              <a:buNone/>
            </a:pPr>
            <a:r>
              <a:t/>
            </a:r>
            <a:endParaRPr sz="1585"/>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31"/>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598100" y="442825"/>
            <a:ext cx="6281400" cy="88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900">
                <a:latin typeface="Times New Roman"/>
                <a:ea typeface="Times New Roman"/>
                <a:cs typeface="Times New Roman"/>
                <a:sym typeface="Times New Roman"/>
              </a:rPr>
              <a:t>Objective</a:t>
            </a:r>
            <a:endParaRPr b="1" sz="3900">
              <a:latin typeface="Times New Roman"/>
              <a:ea typeface="Times New Roman"/>
              <a:cs typeface="Times New Roman"/>
              <a:sym typeface="Times New Roman"/>
            </a:endParaRPr>
          </a:p>
        </p:txBody>
      </p:sp>
      <p:sp>
        <p:nvSpPr>
          <p:cNvPr id="92" name="Google Shape;92;p14"/>
          <p:cNvSpPr txBox="1"/>
          <p:nvPr>
            <p:ph idx="1" type="subTitle"/>
          </p:nvPr>
        </p:nvSpPr>
        <p:spPr>
          <a:xfrm>
            <a:off x="598100" y="1379075"/>
            <a:ext cx="8222100" cy="3226800"/>
          </a:xfrm>
          <a:prstGeom prst="rect">
            <a:avLst/>
          </a:prstGeom>
        </p:spPr>
        <p:txBody>
          <a:bodyPr anchorCtr="0" anchor="t" bIns="91425" lIns="91425" spcFirstLastPara="1" rIns="91425" wrap="square" tIns="91425">
            <a:normAutofit fontScale="55000"/>
          </a:bodyPr>
          <a:lstStyle/>
          <a:p>
            <a:pPr indent="-318408" lvl="0" marL="457200" rtl="0" algn="l">
              <a:lnSpc>
                <a:spcPct val="150000"/>
              </a:lnSpc>
              <a:spcBef>
                <a:spcPts val="0"/>
              </a:spcBef>
              <a:spcAft>
                <a:spcPts val="0"/>
              </a:spcAft>
              <a:buSzPct val="100000"/>
              <a:buFont typeface="Times New Roman"/>
              <a:buChar char="●"/>
            </a:pPr>
            <a:r>
              <a:rPr lang="en" sz="2571">
                <a:latin typeface="Times New Roman"/>
                <a:ea typeface="Times New Roman"/>
                <a:cs typeface="Times New Roman"/>
                <a:sym typeface="Times New Roman"/>
              </a:rPr>
              <a:t>Due to its low power consumption, high speed and high capacity, Free Space Optical (FSO) communication technology is recently gaining attention. </a:t>
            </a:r>
            <a:endParaRPr sz="2571">
              <a:latin typeface="Times New Roman"/>
              <a:ea typeface="Times New Roman"/>
              <a:cs typeface="Times New Roman"/>
              <a:sym typeface="Times New Roman"/>
            </a:endParaRPr>
          </a:p>
          <a:p>
            <a:pPr indent="-318408" lvl="0" marL="457200" rtl="0" algn="l">
              <a:lnSpc>
                <a:spcPct val="150000"/>
              </a:lnSpc>
              <a:spcBef>
                <a:spcPts val="0"/>
              </a:spcBef>
              <a:spcAft>
                <a:spcPts val="0"/>
              </a:spcAft>
              <a:buSzPct val="100000"/>
              <a:buFont typeface="Times New Roman"/>
              <a:buChar char="●"/>
            </a:pPr>
            <a:r>
              <a:rPr lang="en" sz="2571">
                <a:latin typeface="Times New Roman"/>
                <a:ea typeface="Times New Roman"/>
                <a:cs typeface="Times New Roman"/>
                <a:sym typeface="Times New Roman"/>
              </a:rPr>
              <a:t>The only hindrance in the mass use of this technology is it struggles in turbulent atmosphere. Turbulent atmosphere causes scintillation in the signal.</a:t>
            </a:r>
            <a:endParaRPr sz="2571">
              <a:latin typeface="Times New Roman"/>
              <a:ea typeface="Times New Roman"/>
              <a:cs typeface="Times New Roman"/>
              <a:sym typeface="Times New Roman"/>
            </a:endParaRPr>
          </a:p>
          <a:p>
            <a:pPr indent="-318408" lvl="0" marL="457200" rtl="0" algn="l">
              <a:lnSpc>
                <a:spcPct val="150000"/>
              </a:lnSpc>
              <a:spcBef>
                <a:spcPts val="0"/>
              </a:spcBef>
              <a:spcAft>
                <a:spcPts val="0"/>
              </a:spcAft>
              <a:buSzPct val="100000"/>
              <a:buChar char="●"/>
            </a:pPr>
            <a:r>
              <a:rPr lang="en" sz="2571"/>
              <a:t>In </a:t>
            </a:r>
            <a:r>
              <a:rPr lang="en" sz="2571">
                <a:latin typeface="Times New Roman"/>
                <a:ea typeface="Times New Roman"/>
                <a:cs typeface="Times New Roman"/>
                <a:sym typeface="Times New Roman"/>
              </a:rPr>
              <a:t>this presentation we compare 3 Deep Learning models for improving performance of OOK modulation over FSO channels. The 3 models are based on Artificial Neural Networks (ANN), Fully Connected Layers (FC) and Fully Convolutional Neural Networks (FCNN) respectively.</a:t>
            </a:r>
            <a:endParaRPr sz="2571">
              <a:latin typeface="Times New Roman"/>
              <a:ea typeface="Times New Roman"/>
              <a:cs typeface="Times New Roman"/>
              <a:sym typeface="Times New Roman"/>
            </a:endParaRPr>
          </a:p>
          <a:p>
            <a:pPr indent="-318408" lvl="0" marL="457200" rtl="0" algn="l">
              <a:lnSpc>
                <a:spcPct val="150000"/>
              </a:lnSpc>
              <a:spcBef>
                <a:spcPts val="0"/>
              </a:spcBef>
              <a:spcAft>
                <a:spcPts val="0"/>
              </a:spcAft>
              <a:buSzPct val="100000"/>
              <a:buChar char="●"/>
            </a:pPr>
            <a:r>
              <a:rPr lang="en" sz="2571">
                <a:latin typeface="Times New Roman"/>
                <a:ea typeface="Times New Roman"/>
                <a:cs typeface="Times New Roman"/>
                <a:sym typeface="Times New Roman"/>
              </a:rPr>
              <a:t>Here, the comparison among the 3 models is based on BER vs SNR Plot and Accuracy/Loss vs Epochs. </a:t>
            </a:r>
            <a:endParaRPr sz="20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3"/>
          <p:cNvPicPr preferRelativeResize="0"/>
          <p:nvPr/>
        </p:nvPicPr>
        <p:blipFill>
          <a:blip r:embed="rId3">
            <a:alphaModFix/>
          </a:blip>
          <a:stretch>
            <a:fillRect/>
          </a:stretch>
        </p:blipFill>
        <p:spPr>
          <a:xfrm>
            <a:off x="9524" y="0"/>
            <a:ext cx="9144000"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460950" y="37849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17" name="Google Shape;217;p34"/>
          <p:cNvSpPr txBox="1"/>
          <p:nvPr/>
        </p:nvSpPr>
        <p:spPr>
          <a:xfrm>
            <a:off x="681300" y="1410250"/>
            <a:ext cx="7678500" cy="3632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We studied variation of bit-error-rate(BER) over signal-noise-ratio(SNR) and three different atmospheric turbulences. </a:t>
            </a:r>
            <a:endParaRPr>
              <a:solidFill>
                <a:schemeClr val="lt1"/>
              </a:solidFill>
              <a:latin typeface="Roboto"/>
              <a:ea typeface="Roboto"/>
              <a:cs typeface="Roboto"/>
              <a:sym typeface="Roboto"/>
            </a:endParaRPr>
          </a:p>
          <a:p>
            <a:pPr indent="-317500" lvl="0" marL="4572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The results clearly depict the high performance of FCNN model over all other neural network architectures. .</a:t>
            </a:r>
            <a:endParaRPr>
              <a:solidFill>
                <a:schemeClr val="lt1"/>
              </a:solidFill>
              <a:latin typeface="Roboto"/>
              <a:ea typeface="Roboto"/>
              <a:cs typeface="Roboto"/>
              <a:sym typeface="Roboto"/>
            </a:endParaRPr>
          </a:p>
          <a:p>
            <a:pPr indent="-317500" lvl="0" marL="4572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For a particular model its performance is best in weak turbulence followed by moderate turbulence followed by high turbulence conditions.</a:t>
            </a:r>
            <a:endParaRPr>
              <a:solidFill>
                <a:schemeClr val="lt1"/>
              </a:solidFill>
              <a:latin typeface="Roboto"/>
              <a:ea typeface="Roboto"/>
              <a:cs typeface="Roboto"/>
              <a:sym typeface="Roboto"/>
            </a:endParaRPr>
          </a:p>
          <a:p>
            <a:pPr indent="-317500" lvl="0" marL="4572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For a particular turbulence results are best for FCNN based model followed by FC model followed by ANN model followed by Fixed Threshold model.</a:t>
            </a:r>
            <a:endParaRPr>
              <a:solidFill>
                <a:schemeClr val="lt1"/>
              </a:solidFill>
              <a:latin typeface="Roboto"/>
              <a:ea typeface="Roboto"/>
              <a:cs typeface="Roboto"/>
              <a:sym typeface="Roboto"/>
            </a:endParaRPr>
          </a:p>
          <a:p>
            <a:pPr indent="-317500" lvl="0" marL="4572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In addition, this structure is robust to any changes in the structure of the system, and channel, and by a simple training procedure could get adapted to any structural changes</a:t>
            </a:r>
            <a:endParaRPr>
              <a:solidFill>
                <a:schemeClr val="lt1"/>
              </a:solidFill>
              <a:latin typeface="Roboto"/>
              <a:ea typeface="Roboto"/>
              <a:cs typeface="Roboto"/>
              <a:sym typeface="Roboto"/>
            </a:endParaRPr>
          </a:p>
          <a:p>
            <a:pPr indent="0" lvl="0" marL="457200" rtl="0" algn="l">
              <a:lnSpc>
                <a:spcPct val="150000"/>
              </a:lnSpc>
              <a:spcBef>
                <a:spcPts val="0"/>
              </a:spcBef>
              <a:spcAft>
                <a:spcPts val="0"/>
              </a:spcAft>
              <a:buNone/>
            </a:pPr>
            <a:r>
              <a:t/>
            </a:r>
            <a:endParaRPr>
              <a:solidFill>
                <a:schemeClr val="lt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598100" y="1628775"/>
            <a:ext cx="8222100" cy="33120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Future Work:-</a:t>
            </a:r>
            <a:endParaRPr/>
          </a:p>
          <a:p>
            <a:pPr indent="0" lvl="0" marL="0" rtl="0" algn="l">
              <a:spcBef>
                <a:spcPts val="0"/>
              </a:spcBef>
              <a:spcAft>
                <a:spcPts val="0"/>
              </a:spcAft>
              <a:buNone/>
            </a:pPr>
            <a:r>
              <a:t/>
            </a:r>
            <a:endParaRPr/>
          </a:p>
          <a:p>
            <a:pPr indent="-348615" lvl="0" marL="457200" rtl="0" algn="l">
              <a:lnSpc>
                <a:spcPct val="150000"/>
              </a:lnSpc>
              <a:spcBef>
                <a:spcPts val="0"/>
              </a:spcBef>
              <a:spcAft>
                <a:spcPts val="0"/>
              </a:spcAft>
              <a:buSzPct val="100000"/>
              <a:buFont typeface="Times New Roman"/>
              <a:buChar char="●"/>
            </a:pPr>
            <a:r>
              <a:rPr lang="en" sz="2100">
                <a:latin typeface="Times New Roman"/>
                <a:ea typeface="Times New Roman"/>
                <a:cs typeface="Times New Roman"/>
                <a:sym typeface="Times New Roman"/>
              </a:rPr>
              <a:t>The FSO fading due to atmospheric turbulence has a good scope of improvement in terms of deep learning based models.</a:t>
            </a:r>
            <a:endParaRPr sz="2100">
              <a:latin typeface="Times New Roman"/>
              <a:ea typeface="Times New Roman"/>
              <a:cs typeface="Times New Roman"/>
              <a:sym typeface="Times New Roman"/>
            </a:endParaRPr>
          </a:p>
          <a:p>
            <a:pPr indent="-348615" lvl="0" marL="457200" rtl="0" algn="l">
              <a:lnSpc>
                <a:spcPct val="150000"/>
              </a:lnSpc>
              <a:spcBef>
                <a:spcPts val="0"/>
              </a:spcBef>
              <a:spcAft>
                <a:spcPts val="0"/>
              </a:spcAft>
              <a:buSzPct val="100000"/>
              <a:buFont typeface="Times New Roman"/>
              <a:buChar char="●"/>
            </a:pPr>
            <a:r>
              <a:rPr lang="en" sz="2100">
                <a:latin typeface="Times New Roman"/>
                <a:ea typeface="Times New Roman"/>
                <a:cs typeface="Times New Roman"/>
                <a:sym typeface="Times New Roman"/>
              </a:rPr>
              <a:t>Different combinations of CNN layers can be considered with different sizes of kernels. </a:t>
            </a:r>
            <a:endParaRPr sz="2100">
              <a:latin typeface="Times New Roman"/>
              <a:ea typeface="Times New Roman"/>
              <a:cs typeface="Times New Roman"/>
              <a:sym typeface="Times New Roman"/>
            </a:endParaRPr>
          </a:p>
          <a:p>
            <a:pPr indent="-348615" lvl="0" marL="457200" rtl="0" algn="l">
              <a:lnSpc>
                <a:spcPct val="150000"/>
              </a:lnSpc>
              <a:spcBef>
                <a:spcPts val="0"/>
              </a:spcBef>
              <a:spcAft>
                <a:spcPts val="0"/>
              </a:spcAft>
              <a:buSzPct val="100000"/>
              <a:buFont typeface="Times New Roman"/>
              <a:buChar char="●"/>
            </a:pPr>
            <a:r>
              <a:rPr lang="en" sz="2100">
                <a:latin typeface="Times New Roman"/>
                <a:ea typeface="Times New Roman"/>
                <a:cs typeface="Times New Roman"/>
                <a:sym typeface="Times New Roman"/>
              </a:rPr>
              <a:t>Our work limits to OOK modulation while we can check the performance of deep learning models for higher modulation schemes as well such as PAM4 and QPSK and QAM.</a:t>
            </a:r>
            <a:endParaRPr sz="2100">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ctrTitle"/>
          </p:nvPr>
        </p:nvSpPr>
        <p:spPr>
          <a:xfrm>
            <a:off x="598100" y="652127"/>
            <a:ext cx="8222100" cy="780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28" name="Google Shape;228;p36"/>
          <p:cNvSpPr txBox="1"/>
          <p:nvPr>
            <p:ph idx="1" type="subTitle"/>
          </p:nvPr>
        </p:nvSpPr>
        <p:spPr>
          <a:xfrm>
            <a:off x="598100" y="1773349"/>
            <a:ext cx="8222100" cy="21585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1700"/>
              <a:t>[ 1 ]  </a:t>
            </a:r>
            <a:r>
              <a:rPr lang="en" sz="1700"/>
              <a:t>Darwesh, L., Kopeika, N.S.: Deep learning for improving performance of OOK modulation over FSO turbulent channels. IEEE Access. 8, 155275– 155284 (2020).</a:t>
            </a:r>
            <a:endParaRPr sz="1700"/>
          </a:p>
          <a:p>
            <a:pPr indent="0" lvl="0" marL="0" rtl="0" algn="l">
              <a:lnSpc>
                <a:spcPct val="80000"/>
              </a:lnSpc>
              <a:spcBef>
                <a:spcPts val="0"/>
              </a:spcBef>
              <a:spcAft>
                <a:spcPts val="0"/>
              </a:spcAft>
              <a:buNone/>
            </a:pPr>
            <a:r>
              <a:t/>
            </a:r>
            <a:endParaRPr sz="1700"/>
          </a:p>
          <a:p>
            <a:pPr indent="0" lvl="0" marL="0" rtl="0" algn="l">
              <a:lnSpc>
                <a:spcPct val="80000"/>
              </a:lnSpc>
              <a:spcBef>
                <a:spcPts val="0"/>
              </a:spcBef>
              <a:spcAft>
                <a:spcPts val="0"/>
              </a:spcAft>
              <a:buNone/>
            </a:pPr>
            <a:r>
              <a:rPr lang="en" sz="1700"/>
              <a:t>[ 2 ]  Amirabadi, M.A., Kahaei, M.H., </a:t>
            </a:r>
            <a:r>
              <a:rPr lang="en" sz="1700"/>
              <a:t>Nezamalhosseini</a:t>
            </a:r>
            <a:r>
              <a:rPr lang="en" sz="1700"/>
              <a:t>, S.A.: Deep learning based detection technique for FSO communication systems. Phys. Commun. 43, 101229 (2020).</a:t>
            </a:r>
            <a:endParaRPr sz="1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Source Code:</a:t>
            </a:r>
            <a:endParaRPr/>
          </a:p>
        </p:txBody>
      </p:sp>
      <p:sp>
        <p:nvSpPr>
          <p:cNvPr id="234" name="Google Shape;234;p37"/>
          <p:cNvSpPr txBox="1"/>
          <p:nvPr>
            <p:ph idx="1" type="subTitle"/>
          </p:nvPr>
        </p:nvSpPr>
        <p:spPr>
          <a:xfrm>
            <a:off x="598100" y="2715956"/>
            <a:ext cx="8222100" cy="15255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lang="en"/>
              <a:t>Model1- </a:t>
            </a:r>
            <a:r>
              <a:rPr lang="en" u="sng">
                <a:solidFill>
                  <a:schemeClr val="hlink"/>
                </a:solidFill>
                <a:hlinkClick r:id="rId3"/>
              </a:rPr>
              <a:t>https://colab.research.google.com/drive/1wTexzvY-j_xTSORt-bvYlop39-3Q-pIl#scrollTo=HL0Z54bIF4WM</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Model2- </a:t>
            </a:r>
            <a:r>
              <a:rPr lang="en" u="sng">
                <a:solidFill>
                  <a:schemeClr val="hlink"/>
                </a:solidFill>
                <a:hlinkClick r:id="rId4"/>
              </a:rPr>
              <a:t>https://colab.research.google.com/drive/1FCtZJCsVVKRSmImGa4duuWNCu8uwXGi8#scrollTo=sZe9lV79Zyxb</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Model3- </a:t>
            </a:r>
            <a:r>
              <a:rPr lang="en" u="sng">
                <a:solidFill>
                  <a:schemeClr val="hlink"/>
                </a:solidFill>
                <a:hlinkClick r:id="rId5"/>
              </a:rPr>
              <a:t>https://colab.research.google.com/drive/1sckNxAQ_fW8cY4CIh8fjoyWv7R2WVlhn#scrollTo=GbY4oG5mkduB</a:t>
            </a:r>
            <a:endParaRPr/>
          </a:p>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0" name="Google Shape;240;p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1" name="Google Shape;241;p38"/>
          <p:cNvPicPr preferRelativeResize="0"/>
          <p:nvPr/>
        </p:nvPicPr>
        <p:blipFill rotWithShape="1">
          <a:blip r:embed="rId3">
            <a:alphaModFix/>
          </a:blip>
          <a:srcRect b="19464" l="21998" r="20849" t="23034"/>
          <a:stretch/>
        </p:blipFill>
        <p:spPr>
          <a:xfrm>
            <a:off x="0" y="0"/>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ctrTitle"/>
          </p:nvPr>
        </p:nvSpPr>
        <p:spPr>
          <a:xfrm>
            <a:off x="535750" y="271150"/>
            <a:ext cx="87537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480"/>
              <a:t>FSO Communication System</a:t>
            </a:r>
            <a:endParaRPr sz="3480"/>
          </a:p>
        </p:txBody>
      </p:sp>
      <p:pic>
        <p:nvPicPr>
          <p:cNvPr id="98" name="Google Shape;98;p15"/>
          <p:cNvPicPr preferRelativeResize="0"/>
          <p:nvPr/>
        </p:nvPicPr>
        <p:blipFill>
          <a:blip r:embed="rId3">
            <a:alphaModFix/>
          </a:blip>
          <a:stretch>
            <a:fillRect/>
          </a:stretch>
        </p:blipFill>
        <p:spPr>
          <a:xfrm>
            <a:off x="1789200" y="1415273"/>
            <a:ext cx="5565600" cy="3221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2" name="Shape 102"/>
        <p:cNvGrpSpPr/>
        <p:nvPr/>
      </p:nvGrpSpPr>
      <p:grpSpPr>
        <a:xfrm>
          <a:off x="0" y="0"/>
          <a:ext cx="0" cy="0"/>
          <a:chOff x="0" y="0"/>
          <a:chExt cx="0" cy="0"/>
        </a:xfrm>
      </p:grpSpPr>
      <p:sp>
        <p:nvSpPr>
          <p:cNvPr id="103" name="Google Shape;103;p16"/>
          <p:cNvSpPr/>
          <p:nvPr/>
        </p:nvSpPr>
        <p:spPr>
          <a:xfrm>
            <a:off x="638475" y="936825"/>
            <a:ext cx="2149200" cy="1386900"/>
          </a:xfrm>
          <a:prstGeom prst="wedgeRoundRectCallout">
            <a:avLst>
              <a:gd fmla="val -20833" name="adj1"/>
              <a:gd fmla="val 6250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26 SNR Values from 5 to 30 are taken</a:t>
            </a:r>
            <a:endParaRPr/>
          </a:p>
          <a:p>
            <a:pPr indent="0" lvl="0" marL="0" rtl="0" algn="l">
              <a:spcBef>
                <a:spcPts val="0"/>
              </a:spcBef>
              <a:spcAft>
                <a:spcPts val="0"/>
              </a:spcAft>
              <a:buNone/>
            </a:pPr>
            <a:r>
              <a:rPr lang="en"/>
              <a:t>SNR={5,6,7…….,30}</a:t>
            </a:r>
            <a:endParaRPr/>
          </a:p>
        </p:txBody>
      </p:sp>
      <p:sp>
        <p:nvSpPr>
          <p:cNvPr id="104" name="Google Shape;104;p16"/>
          <p:cNvSpPr/>
          <p:nvPr/>
        </p:nvSpPr>
        <p:spPr>
          <a:xfrm>
            <a:off x="3324925" y="771525"/>
            <a:ext cx="2498100" cy="1552200"/>
          </a:xfrm>
          <a:prstGeom prst="wedgeRoundRectCallout">
            <a:avLst>
              <a:gd fmla="val -20833" name="adj1"/>
              <a:gd fmla="val 6250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 </a:t>
            </a:r>
            <a:r>
              <a:rPr lang="en"/>
              <a:t>Different</a:t>
            </a:r>
            <a:r>
              <a:rPr lang="en"/>
              <a:t> values of Turbulences are taken</a:t>
            </a:r>
            <a:endParaRPr/>
          </a:p>
          <a:p>
            <a:pPr indent="0" lvl="0" marL="0" rtl="0" algn="l">
              <a:spcBef>
                <a:spcPts val="0"/>
              </a:spcBef>
              <a:spcAft>
                <a:spcPts val="0"/>
              </a:spcAft>
              <a:buNone/>
            </a:pPr>
            <a:r>
              <a:rPr lang="en"/>
              <a:t>Corresponding to High(10</a:t>
            </a:r>
            <a:r>
              <a:rPr baseline="30000" lang="en"/>
              <a:t>-13</a:t>
            </a:r>
            <a:r>
              <a:rPr lang="en"/>
              <a:t>), </a:t>
            </a:r>
            <a:r>
              <a:rPr lang="en"/>
              <a:t>Moderate(10</a:t>
            </a:r>
            <a:r>
              <a:rPr baseline="30000" lang="en"/>
              <a:t>-14</a:t>
            </a:r>
            <a:r>
              <a:rPr lang="en"/>
              <a:t>)</a:t>
            </a:r>
            <a:endParaRPr/>
          </a:p>
          <a:p>
            <a:pPr indent="0" lvl="0" marL="0" rtl="0" algn="l">
              <a:spcBef>
                <a:spcPts val="0"/>
              </a:spcBef>
              <a:spcAft>
                <a:spcPts val="0"/>
              </a:spcAft>
              <a:buNone/>
            </a:pPr>
            <a:r>
              <a:rPr lang="en"/>
              <a:t>and </a:t>
            </a:r>
            <a:r>
              <a:rPr lang="en"/>
              <a:t>Low</a:t>
            </a:r>
            <a:r>
              <a:rPr lang="en"/>
              <a:t>(10</a:t>
            </a:r>
            <a:r>
              <a:rPr baseline="30000" lang="en"/>
              <a:t>-15</a:t>
            </a:r>
            <a:r>
              <a:rPr lang="en"/>
              <a:t>) </a:t>
            </a:r>
            <a:r>
              <a:rPr lang="en"/>
              <a:t>turbulences. </a:t>
            </a:r>
            <a:endParaRPr/>
          </a:p>
        </p:txBody>
      </p:sp>
      <p:sp>
        <p:nvSpPr>
          <p:cNvPr id="105" name="Google Shape;105;p16"/>
          <p:cNvSpPr/>
          <p:nvPr/>
        </p:nvSpPr>
        <p:spPr>
          <a:xfrm>
            <a:off x="6153825" y="890925"/>
            <a:ext cx="2737200" cy="1341000"/>
          </a:xfrm>
          <a:prstGeom prst="wedgeRoundRectCallout">
            <a:avLst>
              <a:gd fmla="val -20833" name="adj1"/>
              <a:gd fmla="val 6250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For every turbulence value,  </a:t>
            </a:r>
            <a:r>
              <a:rPr lang="en"/>
              <a:t>for every SNR value, </a:t>
            </a:r>
            <a:r>
              <a:rPr lang="en"/>
              <a:t>we store 500 signals of 512 bits.</a:t>
            </a:r>
            <a:endParaRPr/>
          </a:p>
        </p:txBody>
      </p:sp>
      <p:sp>
        <p:nvSpPr>
          <p:cNvPr id="106" name="Google Shape;106;p16"/>
          <p:cNvSpPr/>
          <p:nvPr/>
        </p:nvSpPr>
        <p:spPr>
          <a:xfrm>
            <a:off x="2840450" y="1579800"/>
            <a:ext cx="431700" cy="2847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a:off x="5823025" y="1543050"/>
            <a:ext cx="330600" cy="2847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a:off x="6273225" y="2819750"/>
            <a:ext cx="2617800" cy="1662600"/>
          </a:xfrm>
          <a:prstGeom prst="wedgeRoundRectCallout">
            <a:avLst>
              <a:gd fmla="val -20833" name="adj1"/>
              <a:gd fmla="val 6250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Now we save the correct signals for training and simulate transmission through turbulence.</a:t>
            </a:r>
            <a:endParaRPr/>
          </a:p>
        </p:txBody>
      </p:sp>
      <p:sp>
        <p:nvSpPr>
          <p:cNvPr id="109" name="Google Shape;109;p16"/>
          <p:cNvSpPr/>
          <p:nvPr/>
        </p:nvSpPr>
        <p:spPr>
          <a:xfrm>
            <a:off x="7494825" y="2296200"/>
            <a:ext cx="385800" cy="523500"/>
          </a:xfrm>
          <a:prstGeom prst="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a:off x="5538450" y="3600450"/>
            <a:ext cx="725700" cy="431700"/>
          </a:xfrm>
          <a:prstGeom prst="lef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2865625" y="2819700"/>
            <a:ext cx="2672700" cy="1699200"/>
          </a:xfrm>
          <a:prstGeom prst="wedgeRoundRectCallout">
            <a:avLst>
              <a:gd fmla="val -20833" name="adj1"/>
              <a:gd fmla="val 6250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Now there is a wide range of values in the signal and hence we need to normalize/scale it so that the output is correctly predicted.</a:t>
            </a:r>
            <a:endParaRPr/>
          </a:p>
        </p:txBody>
      </p:sp>
      <p:sp>
        <p:nvSpPr>
          <p:cNvPr id="112" name="Google Shape;112;p16"/>
          <p:cNvSpPr txBox="1"/>
          <p:nvPr>
            <p:ph type="title"/>
          </p:nvPr>
        </p:nvSpPr>
        <p:spPr>
          <a:xfrm>
            <a:off x="223500" y="88150"/>
            <a:ext cx="7553100" cy="652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100">
                <a:latin typeface="Arial"/>
                <a:ea typeface="Arial"/>
                <a:cs typeface="Arial"/>
                <a:sym typeface="Arial"/>
              </a:rPr>
              <a:t> </a:t>
            </a:r>
            <a:r>
              <a:rPr b="1" lang="en" sz="2300">
                <a:latin typeface="Times New Roman"/>
                <a:ea typeface="Times New Roman"/>
                <a:cs typeface="Times New Roman"/>
                <a:sym typeface="Times New Roman"/>
              </a:rPr>
              <a:t>Understanding the Input Dataset</a:t>
            </a:r>
            <a:endParaRPr b="1" sz="51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414400" y="439203"/>
            <a:ext cx="8222100" cy="100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Scaling of Input Signal:-</a:t>
            </a:r>
            <a:endParaRPr/>
          </a:p>
        </p:txBody>
      </p:sp>
      <p:sp>
        <p:nvSpPr>
          <p:cNvPr id="118" name="Google Shape;118;p17"/>
          <p:cNvSpPr/>
          <p:nvPr/>
        </p:nvSpPr>
        <p:spPr>
          <a:xfrm>
            <a:off x="631250" y="1993100"/>
            <a:ext cx="2693700" cy="1623000"/>
          </a:xfrm>
          <a:prstGeom prst="roundRect">
            <a:avLst>
              <a:gd fmla="val 17141"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a:t>
            </a:r>
            <a:r>
              <a:rPr lang="en"/>
              <a:t>e normalise the data such that the generated signal values are between [-1,1], using the </a:t>
            </a:r>
            <a:r>
              <a:rPr lang="en"/>
              <a:t>following algorithm.</a:t>
            </a:r>
            <a:endParaRPr/>
          </a:p>
          <a:p>
            <a:pPr indent="0" lvl="0" marL="0" rtl="0" algn="l">
              <a:spcBef>
                <a:spcPts val="0"/>
              </a:spcBef>
              <a:spcAft>
                <a:spcPts val="0"/>
              </a:spcAft>
              <a:buNone/>
            </a:pPr>
            <a:r>
              <a:t/>
            </a:r>
            <a:endParaRPr/>
          </a:p>
        </p:txBody>
      </p:sp>
      <p:sp>
        <p:nvSpPr>
          <p:cNvPr id="119" name="Google Shape;119;p17"/>
          <p:cNvSpPr/>
          <p:nvPr/>
        </p:nvSpPr>
        <p:spPr>
          <a:xfrm>
            <a:off x="4523650" y="1534125"/>
            <a:ext cx="4297500" cy="2814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Let the value of current signal value is </a:t>
            </a:r>
            <a:r>
              <a:rPr i="1" lang="en"/>
              <a:t>cur</a:t>
            </a:r>
            <a:r>
              <a:rPr lang="en"/>
              <a:t>.</a:t>
            </a:r>
            <a:endParaRPr/>
          </a:p>
          <a:p>
            <a:pPr indent="0" lvl="0" marL="0" rtl="0" algn="l">
              <a:spcBef>
                <a:spcPts val="0"/>
              </a:spcBef>
              <a:spcAft>
                <a:spcPts val="0"/>
              </a:spcAft>
              <a:buNone/>
            </a:pPr>
            <a:r>
              <a:rPr lang="en"/>
              <a:t>Replace the value of each bit of a particular Input Signal by:</a:t>
            </a:r>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317500" lvl="0" marL="457200" rtl="0" algn="l">
              <a:spcBef>
                <a:spcPts val="0"/>
              </a:spcBef>
              <a:spcAft>
                <a:spcPts val="0"/>
              </a:spcAft>
              <a:buSzPts val="1400"/>
              <a:buChar char="●"/>
            </a:pPr>
            <a:r>
              <a:rPr lang="en"/>
              <a:t>Here mean denotes mean of values of Input Signal</a:t>
            </a:r>
            <a:endParaRPr/>
          </a:p>
          <a:p>
            <a:pPr indent="-317500" lvl="0" marL="457200" rtl="0" algn="l">
              <a:spcBef>
                <a:spcPts val="0"/>
              </a:spcBef>
              <a:spcAft>
                <a:spcPts val="0"/>
              </a:spcAft>
              <a:buSzPts val="1400"/>
              <a:buChar char="●"/>
            </a:pPr>
            <a:r>
              <a:rPr i="1" lang="en"/>
              <a:t>max</a:t>
            </a:r>
            <a:r>
              <a:rPr lang="en"/>
              <a:t> </a:t>
            </a:r>
            <a:r>
              <a:rPr lang="en"/>
              <a:t>denotes maximum of values of Input Signal</a:t>
            </a:r>
            <a:endParaRPr/>
          </a:p>
          <a:p>
            <a:pPr indent="-317500" lvl="0" marL="457200" rtl="0" algn="l">
              <a:spcBef>
                <a:spcPts val="0"/>
              </a:spcBef>
              <a:spcAft>
                <a:spcPts val="0"/>
              </a:spcAft>
              <a:buSzPts val="1400"/>
              <a:buChar char="●"/>
            </a:pPr>
            <a:r>
              <a:rPr i="1" lang="en"/>
              <a:t>min</a:t>
            </a:r>
            <a:r>
              <a:rPr lang="en"/>
              <a:t> denotes minimum of values of Input Signal.</a:t>
            </a:r>
            <a:endParaRPr/>
          </a:p>
          <a:p>
            <a:pPr indent="0" lvl="0" marL="0" rtl="0" algn="l">
              <a:spcBef>
                <a:spcPts val="0"/>
              </a:spcBef>
              <a:spcAft>
                <a:spcPts val="0"/>
              </a:spcAft>
              <a:buNone/>
            </a:pPr>
            <a:r>
              <a:t/>
            </a:r>
            <a:endParaRPr/>
          </a:p>
        </p:txBody>
      </p:sp>
      <p:sp>
        <p:nvSpPr>
          <p:cNvPr id="120" name="Google Shape;120;p17"/>
          <p:cNvSpPr/>
          <p:nvPr/>
        </p:nvSpPr>
        <p:spPr>
          <a:xfrm>
            <a:off x="3481050" y="2626850"/>
            <a:ext cx="886500" cy="3858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1" name="Google Shape;121;p17"/>
          <p:cNvPicPr preferRelativeResize="0"/>
          <p:nvPr/>
        </p:nvPicPr>
        <p:blipFill>
          <a:blip r:embed="rId3">
            <a:alphaModFix/>
          </a:blip>
          <a:stretch>
            <a:fillRect/>
          </a:stretch>
        </p:blipFill>
        <p:spPr>
          <a:xfrm>
            <a:off x="4963775" y="2417300"/>
            <a:ext cx="3181350" cy="209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ctrTitle"/>
          </p:nvPr>
        </p:nvSpPr>
        <p:spPr>
          <a:xfrm>
            <a:off x="598100" y="679677"/>
            <a:ext cx="8222100" cy="891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400">
                <a:latin typeface="Arial"/>
                <a:ea typeface="Arial"/>
                <a:cs typeface="Arial"/>
                <a:sym typeface="Arial"/>
              </a:rPr>
              <a:t>Artificial Neural Network based model</a:t>
            </a:r>
            <a:endParaRPr sz="5800"/>
          </a:p>
        </p:txBody>
      </p:sp>
      <p:pic>
        <p:nvPicPr>
          <p:cNvPr id="127" name="Google Shape;127;p18"/>
          <p:cNvPicPr preferRelativeResize="0"/>
          <p:nvPr/>
        </p:nvPicPr>
        <p:blipFill rotWithShape="1">
          <a:blip r:embed="rId3">
            <a:alphaModFix/>
          </a:blip>
          <a:srcRect b="0" l="0" r="-745" t="0"/>
          <a:stretch/>
        </p:blipFill>
        <p:spPr>
          <a:xfrm>
            <a:off x="1034500" y="1896125"/>
            <a:ext cx="6534150" cy="2286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1" name="Shape 131"/>
        <p:cNvGrpSpPr/>
        <p:nvPr/>
      </p:nvGrpSpPr>
      <p:grpSpPr>
        <a:xfrm>
          <a:off x="0" y="0"/>
          <a:ext cx="0" cy="0"/>
          <a:chOff x="0" y="0"/>
          <a:chExt cx="0" cy="0"/>
        </a:xfrm>
      </p:grpSpPr>
      <p:sp>
        <p:nvSpPr>
          <p:cNvPr id="132" name="Google Shape;132;p19"/>
          <p:cNvSpPr txBox="1"/>
          <p:nvPr>
            <p:ph type="title"/>
          </p:nvPr>
        </p:nvSpPr>
        <p:spPr>
          <a:xfrm>
            <a:off x="195975" y="943000"/>
            <a:ext cx="8222100" cy="4444500"/>
          </a:xfrm>
          <a:prstGeom prst="rect">
            <a:avLst/>
          </a:prstGeom>
        </p:spPr>
        <p:txBody>
          <a:bodyPr anchorCtr="0" anchor="ctr" bIns="91425" lIns="91425" spcFirstLastPara="1" rIns="91425" wrap="square" tIns="91425">
            <a:noAutofit/>
          </a:bodyPr>
          <a:lstStyle/>
          <a:p>
            <a:pPr indent="-347980" lvl="0" marL="457200" rtl="0" algn="l">
              <a:lnSpc>
                <a:spcPct val="150000"/>
              </a:lnSpc>
              <a:spcBef>
                <a:spcPts val="0"/>
              </a:spcBef>
              <a:spcAft>
                <a:spcPts val="0"/>
              </a:spcAft>
              <a:buSzPts val="1880"/>
              <a:buChar char="●"/>
            </a:pPr>
            <a:r>
              <a:rPr lang="en" sz="1879"/>
              <a:t>As seen, here the input (received modulated wave) directly enters into a DNN and detects it, and does not need any information about SNR, or any other information for training the DNN.</a:t>
            </a:r>
            <a:endParaRPr sz="1879"/>
          </a:p>
          <a:p>
            <a:pPr indent="-347980" lvl="0" marL="457200" rtl="0" algn="l">
              <a:lnSpc>
                <a:spcPct val="150000"/>
              </a:lnSpc>
              <a:spcBef>
                <a:spcPts val="0"/>
              </a:spcBef>
              <a:spcAft>
                <a:spcPts val="0"/>
              </a:spcAft>
              <a:buSzPts val="1880"/>
              <a:buChar char="●"/>
            </a:pPr>
            <a:r>
              <a:rPr lang="en" sz="1879"/>
              <a:t>The aim of the training is to reduce the difference between the DNN</a:t>
            </a:r>
            <a:endParaRPr sz="1879"/>
          </a:p>
          <a:p>
            <a:pPr indent="0" lvl="0" marL="0" rtl="0" algn="l">
              <a:lnSpc>
                <a:spcPct val="150000"/>
              </a:lnSpc>
              <a:spcBef>
                <a:spcPts val="0"/>
              </a:spcBef>
              <a:spcAft>
                <a:spcPts val="0"/>
              </a:spcAft>
              <a:buSzPts val="990"/>
              <a:buNone/>
            </a:pPr>
            <a:r>
              <a:rPr lang="en" sz="1879"/>
              <a:t>        output (the detected symbol) and the target (the transmitted</a:t>
            </a:r>
            <a:endParaRPr sz="1879"/>
          </a:p>
          <a:p>
            <a:pPr indent="0" lvl="0" marL="0" rtl="0" algn="l">
              <a:lnSpc>
                <a:spcPct val="150000"/>
              </a:lnSpc>
              <a:spcBef>
                <a:spcPts val="0"/>
              </a:spcBef>
              <a:spcAft>
                <a:spcPts val="0"/>
              </a:spcAft>
              <a:buSzPts val="990"/>
              <a:buNone/>
            </a:pPr>
            <a:r>
              <a:rPr lang="en" sz="1879"/>
              <a:t>        symbol).</a:t>
            </a:r>
            <a:endParaRPr sz="1879"/>
          </a:p>
          <a:p>
            <a:pPr indent="-347980" lvl="0" marL="457200" rtl="0" algn="l">
              <a:lnSpc>
                <a:spcPct val="150000"/>
              </a:lnSpc>
              <a:spcBef>
                <a:spcPts val="0"/>
              </a:spcBef>
              <a:spcAft>
                <a:spcPts val="0"/>
              </a:spcAft>
              <a:buSzPts val="1880"/>
              <a:buChar char="●"/>
            </a:pPr>
            <a:r>
              <a:rPr lang="en" sz="1879"/>
              <a:t>For this model we have calculated BER vs SNR Plot, also Accuracy vs Epochs plot.</a:t>
            </a:r>
            <a:endParaRPr sz="1879"/>
          </a:p>
          <a:p>
            <a:pPr indent="0" lvl="0" marL="0" rtl="0" algn="l">
              <a:lnSpc>
                <a:spcPct val="150000"/>
              </a:lnSpc>
              <a:spcBef>
                <a:spcPts val="0"/>
              </a:spcBef>
              <a:spcAft>
                <a:spcPts val="0"/>
              </a:spcAft>
              <a:buSzPts val="990"/>
              <a:buNone/>
            </a:pPr>
            <a:r>
              <a:t/>
            </a:r>
            <a:endParaRPr sz="1879"/>
          </a:p>
          <a:p>
            <a:pPr indent="0" lvl="0" marL="0" rtl="0" algn="l">
              <a:lnSpc>
                <a:spcPct val="150000"/>
              </a:lnSpc>
              <a:spcBef>
                <a:spcPts val="0"/>
              </a:spcBef>
              <a:spcAft>
                <a:spcPts val="0"/>
              </a:spcAft>
              <a:buSzPts val="990"/>
              <a:buNone/>
            </a:pPr>
            <a:r>
              <a:t/>
            </a:r>
            <a:endParaRPr sz="1879"/>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598100" y="3710678"/>
            <a:ext cx="8222100" cy="100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1670"/>
              <a:t>BER vs SNR Plot for </a:t>
            </a:r>
            <a:r>
              <a:rPr lang="en" sz="1670"/>
              <a:t>different</a:t>
            </a:r>
            <a:r>
              <a:rPr lang="en" sz="1670"/>
              <a:t> </a:t>
            </a:r>
            <a:r>
              <a:rPr lang="en" sz="1670"/>
              <a:t>turbulences</a:t>
            </a:r>
            <a:r>
              <a:rPr lang="en" sz="1670"/>
              <a:t>:-</a:t>
            </a:r>
            <a:endParaRPr sz="1670"/>
          </a:p>
          <a:p>
            <a:pPr indent="-334645" lvl="0" marL="457200" rtl="0" algn="l">
              <a:spcBef>
                <a:spcPts val="0"/>
              </a:spcBef>
              <a:spcAft>
                <a:spcPts val="0"/>
              </a:spcAft>
              <a:buSzPts val="1670"/>
              <a:buChar char="●"/>
            </a:pPr>
            <a:r>
              <a:rPr lang="en" sz="1670"/>
              <a:t>Value of Cn^2 for Weak turbulence is :10^(-15)</a:t>
            </a:r>
            <a:endParaRPr sz="1670"/>
          </a:p>
          <a:p>
            <a:pPr indent="-334645" lvl="0" marL="457200" rtl="0" algn="l">
              <a:spcBef>
                <a:spcPts val="0"/>
              </a:spcBef>
              <a:spcAft>
                <a:spcPts val="0"/>
              </a:spcAft>
              <a:buSzPts val="1670"/>
              <a:buChar char="●"/>
            </a:pPr>
            <a:r>
              <a:rPr lang="en" sz="1670"/>
              <a:t>Value of Cn^2 for Moderate turbulence is :10^(-14)</a:t>
            </a:r>
            <a:endParaRPr sz="1670"/>
          </a:p>
          <a:p>
            <a:pPr indent="-334645" lvl="0" marL="457200" rtl="0" algn="l">
              <a:spcBef>
                <a:spcPts val="0"/>
              </a:spcBef>
              <a:spcAft>
                <a:spcPts val="0"/>
              </a:spcAft>
              <a:buSzPts val="1670"/>
              <a:buChar char="●"/>
            </a:pPr>
            <a:r>
              <a:rPr lang="en" sz="1670"/>
              <a:t>Value of Cn^2 for Strong turbulence is :10^(-13)</a:t>
            </a:r>
            <a:endParaRPr sz="1670"/>
          </a:p>
        </p:txBody>
      </p:sp>
      <p:pic>
        <p:nvPicPr>
          <p:cNvPr id="138" name="Google Shape;138;p2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460950" y="4078529"/>
            <a:ext cx="8222100" cy="8544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679"/>
              <a:t>The model achieves an accuracy of 93.29%</a:t>
            </a:r>
            <a:endParaRPr sz="1679"/>
          </a:p>
        </p:txBody>
      </p:sp>
      <p:pic>
        <p:nvPicPr>
          <p:cNvPr id="144" name="Google Shape;144;p21"/>
          <p:cNvPicPr preferRelativeResize="0"/>
          <p:nvPr/>
        </p:nvPicPr>
        <p:blipFill>
          <a:blip r:embed="rId3">
            <a:alphaModFix/>
          </a:blip>
          <a:stretch>
            <a:fillRect/>
          </a:stretch>
        </p:blipFill>
        <p:spPr>
          <a:xfrm>
            <a:off x="1707150" y="311100"/>
            <a:ext cx="5729700" cy="3932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