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25.06.2023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25.06.2023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/>
              <a:t>Home Loan Data Science Project</a:t>
            </a:r>
            <a:endParaRPr lang="ru-RU" b="1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25-Mar-2023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007FD-9F67-54A0-A6CD-755645FA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96" y="0"/>
            <a:ext cx="7758504" cy="34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457" y="445787"/>
            <a:ext cx="9248857" cy="1258726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Model Evaluation</a:t>
            </a:r>
            <a:endParaRPr lang="ru-RU" sz="54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907B9-F3C1-D505-D00D-97EF7808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7" y="2397534"/>
            <a:ext cx="9960213" cy="1996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9131F-8551-CE8C-6596-C563D9E3B9DC}"/>
              </a:ext>
            </a:extLst>
          </p:cNvPr>
          <p:cNvSpPr txBox="1"/>
          <p:nvPr/>
        </p:nvSpPr>
        <p:spPr>
          <a:xfrm>
            <a:off x="525457" y="4779440"/>
            <a:ext cx="9458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Where accuracy is the total of all the model's correctly predicted outcomes over all predicted outcomes.</a:t>
            </a:r>
            <a:endParaRPr lang="en-US" sz="24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4335" y="2423684"/>
            <a:ext cx="10669285" cy="34015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• Custom-made ML is better than </a:t>
            </a:r>
            <a:r>
              <a:rPr lang="en-US" sz="2400" b="1" dirty="0" err="1">
                <a:solidFill>
                  <a:srgbClr val="002060"/>
                </a:solidFill>
                <a:latin typeface="Century Schoolbook" panose="02040604050505020304" pitchFamily="18" charset="0"/>
              </a:rPr>
              <a:t>AutoML</a:t>
            </a:r>
            <a:endParaRPr lang="en-US" sz="24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• </a:t>
            </a:r>
            <a:r>
              <a:rPr lang="en-IN" sz="2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We are fully aware of what was used, how it was used, and what algorithm was applied to accomplish the goal.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• If we can train and forecast in real time, it will benefit us and take less time to do so, although this use case may not allow for it.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• The ideal application for </a:t>
            </a:r>
            <a:r>
              <a:rPr lang="en-IN" sz="2400" b="1" dirty="0" err="1">
                <a:solidFill>
                  <a:srgbClr val="002060"/>
                </a:solidFill>
                <a:latin typeface="Century Schoolbook" panose="02040604050505020304" pitchFamily="18" charset="0"/>
              </a:rPr>
              <a:t>AutoML</a:t>
            </a:r>
            <a:r>
              <a:rPr lang="en-IN" sz="2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is as a foundational model.</a:t>
            </a:r>
            <a:endParaRPr lang="en-US" sz="24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335" y="629928"/>
            <a:ext cx="8156904" cy="1411936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Recommendations</a:t>
            </a:r>
            <a:endParaRPr lang="ru-RU" sz="5400" b="1" u="sng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Data Science Lifecycle</a:t>
            </a:r>
            <a:endParaRPr lang="ru-RU" sz="3600" b="1" u="sng" dirty="0"/>
          </a:p>
        </p:txBody>
      </p:sp>
      <p:pic>
        <p:nvPicPr>
          <p:cNvPr id="1026" name="Picture 2" descr="CRISP DM">
            <a:extLst>
              <a:ext uri="{FF2B5EF4-FFF2-40B4-BE49-F238E27FC236}">
                <a16:creationId xmlns:a16="http://schemas.microsoft.com/office/drawing/2014/main" id="{D1F21589-E13D-BF7A-A783-71D386717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02" y="-6658"/>
            <a:ext cx="838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9846" y="2128616"/>
            <a:ext cx="11148678" cy="1311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Business Problem: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At the moment, applying for a home loan is a laborious procedure. It takes 2 to 3 days, so the applicant won't learn the results of their application until after those 2 to 3 days</a:t>
            </a:r>
            <a:r>
              <a:rPr lang="en-IN" sz="2400" b="1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Business Objective: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Help the user by getting information regarding the status of their loans in a matter of seconds</a:t>
            </a:r>
            <a:r>
              <a:rPr lang="en-IN" sz="2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Hypothesis: 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Machine learning may be used to forecast a future borrower's loan status based on historical data, greatly reducing the time it takes for them to discover their separate statuses.</a:t>
            </a:r>
            <a:endParaRPr lang="en-US" sz="2000" b="1" u="sng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846" y="449858"/>
            <a:ext cx="8733952" cy="1365525"/>
          </a:xfrm>
        </p:spPr>
        <p:txBody>
          <a:bodyPr>
            <a:noAutofit/>
          </a:bodyPr>
          <a:lstStyle/>
          <a:p>
            <a:r>
              <a:rPr lang="en-US" sz="5400" b="1" u="sng" dirty="0"/>
              <a:t>Project Overview</a:t>
            </a:r>
            <a:endParaRPr lang="ru-RU" sz="5400" b="1" u="sng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757E9-7EB6-1086-FAB9-36D98EDA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830" y="2692136"/>
            <a:ext cx="8816326" cy="243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98C8A4-FACE-014D-8FF6-DBE4F723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68" y="2692136"/>
            <a:ext cx="1591194" cy="359695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2121763"/>
            <a:ext cx="10971125" cy="44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Process:-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701" y="325571"/>
            <a:ext cx="10118869" cy="1203608"/>
          </a:xfrm>
        </p:spPr>
        <p:txBody>
          <a:bodyPr>
            <a:noAutofit/>
          </a:bodyPr>
          <a:lstStyle/>
          <a:p>
            <a:r>
              <a:rPr lang="en-US" sz="5400" b="1" u="sng" dirty="0"/>
              <a:t>Process Overview / Solution</a:t>
            </a:r>
            <a:endParaRPr lang="ru-RU" sz="5400" b="1" u="sng" dirty="0"/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3616" y="2046811"/>
            <a:ext cx="9089059" cy="4492101"/>
          </a:xfrm>
        </p:spPr>
        <p:txBody>
          <a:bodyPr>
            <a:noAutofit/>
          </a:bodyPr>
          <a:lstStyle/>
          <a:p>
            <a:pPr algn="just">
              <a:buClr>
                <a:srgbClr val="DDDDDD"/>
              </a:buClr>
              <a:buSzPct val="80000"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Train Data contains 614 Rows and total 13 columns.</a:t>
            </a:r>
          </a:p>
          <a:p>
            <a:pPr marL="0" indent="0" algn="just">
              <a:buClr>
                <a:srgbClr val="DDDDDD"/>
              </a:buClr>
              <a:buSzPct val="80000"/>
              <a:buNone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algn="just">
              <a:buClr>
                <a:srgbClr val="DDDDDD"/>
              </a:buClr>
              <a:buSzPct val="80000"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 Out of 13 columns there are 5 numerical columns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(4 float, 1 integer) and 8 object columns.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algn="just">
              <a:buClr>
                <a:srgbClr val="DDDDDD"/>
              </a:buClr>
              <a:buSzPct val="80000"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 pitchFamily="18" charset="0"/>
              </a:rPr>
              <a:t>Target variable – Loan Status Y(422) and N (192).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616" y="510432"/>
            <a:ext cx="7189238" cy="782638"/>
          </a:xfrm>
        </p:spPr>
        <p:txBody>
          <a:bodyPr>
            <a:noAutofit/>
          </a:bodyPr>
          <a:lstStyle/>
          <a:p>
            <a:r>
              <a:rPr lang="en-US" sz="5400" b="1" u="sng" dirty="0"/>
              <a:t>Data</a:t>
            </a:r>
            <a:endParaRPr lang="ru-RU" sz="54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7DEFD-B398-009A-041B-6BBA23F6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7" y="1937320"/>
            <a:ext cx="2959223" cy="45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60" y="1047663"/>
            <a:ext cx="5056083" cy="782638"/>
          </a:xfrm>
        </p:spPr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457" y="532856"/>
            <a:ext cx="8316701" cy="1029614"/>
          </a:xfrm>
        </p:spPr>
        <p:txBody>
          <a:bodyPr>
            <a:noAutofit/>
          </a:bodyPr>
          <a:lstStyle/>
          <a:p>
            <a:r>
              <a:rPr lang="en-US" sz="5400" b="1" u="sng" dirty="0"/>
              <a:t>Analysis</a:t>
            </a:r>
            <a:endParaRPr lang="ru-RU" sz="5400" b="1" u="sng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D4C9B88-DDD1-4F32-8C23-55A6E289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7" y="2448457"/>
            <a:ext cx="5216491" cy="372606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C004704-16FB-46F1-BF13-48574AE3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415" y="2448457"/>
            <a:ext cx="5198369" cy="37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253E1-EAB0-4C58-79AE-77D19ABFF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4D2DD-9903-A819-437D-F5220A2546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2604013"/>
            <a:ext cx="4579204" cy="3539335"/>
          </a:xfrm>
        </p:spPr>
        <p:txBody>
          <a:bodyPr/>
          <a:lstStyle/>
          <a:p>
            <a:r>
              <a:rPr lang="en-IN" sz="3600" dirty="0">
                <a:solidFill>
                  <a:srgbClr val="002060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T</a:t>
            </a:r>
            <a:r>
              <a:rPr lang="en-IN" sz="3600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  <a:cs typeface="Calibri" panose="020F0502020204030204" pitchFamily="34" charset="0"/>
              </a:rPr>
              <a:t>here is a correlation between the applicant's income and the loan amount they applied for.</a:t>
            </a:r>
            <a:endParaRPr lang="en-US" sz="3600" dirty="0">
              <a:solidFill>
                <a:srgbClr val="002060"/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2FAAD838-07D4-ED5B-7F65-4ADE9F26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750"/>
            <a:ext cx="9032875" cy="1282700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b="1" u="sng" dirty="0"/>
              <a:t>Analysis</a:t>
            </a:r>
            <a:br>
              <a:rPr lang="ru-RU" sz="4000" b="1" u="sng" dirty="0"/>
            </a:b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  <a:br>
              <a:rPr kumimoji="0" lang="ru-RU" sz="5400" b="1" i="0" u="sng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FA391E43-BD15-4D6B-AC16-22B19129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04" y="1510974"/>
            <a:ext cx="7131055" cy="52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233" y="2299317"/>
            <a:ext cx="11122046" cy="42749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4" y="2299317"/>
            <a:ext cx="11255212" cy="4274984"/>
          </a:xfrm>
        </p:spPr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515" y="407986"/>
            <a:ext cx="8920383" cy="1358670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Modeling</a:t>
            </a:r>
            <a:endParaRPr lang="ru-RU" sz="54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167B2-084D-BAB4-85C7-D65B9CAA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6" y="2258676"/>
            <a:ext cx="11351280" cy="337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TEXT LAYOUT 1</vt:lpstr>
      <vt:lpstr>TEXT LAYOUT 1</vt:lpstr>
      <vt:lpstr>Analysis Analysis 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2023-06-25T14:38:09Z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