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Bebas Neue Cyrillic" panose="020B0604020202020204" charset="0"/>
      <p:regular r:id="rId14"/>
    </p:embeddedFont>
    <p:embeddedFont>
      <p:font typeface="Poppins" panose="020B0502040204020203" pitchFamily="2" charset="0"/>
      <p:regular r:id="rId15"/>
    </p:embeddedFont>
    <p:embeddedFont>
      <p:font typeface="Poppins Bold" panose="020B0604020202020204" charset="0"/>
      <p:regular r:id="rId16"/>
    </p:embeddedFont>
    <p:embeddedFont>
      <p:font typeface="Poppins Italics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5" d="100"/>
          <a:sy n="65" d="100"/>
        </p:scale>
        <p:origin x="38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502612" y="754016"/>
            <a:ext cx="3661690" cy="36616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502612" y="2119316"/>
            <a:ext cx="7096009" cy="4527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199"/>
              </a:lnSpc>
              <a:spcBef>
                <a:spcPct val="0"/>
              </a:spcBef>
            </a:pPr>
            <a:r>
              <a:rPr lang="en-US" sz="12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STOCK PRICE PREDICTION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1579028" y="2068214"/>
            <a:ext cx="5217108" cy="52171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4FF2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846881" y="2336068"/>
            <a:ext cx="4681400" cy="46814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4FF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062928" y="2552114"/>
            <a:ext cx="4249307" cy="42493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29587" y="9032559"/>
            <a:ext cx="210552" cy="21055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385" tIns="36385" rIns="36385" bIns="36385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816817" y="7158165"/>
            <a:ext cx="555938" cy="55593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33984" y="7161496"/>
            <a:ext cx="2678034" cy="425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00"/>
              </a:lnSpc>
            </a:pPr>
            <a:r>
              <a:rPr lang="en-US" sz="2000">
                <a:solidFill>
                  <a:srgbClr val="000B21"/>
                </a:solidFill>
                <a:latin typeface="Poppins"/>
                <a:ea typeface="Poppins"/>
                <a:cs typeface="Poppins"/>
                <a:sym typeface="Poppins"/>
              </a:rPr>
              <a:t>Start Presentation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2893896" y="6089189"/>
            <a:ext cx="3661690" cy="3661690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8001000" y="9697952"/>
            <a:ext cx="11684969" cy="485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Arpan Goyal(102303479)      Nishant </a:t>
            </a:r>
            <a:r>
              <a:rPr lang="en-US" sz="3000" dirty="0" err="1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kokri</a:t>
            </a:r>
            <a:r>
              <a:rPr lang="en-US" sz="3000" dirty="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(102303481)  Akshat </a:t>
            </a:r>
            <a:r>
              <a:rPr lang="en-US" sz="3000" dirty="0" err="1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goyal</a:t>
            </a:r>
            <a:r>
              <a:rPr lang="en-US" sz="3000" dirty="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(102303475)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19363" y="7715868"/>
            <a:ext cx="6300652" cy="63006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70730" y="2385022"/>
            <a:ext cx="7968138" cy="6633356"/>
            <a:chOff x="0" y="0"/>
            <a:chExt cx="2098604" cy="17470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98604" cy="1747057"/>
            </a:xfrm>
            <a:custGeom>
              <a:avLst/>
              <a:gdLst/>
              <a:ahLst/>
              <a:cxnLst/>
              <a:rect l="l" t="t" r="r" b="b"/>
              <a:pathLst>
                <a:path w="2098604" h="1747057">
                  <a:moveTo>
                    <a:pt x="26233" y="0"/>
                  </a:moveTo>
                  <a:lnTo>
                    <a:pt x="2072371" y="0"/>
                  </a:lnTo>
                  <a:cubicBezTo>
                    <a:pt x="2086859" y="0"/>
                    <a:pt x="2098604" y="11745"/>
                    <a:pt x="2098604" y="26233"/>
                  </a:cubicBezTo>
                  <a:lnTo>
                    <a:pt x="2098604" y="1720823"/>
                  </a:lnTo>
                  <a:cubicBezTo>
                    <a:pt x="2098604" y="1727781"/>
                    <a:pt x="2095840" y="1734454"/>
                    <a:pt x="2090920" y="1739373"/>
                  </a:cubicBezTo>
                  <a:cubicBezTo>
                    <a:pt x="2086001" y="1744293"/>
                    <a:pt x="2079328" y="1747057"/>
                    <a:pt x="2072371" y="1747057"/>
                  </a:cubicBezTo>
                  <a:lnTo>
                    <a:pt x="26233" y="1747057"/>
                  </a:lnTo>
                  <a:cubicBezTo>
                    <a:pt x="11745" y="1747057"/>
                    <a:pt x="0" y="1735312"/>
                    <a:pt x="0" y="1720823"/>
                  </a:cubicBezTo>
                  <a:lnTo>
                    <a:pt x="0" y="26233"/>
                  </a:lnTo>
                  <a:cubicBezTo>
                    <a:pt x="0" y="11745"/>
                    <a:pt x="11745" y="0"/>
                    <a:pt x="262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D25">
                    <a:alpha val="63000"/>
                  </a:srgbClr>
                </a:gs>
                <a:gs pos="100000">
                  <a:srgbClr val="000A1E">
                    <a:alpha val="63000"/>
                  </a:srgbClr>
                </a:gs>
              </a:gsLst>
              <a:lin ang="0"/>
            </a:gradFill>
            <a:ln w="19050" cap="rnd">
              <a:solidFill>
                <a:srgbClr val="FFFFFF">
                  <a:alpha val="62745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2098604" cy="18708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24751" y="2385022"/>
            <a:ext cx="7034549" cy="1727786"/>
          </a:xfrm>
          <a:custGeom>
            <a:avLst/>
            <a:gdLst/>
            <a:ahLst/>
            <a:cxnLst/>
            <a:rect l="l" t="t" r="r" b="b"/>
            <a:pathLst>
              <a:path w="7034549" h="1727786">
                <a:moveTo>
                  <a:pt x="0" y="0"/>
                </a:moveTo>
                <a:lnTo>
                  <a:pt x="7034549" y="0"/>
                </a:lnTo>
                <a:lnTo>
                  <a:pt x="7034549" y="1727787"/>
                </a:lnTo>
                <a:lnTo>
                  <a:pt x="0" y="1727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1" b="-111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0227739" y="4630381"/>
            <a:ext cx="7031561" cy="1939367"/>
          </a:xfrm>
          <a:custGeom>
            <a:avLst/>
            <a:gdLst/>
            <a:ahLst/>
            <a:cxnLst/>
            <a:rect l="l" t="t" r="r" b="b"/>
            <a:pathLst>
              <a:path w="7031561" h="1939367">
                <a:moveTo>
                  <a:pt x="0" y="0"/>
                </a:moveTo>
                <a:lnTo>
                  <a:pt x="7031561" y="0"/>
                </a:lnTo>
                <a:lnTo>
                  <a:pt x="7031561" y="1939367"/>
                </a:lnTo>
                <a:lnTo>
                  <a:pt x="0" y="1939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9793473" y="7087320"/>
            <a:ext cx="7900093" cy="1931058"/>
          </a:xfrm>
          <a:custGeom>
            <a:avLst/>
            <a:gdLst/>
            <a:ahLst/>
            <a:cxnLst/>
            <a:rect l="l" t="t" r="r" b="b"/>
            <a:pathLst>
              <a:path w="7900093" h="1931058">
                <a:moveTo>
                  <a:pt x="0" y="0"/>
                </a:moveTo>
                <a:lnTo>
                  <a:pt x="7900093" y="0"/>
                </a:lnTo>
                <a:lnTo>
                  <a:pt x="7900093" y="1931059"/>
                </a:lnTo>
                <a:lnTo>
                  <a:pt x="0" y="1931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46" r="-5087" b="-24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1"/>
          <p:cNvSpPr txBox="1"/>
          <p:nvPr/>
        </p:nvSpPr>
        <p:spPr>
          <a:xfrm>
            <a:off x="6262895" y="273329"/>
            <a:ext cx="5892051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400"/>
              </a:lnSpc>
              <a:spcBef>
                <a:spcPct val="0"/>
              </a:spcBef>
            </a:pPr>
            <a:r>
              <a:rPr lang="en-US" sz="1100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CONCLUSIONS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190941"/>
            <a:ext cx="6724906" cy="9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Linear Regression performed best due to Apple’s steady and linear price movement.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5299" y="2597091"/>
            <a:ext cx="5871708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 models can effectively predict stock prices and trends.</a:t>
            </a:r>
          </a:p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      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70730" y="5678278"/>
            <a:ext cx="7968138" cy="9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ML models make forecasting more data-driven and reliable, even though market uncertainty remains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70730" y="7167353"/>
            <a:ext cx="6793115" cy="185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1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outperformed more complex models like Decision Tree and Random Forest on this dataset.</a:t>
            </a:r>
          </a:p>
          <a:p>
            <a:pPr algn="ctr">
              <a:lnSpc>
                <a:spcPts val="373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9587" y="9032559"/>
            <a:ext cx="210552" cy="2105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385" tIns="36385" rIns="36385" bIns="36385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4305215" y="8076375"/>
            <a:ext cx="6300652" cy="63006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138110" y="828675"/>
            <a:ext cx="10499322" cy="171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FUTURE IMPROVEMENTS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47902" y="3862600"/>
            <a:ext cx="6325953" cy="146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09"/>
              </a:lnSpc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Include data from financial news or social media (like Twitter) to understand public mood and its effect on stock movement.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7902" y="3206301"/>
            <a:ext cx="576428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Add Sentiment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505934" y="3206301"/>
            <a:ext cx="632595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Explore Deep Learning Models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505934" y="3862601"/>
            <a:ext cx="6610895" cy="146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0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Try LSTM (Long Short-Term Memory) networks for capturing time-based dependencies in stock prices.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47902" y="5831650"/>
            <a:ext cx="632595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Use Real-time Data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47902" y="6612700"/>
            <a:ext cx="6610895" cy="146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0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Enhance the model using live data streams for near real-time predictions and decision-making.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48405" y="5831650"/>
            <a:ext cx="632595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Use More Volatile Stocks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648405" y="6612700"/>
            <a:ext cx="6610895" cy="1463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0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Test the models on highly fluctuating stocks like Tesla (TSLA) to evaluate performance in unstable conditions.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9981500">
            <a:off x="-2121626" y="4548704"/>
            <a:ext cx="6300652" cy="63006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428092" y="-1157152"/>
            <a:ext cx="6300652" cy="63006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833155" y="3021224"/>
            <a:ext cx="7598969" cy="2879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57"/>
              </a:lnSpc>
              <a:spcBef>
                <a:spcPct val="0"/>
              </a:spcBef>
            </a:pPr>
            <a:r>
              <a:rPr lang="en-US" sz="16755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313626" y="-3150326"/>
            <a:ext cx="6300652" cy="63006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9587" y="9032559"/>
            <a:ext cx="210552" cy="2105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385" tIns="36385" rIns="36385" bIns="36385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115118" y="1282303"/>
            <a:ext cx="7949475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15118" y="3215878"/>
            <a:ext cx="7800974" cy="4784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stock market is a key part of the global economy.</a:t>
            </a:r>
          </a:p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Investors want to know if a stock’s price will go up or down.</a:t>
            </a:r>
          </a:p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Predicting stock prices is hard due to sudden market changes.</a:t>
            </a:r>
          </a:p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 can help find patterns in past data to make predictions.</a:t>
            </a:r>
          </a:p>
          <a:p>
            <a:pPr algn="just">
              <a:lnSpc>
                <a:spcPts val="4249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2243012" y="2299416"/>
            <a:ext cx="5615358" cy="5615358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4FF2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2497246" y="2553650"/>
            <a:ext cx="5106891" cy="510689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4FF25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2679122" y="2735526"/>
            <a:ext cx="4743138" cy="474313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8601" r="-18601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225782" y="5080904"/>
            <a:ext cx="2906680" cy="290668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4FF2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359926" y="5215047"/>
            <a:ext cx="2638393" cy="26383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3986" r="-398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763941" y="7551773"/>
            <a:ext cx="6300652" cy="630065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9587" y="9032559"/>
            <a:ext cx="210552" cy="2105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385" tIns="36385" rIns="36385" bIns="36385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523122" y="1686881"/>
            <a:ext cx="6374560" cy="637456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27934" y="0"/>
                  </a:moveTo>
                  <a:lnTo>
                    <a:pt x="784866" y="0"/>
                  </a:lnTo>
                  <a:cubicBezTo>
                    <a:pt x="792275" y="0"/>
                    <a:pt x="799380" y="2943"/>
                    <a:pt x="804618" y="8182"/>
                  </a:cubicBezTo>
                  <a:cubicBezTo>
                    <a:pt x="809857" y="13420"/>
                    <a:pt x="812800" y="20525"/>
                    <a:pt x="812800" y="27934"/>
                  </a:cubicBezTo>
                  <a:lnTo>
                    <a:pt x="812800" y="784866"/>
                  </a:lnTo>
                  <a:cubicBezTo>
                    <a:pt x="812800" y="792275"/>
                    <a:pt x="809857" y="799380"/>
                    <a:pt x="804618" y="804618"/>
                  </a:cubicBezTo>
                  <a:cubicBezTo>
                    <a:pt x="799380" y="809857"/>
                    <a:pt x="792275" y="812800"/>
                    <a:pt x="784866" y="812800"/>
                  </a:cubicBezTo>
                  <a:lnTo>
                    <a:pt x="27934" y="812800"/>
                  </a:lnTo>
                  <a:cubicBezTo>
                    <a:pt x="20525" y="812800"/>
                    <a:pt x="13420" y="809857"/>
                    <a:pt x="8182" y="804618"/>
                  </a:cubicBezTo>
                  <a:cubicBezTo>
                    <a:pt x="2943" y="799380"/>
                    <a:pt x="0" y="792275"/>
                    <a:pt x="0" y="784866"/>
                  </a:cubicBezTo>
                  <a:lnTo>
                    <a:pt x="0" y="27934"/>
                  </a:lnTo>
                  <a:cubicBezTo>
                    <a:pt x="0" y="20525"/>
                    <a:pt x="2943" y="13420"/>
                    <a:pt x="8182" y="8182"/>
                  </a:cubicBezTo>
                  <a:cubicBezTo>
                    <a:pt x="13420" y="2943"/>
                    <a:pt x="20525" y="0"/>
                    <a:pt x="27934" y="0"/>
                  </a:cubicBezTo>
                  <a:close/>
                </a:path>
              </a:pathLst>
            </a:custGeom>
            <a:blipFill>
              <a:blip r:embed="rId2"/>
              <a:stretch>
                <a:fillRect l="-24866" r="-2486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81418" y="3222767"/>
            <a:ext cx="8410401" cy="5318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Stock prices are unpredictable and influenced by many factors.</a:t>
            </a:r>
          </a:p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It’s difficult to forecast price using simple methods.</a:t>
            </a:r>
          </a:p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project focuses on predicting the next day’s closing price of Apple stock.</a:t>
            </a:r>
          </a:p>
          <a:p>
            <a:pPr marL="539749" lvl="1" indent="-269875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 also want to know whether the price will go up or down (direction).</a:t>
            </a:r>
          </a:p>
          <a:p>
            <a:pPr algn="just">
              <a:lnSpc>
                <a:spcPts val="4249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249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7667943" y="6513995"/>
            <a:ext cx="2026897" cy="202689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33375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687387" y="-552377"/>
            <a:ext cx="2026897" cy="202689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33375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681418" y="1461231"/>
            <a:ext cx="8775538" cy="1717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68848" y="982597"/>
            <a:ext cx="401624" cy="404567"/>
          </a:xfrm>
          <a:custGeom>
            <a:avLst/>
            <a:gdLst/>
            <a:ahLst/>
            <a:cxnLst/>
            <a:rect l="l" t="t" r="r" b="b"/>
            <a:pathLst>
              <a:path w="401624" h="404567">
                <a:moveTo>
                  <a:pt x="0" y="0"/>
                </a:moveTo>
                <a:lnTo>
                  <a:pt x="401624" y="0"/>
                </a:lnTo>
                <a:lnTo>
                  <a:pt x="401624" y="404566"/>
                </a:lnTo>
                <a:lnTo>
                  <a:pt x="0" y="404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4406870" y="-4624517"/>
            <a:ext cx="6300652" cy="630065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353447" y="6704058"/>
            <a:ext cx="6300652" cy="630065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520522" y="1387163"/>
            <a:ext cx="6095349" cy="8195490"/>
            <a:chOff x="0" y="0"/>
            <a:chExt cx="586543" cy="78863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6543" cy="788635"/>
            </a:xfrm>
            <a:custGeom>
              <a:avLst/>
              <a:gdLst/>
              <a:ahLst/>
              <a:cxnLst/>
              <a:rect l="l" t="t" r="r" b="b"/>
              <a:pathLst>
                <a:path w="586543" h="788635">
                  <a:moveTo>
                    <a:pt x="29213" y="0"/>
                  </a:moveTo>
                  <a:lnTo>
                    <a:pt x="557330" y="0"/>
                  </a:lnTo>
                  <a:cubicBezTo>
                    <a:pt x="565078" y="0"/>
                    <a:pt x="572508" y="3078"/>
                    <a:pt x="577987" y="8556"/>
                  </a:cubicBezTo>
                  <a:cubicBezTo>
                    <a:pt x="583465" y="14035"/>
                    <a:pt x="586543" y="21465"/>
                    <a:pt x="586543" y="29213"/>
                  </a:cubicBezTo>
                  <a:lnTo>
                    <a:pt x="586543" y="759422"/>
                  </a:lnTo>
                  <a:cubicBezTo>
                    <a:pt x="586543" y="775556"/>
                    <a:pt x="573464" y="788635"/>
                    <a:pt x="557330" y="788635"/>
                  </a:cubicBezTo>
                  <a:lnTo>
                    <a:pt x="29213" y="788635"/>
                  </a:lnTo>
                  <a:cubicBezTo>
                    <a:pt x="13079" y="788635"/>
                    <a:pt x="0" y="775556"/>
                    <a:pt x="0" y="759422"/>
                  </a:cubicBezTo>
                  <a:lnTo>
                    <a:pt x="0" y="29213"/>
                  </a:lnTo>
                  <a:cubicBezTo>
                    <a:pt x="0" y="13079"/>
                    <a:pt x="13079" y="0"/>
                    <a:pt x="29213" y="0"/>
                  </a:cubicBezTo>
                  <a:close/>
                </a:path>
              </a:pathLst>
            </a:custGeom>
            <a:blipFill>
              <a:blip r:embed="rId4"/>
              <a:stretch>
                <a:fillRect l="-1356" r="-135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30095" y="6225890"/>
            <a:ext cx="555938" cy="55593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737776" y="1177640"/>
            <a:ext cx="6605797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OBJECTIVES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37776" y="3111215"/>
            <a:ext cx="8434778" cy="6086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 Apple stock data from Yahoo Finance.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Prepare the data by removing missing values and creating new features.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three ML models: Linear Regression, Decision Tree, and Random Forest.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 the next day’s stock price.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Evaluate the models using error and accuracy metrics.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Compare how well each model performs.</a:t>
            </a:r>
          </a:p>
          <a:p>
            <a:pPr algn="just">
              <a:lnSpc>
                <a:spcPts val="3400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00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00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60648" y="5814554"/>
            <a:ext cx="6300652" cy="63006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7331" y="-2716671"/>
            <a:ext cx="6300652" cy="63006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093246" y="3350655"/>
            <a:ext cx="8032202" cy="4394399"/>
            <a:chOff x="0" y="0"/>
            <a:chExt cx="939438" cy="5139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39438" cy="513964"/>
            </a:xfrm>
            <a:custGeom>
              <a:avLst/>
              <a:gdLst/>
              <a:ahLst/>
              <a:cxnLst/>
              <a:rect l="l" t="t" r="r" b="b"/>
              <a:pathLst>
                <a:path w="939438" h="513964">
                  <a:moveTo>
                    <a:pt x="22169" y="0"/>
                  </a:moveTo>
                  <a:lnTo>
                    <a:pt x="917269" y="0"/>
                  </a:lnTo>
                  <a:cubicBezTo>
                    <a:pt x="923149" y="0"/>
                    <a:pt x="928788" y="2336"/>
                    <a:pt x="932945" y="6493"/>
                  </a:cubicBezTo>
                  <a:cubicBezTo>
                    <a:pt x="937103" y="10651"/>
                    <a:pt x="939438" y="16289"/>
                    <a:pt x="939438" y="22169"/>
                  </a:cubicBezTo>
                  <a:lnTo>
                    <a:pt x="939438" y="491796"/>
                  </a:lnTo>
                  <a:cubicBezTo>
                    <a:pt x="939438" y="504039"/>
                    <a:pt x="929513" y="513964"/>
                    <a:pt x="917269" y="513964"/>
                  </a:cubicBezTo>
                  <a:lnTo>
                    <a:pt x="22169" y="513964"/>
                  </a:lnTo>
                  <a:cubicBezTo>
                    <a:pt x="16289" y="513964"/>
                    <a:pt x="10651" y="511629"/>
                    <a:pt x="6493" y="507471"/>
                  </a:cubicBezTo>
                  <a:cubicBezTo>
                    <a:pt x="2336" y="503314"/>
                    <a:pt x="0" y="497675"/>
                    <a:pt x="0" y="491796"/>
                  </a:cubicBezTo>
                  <a:lnTo>
                    <a:pt x="0" y="22169"/>
                  </a:lnTo>
                  <a:cubicBezTo>
                    <a:pt x="0" y="16289"/>
                    <a:pt x="2336" y="10651"/>
                    <a:pt x="6493" y="6493"/>
                  </a:cubicBezTo>
                  <a:cubicBezTo>
                    <a:pt x="10651" y="2336"/>
                    <a:pt x="16289" y="0"/>
                    <a:pt x="22169" y="0"/>
                  </a:cubicBezTo>
                  <a:close/>
                </a:path>
              </a:pathLst>
            </a:custGeom>
            <a:blipFill>
              <a:blip r:embed="rId2"/>
              <a:stretch>
                <a:fillRect l="-2732" r="-273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99340" y="1426365"/>
            <a:ext cx="10098550" cy="3489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r>
              <a:rPr lang="en-US" sz="9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DATASET AND FEATURES</a:t>
            </a:r>
          </a:p>
          <a:p>
            <a:pPr algn="l">
              <a:lnSpc>
                <a:spcPts val="13999"/>
              </a:lnSpc>
              <a:spcBef>
                <a:spcPct val="0"/>
              </a:spcBef>
            </a:pPr>
            <a:endParaRPr lang="en-US" sz="9999">
              <a:solidFill>
                <a:srgbClr val="FFFFFF"/>
              </a:solidFill>
              <a:latin typeface="Bebas Neue Cyrillic"/>
              <a:ea typeface="Bebas Neue Cyrillic"/>
              <a:cs typeface="Bebas Neue Cyrillic"/>
              <a:sym typeface="Bebas Neue Cyrillic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99340" y="3395204"/>
            <a:ext cx="8115300" cy="416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We collected 1 years of Apple stock data (2020–2021).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dataset includes daily values like:</a:t>
            </a:r>
          </a:p>
          <a:p>
            <a:pPr marL="1079496" lvl="2" indent="-359832" algn="just">
              <a:lnSpc>
                <a:spcPts val="424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Open, High, Low, Close, Volume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But we use only essential values i.e close and volume</a:t>
            </a:r>
          </a:p>
          <a:p>
            <a:pPr marL="539748" lvl="1" indent="-269874" algn="just">
              <a:lnSpc>
                <a:spcPts val="424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Our target is the next day’s closing price.</a:t>
            </a:r>
          </a:p>
          <a:p>
            <a:pPr algn="just">
              <a:lnSpc>
                <a:spcPts val="3400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0454" y="861552"/>
            <a:ext cx="6300652" cy="63006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01690" y="3561578"/>
            <a:ext cx="4284620" cy="4336882"/>
            <a:chOff x="0" y="0"/>
            <a:chExt cx="1128460" cy="11422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28460" cy="1142224"/>
            </a:xfrm>
            <a:custGeom>
              <a:avLst/>
              <a:gdLst/>
              <a:ahLst/>
              <a:cxnLst/>
              <a:rect l="l" t="t" r="r" b="b"/>
              <a:pathLst>
                <a:path w="1128460" h="1142224">
                  <a:moveTo>
                    <a:pt x="48787" y="0"/>
                  </a:moveTo>
                  <a:lnTo>
                    <a:pt x="1079673" y="0"/>
                  </a:lnTo>
                  <a:cubicBezTo>
                    <a:pt x="1092612" y="0"/>
                    <a:pt x="1105021" y="5140"/>
                    <a:pt x="1114170" y="14289"/>
                  </a:cubicBezTo>
                  <a:cubicBezTo>
                    <a:pt x="1123320" y="23439"/>
                    <a:pt x="1128460" y="35848"/>
                    <a:pt x="1128460" y="48787"/>
                  </a:cubicBezTo>
                  <a:lnTo>
                    <a:pt x="1128460" y="1093438"/>
                  </a:lnTo>
                  <a:cubicBezTo>
                    <a:pt x="1128460" y="1106377"/>
                    <a:pt x="1123320" y="1118786"/>
                    <a:pt x="1114170" y="1127935"/>
                  </a:cubicBezTo>
                  <a:cubicBezTo>
                    <a:pt x="1105021" y="1137084"/>
                    <a:pt x="1092612" y="1142224"/>
                    <a:pt x="1079673" y="1142224"/>
                  </a:cubicBezTo>
                  <a:lnTo>
                    <a:pt x="48787" y="1142224"/>
                  </a:lnTo>
                  <a:cubicBezTo>
                    <a:pt x="21842" y="1142224"/>
                    <a:pt x="0" y="1120382"/>
                    <a:pt x="0" y="1093438"/>
                  </a:cubicBezTo>
                  <a:lnTo>
                    <a:pt x="0" y="48787"/>
                  </a:lnTo>
                  <a:cubicBezTo>
                    <a:pt x="0" y="35848"/>
                    <a:pt x="5140" y="23439"/>
                    <a:pt x="14289" y="14289"/>
                  </a:cubicBezTo>
                  <a:cubicBezTo>
                    <a:pt x="23439" y="5140"/>
                    <a:pt x="35848" y="0"/>
                    <a:pt x="487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D25">
                    <a:alpha val="63000"/>
                  </a:srgbClr>
                </a:gs>
                <a:gs pos="100000">
                  <a:srgbClr val="000A1E">
                    <a:alpha val="63000"/>
                  </a:srgbClr>
                </a:gs>
              </a:gsLst>
              <a:lin ang="0"/>
            </a:gradFill>
            <a:ln w="19050" cap="rnd">
              <a:solidFill>
                <a:srgbClr val="04FF25">
                  <a:alpha val="62745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23825"/>
              <a:ext cx="1128460" cy="1266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484228" y="3561578"/>
            <a:ext cx="4284620" cy="4336882"/>
            <a:chOff x="0" y="0"/>
            <a:chExt cx="1128460" cy="114222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28460" cy="1142224"/>
            </a:xfrm>
            <a:custGeom>
              <a:avLst/>
              <a:gdLst/>
              <a:ahLst/>
              <a:cxnLst/>
              <a:rect l="l" t="t" r="r" b="b"/>
              <a:pathLst>
                <a:path w="1128460" h="1142224">
                  <a:moveTo>
                    <a:pt x="48787" y="0"/>
                  </a:moveTo>
                  <a:lnTo>
                    <a:pt x="1079673" y="0"/>
                  </a:lnTo>
                  <a:cubicBezTo>
                    <a:pt x="1092612" y="0"/>
                    <a:pt x="1105021" y="5140"/>
                    <a:pt x="1114170" y="14289"/>
                  </a:cubicBezTo>
                  <a:cubicBezTo>
                    <a:pt x="1123320" y="23439"/>
                    <a:pt x="1128460" y="35848"/>
                    <a:pt x="1128460" y="48787"/>
                  </a:cubicBezTo>
                  <a:lnTo>
                    <a:pt x="1128460" y="1093438"/>
                  </a:lnTo>
                  <a:cubicBezTo>
                    <a:pt x="1128460" y="1106377"/>
                    <a:pt x="1123320" y="1118786"/>
                    <a:pt x="1114170" y="1127935"/>
                  </a:cubicBezTo>
                  <a:cubicBezTo>
                    <a:pt x="1105021" y="1137084"/>
                    <a:pt x="1092612" y="1142224"/>
                    <a:pt x="1079673" y="1142224"/>
                  </a:cubicBezTo>
                  <a:lnTo>
                    <a:pt x="48787" y="1142224"/>
                  </a:lnTo>
                  <a:cubicBezTo>
                    <a:pt x="21842" y="1142224"/>
                    <a:pt x="0" y="1120382"/>
                    <a:pt x="0" y="1093438"/>
                  </a:cubicBezTo>
                  <a:lnTo>
                    <a:pt x="0" y="48787"/>
                  </a:lnTo>
                  <a:cubicBezTo>
                    <a:pt x="0" y="35848"/>
                    <a:pt x="5140" y="23439"/>
                    <a:pt x="14289" y="14289"/>
                  </a:cubicBezTo>
                  <a:cubicBezTo>
                    <a:pt x="23439" y="5140"/>
                    <a:pt x="35848" y="0"/>
                    <a:pt x="487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D25">
                    <a:alpha val="63000"/>
                  </a:srgbClr>
                </a:gs>
                <a:gs pos="100000">
                  <a:srgbClr val="000A1E">
                    <a:alpha val="63000"/>
                  </a:srgbClr>
                </a:gs>
              </a:gsLst>
              <a:lin ang="0"/>
            </a:gradFill>
            <a:ln w="19050" cap="rnd">
              <a:solidFill>
                <a:srgbClr val="04FF25">
                  <a:alpha val="62745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23825"/>
              <a:ext cx="1128460" cy="1266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6920" y="3561578"/>
            <a:ext cx="4284620" cy="4336882"/>
            <a:chOff x="0" y="0"/>
            <a:chExt cx="1128460" cy="114222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128460" cy="1142224"/>
            </a:xfrm>
            <a:custGeom>
              <a:avLst/>
              <a:gdLst/>
              <a:ahLst/>
              <a:cxnLst/>
              <a:rect l="l" t="t" r="r" b="b"/>
              <a:pathLst>
                <a:path w="1128460" h="1142224">
                  <a:moveTo>
                    <a:pt x="48787" y="0"/>
                  </a:moveTo>
                  <a:lnTo>
                    <a:pt x="1079673" y="0"/>
                  </a:lnTo>
                  <a:cubicBezTo>
                    <a:pt x="1092612" y="0"/>
                    <a:pt x="1105021" y="5140"/>
                    <a:pt x="1114170" y="14289"/>
                  </a:cubicBezTo>
                  <a:cubicBezTo>
                    <a:pt x="1123320" y="23439"/>
                    <a:pt x="1128460" y="35848"/>
                    <a:pt x="1128460" y="48787"/>
                  </a:cubicBezTo>
                  <a:lnTo>
                    <a:pt x="1128460" y="1093438"/>
                  </a:lnTo>
                  <a:cubicBezTo>
                    <a:pt x="1128460" y="1106377"/>
                    <a:pt x="1123320" y="1118786"/>
                    <a:pt x="1114170" y="1127935"/>
                  </a:cubicBezTo>
                  <a:cubicBezTo>
                    <a:pt x="1105021" y="1137084"/>
                    <a:pt x="1092612" y="1142224"/>
                    <a:pt x="1079673" y="1142224"/>
                  </a:cubicBezTo>
                  <a:lnTo>
                    <a:pt x="48787" y="1142224"/>
                  </a:lnTo>
                  <a:cubicBezTo>
                    <a:pt x="21842" y="1142224"/>
                    <a:pt x="0" y="1120382"/>
                    <a:pt x="0" y="1093438"/>
                  </a:cubicBezTo>
                  <a:lnTo>
                    <a:pt x="0" y="48787"/>
                  </a:lnTo>
                  <a:cubicBezTo>
                    <a:pt x="0" y="35848"/>
                    <a:pt x="5140" y="23439"/>
                    <a:pt x="14289" y="14289"/>
                  </a:cubicBezTo>
                  <a:cubicBezTo>
                    <a:pt x="23439" y="5140"/>
                    <a:pt x="35848" y="0"/>
                    <a:pt x="487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00D25">
                    <a:alpha val="63000"/>
                  </a:srgbClr>
                </a:gs>
                <a:gs pos="100000">
                  <a:srgbClr val="000A1E">
                    <a:alpha val="63000"/>
                  </a:srgbClr>
                </a:gs>
              </a:gsLst>
              <a:lin ang="0"/>
            </a:gradFill>
            <a:ln w="19050" cap="rnd">
              <a:solidFill>
                <a:srgbClr val="04FF25">
                  <a:alpha val="62745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23825"/>
              <a:ext cx="1128460" cy="12660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399037" y="8689035"/>
            <a:ext cx="6300652" cy="6300652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5472634" y="1053322"/>
            <a:ext cx="7340500" cy="171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MODELS USED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780205" y="4144106"/>
            <a:ext cx="2727589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Decision Tree</a:t>
            </a:r>
          </a:p>
          <a:p>
            <a:pPr algn="ctr">
              <a:lnSpc>
                <a:spcPts val="5100"/>
              </a:lnSpc>
            </a:pPr>
            <a:endParaRPr lang="en-US" sz="30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520020" y="5296631"/>
            <a:ext cx="3245729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9"/>
              </a:lnSpc>
            </a:pPr>
            <a:r>
              <a:rPr lang="en-US" sz="2299" i="1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SPLITS THE DATA INTO BRANCHES BASED ON RULES</a:t>
            </a:r>
          </a:p>
          <a:p>
            <a:pPr algn="ctr">
              <a:lnSpc>
                <a:spcPts val="3909"/>
              </a:lnSpc>
            </a:pPr>
            <a:endParaRPr lang="en-US" sz="2299" i="1">
              <a:solidFill>
                <a:srgbClr val="FFFFFF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3116481" y="4144106"/>
            <a:ext cx="3020114" cy="12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0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Random Forest</a:t>
            </a:r>
          </a:p>
          <a:p>
            <a:pPr algn="ctr">
              <a:lnSpc>
                <a:spcPts val="5100"/>
              </a:lnSpc>
            </a:pPr>
            <a:endParaRPr lang="en-US" sz="3000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902063" y="5296631"/>
            <a:ext cx="3448951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9"/>
              </a:lnSpc>
            </a:pPr>
            <a:r>
              <a:rPr lang="en-US" sz="2299" i="1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Builds many decision trees and takes the average resul</a:t>
            </a:r>
          </a:p>
          <a:p>
            <a:pPr algn="ctr">
              <a:lnSpc>
                <a:spcPts val="3909"/>
              </a:lnSpc>
            </a:pPr>
            <a:endParaRPr lang="en-US" sz="2299" i="1">
              <a:solidFill>
                <a:srgbClr val="FFFFFF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846690" y="4153631"/>
            <a:ext cx="3702673" cy="1247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9"/>
              </a:lnSpc>
            </a:pPr>
            <a:r>
              <a:rPr lang="en-US" sz="2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Linear Regression</a:t>
            </a:r>
          </a:p>
          <a:p>
            <a:pPr algn="ctr">
              <a:lnSpc>
                <a:spcPts val="5099"/>
              </a:lnSpc>
            </a:pPr>
            <a:endParaRPr lang="en-US" sz="2999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073551" y="5296631"/>
            <a:ext cx="3171359" cy="1958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09"/>
              </a:lnSpc>
            </a:pPr>
            <a:r>
              <a:rPr lang="en-US" sz="2299" i="1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Draws a straight line to fit the data for linear movements</a:t>
            </a:r>
          </a:p>
          <a:p>
            <a:pPr algn="ctr">
              <a:lnSpc>
                <a:spcPts val="3909"/>
              </a:lnSpc>
            </a:pPr>
            <a:endParaRPr lang="en-US" sz="2299" i="1">
              <a:solidFill>
                <a:srgbClr val="FFFFFF"/>
              </a:solidFill>
              <a:latin typeface="Poppins Italics"/>
              <a:ea typeface="Poppins Italics"/>
              <a:cs typeface="Poppins Italics"/>
              <a:sym typeface="Poppins Itali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29587" y="9032559"/>
            <a:ext cx="210552" cy="21055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B21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6385" tIns="36385" rIns="36385" bIns="36385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639582" y="-1677317"/>
            <a:ext cx="6300652" cy="63006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05215" y="8076375"/>
            <a:ext cx="6300652" cy="630065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9265617" y="3968677"/>
            <a:ext cx="8674617" cy="2826284"/>
          </a:xfrm>
          <a:custGeom>
            <a:avLst/>
            <a:gdLst/>
            <a:ahLst/>
            <a:cxnLst/>
            <a:rect l="l" t="t" r="r" b="b"/>
            <a:pathLst>
              <a:path w="8674617" h="2826284">
                <a:moveTo>
                  <a:pt x="0" y="0"/>
                </a:moveTo>
                <a:lnTo>
                  <a:pt x="8674617" y="0"/>
                </a:lnTo>
                <a:lnTo>
                  <a:pt x="8674617" y="2826284"/>
                </a:lnTo>
                <a:lnTo>
                  <a:pt x="0" y="28262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705" b="-4705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992993" y="828675"/>
            <a:ext cx="9061073" cy="171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EVALUATION METRICS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75315" y="3416227"/>
            <a:ext cx="6610895" cy="96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Average of all prediction errors.</a:t>
            </a:r>
          </a:p>
          <a:p>
            <a:pPr algn="just">
              <a:lnSpc>
                <a:spcPts val="3400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75315" y="2654227"/>
            <a:ext cx="5764280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MAE (Mean Absolute Error)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75315" y="4258926"/>
            <a:ext cx="632595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RMSE (Root Mean Squared Error)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92993" y="5020926"/>
            <a:ext cx="6610895" cy="158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Similar to MAE but penalizes big errors more.</a:t>
            </a:r>
          </a:p>
          <a:p>
            <a:pPr algn="just">
              <a:lnSpc>
                <a:spcPts val="4249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75315" y="6433801"/>
            <a:ext cx="6325953" cy="628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0"/>
              </a:lnSpc>
            </a:pPr>
            <a:r>
              <a:rPr lang="en-US" sz="3000" b="1">
                <a:solidFill>
                  <a:srgbClr val="04FF25"/>
                </a:solidFill>
                <a:latin typeface="Poppins Bold"/>
                <a:ea typeface="Poppins Bold"/>
                <a:cs typeface="Poppins Bold"/>
                <a:sym typeface="Poppins Bold"/>
              </a:rPr>
              <a:t>R² Score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992993" y="7195801"/>
            <a:ext cx="6610895" cy="158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49"/>
              </a:lnSpc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Tells how much of the actual data is explained by the model</a:t>
            </a:r>
          </a:p>
          <a:p>
            <a:pPr algn="just">
              <a:lnSpc>
                <a:spcPts val="4249"/>
              </a:lnSpc>
            </a:pPr>
            <a:endParaRPr lang="en-US" sz="24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43063"/>
            <a:ext cx="5839417" cy="3591242"/>
          </a:xfrm>
          <a:custGeom>
            <a:avLst/>
            <a:gdLst/>
            <a:ahLst/>
            <a:cxnLst/>
            <a:rect l="l" t="t" r="r" b="b"/>
            <a:pathLst>
              <a:path w="5839417" h="3591242">
                <a:moveTo>
                  <a:pt x="0" y="0"/>
                </a:moveTo>
                <a:lnTo>
                  <a:pt x="5839417" y="0"/>
                </a:lnTo>
                <a:lnTo>
                  <a:pt x="5839417" y="3591242"/>
                </a:lnTo>
                <a:lnTo>
                  <a:pt x="0" y="3591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11278679" y="2243063"/>
            <a:ext cx="5980621" cy="3655655"/>
          </a:xfrm>
          <a:custGeom>
            <a:avLst/>
            <a:gdLst/>
            <a:ahLst/>
            <a:cxnLst/>
            <a:rect l="l" t="t" r="r" b="b"/>
            <a:pathLst>
              <a:path w="5980621" h="3655655">
                <a:moveTo>
                  <a:pt x="0" y="0"/>
                </a:moveTo>
                <a:lnTo>
                  <a:pt x="5980621" y="0"/>
                </a:lnTo>
                <a:lnTo>
                  <a:pt x="5980621" y="3655654"/>
                </a:lnTo>
                <a:lnTo>
                  <a:pt x="0" y="3655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6105904" y="6299178"/>
            <a:ext cx="5734912" cy="3569983"/>
          </a:xfrm>
          <a:custGeom>
            <a:avLst/>
            <a:gdLst/>
            <a:ahLst/>
            <a:cxnLst/>
            <a:rect l="l" t="t" r="r" b="b"/>
            <a:pathLst>
              <a:path w="5734912" h="3569983">
                <a:moveTo>
                  <a:pt x="0" y="0"/>
                </a:moveTo>
                <a:lnTo>
                  <a:pt x="5734912" y="0"/>
                </a:lnTo>
                <a:lnTo>
                  <a:pt x="5734912" y="3569983"/>
                </a:lnTo>
                <a:lnTo>
                  <a:pt x="0" y="35699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5627321" y="166613"/>
            <a:ext cx="7569653" cy="2076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VISUALIZATIONS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0D25">
                <a:alpha val="100000"/>
              </a:srgbClr>
            </a:gs>
            <a:gs pos="100000">
              <a:srgbClr val="000A1E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11083" y="-2245293"/>
            <a:ext cx="5296434" cy="529643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32207" y="8134016"/>
            <a:ext cx="6300652" cy="630065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0" cap="sq">
              <a:gradFill>
                <a:gsLst>
                  <a:gs pos="0">
                    <a:srgbClr val="203660">
                      <a:alpha val="26000"/>
                    </a:srgbClr>
                  </a:gs>
                  <a:gs pos="100000">
                    <a:srgbClr val="000A1E">
                      <a:alpha val="26000"/>
                    </a:srgbClr>
                  </a:gs>
                </a:gsLst>
                <a:lin ang="0"/>
              </a:gra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-47625"/>
              <a:ext cx="660400" cy="784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144000" y="2548609"/>
            <a:ext cx="8854913" cy="5785732"/>
          </a:xfrm>
          <a:custGeom>
            <a:avLst/>
            <a:gdLst/>
            <a:ahLst/>
            <a:cxnLst/>
            <a:rect l="l" t="t" r="r" b="b"/>
            <a:pathLst>
              <a:path w="8854913" h="5785732">
                <a:moveTo>
                  <a:pt x="0" y="0"/>
                </a:moveTo>
                <a:lnTo>
                  <a:pt x="8854913" y="0"/>
                </a:lnTo>
                <a:lnTo>
                  <a:pt x="8854913" y="5785732"/>
                </a:lnTo>
                <a:lnTo>
                  <a:pt x="0" y="5785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TextBox 9"/>
          <p:cNvSpPr txBox="1"/>
          <p:nvPr/>
        </p:nvSpPr>
        <p:spPr>
          <a:xfrm>
            <a:off x="4394070" y="463019"/>
            <a:ext cx="9499861" cy="171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CORRELATION HEATMAP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2716" y="2927316"/>
            <a:ext cx="7042708" cy="540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just">
              <a:lnSpc>
                <a:spcPts val="390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heatmap shows the correlation between stock features: Closing Price and Volume</a:t>
            </a:r>
          </a:p>
          <a:p>
            <a:pPr marL="496569" lvl="1" indent="-248284" algn="just">
              <a:lnSpc>
                <a:spcPts val="390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correlation between Close Price and Volume is -0.54, indicating a moderate negative relationship.</a:t>
            </a:r>
          </a:p>
          <a:p>
            <a:pPr marL="496569" lvl="1" indent="-248284" algn="just">
              <a:lnSpc>
                <a:spcPts val="390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When volume increases, the stock price often decreases.</a:t>
            </a:r>
          </a:p>
          <a:p>
            <a:pPr marL="496569" lvl="1" indent="-248284" algn="just">
              <a:lnSpc>
                <a:spcPts val="3909"/>
              </a:lnSpc>
              <a:buFont typeface="Arial"/>
              <a:buChar char="•"/>
            </a:pPr>
            <a:r>
              <a:rPr lang="en-US" sz="22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When the stock price increases, trading volume usually drops.</a:t>
            </a:r>
          </a:p>
          <a:p>
            <a:pPr algn="just">
              <a:lnSpc>
                <a:spcPts val="4249"/>
              </a:lnSpc>
            </a:pPr>
            <a:endParaRPr lang="en-US" sz="22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400"/>
              </a:lnSpc>
            </a:pPr>
            <a:endParaRPr lang="en-US" sz="2299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513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Poppins Italics</vt:lpstr>
      <vt:lpstr>Calibri</vt:lpstr>
      <vt:lpstr>Poppins Bold</vt:lpstr>
      <vt:lpstr>Bebas Neue Cyrillic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Gradient Modern Stock Market Presentation</dc:title>
  <cp:lastModifiedBy>Arpan Goyal</cp:lastModifiedBy>
  <cp:revision>2</cp:revision>
  <dcterms:created xsi:type="dcterms:W3CDTF">2006-08-16T00:00:00Z</dcterms:created>
  <dcterms:modified xsi:type="dcterms:W3CDTF">2025-05-04T13:35:26Z</dcterms:modified>
  <dc:identifier>DAGmGT--qXg</dc:identifier>
</cp:coreProperties>
</file>