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3" r:id="rId2"/>
    <p:sldId id="290" r:id="rId3"/>
    <p:sldId id="308" r:id="rId4"/>
    <p:sldId id="304" r:id="rId5"/>
    <p:sldId id="307" r:id="rId6"/>
    <p:sldId id="305" r:id="rId7"/>
    <p:sldId id="309" r:id="rId8"/>
    <p:sldId id="293" r:id="rId9"/>
    <p:sldId id="306" r:id="rId10"/>
    <p:sldId id="311" r:id="rId11"/>
    <p:sldId id="310" r:id="rId12"/>
    <p:sldId id="295" r:id="rId13"/>
    <p:sldId id="298" r:id="rId14"/>
    <p:sldId id="296" r:id="rId15"/>
    <p:sldId id="297" r:id="rId16"/>
    <p:sldId id="313" r:id="rId17"/>
    <p:sldId id="299" r:id="rId18"/>
    <p:sldId id="315" r:id="rId19"/>
    <p:sldId id="316" r:id="rId20"/>
    <p:sldId id="301" r:id="rId21"/>
    <p:sldId id="314" r:id="rId22"/>
    <p:sldId id="302" r:id="rId23"/>
    <p:sldId id="292"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90" autoAdjust="0"/>
    <p:restoredTop sz="96327" autoAdjust="0"/>
  </p:normalViewPr>
  <p:slideViewPr>
    <p:cSldViewPr snapToGrid="0">
      <p:cViewPr varScale="1">
        <p:scale>
          <a:sx n="63" d="100"/>
          <a:sy n="63" d="100"/>
        </p:scale>
        <p:origin x="85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DC5515-F60B-4802-BDF9-EAF3EAA32431}"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8886797B-472B-4071-8CF5-0E952EF7BEF4}">
      <dgm:prSet/>
      <dgm:spPr/>
      <dgm:t>
        <a:bodyPr/>
        <a:lstStyle/>
        <a:p>
          <a:r>
            <a:rPr lang="en-US" dirty="0"/>
            <a:t>Data will be split into training and testing modules and worked upon with machine learning algorithms. </a:t>
          </a:r>
        </a:p>
      </dgm:t>
    </dgm:pt>
    <dgm:pt modelId="{295C7119-CF8F-4514-A1D0-E9FE537010AF}" type="parTrans" cxnId="{841EC2A9-9E43-429F-B558-11D06C7468AC}">
      <dgm:prSet/>
      <dgm:spPr/>
      <dgm:t>
        <a:bodyPr/>
        <a:lstStyle/>
        <a:p>
          <a:endParaRPr lang="en-US"/>
        </a:p>
      </dgm:t>
    </dgm:pt>
    <dgm:pt modelId="{0800ADF9-61D1-49FD-BCEA-4753CEEB9CCF}" type="sibTrans" cxnId="{841EC2A9-9E43-429F-B558-11D06C7468AC}">
      <dgm:prSet/>
      <dgm:spPr/>
      <dgm:t>
        <a:bodyPr/>
        <a:lstStyle/>
        <a:p>
          <a:endParaRPr lang="en-US"/>
        </a:p>
      </dgm:t>
    </dgm:pt>
    <dgm:pt modelId="{0C2355EF-2BB3-4639-9850-A9AF448071E6}">
      <dgm:prSet/>
      <dgm:spPr/>
      <dgm:t>
        <a:bodyPr/>
        <a:lstStyle/>
        <a:p>
          <a:r>
            <a:rPr lang="en-US" dirty="0"/>
            <a:t>Accuracy and efficiency of model will be calculated, and conclusions will be presented in visual format and compared.</a:t>
          </a:r>
        </a:p>
      </dgm:t>
    </dgm:pt>
    <dgm:pt modelId="{2D7FF08B-0F8A-42FC-95C4-D8C3F12C709A}" type="parTrans" cxnId="{2C388C6D-EF71-4D27-8063-B31C444045D0}">
      <dgm:prSet/>
      <dgm:spPr/>
      <dgm:t>
        <a:bodyPr/>
        <a:lstStyle/>
        <a:p>
          <a:endParaRPr lang="en-US"/>
        </a:p>
      </dgm:t>
    </dgm:pt>
    <dgm:pt modelId="{0DA6A2CB-258C-431D-8A73-78CE4D9ECDBC}" type="sibTrans" cxnId="{2C388C6D-EF71-4D27-8063-B31C444045D0}">
      <dgm:prSet/>
      <dgm:spPr/>
      <dgm:t>
        <a:bodyPr/>
        <a:lstStyle/>
        <a:p>
          <a:endParaRPr lang="en-US"/>
        </a:p>
      </dgm:t>
    </dgm:pt>
    <dgm:pt modelId="{8B4AAFF8-FC80-0B43-9334-FDCAEE86D623}">
      <dgm:prSet/>
      <dgm:spPr/>
      <dgm:t>
        <a:bodyPr/>
        <a:lstStyle/>
        <a:p>
          <a:r>
            <a:rPr lang="en-US" dirty="0"/>
            <a:t>Feature generation and scaling will need to be employed to increase the data set utility. </a:t>
          </a:r>
        </a:p>
      </dgm:t>
    </dgm:pt>
    <dgm:pt modelId="{A30FEE3D-9D5A-064C-8676-66DC5F2D7799}" type="parTrans" cxnId="{FADB8A37-BA26-664B-BA5B-1C44E7C563F1}">
      <dgm:prSet/>
      <dgm:spPr/>
      <dgm:t>
        <a:bodyPr/>
        <a:lstStyle/>
        <a:p>
          <a:endParaRPr lang="en-US"/>
        </a:p>
      </dgm:t>
    </dgm:pt>
    <dgm:pt modelId="{FF0A5811-2F9C-3A46-A825-37992250A410}" type="sibTrans" cxnId="{FADB8A37-BA26-664B-BA5B-1C44E7C563F1}">
      <dgm:prSet/>
      <dgm:spPr/>
      <dgm:t>
        <a:bodyPr/>
        <a:lstStyle/>
        <a:p>
          <a:endParaRPr lang="en-US"/>
        </a:p>
        <a:p>
          <a:endParaRPr lang="en-US"/>
        </a:p>
      </dgm:t>
    </dgm:pt>
    <dgm:pt modelId="{C1BD22A5-D3E7-45AA-8DA6-7E6E566CBF78}">
      <dgm:prSet/>
      <dgm:spPr/>
      <dgm:t>
        <a:bodyPr/>
        <a:lstStyle/>
        <a:p>
          <a:r>
            <a:rPr lang="en-US" dirty="0"/>
            <a:t>Before feeding this data, it would need to be preprocessed as well as cleaned by removing irrelevant data</a:t>
          </a:r>
        </a:p>
      </dgm:t>
    </dgm:pt>
    <dgm:pt modelId="{6CE8300E-97F7-4508-92AB-64CEEAA58A73}" type="sibTrans" cxnId="{CC43855C-4BAA-42B5-A7F3-0BD00FD0FA2F}">
      <dgm:prSet/>
      <dgm:spPr/>
      <dgm:t>
        <a:bodyPr/>
        <a:lstStyle/>
        <a:p>
          <a:endParaRPr lang="en-US"/>
        </a:p>
      </dgm:t>
    </dgm:pt>
    <dgm:pt modelId="{6792932F-9F5A-4CD2-B49B-550E4EBE82E5}" type="parTrans" cxnId="{CC43855C-4BAA-42B5-A7F3-0BD00FD0FA2F}">
      <dgm:prSet/>
      <dgm:spPr/>
      <dgm:t>
        <a:bodyPr/>
        <a:lstStyle/>
        <a:p>
          <a:endParaRPr lang="en-US"/>
        </a:p>
      </dgm:t>
    </dgm:pt>
    <dgm:pt modelId="{9DE92425-1373-934C-BCB3-73A29A6D493E}" type="pres">
      <dgm:prSet presAssocID="{10DC5515-F60B-4802-BDF9-EAF3EAA32431}" presName="outerComposite" presStyleCnt="0">
        <dgm:presLayoutVars>
          <dgm:chMax val="5"/>
          <dgm:dir/>
          <dgm:resizeHandles val="exact"/>
        </dgm:presLayoutVars>
      </dgm:prSet>
      <dgm:spPr/>
    </dgm:pt>
    <dgm:pt modelId="{F5C2BEBF-A4A4-B34E-98B0-87DAC2C532BB}" type="pres">
      <dgm:prSet presAssocID="{10DC5515-F60B-4802-BDF9-EAF3EAA32431}" presName="dummyMaxCanvas" presStyleCnt="0">
        <dgm:presLayoutVars/>
      </dgm:prSet>
      <dgm:spPr/>
    </dgm:pt>
    <dgm:pt modelId="{EB354097-8C2C-8345-90C6-D26FA57249C2}" type="pres">
      <dgm:prSet presAssocID="{10DC5515-F60B-4802-BDF9-EAF3EAA32431}" presName="FourNodes_1" presStyleLbl="node1" presStyleIdx="0" presStyleCnt="4">
        <dgm:presLayoutVars>
          <dgm:bulletEnabled val="1"/>
        </dgm:presLayoutVars>
      </dgm:prSet>
      <dgm:spPr/>
    </dgm:pt>
    <dgm:pt modelId="{02E83041-19F9-E045-840C-C7D55261146D}" type="pres">
      <dgm:prSet presAssocID="{10DC5515-F60B-4802-BDF9-EAF3EAA32431}" presName="FourNodes_2" presStyleLbl="node1" presStyleIdx="1" presStyleCnt="4">
        <dgm:presLayoutVars>
          <dgm:bulletEnabled val="1"/>
        </dgm:presLayoutVars>
      </dgm:prSet>
      <dgm:spPr/>
    </dgm:pt>
    <dgm:pt modelId="{5364B456-F694-4E4B-A18A-A1069134E180}" type="pres">
      <dgm:prSet presAssocID="{10DC5515-F60B-4802-BDF9-EAF3EAA32431}" presName="FourNodes_3" presStyleLbl="node1" presStyleIdx="2" presStyleCnt="4">
        <dgm:presLayoutVars>
          <dgm:bulletEnabled val="1"/>
        </dgm:presLayoutVars>
      </dgm:prSet>
      <dgm:spPr/>
    </dgm:pt>
    <dgm:pt modelId="{F5E9CA3F-96E6-7E4C-BED1-F173EB35B6A7}" type="pres">
      <dgm:prSet presAssocID="{10DC5515-F60B-4802-BDF9-EAF3EAA32431}" presName="FourNodes_4" presStyleLbl="node1" presStyleIdx="3" presStyleCnt="4">
        <dgm:presLayoutVars>
          <dgm:bulletEnabled val="1"/>
        </dgm:presLayoutVars>
      </dgm:prSet>
      <dgm:spPr/>
    </dgm:pt>
    <dgm:pt modelId="{B8A42F27-DCC9-9041-BD2E-D9C73F3AB4F2}" type="pres">
      <dgm:prSet presAssocID="{10DC5515-F60B-4802-BDF9-EAF3EAA32431}" presName="FourConn_1-2" presStyleLbl="fgAccFollowNode1" presStyleIdx="0" presStyleCnt="3">
        <dgm:presLayoutVars>
          <dgm:bulletEnabled val="1"/>
        </dgm:presLayoutVars>
      </dgm:prSet>
      <dgm:spPr/>
    </dgm:pt>
    <dgm:pt modelId="{867D5A34-64F5-5447-93CC-C121C923422F}" type="pres">
      <dgm:prSet presAssocID="{10DC5515-F60B-4802-BDF9-EAF3EAA32431}" presName="FourConn_2-3" presStyleLbl="fgAccFollowNode1" presStyleIdx="1" presStyleCnt="3">
        <dgm:presLayoutVars>
          <dgm:bulletEnabled val="1"/>
        </dgm:presLayoutVars>
      </dgm:prSet>
      <dgm:spPr/>
    </dgm:pt>
    <dgm:pt modelId="{5AE2B9D4-2CC0-1045-8797-16D892FE6398}" type="pres">
      <dgm:prSet presAssocID="{10DC5515-F60B-4802-BDF9-EAF3EAA32431}" presName="FourConn_3-4" presStyleLbl="fgAccFollowNode1" presStyleIdx="2" presStyleCnt="3">
        <dgm:presLayoutVars>
          <dgm:bulletEnabled val="1"/>
        </dgm:presLayoutVars>
      </dgm:prSet>
      <dgm:spPr/>
    </dgm:pt>
    <dgm:pt modelId="{7EB29A85-DAA7-6E42-809C-3D7FCF7F6639}" type="pres">
      <dgm:prSet presAssocID="{10DC5515-F60B-4802-BDF9-EAF3EAA32431}" presName="FourNodes_1_text" presStyleLbl="node1" presStyleIdx="3" presStyleCnt="4">
        <dgm:presLayoutVars>
          <dgm:bulletEnabled val="1"/>
        </dgm:presLayoutVars>
      </dgm:prSet>
      <dgm:spPr/>
    </dgm:pt>
    <dgm:pt modelId="{B99DD3B7-C6F1-4C48-8FAA-78BC0D233E9D}" type="pres">
      <dgm:prSet presAssocID="{10DC5515-F60B-4802-BDF9-EAF3EAA32431}" presName="FourNodes_2_text" presStyleLbl="node1" presStyleIdx="3" presStyleCnt="4">
        <dgm:presLayoutVars>
          <dgm:bulletEnabled val="1"/>
        </dgm:presLayoutVars>
      </dgm:prSet>
      <dgm:spPr/>
    </dgm:pt>
    <dgm:pt modelId="{A4974CBD-AEE4-F649-BA7C-18EA1D469E62}" type="pres">
      <dgm:prSet presAssocID="{10DC5515-F60B-4802-BDF9-EAF3EAA32431}" presName="FourNodes_3_text" presStyleLbl="node1" presStyleIdx="3" presStyleCnt="4">
        <dgm:presLayoutVars>
          <dgm:bulletEnabled val="1"/>
        </dgm:presLayoutVars>
      </dgm:prSet>
      <dgm:spPr/>
    </dgm:pt>
    <dgm:pt modelId="{831DEA25-1A0E-A14D-A684-60FCA53798A4}" type="pres">
      <dgm:prSet presAssocID="{10DC5515-F60B-4802-BDF9-EAF3EAA32431}" presName="FourNodes_4_text" presStyleLbl="node1" presStyleIdx="3" presStyleCnt="4">
        <dgm:presLayoutVars>
          <dgm:bulletEnabled val="1"/>
        </dgm:presLayoutVars>
      </dgm:prSet>
      <dgm:spPr/>
    </dgm:pt>
  </dgm:ptLst>
  <dgm:cxnLst>
    <dgm:cxn modelId="{1A890B09-7736-3E48-8FC4-CF030319E190}" type="presOf" srcId="{0C2355EF-2BB3-4639-9850-A9AF448071E6}" destId="{F5E9CA3F-96E6-7E4C-BED1-F173EB35B6A7}" srcOrd="0" destOrd="0" presId="urn:microsoft.com/office/officeart/2005/8/layout/vProcess5"/>
    <dgm:cxn modelId="{B1439B15-303C-6449-8605-B8A824237C50}" type="presOf" srcId="{0800ADF9-61D1-49FD-BCEA-4753CEEB9CCF}" destId="{5AE2B9D4-2CC0-1045-8797-16D892FE6398}" srcOrd="0" destOrd="0" presId="urn:microsoft.com/office/officeart/2005/8/layout/vProcess5"/>
    <dgm:cxn modelId="{23E42C1E-A2D0-FC4C-87E5-9B987B9E3742}" type="presOf" srcId="{8B4AAFF8-FC80-0B43-9334-FDCAEE86D623}" destId="{02E83041-19F9-E045-840C-C7D55261146D}" srcOrd="0" destOrd="0" presId="urn:microsoft.com/office/officeart/2005/8/layout/vProcess5"/>
    <dgm:cxn modelId="{FADB8A37-BA26-664B-BA5B-1C44E7C563F1}" srcId="{10DC5515-F60B-4802-BDF9-EAF3EAA32431}" destId="{8B4AAFF8-FC80-0B43-9334-FDCAEE86D623}" srcOrd="1" destOrd="0" parTransId="{A30FEE3D-9D5A-064C-8676-66DC5F2D7799}" sibTransId="{FF0A5811-2F9C-3A46-A825-37992250A410}"/>
    <dgm:cxn modelId="{CC43855C-4BAA-42B5-A7F3-0BD00FD0FA2F}" srcId="{10DC5515-F60B-4802-BDF9-EAF3EAA32431}" destId="{C1BD22A5-D3E7-45AA-8DA6-7E6E566CBF78}" srcOrd="0" destOrd="0" parTransId="{6792932F-9F5A-4CD2-B49B-550E4EBE82E5}" sibTransId="{6CE8300E-97F7-4508-92AB-64CEEAA58A73}"/>
    <dgm:cxn modelId="{80337661-3BD8-4244-8773-BF7FF86876B4}" type="presOf" srcId="{8886797B-472B-4071-8CF5-0E952EF7BEF4}" destId="{A4974CBD-AEE4-F649-BA7C-18EA1D469E62}" srcOrd="1" destOrd="0" presId="urn:microsoft.com/office/officeart/2005/8/layout/vProcess5"/>
    <dgm:cxn modelId="{2C388C6D-EF71-4D27-8063-B31C444045D0}" srcId="{10DC5515-F60B-4802-BDF9-EAF3EAA32431}" destId="{0C2355EF-2BB3-4639-9850-A9AF448071E6}" srcOrd="3" destOrd="0" parTransId="{2D7FF08B-0F8A-42FC-95C4-D8C3F12C709A}" sibTransId="{0DA6A2CB-258C-431D-8A73-78CE4D9ECDBC}"/>
    <dgm:cxn modelId="{436BA172-9D91-A544-B5FD-8A6547EA03D3}" type="presOf" srcId="{8886797B-472B-4071-8CF5-0E952EF7BEF4}" destId="{5364B456-F694-4E4B-A18A-A1069134E180}" srcOrd="0" destOrd="0" presId="urn:microsoft.com/office/officeart/2005/8/layout/vProcess5"/>
    <dgm:cxn modelId="{D4FBF675-4282-0848-A97F-F04C533E8449}" type="presOf" srcId="{10DC5515-F60B-4802-BDF9-EAF3EAA32431}" destId="{9DE92425-1373-934C-BCB3-73A29A6D493E}" srcOrd="0" destOrd="0" presId="urn:microsoft.com/office/officeart/2005/8/layout/vProcess5"/>
    <dgm:cxn modelId="{F75EB69D-56F2-C745-A8B7-DC8230FB2FA7}" type="presOf" srcId="{8B4AAFF8-FC80-0B43-9334-FDCAEE86D623}" destId="{B99DD3B7-C6F1-4C48-8FAA-78BC0D233E9D}" srcOrd="1" destOrd="0" presId="urn:microsoft.com/office/officeart/2005/8/layout/vProcess5"/>
    <dgm:cxn modelId="{841EC2A9-9E43-429F-B558-11D06C7468AC}" srcId="{10DC5515-F60B-4802-BDF9-EAF3EAA32431}" destId="{8886797B-472B-4071-8CF5-0E952EF7BEF4}" srcOrd="2" destOrd="0" parTransId="{295C7119-CF8F-4514-A1D0-E9FE537010AF}" sibTransId="{0800ADF9-61D1-49FD-BCEA-4753CEEB9CCF}"/>
    <dgm:cxn modelId="{66DDC8AD-2ACE-2C48-A842-2959425C20D9}" type="presOf" srcId="{FF0A5811-2F9C-3A46-A825-37992250A410}" destId="{867D5A34-64F5-5447-93CC-C121C923422F}" srcOrd="0" destOrd="0" presId="urn:microsoft.com/office/officeart/2005/8/layout/vProcess5"/>
    <dgm:cxn modelId="{3E572BB1-60E2-7840-8042-3E103E137A08}" type="presOf" srcId="{C1BD22A5-D3E7-45AA-8DA6-7E6E566CBF78}" destId="{7EB29A85-DAA7-6E42-809C-3D7FCF7F6639}" srcOrd="1" destOrd="0" presId="urn:microsoft.com/office/officeart/2005/8/layout/vProcess5"/>
    <dgm:cxn modelId="{F17ADFEE-3138-8847-B32B-E18B44116EA5}" type="presOf" srcId="{6CE8300E-97F7-4508-92AB-64CEEAA58A73}" destId="{B8A42F27-DCC9-9041-BD2E-D9C73F3AB4F2}" srcOrd="0" destOrd="0" presId="urn:microsoft.com/office/officeart/2005/8/layout/vProcess5"/>
    <dgm:cxn modelId="{65BD73F0-1933-8F42-86E7-E08A524167E5}" type="presOf" srcId="{0C2355EF-2BB3-4639-9850-A9AF448071E6}" destId="{831DEA25-1A0E-A14D-A684-60FCA53798A4}" srcOrd="1" destOrd="0" presId="urn:microsoft.com/office/officeart/2005/8/layout/vProcess5"/>
    <dgm:cxn modelId="{69A92BF3-3619-C547-9B41-C1DB86B222C1}" type="presOf" srcId="{C1BD22A5-D3E7-45AA-8DA6-7E6E566CBF78}" destId="{EB354097-8C2C-8345-90C6-D26FA57249C2}" srcOrd="0" destOrd="0" presId="urn:microsoft.com/office/officeart/2005/8/layout/vProcess5"/>
    <dgm:cxn modelId="{DE831D5F-FC02-B04F-9845-4EBE41CB0B68}" type="presParOf" srcId="{9DE92425-1373-934C-BCB3-73A29A6D493E}" destId="{F5C2BEBF-A4A4-B34E-98B0-87DAC2C532BB}" srcOrd="0" destOrd="0" presId="urn:microsoft.com/office/officeart/2005/8/layout/vProcess5"/>
    <dgm:cxn modelId="{EA028DE9-A3F7-2849-AC1F-5D2F230436F3}" type="presParOf" srcId="{9DE92425-1373-934C-BCB3-73A29A6D493E}" destId="{EB354097-8C2C-8345-90C6-D26FA57249C2}" srcOrd="1" destOrd="0" presId="urn:microsoft.com/office/officeart/2005/8/layout/vProcess5"/>
    <dgm:cxn modelId="{E1E71010-9D9C-2049-9F13-53AF4C138D4D}" type="presParOf" srcId="{9DE92425-1373-934C-BCB3-73A29A6D493E}" destId="{02E83041-19F9-E045-840C-C7D55261146D}" srcOrd="2" destOrd="0" presId="urn:microsoft.com/office/officeart/2005/8/layout/vProcess5"/>
    <dgm:cxn modelId="{7D58DDF4-369F-084A-950B-B8CA7351EF6A}" type="presParOf" srcId="{9DE92425-1373-934C-BCB3-73A29A6D493E}" destId="{5364B456-F694-4E4B-A18A-A1069134E180}" srcOrd="3" destOrd="0" presId="urn:microsoft.com/office/officeart/2005/8/layout/vProcess5"/>
    <dgm:cxn modelId="{30299BA7-9AE6-8049-B592-5F3275F7CA7B}" type="presParOf" srcId="{9DE92425-1373-934C-BCB3-73A29A6D493E}" destId="{F5E9CA3F-96E6-7E4C-BED1-F173EB35B6A7}" srcOrd="4" destOrd="0" presId="urn:microsoft.com/office/officeart/2005/8/layout/vProcess5"/>
    <dgm:cxn modelId="{24B0052C-13E5-374B-92DE-8EAFAE30E1FC}" type="presParOf" srcId="{9DE92425-1373-934C-BCB3-73A29A6D493E}" destId="{B8A42F27-DCC9-9041-BD2E-D9C73F3AB4F2}" srcOrd="5" destOrd="0" presId="urn:microsoft.com/office/officeart/2005/8/layout/vProcess5"/>
    <dgm:cxn modelId="{8E1BEE95-C6A5-8547-B5C5-29AD9B4C9D63}" type="presParOf" srcId="{9DE92425-1373-934C-BCB3-73A29A6D493E}" destId="{867D5A34-64F5-5447-93CC-C121C923422F}" srcOrd="6" destOrd="0" presId="urn:microsoft.com/office/officeart/2005/8/layout/vProcess5"/>
    <dgm:cxn modelId="{1E780BC2-6EC5-5946-9A41-8B6FF6183F79}" type="presParOf" srcId="{9DE92425-1373-934C-BCB3-73A29A6D493E}" destId="{5AE2B9D4-2CC0-1045-8797-16D892FE6398}" srcOrd="7" destOrd="0" presId="urn:microsoft.com/office/officeart/2005/8/layout/vProcess5"/>
    <dgm:cxn modelId="{830C35F7-D37F-8845-B4F7-D86BC7B45045}" type="presParOf" srcId="{9DE92425-1373-934C-BCB3-73A29A6D493E}" destId="{7EB29A85-DAA7-6E42-809C-3D7FCF7F6639}" srcOrd="8" destOrd="0" presId="urn:microsoft.com/office/officeart/2005/8/layout/vProcess5"/>
    <dgm:cxn modelId="{BFF930F8-6F72-AE4E-A807-C1BBC326B5B8}" type="presParOf" srcId="{9DE92425-1373-934C-BCB3-73A29A6D493E}" destId="{B99DD3B7-C6F1-4C48-8FAA-78BC0D233E9D}" srcOrd="9" destOrd="0" presId="urn:microsoft.com/office/officeart/2005/8/layout/vProcess5"/>
    <dgm:cxn modelId="{F8D2D8F2-4CBB-8F41-9A6D-C280AC6DB31E}" type="presParOf" srcId="{9DE92425-1373-934C-BCB3-73A29A6D493E}" destId="{A4974CBD-AEE4-F649-BA7C-18EA1D469E62}" srcOrd="10" destOrd="0" presId="urn:microsoft.com/office/officeart/2005/8/layout/vProcess5"/>
    <dgm:cxn modelId="{0D874C1E-9B38-1C4C-8752-6C5767B902C4}" type="presParOf" srcId="{9DE92425-1373-934C-BCB3-73A29A6D493E}" destId="{831DEA25-1A0E-A14D-A684-60FCA53798A4}"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54097-8C2C-8345-90C6-D26FA57249C2}">
      <dsp:nvSpPr>
        <dsp:cNvPr id="0" name=""/>
        <dsp:cNvSpPr/>
      </dsp:nvSpPr>
      <dsp:spPr>
        <a:xfrm>
          <a:off x="0" y="0"/>
          <a:ext cx="9434888" cy="115685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Before feeding this data, it would need to be preprocessed as well as cleaned by removing irrelevant data</a:t>
          </a:r>
        </a:p>
      </dsp:txBody>
      <dsp:txXfrm>
        <a:off x="33883" y="33883"/>
        <a:ext cx="8088797" cy="1089089"/>
      </dsp:txXfrm>
    </dsp:sp>
    <dsp:sp modelId="{02E83041-19F9-E045-840C-C7D55261146D}">
      <dsp:nvSpPr>
        <dsp:cNvPr id="0" name=""/>
        <dsp:cNvSpPr/>
      </dsp:nvSpPr>
      <dsp:spPr>
        <a:xfrm>
          <a:off x="790171" y="1367193"/>
          <a:ext cx="9434888" cy="1156855"/>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Feature generation and scaling will need to be employed to increase the data set utility. </a:t>
          </a:r>
        </a:p>
      </dsp:txBody>
      <dsp:txXfrm>
        <a:off x="824054" y="1401076"/>
        <a:ext cx="7824994" cy="1089089"/>
      </dsp:txXfrm>
    </dsp:sp>
    <dsp:sp modelId="{5364B456-F694-4E4B-A18A-A1069134E180}">
      <dsp:nvSpPr>
        <dsp:cNvPr id="0" name=""/>
        <dsp:cNvSpPr/>
      </dsp:nvSpPr>
      <dsp:spPr>
        <a:xfrm>
          <a:off x="1568550" y="2734386"/>
          <a:ext cx="9434888" cy="115685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Data will be split into training and testing modules and worked upon with machine learning algorithms. </a:t>
          </a:r>
        </a:p>
      </dsp:txBody>
      <dsp:txXfrm>
        <a:off x="1602433" y="2768269"/>
        <a:ext cx="7836788" cy="1089089"/>
      </dsp:txXfrm>
    </dsp:sp>
    <dsp:sp modelId="{F5E9CA3F-96E6-7E4C-BED1-F173EB35B6A7}">
      <dsp:nvSpPr>
        <dsp:cNvPr id="0" name=""/>
        <dsp:cNvSpPr/>
      </dsp:nvSpPr>
      <dsp:spPr>
        <a:xfrm>
          <a:off x="2358722" y="4101579"/>
          <a:ext cx="9434888" cy="1156855"/>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Accuracy and efficiency of model will be calculated, and conclusions will be presented in visual format and compared.</a:t>
          </a:r>
        </a:p>
      </dsp:txBody>
      <dsp:txXfrm>
        <a:off x="2392605" y="4135462"/>
        <a:ext cx="7824994" cy="1089089"/>
      </dsp:txXfrm>
    </dsp:sp>
    <dsp:sp modelId="{B8A42F27-DCC9-9041-BD2E-D9C73F3AB4F2}">
      <dsp:nvSpPr>
        <dsp:cNvPr id="0" name=""/>
        <dsp:cNvSpPr/>
      </dsp:nvSpPr>
      <dsp:spPr>
        <a:xfrm>
          <a:off x="8682932" y="886046"/>
          <a:ext cx="751956" cy="751956"/>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8852122" y="886046"/>
        <a:ext cx="413576" cy="565847"/>
      </dsp:txXfrm>
    </dsp:sp>
    <dsp:sp modelId="{867D5A34-64F5-5447-93CC-C121C923422F}">
      <dsp:nvSpPr>
        <dsp:cNvPr id="0" name=""/>
        <dsp:cNvSpPr/>
      </dsp:nvSpPr>
      <dsp:spPr>
        <a:xfrm>
          <a:off x="9473104" y="2253239"/>
          <a:ext cx="751956" cy="751956"/>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a:p>
          <a:pPr marL="0" lvl="0" indent="0" algn="ctr" defTabSz="666750">
            <a:lnSpc>
              <a:spcPct val="90000"/>
            </a:lnSpc>
            <a:spcBef>
              <a:spcPct val="0"/>
            </a:spcBef>
            <a:spcAft>
              <a:spcPct val="35000"/>
            </a:spcAft>
            <a:buNone/>
          </a:pPr>
          <a:endParaRPr lang="en-US" sz="1500" kern="1200"/>
        </a:p>
      </dsp:txBody>
      <dsp:txXfrm>
        <a:off x="9642294" y="2253239"/>
        <a:ext cx="413576" cy="565847"/>
      </dsp:txXfrm>
    </dsp:sp>
    <dsp:sp modelId="{5AE2B9D4-2CC0-1045-8797-16D892FE6398}">
      <dsp:nvSpPr>
        <dsp:cNvPr id="0" name=""/>
        <dsp:cNvSpPr/>
      </dsp:nvSpPr>
      <dsp:spPr>
        <a:xfrm>
          <a:off x="10251482" y="3620432"/>
          <a:ext cx="751956" cy="751956"/>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10420672" y="3620432"/>
        <a:ext cx="413576" cy="56584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BAF38-B4AB-4730-9223-512940E69D65}" type="datetimeFigureOut">
              <a:rPr lang="en-IN" smtClean="0"/>
              <a:t>27-08-2022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EF518-9078-45FC-B05D-0A410C6D0904}" type="slidenum">
              <a:rPr lang="en-IN" smtClean="0"/>
              <a:t>‹#›</a:t>
            </a:fld>
            <a:endParaRPr lang="en-IN"/>
          </a:p>
        </p:txBody>
      </p:sp>
    </p:spTree>
    <p:extLst>
      <p:ext uri="{BB962C8B-B14F-4D97-AF65-F5344CB8AC3E}">
        <p14:creationId xmlns:p14="http://schemas.microsoft.com/office/powerpoint/2010/main" val="16482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64B1EBA-F600-4DE2-874A-67940615E7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965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EDB9EE1B-4AC7-4CDD-894C-0AE3F13CBAA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317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7A727333-0FBE-421F-958D-52E6AB96A47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148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C480117-B636-4F0F-81B3-14CC8938190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209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1"/>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2" y="458946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22D7DCA-6378-42C8-BD87-BB3E4A643C1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068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E374A48-74AF-46E6-A415-7FA464A64C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485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8"/>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1"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5006C5B-23D5-4CC1-9A78-4383114835A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826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9E3D454-921C-42F1-95D6-D30C0A05487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559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0375A9-5E65-461C-ACCD-1F9B4496024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214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9A1AE4C-EB1F-4FC0-AD15-CAAFF3F5DDC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691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8"/>
            <a:ext cx="6172201"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solidFill>
                  <a:prstClr val="black">
                    <a:tint val="75000"/>
                  </a:prstClr>
                </a:solidFill>
              </a:rPr>
              <a:pPr/>
              <a:t>8/27/2022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8A478958-7234-4FFA-BD28-747E1311068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24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C764DE79-268F-4C1A-8933-263129D2AF90}" type="datetimeFigureOut">
              <a:rPr lang="en-US" dirty="0">
                <a:solidFill>
                  <a:prstClr val="black">
                    <a:tint val="75000"/>
                  </a:prstClr>
                </a:solidFill>
                <a:latin typeface="Arial" panose="020B0604020202020204" pitchFamily="34" charset="0"/>
              </a:rPr>
              <a:pPr fontAlgn="base">
                <a:spcBef>
                  <a:spcPct val="0"/>
                </a:spcBef>
                <a:spcAft>
                  <a:spcPct val="0"/>
                </a:spcAft>
              </a:pPr>
              <a:t>8/27/2022</a:t>
            </a:fld>
            <a:endParaRPr lang="en-US" dirty="0">
              <a:solidFill>
                <a:prstClr val="black">
                  <a:tint val="75000"/>
                </a:prstClr>
              </a:solidFill>
              <a:latin typeface="Arial" panose="020B0604020202020204" pitchFamily="34" charset="0"/>
            </a:endParaRPr>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dirty="0">
              <a:solidFill>
                <a:prstClr val="black">
                  <a:tint val="75000"/>
                </a:prstClr>
              </a:solidFill>
              <a:latin typeface="Arial" panose="020B0604020202020204" pitchFamily="34" charset="0"/>
            </a:endParaRPr>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138991A5-A9BE-42AE-9937-19FF42C8BBE0}" type="slidenum">
              <a:rPr lang="en-US" smtClean="0">
                <a:solidFill>
                  <a:prstClr val="black">
                    <a:tint val="75000"/>
                  </a:prstClr>
                </a:solidFill>
                <a:latin typeface="Arial" panose="020B0604020202020204" pitchFamily="34" charset="0"/>
              </a:rPr>
              <a:pPr fontAlgn="base">
                <a:spcBef>
                  <a:spcPct val="0"/>
                </a:spcBef>
                <a:spcAft>
                  <a:spcPct val="0"/>
                </a:spcAft>
              </a:pPr>
              <a:t>‹#›</a:t>
            </a:fld>
            <a:endParaRPr lang="en-US">
              <a:solidFill>
                <a:prstClr val="black">
                  <a:tint val="75000"/>
                </a:prstClr>
              </a:solidFill>
              <a:latin typeface="Arial" panose="020B0604020202020204" pitchFamily="34" charset="0"/>
            </a:endParaRPr>
          </a:p>
        </p:txBody>
      </p:sp>
      <p:pic>
        <p:nvPicPr>
          <p:cNvPr id="7" name="Picture 7" descr="8"/>
          <p:cNvPicPr>
            <a:picLocks noChangeAspect="1" noChangeArrowheads="1"/>
          </p:cNvPicPr>
          <p:nvPr userDrawn="1"/>
        </p:nvPicPr>
        <p:blipFill>
          <a:blip r:embed="rId13">
            <a:extLst>
              <a:ext uri="{28A0092B-C50C-407E-A947-70E740481C1C}">
                <a14:useLocalDpi xmlns:a14="http://schemas.microsoft.com/office/drawing/2010/main" val="0"/>
              </a:ext>
            </a:extLst>
          </a:blip>
          <a:srcRect b="83365"/>
          <a:stretch>
            <a:fillRect/>
          </a:stretch>
        </p:blipFill>
        <p:spPr bwMode="auto">
          <a:xfrm>
            <a:off x="4236" y="3177"/>
            <a:ext cx="12183532" cy="11398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p:cNvSpPr>
            <a:spLocks noChangeArrowheads="1"/>
          </p:cNvSpPr>
          <p:nvPr userDrawn="1"/>
        </p:nvSpPr>
        <p:spPr bwMode="auto">
          <a:xfrm>
            <a:off x="3251200" y="6705600"/>
            <a:ext cx="8940800" cy="152400"/>
          </a:xfrm>
          <a:prstGeom prst="rect">
            <a:avLst/>
          </a:prstGeom>
          <a:solidFill>
            <a:srgbClr val="F1B43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IN" sz="1800">
              <a:solidFill>
                <a:prstClr val="black"/>
              </a:solidFill>
              <a:latin typeface="Arial" panose="020B0604020202020204" pitchFamily="34" charset="0"/>
            </a:endParaRPr>
          </a:p>
        </p:txBody>
      </p:sp>
    </p:spTree>
    <p:extLst>
      <p:ext uri="{BB962C8B-B14F-4D97-AF65-F5344CB8AC3E}">
        <p14:creationId xmlns:p14="http://schemas.microsoft.com/office/powerpoint/2010/main" val="2179160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bmc.com/blogs/cold-vs-hot-data-storage/" TargetMode="External"/><Relationship Id="rId4" Type="http://schemas.openxmlformats.org/officeDocument/2006/relationships/hyperlink" Target="https://www.bmc.com/blogs/structured-vs-unstructured-data/"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ubmed.ncbi.nlm.nih.gov/28269876/#affiliation-1" TargetMode="External"/><Relationship Id="rId2" Type="http://schemas.openxmlformats.org/officeDocument/2006/relationships/hyperlink" Target="https://pubmed.ncbi.nlm.nih.gov/?term=Li+X&amp;cauthor_id=28269876"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jjcit.org/search?q=Tanvir%20Ahammad" TargetMode="External"/><Relationship Id="rId4" Type="http://schemas.openxmlformats.org/officeDocument/2006/relationships/hyperlink" Target="https://pubmed.ncbi.nlm.nih.gov/?term=Liu+H&amp;cauthor_id=28269876"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orcid.org/0000-0003-2333-4612" TargetMode="External"/><Relationship Id="rId2" Type="http://schemas.openxmlformats.org/officeDocument/2006/relationships/hyperlink" Target="https://pubmed.ncbi.nlm.nih.gov/?term=Cheon+S&amp;cauthor_id=31141892"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bwMode="auto">
          <a:xfrm>
            <a:off x="1163976" y="1279892"/>
            <a:ext cx="9505462" cy="19665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US" sz="4900" b="1" dirty="0">
                <a:latin typeface="Athelas" panose="02000503000000020003" pitchFamily="2" charset="77"/>
                <a:cs typeface="Algerian" panose="020F0502020204030204" pitchFamily="34" charset="0"/>
              </a:rPr>
              <a:t>STROKE PREDICTION +OPTIMISATION ALGORITHM USING MACHINE LEARNING </a:t>
            </a:r>
            <a:br>
              <a:rPr lang="en-US" sz="4000" dirty="0"/>
            </a:br>
            <a:br>
              <a:rPr lang="en-US" sz="1600" b="1" dirty="0">
                <a:latin typeface="Arial" panose="020B0604020202020204" pitchFamily="34" charset="0"/>
                <a:cs typeface="Arial" panose="020B0604020202020204" pitchFamily="34" charset="0"/>
              </a:rPr>
            </a:br>
            <a:br>
              <a:rPr lang="en-US" altLang="en-US" sz="4400" b="1" dirty="0">
                <a:latin typeface="Arial" panose="020B0604020202020204" pitchFamily="34" charset="0"/>
                <a:cs typeface="Arial" panose="020B0604020202020204" pitchFamily="34" charset="0"/>
              </a:rPr>
            </a:br>
            <a:br>
              <a:rPr lang="en-US" altLang="en-US" sz="4400" b="1" dirty="0">
                <a:latin typeface="Arial" panose="020B0604020202020204" pitchFamily="34" charset="0"/>
                <a:cs typeface="Arial" panose="020B0604020202020204" pitchFamily="34" charset="0"/>
              </a:rPr>
            </a:br>
            <a:br>
              <a:rPr lang="en-US" altLang="en-US" sz="4400" b="1" dirty="0">
                <a:latin typeface="Arial" panose="020B0604020202020204" pitchFamily="34" charset="0"/>
                <a:cs typeface="Arial" panose="020B0604020202020204" pitchFamily="34" charset="0"/>
              </a:rPr>
            </a:br>
            <a:endParaRPr lang="en-US" altLang="en-US" sz="3600" b="1" dirty="0">
              <a:latin typeface="Arial" panose="020B0604020202020204" pitchFamily="34" charset="0"/>
              <a:cs typeface="Arial" panose="020B0604020202020204" pitchFamily="34" charset="0"/>
            </a:endParaRPr>
          </a:p>
        </p:txBody>
      </p:sp>
      <p:sp>
        <p:nvSpPr>
          <p:cNvPr id="4" name="Title 1"/>
          <p:cNvSpPr txBox="1">
            <a:spLocks/>
          </p:cNvSpPr>
          <p:nvPr/>
        </p:nvSpPr>
        <p:spPr>
          <a:xfrm>
            <a:off x="5738191" y="274639"/>
            <a:ext cx="6069496" cy="487362"/>
          </a:xfrm>
          <a:prstGeom prst="rect">
            <a:avLst/>
          </a:prstGeom>
        </p:spPr>
        <p:txBody>
          <a:bodyPr>
            <a:no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defRPr/>
            </a:pPr>
            <a:r>
              <a:rPr lang="en-US" sz="2000" b="1" dirty="0">
                <a:solidFill>
                  <a:schemeClr val="tx1"/>
                </a:solidFill>
                <a:latin typeface="Arial" panose="020B0604020202020204" pitchFamily="34" charset="0"/>
                <a:cs typeface="Arial" panose="020B0604020202020204" pitchFamily="34" charset="0"/>
              </a:rPr>
              <a:t>Amity School of Engineering and Technology</a:t>
            </a:r>
          </a:p>
        </p:txBody>
      </p:sp>
      <p:sp>
        <p:nvSpPr>
          <p:cNvPr id="8" name="Rectangle 4"/>
          <p:cNvSpPr txBox="1">
            <a:spLocks noChangeArrowheads="1"/>
          </p:cNvSpPr>
          <p:nvPr/>
        </p:nvSpPr>
        <p:spPr bwMode="auto">
          <a:xfrm>
            <a:off x="6060315" y="3764331"/>
            <a:ext cx="5360894" cy="2579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ctr" eaLnBrk="0" fontAlgn="base" hangingPunct="0">
              <a:lnSpc>
                <a:spcPct val="150000"/>
              </a:lnSpc>
              <a:spcBef>
                <a:spcPct val="0"/>
              </a:spcBef>
              <a:spcAft>
                <a:spcPct val="0"/>
              </a:spcAft>
              <a:defRPr sz="2500" b="1" kern="0">
                <a:latin typeface="Arial" panose="020B0604020202020204" pitchFamily="34" charset="0"/>
                <a:ea typeface="+mj-ea"/>
                <a:cs typeface="Arial" panose="020B0604020202020204" pitchFamily="34" charset="0"/>
              </a:defRPr>
            </a:lvl1pPr>
            <a:lvl2pPr algn="ctr" eaLnBrk="0" fontAlgn="base" hangingPunct="0">
              <a:spcBef>
                <a:spcPct val="0"/>
              </a:spcBef>
              <a:spcAft>
                <a:spcPct val="0"/>
              </a:spcAft>
              <a:defRPr sz="4400">
                <a:solidFill>
                  <a:schemeClr val="tx2"/>
                </a:solidFill>
                <a:latin typeface="Arial" charset="0"/>
              </a:defRPr>
            </a:lvl2pPr>
            <a:lvl3pPr algn="ctr" eaLnBrk="0" fontAlgn="base" hangingPunct="0">
              <a:spcBef>
                <a:spcPct val="0"/>
              </a:spcBef>
              <a:spcAft>
                <a:spcPct val="0"/>
              </a:spcAft>
              <a:defRPr sz="4400">
                <a:solidFill>
                  <a:schemeClr val="tx2"/>
                </a:solidFill>
                <a:latin typeface="Arial" charset="0"/>
              </a:defRPr>
            </a:lvl3pPr>
            <a:lvl4pPr algn="ctr" eaLnBrk="0" fontAlgn="base" hangingPunct="0">
              <a:spcBef>
                <a:spcPct val="0"/>
              </a:spcBef>
              <a:spcAft>
                <a:spcPct val="0"/>
              </a:spcAft>
              <a:defRPr sz="4400">
                <a:solidFill>
                  <a:schemeClr val="tx2"/>
                </a:solidFill>
                <a:latin typeface="Arial" charset="0"/>
              </a:defRPr>
            </a:lvl4pPr>
            <a:lvl5pPr algn="ctr" eaLnBrk="0" fontAlgn="base" hangingPunct="0">
              <a:spcBef>
                <a:spcPct val="0"/>
              </a:spcBef>
              <a:spcAft>
                <a:spcPct val="0"/>
              </a:spcAft>
              <a:defRPr sz="4400">
                <a:solidFill>
                  <a:schemeClr val="tx2"/>
                </a:solidFill>
                <a:latin typeface="Arial" charset="0"/>
              </a:defRPr>
            </a:lvl5pPr>
            <a:lvl6pPr marL="457200" algn="ctr" fontAlgn="base">
              <a:spcBef>
                <a:spcPct val="0"/>
              </a:spcBef>
              <a:spcAft>
                <a:spcPct val="0"/>
              </a:spcAft>
              <a:defRPr sz="4400">
                <a:solidFill>
                  <a:schemeClr val="tx2"/>
                </a:solidFill>
                <a:latin typeface="Arial" charset="0"/>
              </a:defRPr>
            </a:lvl6pPr>
            <a:lvl7pPr marL="914400" algn="ctr" fontAlgn="base">
              <a:spcBef>
                <a:spcPct val="0"/>
              </a:spcBef>
              <a:spcAft>
                <a:spcPct val="0"/>
              </a:spcAft>
              <a:defRPr sz="4400">
                <a:solidFill>
                  <a:schemeClr val="tx2"/>
                </a:solidFill>
                <a:latin typeface="Arial" charset="0"/>
              </a:defRPr>
            </a:lvl7pPr>
            <a:lvl8pPr marL="1371600" algn="ctr" fontAlgn="base">
              <a:spcBef>
                <a:spcPct val="0"/>
              </a:spcBef>
              <a:spcAft>
                <a:spcPct val="0"/>
              </a:spcAft>
              <a:defRPr sz="4400">
                <a:solidFill>
                  <a:schemeClr val="tx2"/>
                </a:solidFill>
                <a:latin typeface="Arial" charset="0"/>
              </a:defRPr>
            </a:lvl8pPr>
            <a:lvl9pPr marL="1828800" algn="ctr" fontAlgn="base">
              <a:spcBef>
                <a:spcPct val="0"/>
              </a:spcBef>
              <a:spcAft>
                <a:spcPct val="0"/>
              </a:spcAft>
              <a:defRPr sz="4400">
                <a:solidFill>
                  <a:schemeClr val="tx2"/>
                </a:solidFill>
                <a:latin typeface="Arial" charset="0"/>
              </a:defRPr>
            </a:lvl9pPr>
          </a:lstStyle>
          <a:p>
            <a:pPr algn="l"/>
            <a:r>
              <a:rPr lang="en-US" altLang="en-US" sz="2400" b="0" dirty="0"/>
              <a:t>UNDER GUIDANCE OF:</a:t>
            </a:r>
          </a:p>
          <a:p>
            <a:pPr algn="l"/>
            <a:r>
              <a:rPr lang="en-US" sz="2400" dirty="0"/>
              <a:t>DR </a:t>
            </a:r>
            <a:r>
              <a:rPr lang="en-US" sz="2400" dirty="0" err="1"/>
              <a:t>Supriya</a:t>
            </a:r>
            <a:r>
              <a:rPr lang="en-US" sz="2400" dirty="0"/>
              <a:t> Raheja</a:t>
            </a:r>
          </a:p>
          <a:p>
            <a:pPr algn="l"/>
            <a:r>
              <a:rPr lang="en-US" sz="1600" dirty="0"/>
              <a:t>DEPARTMENT OF COMPUTER SCIENCE &amp; ENGINEERING </a:t>
            </a:r>
          </a:p>
          <a:p>
            <a:pPr algn="l"/>
            <a:r>
              <a:rPr lang="en-US" sz="1600" dirty="0"/>
              <a:t>AMITY SCHOOL OF ENGINEERING AND TECHNOLOGY NOIDA, UTTAR PRADESH </a:t>
            </a:r>
          </a:p>
          <a:p>
            <a:pPr algn="l"/>
            <a:endParaRPr lang="en-US" altLang="en-US" sz="2400" dirty="0"/>
          </a:p>
        </p:txBody>
      </p:sp>
      <p:sp>
        <p:nvSpPr>
          <p:cNvPr id="5" name="Rectangle 4">
            <a:extLst>
              <a:ext uri="{FF2B5EF4-FFF2-40B4-BE49-F238E27FC236}">
                <a16:creationId xmlns:a16="http://schemas.microsoft.com/office/drawing/2014/main" id="{7A4F2F19-2561-B6BC-2852-D992FF559FCD}"/>
              </a:ext>
            </a:extLst>
          </p:cNvPr>
          <p:cNvSpPr txBox="1">
            <a:spLocks noChangeArrowheads="1"/>
          </p:cNvSpPr>
          <p:nvPr/>
        </p:nvSpPr>
        <p:spPr bwMode="auto">
          <a:xfrm>
            <a:off x="536331" y="3743743"/>
            <a:ext cx="4784029" cy="183436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algn="l">
              <a:lnSpc>
                <a:spcPct val="150000"/>
              </a:lnSpc>
              <a:defRPr/>
            </a:pPr>
            <a:r>
              <a:rPr lang="en-US" altLang="en-US" sz="2500" kern="0" dirty="0">
                <a:solidFill>
                  <a:schemeClr val="tx1"/>
                </a:solidFill>
                <a:latin typeface="Arial" panose="020B0604020202020204" pitchFamily="34" charset="0"/>
                <a:cs typeface="Arial" panose="020B0604020202020204" pitchFamily="34" charset="0"/>
              </a:rPr>
              <a:t>BY: </a:t>
            </a:r>
          </a:p>
          <a:p>
            <a:pPr algn="l">
              <a:lnSpc>
                <a:spcPct val="150000"/>
              </a:lnSpc>
              <a:defRPr/>
            </a:pPr>
            <a:r>
              <a:rPr lang="en-US" altLang="en-US" sz="2500" b="1" kern="0" dirty="0">
                <a:solidFill>
                  <a:schemeClr val="tx1"/>
                </a:solidFill>
                <a:latin typeface="Arial" panose="020B0604020202020204" pitchFamily="34" charset="0"/>
                <a:cs typeface="Arial" panose="020B0604020202020204" pitchFamily="34" charset="0"/>
              </a:rPr>
              <a:t>Akshat Khanna</a:t>
            </a:r>
          </a:p>
          <a:p>
            <a:pPr algn="l">
              <a:lnSpc>
                <a:spcPct val="150000"/>
              </a:lnSpc>
              <a:defRPr/>
            </a:pPr>
            <a:r>
              <a:rPr lang="en-US" altLang="en-US" sz="2500" b="1" kern="0" dirty="0">
                <a:solidFill>
                  <a:schemeClr val="tx1"/>
                </a:solidFill>
                <a:latin typeface="Arial" panose="020B0604020202020204" pitchFamily="34" charset="0"/>
                <a:cs typeface="Arial" panose="020B0604020202020204" pitchFamily="34" charset="0"/>
              </a:rPr>
              <a:t>A2305220137</a:t>
            </a:r>
          </a:p>
          <a:p>
            <a:pPr algn="l">
              <a:lnSpc>
                <a:spcPct val="150000"/>
              </a:lnSpc>
              <a:defRPr/>
            </a:pPr>
            <a:r>
              <a:rPr lang="en-US" altLang="en-US" sz="2500" b="1" kern="0" dirty="0">
                <a:solidFill>
                  <a:schemeClr val="tx1"/>
                </a:solidFill>
                <a:latin typeface="Arial" panose="020B0604020202020204" pitchFamily="34" charset="0"/>
                <a:cs typeface="Arial" panose="020B0604020202020204" pitchFamily="34" charset="0"/>
              </a:rPr>
              <a:t>4CSE-1-Y</a:t>
            </a:r>
            <a:br>
              <a:rPr lang="en-US" altLang="en-US" sz="2500" b="1" kern="0" dirty="0">
                <a:solidFill>
                  <a:schemeClr val="tx1"/>
                </a:solidFill>
                <a:latin typeface="Arial" panose="020B0604020202020204" pitchFamily="34" charset="0"/>
                <a:cs typeface="Arial" panose="020B0604020202020204" pitchFamily="34" charset="0"/>
              </a:rPr>
            </a:br>
            <a:endParaRPr lang="en-US" altLang="en-US" sz="2500" b="1" kern="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31468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66DA-5931-086B-7D82-58C195BEE2D4}"/>
              </a:ext>
            </a:extLst>
          </p:cNvPr>
          <p:cNvSpPr>
            <a:spLocks noGrp="1"/>
          </p:cNvSpPr>
          <p:nvPr>
            <p:ph type="title"/>
          </p:nvPr>
        </p:nvSpPr>
        <p:spPr>
          <a:xfrm>
            <a:off x="1441411" y="-61347"/>
            <a:ext cx="9601058" cy="1622321"/>
          </a:xfrm>
        </p:spPr>
        <p:txBody>
          <a:bodyPr>
            <a:normAutofit/>
          </a:bodyPr>
          <a:lstStyle/>
          <a:p>
            <a:pPr algn="ctr"/>
            <a:r>
              <a:rPr lang="en-IN" sz="3600" dirty="0">
                <a:latin typeface="Athelas" panose="02000503000000020003" pitchFamily="2" charset="77"/>
              </a:rPr>
              <a:t>Exploratory Data Analysis:-</a:t>
            </a:r>
          </a:p>
        </p:txBody>
      </p:sp>
      <p:sp>
        <p:nvSpPr>
          <p:cNvPr id="3" name="Content Placeholder 2">
            <a:extLst>
              <a:ext uri="{FF2B5EF4-FFF2-40B4-BE49-F238E27FC236}">
                <a16:creationId xmlns:a16="http://schemas.microsoft.com/office/drawing/2014/main" id="{B3ADF1F5-B87B-10F5-8194-4DF77BEB4E14}"/>
              </a:ext>
            </a:extLst>
          </p:cNvPr>
          <p:cNvSpPr>
            <a:spLocks noGrp="1"/>
          </p:cNvSpPr>
          <p:nvPr>
            <p:ph idx="1"/>
          </p:nvPr>
        </p:nvSpPr>
        <p:spPr>
          <a:xfrm>
            <a:off x="648931" y="1443630"/>
            <a:ext cx="10393538" cy="3785419"/>
          </a:xfrm>
        </p:spPr>
        <p:txBody>
          <a:bodyPr>
            <a:noAutofit/>
          </a:bodyPr>
          <a:lstStyle/>
          <a:p>
            <a:r>
              <a:rPr lang="en-US" dirty="0"/>
              <a:t>Exploratory data analysis is a technique that is being used by data analyst and scientist alike in order to analyze an exam in various data sets and summarize the main characteristics results an important features. </a:t>
            </a:r>
          </a:p>
          <a:p>
            <a:r>
              <a:rPr lang="en-US" dirty="0"/>
              <a:t>All of the data is complete and free of irregularities and errors due to this as well the data analysis progress slows down and the medical diagnosis cannot be done in an efficient manner. Data has a lot of null values in the BMI column which can affect the accuracy of judgement of the model adversely.</a:t>
            </a:r>
          </a:p>
          <a:p>
            <a:r>
              <a:rPr lang="en-IN" dirty="0"/>
              <a:t>The data also required outlier removal and normalising the different attributes</a:t>
            </a:r>
          </a:p>
        </p:txBody>
      </p:sp>
      <p:sp>
        <p:nvSpPr>
          <p:cNvPr id="4" name="Slide Number Placeholder 3">
            <a:extLst>
              <a:ext uri="{FF2B5EF4-FFF2-40B4-BE49-F238E27FC236}">
                <a16:creationId xmlns:a16="http://schemas.microsoft.com/office/drawing/2014/main" id="{7300F512-3BAC-E4C8-16DC-10E49B95AE64}"/>
              </a:ext>
            </a:extLst>
          </p:cNvPr>
          <p:cNvSpPr>
            <a:spLocks noGrp="1"/>
          </p:cNvSpPr>
          <p:nvPr>
            <p:ph type="sldNum" sz="quarter" idx="12"/>
          </p:nvPr>
        </p:nvSpPr>
        <p:spPr>
          <a:xfrm>
            <a:off x="8610600" y="6356350"/>
            <a:ext cx="2743200" cy="365125"/>
          </a:xfrm>
        </p:spPr>
        <p:txBody>
          <a:bodyPr>
            <a:normAutofit/>
          </a:bodyPr>
          <a:lstStyle/>
          <a:p>
            <a:pPr>
              <a:spcAft>
                <a:spcPts val="600"/>
              </a:spcAft>
            </a:pPr>
            <a:fld id="{9C480117-B636-4F0F-81B3-14CC89381903}" type="slidenum">
              <a:rPr lang="en-US">
                <a:solidFill>
                  <a:srgbClr val="303030"/>
                </a:solidFill>
              </a:rPr>
              <a:pPr>
                <a:spcAft>
                  <a:spcPts val="600"/>
                </a:spcAft>
              </a:pPr>
              <a:t>10</a:t>
            </a:fld>
            <a:endParaRPr lang="en-US">
              <a:solidFill>
                <a:srgbClr val="303030"/>
              </a:solidFill>
            </a:endParaRPr>
          </a:p>
        </p:txBody>
      </p:sp>
    </p:spTree>
    <p:extLst>
      <p:ext uri="{BB962C8B-B14F-4D97-AF65-F5344CB8AC3E}">
        <p14:creationId xmlns:p14="http://schemas.microsoft.com/office/powerpoint/2010/main" val="182858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E58D44-AAF7-8C58-5F37-026FA4F79CB8}"/>
              </a:ext>
            </a:extLst>
          </p:cNvPr>
          <p:cNvPicPr>
            <a:picLocks noChangeAspect="1"/>
          </p:cNvPicPr>
          <p:nvPr/>
        </p:nvPicPr>
        <p:blipFill>
          <a:blip r:embed="rId2"/>
          <a:stretch>
            <a:fillRect/>
          </a:stretch>
        </p:blipFill>
        <p:spPr>
          <a:xfrm>
            <a:off x="1048010" y="1410606"/>
            <a:ext cx="6019331" cy="4337817"/>
          </a:xfrm>
          <a:prstGeom prst="rect">
            <a:avLst/>
          </a:prstGeom>
          <a:effectLst/>
        </p:spPr>
      </p:pic>
      <p:sp>
        <p:nvSpPr>
          <p:cNvPr id="4" name="Slide Number Placeholder 3">
            <a:extLst>
              <a:ext uri="{FF2B5EF4-FFF2-40B4-BE49-F238E27FC236}">
                <a16:creationId xmlns:a16="http://schemas.microsoft.com/office/drawing/2014/main" id="{7300F512-3BAC-E4C8-16DC-10E49B95AE64}"/>
              </a:ext>
            </a:extLst>
          </p:cNvPr>
          <p:cNvSpPr>
            <a:spLocks noGrp="1"/>
          </p:cNvSpPr>
          <p:nvPr>
            <p:ph type="sldNum" sz="quarter" idx="12"/>
          </p:nvPr>
        </p:nvSpPr>
        <p:spPr>
          <a:xfrm>
            <a:off x="8610600" y="6356350"/>
            <a:ext cx="2743200" cy="365125"/>
          </a:xfrm>
        </p:spPr>
        <p:txBody>
          <a:bodyPr>
            <a:normAutofit/>
          </a:bodyPr>
          <a:lstStyle/>
          <a:p>
            <a:pPr>
              <a:spcAft>
                <a:spcPts val="600"/>
              </a:spcAft>
            </a:pPr>
            <a:fld id="{9C480117-B636-4F0F-81B3-14CC89381903}" type="slidenum">
              <a:rPr lang="en-US">
                <a:solidFill>
                  <a:srgbClr val="303030"/>
                </a:solidFill>
              </a:rPr>
              <a:pPr>
                <a:spcAft>
                  <a:spcPts val="600"/>
                </a:spcAft>
              </a:pPr>
              <a:t>11</a:t>
            </a:fld>
            <a:endParaRPr lang="en-US">
              <a:solidFill>
                <a:srgbClr val="303030"/>
              </a:solidFill>
            </a:endParaRPr>
          </a:p>
        </p:txBody>
      </p:sp>
      <p:pic>
        <p:nvPicPr>
          <p:cNvPr id="10" name="Picture 9">
            <a:extLst>
              <a:ext uri="{FF2B5EF4-FFF2-40B4-BE49-F238E27FC236}">
                <a16:creationId xmlns:a16="http://schemas.microsoft.com/office/drawing/2014/main" id="{EAD59FF4-48CF-4105-24BA-6F05656E230D}"/>
              </a:ext>
            </a:extLst>
          </p:cNvPr>
          <p:cNvPicPr>
            <a:picLocks noChangeAspect="1"/>
          </p:cNvPicPr>
          <p:nvPr/>
        </p:nvPicPr>
        <p:blipFill>
          <a:blip r:embed="rId3"/>
          <a:stretch>
            <a:fillRect/>
          </a:stretch>
        </p:blipFill>
        <p:spPr>
          <a:xfrm>
            <a:off x="7989523" y="1410606"/>
            <a:ext cx="3694925" cy="4086811"/>
          </a:xfrm>
          <a:prstGeom prst="rect">
            <a:avLst/>
          </a:prstGeom>
        </p:spPr>
      </p:pic>
      <p:sp>
        <p:nvSpPr>
          <p:cNvPr id="12" name="TextBox 11">
            <a:extLst>
              <a:ext uri="{FF2B5EF4-FFF2-40B4-BE49-F238E27FC236}">
                <a16:creationId xmlns:a16="http://schemas.microsoft.com/office/drawing/2014/main" id="{06029E65-CB19-D9DE-5A01-49565BA43113}"/>
              </a:ext>
            </a:extLst>
          </p:cNvPr>
          <p:cNvSpPr txBox="1"/>
          <p:nvPr/>
        </p:nvSpPr>
        <p:spPr>
          <a:xfrm>
            <a:off x="3496804" y="457920"/>
            <a:ext cx="5962658" cy="523220"/>
          </a:xfrm>
          <a:prstGeom prst="rect">
            <a:avLst/>
          </a:prstGeom>
          <a:noFill/>
        </p:spPr>
        <p:txBody>
          <a:bodyPr wrap="none" rtlCol="0">
            <a:spAutoFit/>
          </a:bodyPr>
          <a:lstStyle/>
          <a:p>
            <a:r>
              <a:rPr lang="en-US" sz="2800" dirty="0">
                <a:latin typeface="Athelas" panose="02000503000000020003" pitchFamily="2" charset="77"/>
              </a:rPr>
              <a:t>DIFFERENT TYPES OF DATA TYPES</a:t>
            </a:r>
          </a:p>
        </p:txBody>
      </p:sp>
    </p:spTree>
    <p:extLst>
      <p:ext uri="{BB962C8B-B14F-4D97-AF65-F5344CB8AC3E}">
        <p14:creationId xmlns:p14="http://schemas.microsoft.com/office/powerpoint/2010/main" val="81085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1C09-CC1D-84B3-DEF0-5A3BDE6FB990}"/>
              </a:ext>
            </a:extLst>
          </p:cNvPr>
          <p:cNvSpPr>
            <a:spLocks noGrp="1"/>
          </p:cNvSpPr>
          <p:nvPr>
            <p:ph type="title"/>
          </p:nvPr>
        </p:nvSpPr>
        <p:spPr>
          <a:xfrm>
            <a:off x="648929" y="629266"/>
            <a:ext cx="4944152" cy="1622321"/>
          </a:xfrm>
        </p:spPr>
        <p:txBody>
          <a:bodyPr>
            <a:normAutofit/>
          </a:bodyPr>
          <a:lstStyle/>
          <a:p>
            <a:r>
              <a:rPr lang="en-IN" dirty="0"/>
              <a:t>Outlier Removal</a:t>
            </a:r>
          </a:p>
        </p:txBody>
      </p:sp>
      <p:sp>
        <p:nvSpPr>
          <p:cNvPr id="3" name="Content Placeholder 2">
            <a:extLst>
              <a:ext uri="{FF2B5EF4-FFF2-40B4-BE49-F238E27FC236}">
                <a16:creationId xmlns:a16="http://schemas.microsoft.com/office/drawing/2014/main" id="{B40A3710-66D7-2D9D-3237-6B42D2B74BEA}"/>
              </a:ext>
            </a:extLst>
          </p:cNvPr>
          <p:cNvSpPr>
            <a:spLocks noGrp="1"/>
          </p:cNvSpPr>
          <p:nvPr>
            <p:ph idx="1"/>
          </p:nvPr>
        </p:nvSpPr>
        <p:spPr>
          <a:xfrm>
            <a:off x="648930" y="2032000"/>
            <a:ext cx="4944151" cy="4191819"/>
          </a:xfrm>
        </p:spPr>
        <p:txBody>
          <a:bodyPr>
            <a:normAutofit fontScale="92500" lnSpcReduction="10000"/>
          </a:bodyPr>
          <a:lstStyle/>
          <a:p>
            <a:pPr fontAlgn="base"/>
            <a:r>
              <a:rPr lang="en-US" sz="2000" b="0" dirty="0">
                <a:effectLst/>
                <a:latin typeface="Helvetica Neue"/>
              </a:rPr>
              <a:t>When modeling, it is important to clean the data sample to ensure that the observations best represent the problem.</a:t>
            </a:r>
          </a:p>
          <a:p>
            <a:pPr fontAlgn="base"/>
            <a:r>
              <a:rPr lang="en-US" sz="2000" b="0" dirty="0">
                <a:effectLst/>
                <a:latin typeface="Helvetica Neue"/>
              </a:rPr>
              <a:t>Sometimes a dataset can contain extreme values that are outside the range of what is expected and </a:t>
            </a:r>
            <a:r>
              <a:rPr lang="en-US" sz="2400" b="0" dirty="0">
                <a:effectLst/>
                <a:latin typeface="Helvetica Neue"/>
              </a:rPr>
              <a:t>unlike</a:t>
            </a:r>
            <a:r>
              <a:rPr lang="en-US" sz="2000" b="0" dirty="0">
                <a:effectLst/>
                <a:latin typeface="Helvetica Neue"/>
              </a:rPr>
              <a:t> the other data. These are called outliers and often machine learning modeling and model skill in general can be improved by understanding and even removing these outlier values.</a:t>
            </a:r>
          </a:p>
          <a:p>
            <a:r>
              <a:rPr lang="en-US" sz="2000" b="0" i="0" dirty="0">
                <a:effectLst/>
                <a:latin typeface="Helvetica Neue"/>
              </a:rPr>
              <a:t> Simple univariate statistics like standard deviation and interquartile range to identify and remove outliers from a data sample.</a:t>
            </a:r>
            <a:endParaRPr lang="en-IN" sz="2000" dirty="0"/>
          </a:p>
        </p:txBody>
      </p:sp>
      <p:sp>
        <p:nvSpPr>
          <p:cNvPr id="11" name="Rectangle 1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A044764-2FE9-9496-DEFE-D3FAF2F4E090}"/>
              </a:ext>
            </a:extLst>
          </p:cNvPr>
          <p:cNvPicPr>
            <a:picLocks noChangeAspect="1"/>
          </p:cNvPicPr>
          <p:nvPr/>
        </p:nvPicPr>
        <p:blipFill>
          <a:blip r:embed="rId2"/>
          <a:stretch>
            <a:fillRect/>
          </a:stretch>
        </p:blipFill>
        <p:spPr>
          <a:xfrm>
            <a:off x="6686167" y="1560804"/>
            <a:ext cx="4694074" cy="3915436"/>
          </a:xfrm>
          <a:prstGeom prst="rect">
            <a:avLst/>
          </a:prstGeom>
          <a:effectLst/>
        </p:spPr>
      </p:pic>
      <p:sp>
        <p:nvSpPr>
          <p:cNvPr id="4" name="Slide Number Placeholder 3">
            <a:extLst>
              <a:ext uri="{FF2B5EF4-FFF2-40B4-BE49-F238E27FC236}">
                <a16:creationId xmlns:a16="http://schemas.microsoft.com/office/drawing/2014/main" id="{1EAB14C8-664C-417F-BC03-81F34F111C04}"/>
              </a:ext>
            </a:extLst>
          </p:cNvPr>
          <p:cNvSpPr>
            <a:spLocks noGrp="1"/>
          </p:cNvSpPr>
          <p:nvPr>
            <p:ph type="sldNum" sz="quarter" idx="12"/>
          </p:nvPr>
        </p:nvSpPr>
        <p:spPr>
          <a:xfrm>
            <a:off x="10356782" y="6356350"/>
            <a:ext cx="997017" cy="365125"/>
          </a:xfrm>
        </p:spPr>
        <p:txBody>
          <a:bodyPr>
            <a:normAutofit/>
          </a:bodyPr>
          <a:lstStyle/>
          <a:p>
            <a:pPr>
              <a:spcAft>
                <a:spcPts val="600"/>
              </a:spcAft>
            </a:pPr>
            <a:fld id="{9C480117-B636-4F0F-81B3-14CC89381903}" type="slidenum">
              <a:rPr lang="en-US">
                <a:solidFill>
                  <a:srgbClr val="404040"/>
                </a:solidFill>
              </a:rPr>
              <a:pPr>
                <a:spcAft>
                  <a:spcPts val="600"/>
                </a:spcAft>
              </a:pPr>
              <a:t>12</a:t>
            </a:fld>
            <a:endParaRPr lang="en-US">
              <a:solidFill>
                <a:srgbClr val="404040"/>
              </a:solidFill>
            </a:endParaRPr>
          </a:p>
        </p:txBody>
      </p:sp>
    </p:spTree>
    <p:extLst>
      <p:ext uri="{BB962C8B-B14F-4D97-AF65-F5344CB8AC3E}">
        <p14:creationId xmlns:p14="http://schemas.microsoft.com/office/powerpoint/2010/main" val="287880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BD0A-8197-004C-E873-41044374DEF1}"/>
              </a:ext>
            </a:extLst>
          </p:cNvPr>
          <p:cNvSpPr>
            <a:spLocks noGrp="1"/>
          </p:cNvSpPr>
          <p:nvPr>
            <p:ph type="title"/>
          </p:nvPr>
        </p:nvSpPr>
        <p:spPr>
          <a:xfrm>
            <a:off x="1122679" y="-31993"/>
            <a:ext cx="10515600" cy="1325563"/>
          </a:xfrm>
        </p:spPr>
        <p:txBody>
          <a:bodyPr>
            <a:normAutofit/>
          </a:bodyPr>
          <a:lstStyle/>
          <a:p>
            <a:pPr algn="ctr"/>
            <a:r>
              <a:rPr lang="en-IN" sz="3600" dirty="0">
                <a:latin typeface="Athelas" panose="02000503000000020003" pitchFamily="2" charset="77"/>
              </a:rPr>
              <a:t>Normalisation Of Data:-</a:t>
            </a:r>
          </a:p>
        </p:txBody>
      </p:sp>
      <p:pic>
        <p:nvPicPr>
          <p:cNvPr id="6" name="Content Placeholder 5">
            <a:extLst>
              <a:ext uri="{FF2B5EF4-FFF2-40B4-BE49-F238E27FC236}">
                <a16:creationId xmlns:a16="http://schemas.microsoft.com/office/drawing/2014/main" id="{408150BD-A5FF-8312-47A8-A27C02365902}"/>
              </a:ext>
            </a:extLst>
          </p:cNvPr>
          <p:cNvPicPr>
            <a:picLocks noGrp="1" noChangeAspect="1"/>
          </p:cNvPicPr>
          <p:nvPr>
            <p:ph idx="1"/>
          </p:nvPr>
        </p:nvPicPr>
        <p:blipFill>
          <a:blip r:embed="rId2"/>
          <a:stretch>
            <a:fillRect/>
          </a:stretch>
        </p:blipFill>
        <p:spPr>
          <a:xfrm>
            <a:off x="709727" y="4704381"/>
            <a:ext cx="10250804" cy="294039"/>
          </a:xfrm>
        </p:spPr>
      </p:pic>
      <p:sp>
        <p:nvSpPr>
          <p:cNvPr id="4" name="Slide Number Placeholder 3">
            <a:extLst>
              <a:ext uri="{FF2B5EF4-FFF2-40B4-BE49-F238E27FC236}">
                <a16:creationId xmlns:a16="http://schemas.microsoft.com/office/drawing/2014/main" id="{31171A6D-FA7B-14B9-9811-11E5A131A0B2}"/>
              </a:ext>
            </a:extLst>
          </p:cNvPr>
          <p:cNvSpPr>
            <a:spLocks noGrp="1"/>
          </p:cNvSpPr>
          <p:nvPr>
            <p:ph type="sldNum" sz="quarter" idx="12"/>
          </p:nvPr>
        </p:nvSpPr>
        <p:spPr/>
        <p:txBody>
          <a:bodyPr/>
          <a:lstStyle/>
          <a:p>
            <a:fld id="{9C480117-B636-4F0F-81B3-14CC89381903}" type="slidenum">
              <a:rPr lang="en-US" smtClean="0">
                <a:solidFill>
                  <a:prstClr val="black">
                    <a:tint val="75000"/>
                  </a:prstClr>
                </a:solidFill>
              </a:rPr>
              <a:pPr/>
              <a:t>13</a:t>
            </a:fld>
            <a:endParaRPr lang="en-US">
              <a:solidFill>
                <a:prstClr val="black">
                  <a:tint val="75000"/>
                </a:prstClr>
              </a:solidFill>
            </a:endParaRPr>
          </a:p>
        </p:txBody>
      </p:sp>
      <p:pic>
        <p:nvPicPr>
          <p:cNvPr id="8" name="Picture 7">
            <a:extLst>
              <a:ext uri="{FF2B5EF4-FFF2-40B4-BE49-F238E27FC236}">
                <a16:creationId xmlns:a16="http://schemas.microsoft.com/office/drawing/2014/main" id="{55F8515E-D5AA-8806-FE85-A0D58CE64AD4}"/>
              </a:ext>
            </a:extLst>
          </p:cNvPr>
          <p:cNvPicPr>
            <a:picLocks noChangeAspect="1"/>
          </p:cNvPicPr>
          <p:nvPr/>
        </p:nvPicPr>
        <p:blipFill>
          <a:blip r:embed="rId3"/>
          <a:stretch>
            <a:fillRect/>
          </a:stretch>
        </p:blipFill>
        <p:spPr>
          <a:xfrm>
            <a:off x="163830" y="4195077"/>
            <a:ext cx="10915650" cy="352425"/>
          </a:xfrm>
          <a:prstGeom prst="rect">
            <a:avLst/>
          </a:prstGeom>
        </p:spPr>
      </p:pic>
      <p:sp>
        <p:nvSpPr>
          <p:cNvPr id="11" name="Title 1">
            <a:extLst>
              <a:ext uri="{FF2B5EF4-FFF2-40B4-BE49-F238E27FC236}">
                <a16:creationId xmlns:a16="http://schemas.microsoft.com/office/drawing/2014/main" id="{F8D67898-8A74-3B83-97B3-A5B17C5049B7}"/>
              </a:ext>
            </a:extLst>
          </p:cNvPr>
          <p:cNvSpPr txBox="1">
            <a:spLocks/>
          </p:cNvSpPr>
          <p:nvPr/>
        </p:nvSpPr>
        <p:spPr>
          <a:xfrm>
            <a:off x="974521" y="1426743"/>
            <a:ext cx="9986010" cy="235680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fontAlgn="base">
              <a:buFont typeface="Arial" panose="020B0604020202020204" pitchFamily="34" charset="0"/>
              <a:buChar char="•"/>
            </a:pPr>
            <a:r>
              <a:rPr lang="en-US" sz="2400" b="0" i="0" dirty="0">
                <a:solidFill>
                  <a:srgbClr val="1D1D1D"/>
                </a:solidFill>
                <a:effectLst/>
                <a:latin typeface="+mn-lt"/>
              </a:rPr>
              <a:t>Data normalization is the organization of data to appear similar across all records and fields.</a:t>
            </a:r>
          </a:p>
          <a:p>
            <a:pPr marL="342900" indent="-342900" algn="l" fontAlgn="base">
              <a:buFont typeface="Arial" panose="020B0604020202020204" pitchFamily="34" charset="0"/>
              <a:buChar char="•"/>
            </a:pPr>
            <a:endParaRPr lang="en-US" sz="2400" b="0" i="0" dirty="0">
              <a:solidFill>
                <a:srgbClr val="1D1D1D"/>
              </a:solidFill>
              <a:effectLst/>
              <a:latin typeface="+mn-lt"/>
            </a:endParaRPr>
          </a:p>
          <a:p>
            <a:pPr marL="342900" indent="-342900" algn="l" fontAlgn="base">
              <a:buFont typeface="Arial" panose="020B0604020202020204" pitchFamily="34" charset="0"/>
              <a:buChar char="•"/>
            </a:pPr>
            <a:r>
              <a:rPr lang="en-US" sz="2400" b="0" i="0" dirty="0">
                <a:solidFill>
                  <a:srgbClr val="1D1D1D"/>
                </a:solidFill>
                <a:effectLst/>
                <a:latin typeface="+mn-lt"/>
              </a:rPr>
              <a:t>It increases the cohesion of entry types leading to cleansing, lead generation, segmentation, and higher quality data.</a:t>
            </a:r>
          </a:p>
          <a:p>
            <a:pPr marL="342900" indent="-342900" algn="l" fontAlgn="base">
              <a:buFont typeface="Arial" panose="020B0604020202020204" pitchFamily="34" charset="0"/>
              <a:buChar char="•"/>
            </a:pPr>
            <a:endParaRPr lang="en-US" sz="2400" dirty="0">
              <a:solidFill>
                <a:srgbClr val="1D1D1D"/>
              </a:solidFill>
              <a:latin typeface="+mn-lt"/>
            </a:endParaRPr>
          </a:p>
          <a:p>
            <a:pPr marL="285750" indent="-285750" algn="l" fontAlgn="base">
              <a:buFont typeface="Arial" panose="020B0604020202020204" pitchFamily="34" charset="0"/>
              <a:buChar char="•"/>
            </a:pPr>
            <a:r>
              <a:rPr lang="en-US" sz="2400" b="0" i="0" dirty="0">
                <a:solidFill>
                  <a:srgbClr val="1D1D1D"/>
                </a:solidFill>
                <a:effectLst/>
                <a:latin typeface="+mn-lt"/>
              </a:rPr>
              <a:t>Simply put, this process includes eliminating </a:t>
            </a:r>
            <a:r>
              <a:rPr lang="en-US" sz="2400" b="0" i="0" u="none" strike="noStrike" dirty="0">
                <a:solidFill>
                  <a:srgbClr val="0078CC"/>
                </a:solidFill>
                <a:effectLst/>
                <a:latin typeface="+mn-lt"/>
                <a:hlinkClick r:id="rId4"/>
              </a:rPr>
              <a:t>unstructured data</a:t>
            </a:r>
            <a:r>
              <a:rPr lang="en-US" sz="2400" b="0" i="0" dirty="0">
                <a:solidFill>
                  <a:srgbClr val="1D1D1D"/>
                </a:solidFill>
                <a:effectLst/>
                <a:latin typeface="+mn-lt"/>
              </a:rPr>
              <a:t> and redundancy (duplicates) in order to ensure </a:t>
            </a:r>
            <a:r>
              <a:rPr lang="en-US" sz="2400" b="0" i="0" u="none" strike="noStrike" dirty="0">
                <a:solidFill>
                  <a:srgbClr val="0078CC"/>
                </a:solidFill>
                <a:effectLst/>
                <a:latin typeface="+mn-lt"/>
                <a:hlinkClick r:id="rId5"/>
              </a:rPr>
              <a:t>logical data storage</a:t>
            </a:r>
            <a:r>
              <a:rPr lang="en-US" sz="2400" b="0" i="0" dirty="0">
                <a:solidFill>
                  <a:srgbClr val="1D1D1D"/>
                </a:solidFill>
                <a:effectLst/>
                <a:latin typeface="+mn-lt"/>
              </a:rPr>
              <a:t>. When data normalization is done correctly, you will end up with standardized information entry. </a:t>
            </a:r>
            <a:endParaRPr lang="en-US" sz="2400" dirty="0">
              <a:solidFill>
                <a:srgbClr val="1D1D1D"/>
              </a:solidFill>
              <a:latin typeface="+mn-lt"/>
            </a:endParaRPr>
          </a:p>
        </p:txBody>
      </p:sp>
      <p:sp>
        <p:nvSpPr>
          <p:cNvPr id="12" name="Title 1">
            <a:extLst>
              <a:ext uri="{FF2B5EF4-FFF2-40B4-BE49-F238E27FC236}">
                <a16:creationId xmlns:a16="http://schemas.microsoft.com/office/drawing/2014/main" id="{88ED75D3-1C96-F346-8F1D-BB35A6023E8C}"/>
              </a:ext>
            </a:extLst>
          </p:cNvPr>
          <p:cNvSpPr txBox="1">
            <a:spLocks/>
          </p:cNvSpPr>
          <p:nvPr/>
        </p:nvSpPr>
        <p:spPr>
          <a:xfrm>
            <a:off x="709727" y="5395914"/>
            <a:ext cx="105156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t>0.0800 to 82.00( too much variation) </a:t>
            </a:r>
          </a:p>
          <a:p>
            <a:pPr algn="ctr"/>
            <a:r>
              <a:rPr lang="en-US" sz="1600" dirty="0"/>
              <a:t> For </a:t>
            </a:r>
            <a:r>
              <a:rPr lang="en-US" sz="1600" dirty="0" err="1"/>
              <a:t>normalising</a:t>
            </a:r>
            <a:r>
              <a:rPr lang="en-US" sz="1600" dirty="0"/>
              <a:t> we will use :- </a:t>
            </a:r>
          </a:p>
          <a:p>
            <a:pPr algn="ctr"/>
            <a:endParaRPr lang="en-US" sz="1600" dirty="0"/>
          </a:p>
          <a:p>
            <a:pPr algn="ctr"/>
            <a:r>
              <a:rPr lang="en-US" sz="1600" b="1" dirty="0">
                <a:latin typeface="Athelas" panose="02000503000000020003" pitchFamily="2" charset="77"/>
              </a:rPr>
              <a:t>“from </a:t>
            </a:r>
            <a:r>
              <a:rPr lang="en-US" sz="1600" b="1" dirty="0" err="1">
                <a:latin typeface="Athelas" panose="02000503000000020003" pitchFamily="2" charset="77"/>
              </a:rPr>
              <a:t>sklearn.preprocessing</a:t>
            </a:r>
            <a:r>
              <a:rPr lang="en-US" sz="1600" b="1" dirty="0">
                <a:latin typeface="Athelas" panose="02000503000000020003" pitchFamily="2" charset="77"/>
              </a:rPr>
              <a:t> </a:t>
            </a:r>
          </a:p>
          <a:p>
            <a:pPr algn="ctr"/>
            <a:r>
              <a:rPr lang="en-US" sz="1600" b="1" dirty="0">
                <a:latin typeface="Athelas" panose="02000503000000020003" pitchFamily="2" charset="77"/>
              </a:rPr>
              <a:t>import </a:t>
            </a:r>
            <a:r>
              <a:rPr lang="en-US" sz="1600" b="1" dirty="0" err="1">
                <a:latin typeface="Athelas" panose="02000503000000020003" pitchFamily="2" charset="77"/>
              </a:rPr>
              <a:t>StandardScaler</a:t>
            </a:r>
            <a:r>
              <a:rPr lang="en-US" sz="1600" b="1" dirty="0">
                <a:latin typeface="Athelas" panose="02000503000000020003" pitchFamily="2" charset="77"/>
              </a:rPr>
              <a:t> std=</a:t>
            </a:r>
            <a:r>
              <a:rPr lang="en-US" sz="1600" b="1" dirty="0" err="1">
                <a:latin typeface="Athelas" panose="02000503000000020003" pitchFamily="2" charset="77"/>
              </a:rPr>
              <a:t>StandardScaler</a:t>
            </a:r>
            <a:r>
              <a:rPr lang="en-US" sz="1600" b="1" dirty="0">
                <a:latin typeface="Athelas" panose="02000503000000020003" pitchFamily="2" charset="77"/>
              </a:rPr>
              <a:t>()” </a:t>
            </a:r>
          </a:p>
          <a:p>
            <a:pPr algn="ctr"/>
            <a:r>
              <a:rPr lang="en-US" sz="1600" b="1" dirty="0">
                <a:latin typeface="Athelas" panose="02000503000000020003" pitchFamily="2" charset="77"/>
              </a:rPr>
              <a:t>this will remove this variation</a:t>
            </a:r>
            <a:endParaRPr lang="en-IN" sz="1600" b="1" dirty="0">
              <a:latin typeface="Athelas" panose="02000503000000020003" pitchFamily="2" charset="77"/>
            </a:endParaRPr>
          </a:p>
        </p:txBody>
      </p:sp>
      <p:sp>
        <p:nvSpPr>
          <p:cNvPr id="14" name="Oval 13">
            <a:extLst>
              <a:ext uri="{FF2B5EF4-FFF2-40B4-BE49-F238E27FC236}">
                <a16:creationId xmlns:a16="http://schemas.microsoft.com/office/drawing/2014/main" id="{0916B750-E82D-F6F5-754C-0FEE78B0F6B5}"/>
              </a:ext>
            </a:extLst>
          </p:cNvPr>
          <p:cNvSpPr/>
          <p:nvPr/>
        </p:nvSpPr>
        <p:spPr>
          <a:xfrm>
            <a:off x="2204720" y="4116637"/>
            <a:ext cx="762000" cy="4308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420DBF81-DFCF-A343-C63E-6A5E2F17250B}"/>
              </a:ext>
            </a:extLst>
          </p:cNvPr>
          <p:cNvSpPr/>
          <p:nvPr/>
        </p:nvSpPr>
        <p:spPr>
          <a:xfrm>
            <a:off x="2133600" y="4704381"/>
            <a:ext cx="904240" cy="3524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226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D72FB-E52E-86E9-51C7-44F77CCD0F27}"/>
              </a:ext>
            </a:extLst>
          </p:cNvPr>
          <p:cNvSpPr>
            <a:spLocks noGrp="1"/>
          </p:cNvSpPr>
          <p:nvPr>
            <p:ph type="title"/>
          </p:nvPr>
        </p:nvSpPr>
        <p:spPr>
          <a:xfrm>
            <a:off x="630936" y="502920"/>
            <a:ext cx="3419856" cy="1463040"/>
          </a:xfrm>
        </p:spPr>
        <p:txBody>
          <a:bodyPr anchor="ctr">
            <a:normAutofit/>
          </a:bodyPr>
          <a:lstStyle/>
          <a:p>
            <a:r>
              <a:rPr lang="en-IN" sz="4800"/>
              <a:t>Label Encoding</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FAAF2-DC75-D41D-1657-F130FDEA3DD2}"/>
              </a:ext>
            </a:extLst>
          </p:cNvPr>
          <p:cNvSpPr>
            <a:spLocks noGrp="1"/>
          </p:cNvSpPr>
          <p:nvPr>
            <p:ph idx="1"/>
          </p:nvPr>
        </p:nvSpPr>
        <p:spPr>
          <a:xfrm>
            <a:off x="4636006" y="177165"/>
            <a:ext cx="6906769" cy="2169160"/>
          </a:xfrm>
        </p:spPr>
        <p:txBody>
          <a:bodyPr anchor="ctr">
            <a:normAutofit/>
          </a:bodyPr>
          <a:lstStyle/>
          <a:p>
            <a:r>
              <a:rPr lang="en-US" sz="1800" dirty="0"/>
              <a:t>Now we will have to encode the dataset in order to make it readable by the machine:- There are many ways to encode but we have used Label encoding to encode the data so that the terms get converted into different binary unique ids so its easy way to predict the data and hence easy readability and comparing gets easy.</a:t>
            </a:r>
            <a:endParaRPr lang="en-IN" sz="1800" dirty="0"/>
          </a:p>
        </p:txBody>
      </p:sp>
      <p:pic>
        <p:nvPicPr>
          <p:cNvPr id="6" name="Picture 5">
            <a:extLst>
              <a:ext uri="{FF2B5EF4-FFF2-40B4-BE49-F238E27FC236}">
                <a16:creationId xmlns:a16="http://schemas.microsoft.com/office/drawing/2014/main" id="{55BBD029-697E-0442-D2EA-DF857F5DB266}"/>
              </a:ext>
            </a:extLst>
          </p:cNvPr>
          <p:cNvPicPr>
            <a:picLocks noChangeAspect="1"/>
          </p:cNvPicPr>
          <p:nvPr/>
        </p:nvPicPr>
        <p:blipFill>
          <a:blip r:embed="rId2"/>
          <a:stretch>
            <a:fillRect/>
          </a:stretch>
        </p:blipFill>
        <p:spPr>
          <a:xfrm>
            <a:off x="630936" y="2455506"/>
            <a:ext cx="10917936" cy="3630211"/>
          </a:xfrm>
          <a:prstGeom prst="rect">
            <a:avLst/>
          </a:prstGeom>
        </p:spPr>
      </p:pic>
      <p:sp>
        <p:nvSpPr>
          <p:cNvPr id="4" name="Slide Number Placeholder 3">
            <a:extLst>
              <a:ext uri="{FF2B5EF4-FFF2-40B4-BE49-F238E27FC236}">
                <a16:creationId xmlns:a16="http://schemas.microsoft.com/office/drawing/2014/main" id="{0592F9DA-191B-CD1C-05A0-056F923397F2}"/>
              </a:ext>
            </a:extLst>
          </p:cNvPr>
          <p:cNvSpPr>
            <a:spLocks noGrp="1"/>
          </p:cNvSpPr>
          <p:nvPr>
            <p:ph type="sldNum" sz="quarter" idx="12"/>
          </p:nvPr>
        </p:nvSpPr>
        <p:spPr>
          <a:xfrm>
            <a:off x="8610600" y="6356350"/>
            <a:ext cx="2743200" cy="365125"/>
          </a:xfrm>
        </p:spPr>
        <p:txBody>
          <a:bodyPr>
            <a:normAutofit/>
          </a:bodyPr>
          <a:lstStyle/>
          <a:p>
            <a:pPr>
              <a:spcAft>
                <a:spcPts val="600"/>
              </a:spcAft>
            </a:pPr>
            <a:fld id="{9C480117-B636-4F0F-81B3-14CC89381903}" type="slidenum">
              <a:rPr lang="en-US" smtClean="0"/>
              <a:pPr>
                <a:spcAft>
                  <a:spcPts val="600"/>
                </a:spcAft>
              </a:pPr>
              <a:t>14</a:t>
            </a:fld>
            <a:endParaRPr lang="en-US"/>
          </a:p>
        </p:txBody>
      </p:sp>
      <p:sp>
        <p:nvSpPr>
          <p:cNvPr id="7" name="Rectangle 6">
            <a:extLst>
              <a:ext uri="{FF2B5EF4-FFF2-40B4-BE49-F238E27FC236}">
                <a16:creationId xmlns:a16="http://schemas.microsoft.com/office/drawing/2014/main" id="{1FACA257-4254-7402-4DDD-06B3A9B55592}"/>
              </a:ext>
            </a:extLst>
          </p:cNvPr>
          <p:cNvSpPr/>
          <p:nvPr/>
        </p:nvSpPr>
        <p:spPr>
          <a:xfrm>
            <a:off x="2804160" y="2722880"/>
            <a:ext cx="4856480" cy="3251200"/>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2280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7F9-C2BA-E70A-46D9-3301844F28DF}"/>
              </a:ext>
            </a:extLst>
          </p:cNvPr>
          <p:cNvSpPr>
            <a:spLocks noGrp="1"/>
          </p:cNvSpPr>
          <p:nvPr>
            <p:ph type="title"/>
          </p:nvPr>
        </p:nvSpPr>
        <p:spPr>
          <a:xfrm>
            <a:off x="939802" y="681037"/>
            <a:ext cx="10515600" cy="1325563"/>
          </a:xfrm>
        </p:spPr>
        <p:txBody>
          <a:bodyPr/>
          <a:lstStyle/>
          <a:p>
            <a:pPr algn="ctr"/>
            <a:r>
              <a:rPr lang="en-IN" dirty="0">
                <a:latin typeface="Athelas" panose="02000503000000020003" pitchFamily="2" charset="77"/>
              </a:rPr>
              <a:t>Partitioning Of Data:-</a:t>
            </a:r>
            <a:br>
              <a:rPr lang="en-IN" dirty="0">
                <a:latin typeface="Athelas" panose="02000503000000020003" pitchFamily="2" charset="77"/>
              </a:rPr>
            </a:br>
            <a:r>
              <a:rPr lang="en-IN" sz="1800" dirty="0">
                <a:latin typeface="Athelas" panose="02000503000000020003" pitchFamily="2" charset="77"/>
              </a:rPr>
              <a:t>(Splitting the Data into training &amp; Testing data set)</a:t>
            </a:r>
            <a:endParaRPr lang="en-IN" dirty="0">
              <a:latin typeface="Athelas" panose="02000503000000020003" pitchFamily="2" charset="77"/>
            </a:endParaRPr>
          </a:p>
        </p:txBody>
      </p:sp>
      <p:sp>
        <p:nvSpPr>
          <p:cNvPr id="3" name="Content Placeholder 2">
            <a:extLst>
              <a:ext uri="{FF2B5EF4-FFF2-40B4-BE49-F238E27FC236}">
                <a16:creationId xmlns:a16="http://schemas.microsoft.com/office/drawing/2014/main" id="{08949E11-1B50-0025-8E4F-73FBFE0B50CE}"/>
              </a:ext>
            </a:extLst>
          </p:cNvPr>
          <p:cNvSpPr>
            <a:spLocks noGrp="1"/>
          </p:cNvSpPr>
          <p:nvPr>
            <p:ph idx="1"/>
          </p:nvPr>
        </p:nvSpPr>
        <p:spPr>
          <a:xfrm>
            <a:off x="838199" y="2506662"/>
            <a:ext cx="10515600" cy="4351338"/>
          </a:xfrm>
        </p:spPr>
        <p:txBody>
          <a:bodyPr/>
          <a:lstStyle/>
          <a:p>
            <a:r>
              <a:rPr lang="en-US" dirty="0"/>
              <a:t>To boost database management or query processing efficiency, data partitioning is a method that divides data among many tables, drives, or locations. </a:t>
            </a:r>
          </a:p>
          <a:p>
            <a:r>
              <a:rPr lang="en-US" dirty="0"/>
              <a:t>Now in order to use ML Algorithms and predict the stroke we need to split the data in two parts.</a:t>
            </a:r>
          </a:p>
          <a:p>
            <a:r>
              <a:rPr lang="en-US" dirty="0"/>
              <a:t>Hence 80% of data goes in training part rest 20% in the testing part. y-train/test this is the dataset which we will use in mapping with x-test results in order to view the accuracy of prediction. </a:t>
            </a:r>
            <a:endParaRPr lang="en-IN" dirty="0"/>
          </a:p>
        </p:txBody>
      </p:sp>
      <p:sp>
        <p:nvSpPr>
          <p:cNvPr id="4" name="Slide Number Placeholder 3">
            <a:extLst>
              <a:ext uri="{FF2B5EF4-FFF2-40B4-BE49-F238E27FC236}">
                <a16:creationId xmlns:a16="http://schemas.microsoft.com/office/drawing/2014/main" id="{6A724A02-07B8-6F10-F120-86F484D06BC3}"/>
              </a:ext>
            </a:extLst>
          </p:cNvPr>
          <p:cNvSpPr>
            <a:spLocks noGrp="1"/>
          </p:cNvSpPr>
          <p:nvPr>
            <p:ph type="sldNum" sz="quarter" idx="12"/>
          </p:nvPr>
        </p:nvSpPr>
        <p:spPr/>
        <p:txBody>
          <a:bodyPr/>
          <a:lstStyle/>
          <a:p>
            <a:fld id="{9C480117-B636-4F0F-81B3-14CC89381903}"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340213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27F9-C2BA-E70A-46D9-3301844F28DF}"/>
              </a:ext>
            </a:extLst>
          </p:cNvPr>
          <p:cNvSpPr>
            <a:spLocks noGrp="1"/>
          </p:cNvSpPr>
          <p:nvPr>
            <p:ph type="title"/>
          </p:nvPr>
        </p:nvSpPr>
        <p:spPr>
          <a:xfrm>
            <a:off x="939802" y="681037"/>
            <a:ext cx="10515600" cy="1325563"/>
          </a:xfrm>
        </p:spPr>
        <p:txBody>
          <a:bodyPr/>
          <a:lstStyle/>
          <a:p>
            <a:pPr algn="ctr"/>
            <a:r>
              <a:rPr lang="en-IN" dirty="0">
                <a:latin typeface="Athelas" panose="02000503000000020003" pitchFamily="2" charset="77"/>
              </a:rPr>
              <a:t>Partitioning Of Data:-</a:t>
            </a:r>
            <a:br>
              <a:rPr lang="en-IN" dirty="0">
                <a:latin typeface="Athelas" panose="02000503000000020003" pitchFamily="2" charset="77"/>
              </a:rPr>
            </a:br>
            <a:r>
              <a:rPr lang="en-IN" sz="1800" dirty="0">
                <a:latin typeface="Athelas" panose="02000503000000020003" pitchFamily="2" charset="77"/>
              </a:rPr>
              <a:t>(Splitting the Data into training &amp; Testing data set)</a:t>
            </a:r>
            <a:endParaRPr lang="en-IN" dirty="0">
              <a:latin typeface="Athelas" panose="02000503000000020003" pitchFamily="2" charset="77"/>
            </a:endParaRPr>
          </a:p>
        </p:txBody>
      </p:sp>
      <p:sp>
        <p:nvSpPr>
          <p:cNvPr id="4" name="Slide Number Placeholder 3">
            <a:extLst>
              <a:ext uri="{FF2B5EF4-FFF2-40B4-BE49-F238E27FC236}">
                <a16:creationId xmlns:a16="http://schemas.microsoft.com/office/drawing/2014/main" id="{6A724A02-07B8-6F10-F120-86F484D06BC3}"/>
              </a:ext>
            </a:extLst>
          </p:cNvPr>
          <p:cNvSpPr>
            <a:spLocks noGrp="1"/>
          </p:cNvSpPr>
          <p:nvPr>
            <p:ph type="sldNum" sz="quarter" idx="12"/>
          </p:nvPr>
        </p:nvSpPr>
        <p:spPr/>
        <p:txBody>
          <a:bodyPr/>
          <a:lstStyle/>
          <a:p>
            <a:fld id="{9C480117-B636-4F0F-81B3-14CC89381903}" type="slidenum">
              <a:rPr lang="en-US" smtClean="0">
                <a:solidFill>
                  <a:prstClr val="black">
                    <a:tint val="75000"/>
                  </a:prstClr>
                </a:solidFill>
              </a:rPr>
              <a:pPr/>
              <a:t>16</a:t>
            </a:fld>
            <a:endParaRPr lang="en-US">
              <a:solidFill>
                <a:prstClr val="black">
                  <a:tint val="75000"/>
                </a:prstClr>
              </a:solidFill>
            </a:endParaRPr>
          </a:p>
        </p:txBody>
      </p:sp>
      <p:pic>
        <p:nvPicPr>
          <p:cNvPr id="7" name="Picture 6">
            <a:extLst>
              <a:ext uri="{FF2B5EF4-FFF2-40B4-BE49-F238E27FC236}">
                <a16:creationId xmlns:a16="http://schemas.microsoft.com/office/drawing/2014/main" id="{595A507D-DCE5-9ADC-F14A-14D9CFC9AB73}"/>
              </a:ext>
            </a:extLst>
          </p:cNvPr>
          <p:cNvPicPr>
            <a:picLocks noChangeAspect="1"/>
          </p:cNvPicPr>
          <p:nvPr/>
        </p:nvPicPr>
        <p:blipFill>
          <a:blip r:embed="rId2"/>
          <a:stretch>
            <a:fillRect/>
          </a:stretch>
        </p:blipFill>
        <p:spPr>
          <a:xfrm>
            <a:off x="2482850" y="1920877"/>
            <a:ext cx="7226300" cy="4521200"/>
          </a:xfrm>
          <a:prstGeom prst="rect">
            <a:avLst/>
          </a:prstGeom>
        </p:spPr>
      </p:pic>
    </p:spTree>
    <p:extLst>
      <p:ext uri="{BB962C8B-B14F-4D97-AF65-F5344CB8AC3E}">
        <p14:creationId xmlns:p14="http://schemas.microsoft.com/office/powerpoint/2010/main" val="2055657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F6B0E7-14F1-02C9-8A9F-EBAF9CCB0EFD}"/>
              </a:ext>
            </a:extLst>
          </p:cNvPr>
          <p:cNvSpPr>
            <a:spLocks noGrp="1"/>
          </p:cNvSpPr>
          <p:nvPr>
            <p:ph type="title"/>
          </p:nvPr>
        </p:nvSpPr>
        <p:spPr>
          <a:xfrm>
            <a:off x="643467" y="321735"/>
            <a:ext cx="8048841" cy="697376"/>
          </a:xfrm>
        </p:spPr>
        <p:txBody>
          <a:bodyPr vert="horz" lIns="91440" tIns="45720" rIns="91440" bIns="45720" rtlCol="0" anchor="ctr">
            <a:noAutofit/>
          </a:bodyPr>
          <a:lstStyle/>
          <a:p>
            <a:r>
              <a:rPr lang="en-US" sz="2400" kern="1200" dirty="0">
                <a:solidFill>
                  <a:schemeClr val="tx1"/>
                </a:solidFill>
                <a:latin typeface="+mj-lt"/>
                <a:ea typeface="+mj-ea"/>
                <a:cs typeface="+mj-cs"/>
              </a:rPr>
              <a:t>TRAINING OF MODEL:-</a:t>
            </a:r>
            <a:br>
              <a:rPr lang="en-US" sz="2400" kern="1200" dirty="0">
                <a:solidFill>
                  <a:schemeClr val="tx1"/>
                </a:solidFill>
                <a:latin typeface="+mj-lt"/>
                <a:ea typeface="+mj-ea"/>
                <a:cs typeface="+mj-cs"/>
              </a:rPr>
            </a:br>
            <a:r>
              <a:rPr lang="en-US" sz="2400" kern="1200" dirty="0">
                <a:solidFill>
                  <a:schemeClr val="tx1"/>
                </a:solidFill>
                <a:latin typeface="+mj-lt"/>
                <a:ea typeface="+mj-ea"/>
                <a:cs typeface="+mj-cs"/>
              </a:rPr>
              <a:t>(APPLICATION OF ALGORITHM)</a:t>
            </a:r>
          </a:p>
        </p:txBody>
      </p:sp>
      <p:sp>
        <p:nvSpPr>
          <p:cNvPr id="6" name="Rectangle 1">
            <a:extLst>
              <a:ext uri="{FF2B5EF4-FFF2-40B4-BE49-F238E27FC236}">
                <a16:creationId xmlns:a16="http://schemas.microsoft.com/office/drawing/2014/main" id="{5BD04028-A185-58A7-EEEE-11B7B5579196}"/>
              </a:ext>
            </a:extLst>
          </p:cNvPr>
          <p:cNvSpPr>
            <a:spLocks noChangeArrowheads="1"/>
          </p:cNvSpPr>
          <p:nvPr/>
        </p:nvSpPr>
        <p:spPr bwMode="auto">
          <a:xfrm>
            <a:off x="643469" y="1782981"/>
            <a:ext cx="4008384" cy="439398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ct val="0"/>
              </a:spcBef>
              <a:spcAft>
                <a:spcPts val="600"/>
              </a:spcAft>
              <a:buClrTx/>
              <a:buSzTx/>
              <a:tabLst/>
            </a:pPr>
            <a:r>
              <a:rPr lang="en-US" altLang="en-US" sz="2000" dirty="0"/>
              <a:t>1.</a:t>
            </a:r>
            <a:r>
              <a:rPr kumimoji="0" lang="en-US" altLang="en-US" sz="2000" b="0" i="0" u="none" strike="noStrike" cap="none" normalizeH="0" baseline="0" dirty="0">
                <a:ln>
                  <a:noFill/>
                </a:ln>
                <a:effectLst/>
              </a:rPr>
              <a:t>DECISION TREE</a:t>
            </a:r>
            <a:r>
              <a:rPr lang="en-US" altLang="en-US" sz="2000" dirty="0"/>
              <a:t>-</a:t>
            </a:r>
            <a:endParaRPr kumimoji="0" lang="en-US" altLang="en-US" sz="2000" b="0" i="0" u="none" strike="noStrike" cap="none" normalizeH="0" baseline="0" dirty="0">
              <a:ln>
                <a:noFill/>
              </a:ln>
              <a:effectLst/>
            </a:endParaRPr>
          </a:p>
          <a:p>
            <a:pPr marR="0" lvl="0" fontAlgn="base">
              <a:lnSpc>
                <a:spcPct val="90000"/>
              </a:lnSpc>
              <a:spcBef>
                <a:spcPct val="0"/>
              </a:spcBef>
              <a:spcAft>
                <a:spcPts val="600"/>
              </a:spcAft>
              <a:buClrTx/>
              <a:buSzTx/>
              <a:tabLst/>
            </a:pPr>
            <a:r>
              <a:rPr kumimoji="0" lang="en-US" altLang="en-US" sz="2000" b="0" i="0" u="none" strike="noStrike" cap="none" normalizeH="0" baseline="0" dirty="0">
                <a:ln>
                  <a:noFill/>
                </a:ln>
                <a:effectLst/>
              </a:rPr>
              <a:t>In a decision tree, which resembles a flowchart, each internal node indicates a test on an attribute, each branch shows the test's result, and each leaf node (or terminal node) has a class label</a:t>
            </a:r>
            <a:r>
              <a:rPr lang="en-US" altLang="en-US" sz="2000" dirty="0"/>
              <a:t>.</a:t>
            </a:r>
            <a:endParaRPr kumimoji="0" lang="en-US" altLang="en-US" sz="2000" b="0" i="0" u="none" strike="noStrike" cap="none" normalizeH="0" baseline="0" dirty="0">
              <a:ln>
                <a:noFill/>
              </a:ln>
              <a:effectLst/>
            </a:endParaRPr>
          </a:p>
        </p:txBody>
      </p:sp>
      <p:grpSp>
        <p:nvGrpSpPr>
          <p:cNvPr id="1033" name="Group 10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4" name="Isosceles Triangle 10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page14image326272">
            <a:extLst>
              <a:ext uri="{FF2B5EF4-FFF2-40B4-BE49-F238E27FC236}">
                <a16:creationId xmlns:a16="http://schemas.microsoft.com/office/drawing/2014/main" id="{621E9872-7F5D-5F5C-3394-DCE3F125FA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030" y="4117340"/>
            <a:ext cx="3832292" cy="1935307"/>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38" name="Rectangle 103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A9691F47-4B0E-F8A8-8765-FC3048E8201C}"/>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9C480117-B636-4F0F-81B3-14CC89381903}" type="slidenum">
              <a:rPr lang="en-US" smtClean="0"/>
              <a:pPr>
                <a:spcAft>
                  <a:spcPts val="600"/>
                </a:spcAft>
              </a:pPr>
              <a:t>17</a:t>
            </a:fld>
            <a:endParaRPr lang="en-US"/>
          </a:p>
        </p:txBody>
      </p:sp>
      <p:sp>
        <p:nvSpPr>
          <p:cNvPr id="7" name="TextBox 6">
            <a:extLst>
              <a:ext uri="{FF2B5EF4-FFF2-40B4-BE49-F238E27FC236}">
                <a16:creationId xmlns:a16="http://schemas.microsoft.com/office/drawing/2014/main" id="{15D15DF4-BBE7-25ED-BA87-A136C8131235}"/>
              </a:ext>
            </a:extLst>
          </p:cNvPr>
          <p:cNvSpPr txBox="1"/>
          <p:nvPr/>
        </p:nvSpPr>
        <p:spPr>
          <a:xfrm>
            <a:off x="6891563" y="1630899"/>
            <a:ext cx="4362679" cy="2554545"/>
          </a:xfrm>
          <a:prstGeom prst="rect">
            <a:avLst/>
          </a:prstGeom>
          <a:noFill/>
        </p:spPr>
        <p:txBody>
          <a:bodyPr wrap="square" rtlCol="0">
            <a:spAutoFit/>
          </a:bodyPr>
          <a:lstStyle/>
          <a:p>
            <a:r>
              <a:rPr lang="en-US" sz="2000" dirty="0"/>
              <a:t>2.</a:t>
            </a:r>
            <a:r>
              <a:rPr lang="en-US" dirty="0"/>
              <a:t> LOGISTIC REGRESSION- </a:t>
            </a:r>
            <a:endParaRPr lang="en-US" sz="2000" dirty="0"/>
          </a:p>
          <a:p>
            <a:r>
              <a:rPr lang="en-US" sz="2000" dirty="0"/>
              <a:t>Logistic regression estimates the probability of an event occurring, such as voted or didn’t vote, based on a given dataset of independent variables. Since the outcome is a probability, the dependent variable is bounded between 0 and 1.</a:t>
            </a:r>
          </a:p>
        </p:txBody>
      </p:sp>
      <p:pic>
        <p:nvPicPr>
          <p:cNvPr id="10" name="Picture 9">
            <a:extLst>
              <a:ext uri="{FF2B5EF4-FFF2-40B4-BE49-F238E27FC236}">
                <a16:creationId xmlns:a16="http://schemas.microsoft.com/office/drawing/2014/main" id="{ABFEC280-0260-996D-3434-906B1E1E7908}"/>
              </a:ext>
            </a:extLst>
          </p:cNvPr>
          <p:cNvPicPr>
            <a:picLocks noChangeAspect="1"/>
          </p:cNvPicPr>
          <p:nvPr/>
        </p:nvPicPr>
        <p:blipFill>
          <a:blip r:embed="rId3"/>
          <a:stretch>
            <a:fillRect/>
          </a:stretch>
        </p:blipFill>
        <p:spPr>
          <a:xfrm>
            <a:off x="6579032" y="4098209"/>
            <a:ext cx="4158979" cy="2043790"/>
          </a:xfrm>
          <a:prstGeom prst="rect">
            <a:avLst/>
          </a:prstGeom>
        </p:spPr>
      </p:pic>
    </p:spTree>
    <p:extLst>
      <p:ext uri="{BB962C8B-B14F-4D97-AF65-F5344CB8AC3E}">
        <p14:creationId xmlns:p14="http://schemas.microsoft.com/office/powerpoint/2010/main" val="228405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5BD04028-A185-58A7-EEEE-11B7B5579196}"/>
              </a:ext>
            </a:extLst>
          </p:cNvPr>
          <p:cNvSpPr>
            <a:spLocks noChangeArrowheads="1"/>
          </p:cNvSpPr>
          <p:nvPr/>
        </p:nvSpPr>
        <p:spPr bwMode="auto">
          <a:xfrm>
            <a:off x="643469" y="1782981"/>
            <a:ext cx="4008384" cy="439398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2000" b="0" i="0" u="none" strike="noStrike" cap="none" normalizeH="0" baseline="0" dirty="0">
                <a:ln>
                  <a:noFill/>
                </a:ln>
                <a:effectLst/>
              </a:rPr>
              <a:t>3. KNN-</a:t>
            </a:r>
          </a:p>
          <a:p>
            <a:r>
              <a:rPr lang="en-US" dirty="0"/>
              <a:t>The K-NN method places the new case in the category that is most similar to the available categories based on the assumption that the new instance and the data are comparable to the examples that are already accessible.</a:t>
            </a:r>
            <a:br>
              <a:rPr lang="en-US" dirty="0"/>
            </a:br>
            <a:endParaRPr lang="en-US" sz="2000" dirty="0"/>
          </a:p>
        </p:txBody>
      </p:sp>
      <p:sp>
        <p:nvSpPr>
          <p:cNvPr id="4" name="Slide Number Placeholder 3">
            <a:extLst>
              <a:ext uri="{FF2B5EF4-FFF2-40B4-BE49-F238E27FC236}">
                <a16:creationId xmlns:a16="http://schemas.microsoft.com/office/drawing/2014/main" id="{A9691F47-4B0E-F8A8-8765-FC3048E8201C}"/>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9C480117-B636-4F0F-81B3-14CC89381903}" type="slidenum">
              <a:rPr lang="en-US" smtClean="0"/>
              <a:pPr>
                <a:spcAft>
                  <a:spcPts val="600"/>
                </a:spcAft>
              </a:pPr>
              <a:t>18</a:t>
            </a:fld>
            <a:endParaRPr lang="en-US" dirty="0"/>
          </a:p>
        </p:txBody>
      </p:sp>
      <p:sp>
        <p:nvSpPr>
          <p:cNvPr id="7" name="TextBox 6">
            <a:extLst>
              <a:ext uri="{FF2B5EF4-FFF2-40B4-BE49-F238E27FC236}">
                <a16:creationId xmlns:a16="http://schemas.microsoft.com/office/drawing/2014/main" id="{15D15DF4-BBE7-25ED-BA87-A136C8131235}"/>
              </a:ext>
            </a:extLst>
          </p:cNvPr>
          <p:cNvSpPr txBox="1"/>
          <p:nvPr/>
        </p:nvSpPr>
        <p:spPr>
          <a:xfrm>
            <a:off x="6268599" y="1630899"/>
            <a:ext cx="4985644" cy="2616101"/>
          </a:xfrm>
          <a:prstGeom prst="rect">
            <a:avLst/>
          </a:prstGeom>
          <a:noFill/>
        </p:spPr>
        <p:txBody>
          <a:bodyPr wrap="square" rtlCol="0">
            <a:spAutoFit/>
          </a:bodyPr>
          <a:lstStyle/>
          <a:p>
            <a:r>
              <a:rPr lang="en-US" sz="2000" dirty="0"/>
              <a:t>4.RANDOM FOREST-</a:t>
            </a:r>
          </a:p>
          <a:p>
            <a:r>
              <a:rPr lang="en-US" dirty="0"/>
              <a:t>"Random Forest is a classifier that comprises a number of decision trees on various subsets of the provided dataset and takes the average to increase the prediction accuracy of that dataset." Instead of depending on a single decision tree, the random forest considers the forecast from each tree and guesses the result based on the predictions that have received the most votes. </a:t>
            </a:r>
            <a:endParaRPr lang="en-US" sz="2000" dirty="0"/>
          </a:p>
        </p:txBody>
      </p:sp>
      <p:pic>
        <p:nvPicPr>
          <p:cNvPr id="8" name="Picture 7">
            <a:extLst>
              <a:ext uri="{FF2B5EF4-FFF2-40B4-BE49-F238E27FC236}">
                <a16:creationId xmlns:a16="http://schemas.microsoft.com/office/drawing/2014/main" id="{E549505A-9C44-6645-40C5-B50A851B04E3}"/>
              </a:ext>
            </a:extLst>
          </p:cNvPr>
          <p:cNvPicPr>
            <a:picLocks noChangeAspect="1"/>
          </p:cNvPicPr>
          <p:nvPr/>
        </p:nvPicPr>
        <p:blipFill>
          <a:blip r:embed="rId2"/>
          <a:stretch>
            <a:fillRect/>
          </a:stretch>
        </p:blipFill>
        <p:spPr>
          <a:xfrm>
            <a:off x="499219" y="4098209"/>
            <a:ext cx="5141805" cy="2415678"/>
          </a:xfrm>
          <a:prstGeom prst="rect">
            <a:avLst/>
          </a:prstGeom>
        </p:spPr>
      </p:pic>
      <p:pic>
        <p:nvPicPr>
          <p:cNvPr id="9" name="Picture 8">
            <a:extLst>
              <a:ext uri="{FF2B5EF4-FFF2-40B4-BE49-F238E27FC236}">
                <a16:creationId xmlns:a16="http://schemas.microsoft.com/office/drawing/2014/main" id="{46FC00E1-C181-17B8-5909-AA8634497D90}"/>
              </a:ext>
            </a:extLst>
          </p:cNvPr>
          <p:cNvPicPr>
            <a:picLocks noChangeAspect="1"/>
          </p:cNvPicPr>
          <p:nvPr/>
        </p:nvPicPr>
        <p:blipFill>
          <a:blip r:embed="rId3"/>
          <a:stretch>
            <a:fillRect/>
          </a:stretch>
        </p:blipFill>
        <p:spPr>
          <a:xfrm>
            <a:off x="6804445" y="4186688"/>
            <a:ext cx="3913951" cy="2238719"/>
          </a:xfrm>
          <a:prstGeom prst="rect">
            <a:avLst/>
          </a:prstGeom>
        </p:spPr>
      </p:pic>
    </p:spTree>
    <p:extLst>
      <p:ext uri="{BB962C8B-B14F-4D97-AF65-F5344CB8AC3E}">
        <p14:creationId xmlns:p14="http://schemas.microsoft.com/office/powerpoint/2010/main" val="87617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3" name="Rectangle 309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216A906F-D114-2B5B-F3EA-30CE31CA10CC}"/>
              </a:ext>
            </a:extLst>
          </p:cNvPr>
          <p:cNvSpPr>
            <a:spLocks noChangeArrowheads="1"/>
          </p:cNvSpPr>
          <p:nvPr/>
        </p:nvSpPr>
        <p:spPr bwMode="auto">
          <a:xfrm>
            <a:off x="621434" y="1148015"/>
            <a:ext cx="6142923" cy="439398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3200" b="0" i="0" u="none" strike="noStrike" cap="none" normalizeH="0" baseline="0" dirty="0">
                <a:ln>
                  <a:noFill/>
                </a:ln>
                <a:effectLst/>
              </a:rPr>
              <a:t>5 SVM ALGORITHM -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For classification, regression, and outliers identification, support vector machines are a collection of supervised learning techniques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rPr>
              <a:t>Support vector regression (SVR), an extension of support vector classification, is one example of a specific sort of SVM you might employ for particular machine learning challenges (SVC).</a:t>
            </a:r>
          </a:p>
          <a:p>
            <a:pPr marL="0" marR="0" lvl="0" indent="-228600" fontAlgn="base">
              <a:lnSpc>
                <a:spcPct val="90000"/>
              </a:lnSpc>
              <a:spcBef>
                <a:spcPct val="0"/>
              </a:spcBef>
              <a:spcAft>
                <a:spcPts val="600"/>
              </a:spcAft>
              <a:buClrTx/>
              <a:buSzTx/>
              <a:buFont typeface="Arial" panose="020B0604020202020204" pitchFamily="34" charset="0"/>
              <a:buChar char="•"/>
              <a:tabLst/>
            </a:pPr>
            <a:br>
              <a:rPr kumimoji="0" lang="en-US" altLang="en-US" sz="2400" b="0" i="0" u="none" strike="noStrike" cap="none" normalizeH="0" baseline="0" dirty="0">
                <a:ln>
                  <a:noFill/>
                </a:ln>
                <a:effectLst/>
              </a:rPr>
            </a:br>
            <a:r>
              <a:rPr kumimoji="0" lang="en-US" altLang="en-US" sz="2400" b="0" i="0" u="none" strike="noStrike" cap="none" normalizeH="0" baseline="0" dirty="0">
                <a:ln>
                  <a:noFill/>
                </a:ln>
                <a:effectLst/>
              </a:rPr>
              <a:t>The essential thing to bear in mind in this situation is that they are merely mathematical equations that have been </a:t>
            </a:r>
            <a:r>
              <a:rPr kumimoji="0" lang="en-US" altLang="en-US" sz="2400" b="0" i="0" u="none" strike="noStrike" cap="none" normalizeH="0" baseline="0" dirty="0" err="1">
                <a:ln>
                  <a:noFill/>
                </a:ln>
                <a:effectLst/>
              </a:rPr>
              <a:t>optimised</a:t>
            </a:r>
            <a:r>
              <a:rPr kumimoji="0" lang="en-US" altLang="en-US" sz="2400" b="0" i="0" u="none" strike="noStrike" cap="none" normalizeH="0" baseline="0" dirty="0">
                <a:ln>
                  <a:noFill/>
                </a:ln>
                <a:effectLst/>
              </a:rPr>
              <a:t> to provide you with the most accurate result in the shortest amount of time.          </a:t>
            </a:r>
          </a:p>
        </p:txBody>
      </p:sp>
      <p:sp>
        <p:nvSpPr>
          <p:cNvPr id="3095" name="Isosceles Triangle 309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Rectangle 309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age19image85664">
            <a:extLst>
              <a:ext uri="{FF2B5EF4-FFF2-40B4-BE49-F238E27FC236}">
                <a16:creationId xmlns:a16="http://schemas.microsoft.com/office/drawing/2014/main" id="{A042D956-4C6E-8A41-0EED-1B8DE82DB7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7149" y="2064038"/>
            <a:ext cx="4633417" cy="2397793"/>
          </a:xfrm>
          <a:prstGeom prst="rect">
            <a:avLst/>
          </a:prstGeom>
          <a:noFill/>
          <a:extLst>
            <a:ext uri="{909E8E84-426E-40DD-AFC4-6F175D3DCCD1}">
              <a14:hiddenFill xmlns:a14="http://schemas.microsoft.com/office/drawing/2010/main">
                <a:solidFill>
                  <a:srgbClr val="FFFFFF"/>
                </a:solidFill>
              </a14:hiddenFill>
            </a:ext>
          </a:extLst>
        </p:spPr>
      </p:pic>
      <p:grpSp>
        <p:nvGrpSpPr>
          <p:cNvPr id="3099" name="Group 3098">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100" name="Isosceles Triangle 3099">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1" name="Rectangle 3100">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359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0697261-384F-7FEB-0E70-8BF335854A22}"/>
              </a:ext>
            </a:extLst>
          </p:cNvPr>
          <p:cNvSpPr>
            <a:spLocks noGrp="1"/>
          </p:cNvSpPr>
          <p:nvPr>
            <p:ph type="title"/>
          </p:nvPr>
        </p:nvSpPr>
        <p:spPr>
          <a:xfrm>
            <a:off x="643467" y="-216068"/>
            <a:ext cx="10905066" cy="1135737"/>
          </a:xfrm>
        </p:spPr>
        <p:txBody>
          <a:bodyPr>
            <a:normAutofit/>
          </a:bodyPr>
          <a:lstStyle/>
          <a:p>
            <a:pPr algn="ctr"/>
            <a:r>
              <a:rPr lang="en-US" sz="3600" b="1" dirty="0">
                <a:latin typeface="Athelas" panose="02000503000000020003" pitchFamily="2" charset="77"/>
              </a:rPr>
              <a:t>Index</a:t>
            </a:r>
            <a:endParaRPr lang="en-IN" sz="3600" b="1" dirty="0">
              <a:latin typeface="Athelas" panose="02000503000000020003" pitchFamily="2" charset="77"/>
            </a:endParaRP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E5A3559-57FD-0F40-F73E-930D6491D33D}"/>
              </a:ext>
            </a:extLst>
          </p:cNvPr>
          <p:cNvSpPr>
            <a:spLocks noGrp="1"/>
          </p:cNvSpPr>
          <p:nvPr>
            <p:ph type="sldNum" sz="quarter" idx="12"/>
          </p:nvPr>
        </p:nvSpPr>
        <p:spPr>
          <a:xfrm>
            <a:off x="8805333" y="6356350"/>
            <a:ext cx="2743200" cy="365125"/>
          </a:xfrm>
        </p:spPr>
        <p:txBody>
          <a:bodyPr>
            <a:normAutofit/>
          </a:bodyPr>
          <a:lstStyle/>
          <a:p>
            <a:pPr>
              <a:spcAft>
                <a:spcPts val="600"/>
              </a:spcAft>
            </a:pPr>
            <a:fld id="{9C480117-B636-4F0F-81B3-14CC89381903}" type="slidenum">
              <a:rPr lang="en-US" smtClean="0"/>
              <a:pPr>
                <a:spcAft>
                  <a:spcPts val="600"/>
                </a:spcAft>
              </a:pPr>
              <a:t>2</a:t>
            </a:fld>
            <a:endParaRPr lang="en-US"/>
          </a:p>
        </p:txBody>
      </p:sp>
      <p:graphicFrame>
        <p:nvGraphicFramePr>
          <p:cNvPr id="5" name="Table 5">
            <a:extLst>
              <a:ext uri="{FF2B5EF4-FFF2-40B4-BE49-F238E27FC236}">
                <a16:creationId xmlns:a16="http://schemas.microsoft.com/office/drawing/2014/main" id="{532BD841-0C91-D8F9-3471-DEE2FA7C214E}"/>
              </a:ext>
            </a:extLst>
          </p:cNvPr>
          <p:cNvGraphicFramePr>
            <a:graphicFrameLocks noGrp="1"/>
          </p:cNvGraphicFramePr>
          <p:nvPr>
            <p:ph idx="1"/>
            <p:extLst>
              <p:ext uri="{D42A27DB-BD31-4B8C-83A1-F6EECF244321}">
                <p14:modId xmlns:p14="http://schemas.microsoft.com/office/powerpoint/2010/main" val="4077597015"/>
              </p:ext>
            </p:extLst>
          </p:nvPr>
        </p:nvGraphicFramePr>
        <p:xfrm>
          <a:off x="1657527" y="850490"/>
          <a:ext cx="9050867" cy="5436060"/>
        </p:xfrm>
        <a:graphic>
          <a:graphicData uri="http://schemas.openxmlformats.org/drawingml/2006/table">
            <a:tbl>
              <a:tblPr firstRow="1" bandRow="1">
                <a:tableStyleId>{00A15C55-8517-42AA-B614-E9B94910E393}</a:tableStyleId>
              </a:tblPr>
              <a:tblGrid>
                <a:gridCol w="859443">
                  <a:extLst>
                    <a:ext uri="{9D8B030D-6E8A-4147-A177-3AD203B41FA5}">
                      <a16:colId xmlns:a16="http://schemas.microsoft.com/office/drawing/2014/main" val="2747734467"/>
                    </a:ext>
                  </a:extLst>
                </a:gridCol>
                <a:gridCol w="6644439">
                  <a:extLst>
                    <a:ext uri="{9D8B030D-6E8A-4147-A177-3AD203B41FA5}">
                      <a16:colId xmlns:a16="http://schemas.microsoft.com/office/drawing/2014/main" val="2406618903"/>
                    </a:ext>
                  </a:extLst>
                </a:gridCol>
                <a:gridCol w="1546985">
                  <a:extLst>
                    <a:ext uri="{9D8B030D-6E8A-4147-A177-3AD203B41FA5}">
                      <a16:colId xmlns:a16="http://schemas.microsoft.com/office/drawing/2014/main" val="1479376104"/>
                    </a:ext>
                  </a:extLst>
                </a:gridCol>
              </a:tblGrid>
              <a:tr h="357956">
                <a:tc>
                  <a:txBody>
                    <a:bodyPr/>
                    <a:lstStyle/>
                    <a:p>
                      <a:r>
                        <a:rPr lang="en-US" sz="1400"/>
                        <a:t>S NO</a:t>
                      </a:r>
                    </a:p>
                  </a:txBody>
                  <a:tcPr marL="88084" marR="88084" marT="44042" marB="44042"/>
                </a:tc>
                <a:tc>
                  <a:txBody>
                    <a:bodyPr/>
                    <a:lstStyle/>
                    <a:p>
                      <a:pPr algn="ctr"/>
                      <a:r>
                        <a:rPr lang="en-US" sz="1800" dirty="0"/>
                        <a:t>CONTENT</a:t>
                      </a:r>
                    </a:p>
                  </a:txBody>
                  <a:tcPr marL="88084" marR="88084" marT="44042" marB="44042"/>
                </a:tc>
                <a:tc>
                  <a:txBody>
                    <a:bodyPr/>
                    <a:lstStyle/>
                    <a:p>
                      <a:r>
                        <a:rPr lang="en-US" sz="1400"/>
                        <a:t>PAGE NO</a:t>
                      </a:r>
                    </a:p>
                  </a:txBody>
                  <a:tcPr marL="88084" marR="88084" marT="44042" marB="44042"/>
                </a:tc>
                <a:extLst>
                  <a:ext uri="{0D108BD9-81ED-4DB2-BD59-A6C34878D82A}">
                    <a16:rowId xmlns:a16="http://schemas.microsoft.com/office/drawing/2014/main" val="3019055214"/>
                  </a:ext>
                </a:extLst>
              </a:tr>
              <a:tr h="357956">
                <a:tc>
                  <a:txBody>
                    <a:bodyPr/>
                    <a:lstStyle/>
                    <a:p>
                      <a:r>
                        <a:rPr lang="en-US" sz="1400" dirty="0"/>
                        <a:t>1</a:t>
                      </a:r>
                    </a:p>
                  </a:txBody>
                  <a:tcPr marL="88084" marR="88084" marT="44042" marB="44042"/>
                </a:tc>
                <a:tc>
                  <a:txBody>
                    <a:bodyPr/>
                    <a:lstStyle/>
                    <a:p>
                      <a:pPr algn="ctr"/>
                      <a:r>
                        <a:rPr lang="en-US" sz="1800" dirty="0"/>
                        <a:t>PROBLEM STATEMENT</a:t>
                      </a:r>
                    </a:p>
                  </a:txBody>
                  <a:tcPr marL="88084" marR="88084" marT="44042" marB="44042"/>
                </a:tc>
                <a:tc>
                  <a:txBody>
                    <a:bodyPr/>
                    <a:lstStyle/>
                    <a:p>
                      <a:r>
                        <a:rPr lang="en-US" sz="1400" dirty="0"/>
                        <a:t>1</a:t>
                      </a:r>
                    </a:p>
                  </a:txBody>
                  <a:tcPr marL="88084" marR="88084" marT="44042" marB="44042"/>
                </a:tc>
                <a:extLst>
                  <a:ext uri="{0D108BD9-81ED-4DB2-BD59-A6C34878D82A}">
                    <a16:rowId xmlns:a16="http://schemas.microsoft.com/office/drawing/2014/main" val="664086562"/>
                  </a:ext>
                </a:extLst>
              </a:tr>
              <a:tr h="357956">
                <a:tc>
                  <a:txBody>
                    <a:bodyPr/>
                    <a:lstStyle/>
                    <a:p>
                      <a:r>
                        <a:rPr lang="en-US" sz="1400" dirty="0"/>
                        <a:t>2</a:t>
                      </a:r>
                    </a:p>
                  </a:txBody>
                  <a:tcPr marL="88084" marR="88084" marT="44042" marB="44042"/>
                </a:tc>
                <a:tc>
                  <a:txBody>
                    <a:bodyPr/>
                    <a:lstStyle/>
                    <a:p>
                      <a:pPr algn="ctr"/>
                      <a:r>
                        <a:rPr lang="en-US" sz="1800" dirty="0"/>
                        <a:t>ABSTRACT </a:t>
                      </a:r>
                    </a:p>
                  </a:txBody>
                  <a:tcPr marL="88084" marR="88084" marT="44042" marB="44042"/>
                </a:tc>
                <a:tc>
                  <a:txBody>
                    <a:bodyPr/>
                    <a:lstStyle/>
                    <a:p>
                      <a:r>
                        <a:rPr lang="en-US" sz="1400" dirty="0"/>
                        <a:t>2</a:t>
                      </a:r>
                    </a:p>
                  </a:txBody>
                  <a:tcPr marL="88084" marR="88084" marT="44042" marB="44042"/>
                </a:tc>
                <a:extLst>
                  <a:ext uri="{0D108BD9-81ED-4DB2-BD59-A6C34878D82A}">
                    <a16:rowId xmlns:a16="http://schemas.microsoft.com/office/drawing/2014/main" val="2659473650"/>
                  </a:ext>
                </a:extLst>
              </a:tr>
              <a:tr h="357956">
                <a:tc>
                  <a:txBody>
                    <a:bodyPr/>
                    <a:lstStyle/>
                    <a:p>
                      <a:r>
                        <a:rPr lang="en-US" sz="1400" dirty="0"/>
                        <a:t>3</a:t>
                      </a:r>
                    </a:p>
                  </a:txBody>
                  <a:tcPr marL="88084" marR="88084" marT="44042" marB="44042"/>
                </a:tc>
                <a:tc>
                  <a:txBody>
                    <a:bodyPr/>
                    <a:lstStyle/>
                    <a:p>
                      <a:pPr algn="ctr"/>
                      <a:r>
                        <a:rPr lang="en-US" sz="1800" dirty="0"/>
                        <a:t>LITERATURE REVIEW</a:t>
                      </a:r>
                    </a:p>
                  </a:txBody>
                  <a:tcPr marL="88084" marR="88084" marT="44042" marB="44042"/>
                </a:tc>
                <a:tc>
                  <a:txBody>
                    <a:bodyPr/>
                    <a:lstStyle/>
                    <a:p>
                      <a:r>
                        <a:rPr lang="en-US" sz="1400" dirty="0"/>
                        <a:t>3</a:t>
                      </a:r>
                    </a:p>
                  </a:txBody>
                  <a:tcPr marL="88084" marR="88084" marT="44042" marB="44042"/>
                </a:tc>
                <a:extLst>
                  <a:ext uri="{0D108BD9-81ED-4DB2-BD59-A6C34878D82A}">
                    <a16:rowId xmlns:a16="http://schemas.microsoft.com/office/drawing/2014/main" val="3332192818"/>
                  </a:ext>
                </a:extLst>
              </a:tr>
              <a:tr h="357956">
                <a:tc>
                  <a:txBody>
                    <a:bodyPr/>
                    <a:lstStyle/>
                    <a:p>
                      <a:r>
                        <a:rPr lang="en-US" sz="1400" dirty="0"/>
                        <a:t>4</a:t>
                      </a:r>
                    </a:p>
                  </a:txBody>
                  <a:tcPr marL="88084" marR="88084" marT="44042" marB="44042"/>
                </a:tc>
                <a:tc>
                  <a:txBody>
                    <a:bodyPr/>
                    <a:lstStyle/>
                    <a:p>
                      <a:pPr algn="ctr"/>
                      <a:r>
                        <a:rPr lang="en-US" sz="1800" dirty="0"/>
                        <a:t>METHODOLOGY</a:t>
                      </a:r>
                    </a:p>
                  </a:txBody>
                  <a:tcPr marL="88084" marR="88084" marT="44042" marB="44042"/>
                </a:tc>
                <a:tc>
                  <a:txBody>
                    <a:bodyPr/>
                    <a:lstStyle/>
                    <a:p>
                      <a:r>
                        <a:rPr lang="en-US" sz="1400" dirty="0"/>
                        <a:t>4</a:t>
                      </a:r>
                    </a:p>
                  </a:txBody>
                  <a:tcPr marL="88084" marR="88084" marT="44042" marB="44042"/>
                </a:tc>
                <a:extLst>
                  <a:ext uri="{0D108BD9-81ED-4DB2-BD59-A6C34878D82A}">
                    <a16:rowId xmlns:a16="http://schemas.microsoft.com/office/drawing/2014/main" val="425720915"/>
                  </a:ext>
                </a:extLst>
              </a:tr>
              <a:tr h="357956">
                <a:tc>
                  <a:txBody>
                    <a:bodyPr/>
                    <a:lstStyle/>
                    <a:p>
                      <a:r>
                        <a:rPr lang="en-US" sz="1400" dirty="0"/>
                        <a:t>5</a:t>
                      </a:r>
                    </a:p>
                  </a:txBody>
                  <a:tcPr marL="88084" marR="88084" marT="44042" marB="44042"/>
                </a:tc>
                <a:tc>
                  <a:txBody>
                    <a:bodyPr/>
                    <a:lstStyle/>
                    <a:p>
                      <a:pPr algn="ctr"/>
                      <a:r>
                        <a:rPr lang="en-US" sz="1800" dirty="0"/>
                        <a:t>ABOUT DATA</a:t>
                      </a:r>
                    </a:p>
                  </a:txBody>
                  <a:tcPr marL="88084" marR="88084" marT="44042" marB="44042"/>
                </a:tc>
                <a:tc>
                  <a:txBody>
                    <a:bodyPr/>
                    <a:lstStyle/>
                    <a:p>
                      <a:r>
                        <a:rPr lang="en-US" sz="1400" dirty="0"/>
                        <a:t>5</a:t>
                      </a:r>
                    </a:p>
                  </a:txBody>
                  <a:tcPr marL="88084" marR="88084" marT="44042" marB="44042"/>
                </a:tc>
                <a:extLst>
                  <a:ext uri="{0D108BD9-81ED-4DB2-BD59-A6C34878D82A}">
                    <a16:rowId xmlns:a16="http://schemas.microsoft.com/office/drawing/2014/main" val="500404632"/>
                  </a:ext>
                </a:extLst>
              </a:tr>
              <a:tr h="357956">
                <a:tc>
                  <a:txBody>
                    <a:bodyPr/>
                    <a:lstStyle/>
                    <a:p>
                      <a:r>
                        <a:rPr lang="en-US" sz="1400" dirty="0"/>
                        <a:t>6</a:t>
                      </a:r>
                    </a:p>
                  </a:txBody>
                  <a:tcPr marL="88084" marR="88084" marT="44042" marB="44042"/>
                </a:tc>
                <a:tc>
                  <a:txBody>
                    <a:bodyPr/>
                    <a:lstStyle/>
                    <a:p>
                      <a:pPr algn="ctr"/>
                      <a:r>
                        <a:rPr lang="en-US" sz="1800" dirty="0"/>
                        <a:t>EXPLORATORY DATA ANALYSIS</a:t>
                      </a:r>
                    </a:p>
                  </a:txBody>
                  <a:tcPr marL="88084" marR="88084" marT="44042" marB="44042"/>
                </a:tc>
                <a:tc>
                  <a:txBody>
                    <a:bodyPr/>
                    <a:lstStyle/>
                    <a:p>
                      <a:r>
                        <a:rPr lang="en-US" sz="1400" dirty="0"/>
                        <a:t>7</a:t>
                      </a:r>
                    </a:p>
                  </a:txBody>
                  <a:tcPr marL="88084" marR="88084" marT="44042" marB="44042"/>
                </a:tc>
                <a:extLst>
                  <a:ext uri="{0D108BD9-81ED-4DB2-BD59-A6C34878D82A}">
                    <a16:rowId xmlns:a16="http://schemas.microsoft.com/office/drawing/2014/main" val="1855213167"/>
                  </a:ext>
                </a:extLst>
              </a:tr>
              <a:tr h="357956">
                <a:tc>
                  <a:txBody>
                    <a:bodyPr/>
                    <a:lstStyle/>
                    <a:p>
                      <a:r>
                        <a:rPr lang="en-US" sz="1400" dirty="0"/>
                        <a:t>7</a:t>
                      </a:r>
                    </a:p>
                  </a:txBody>
                  <a:tcPr marL="88084" marR="88084" marT="44042" marB="44042"/>
                </a:tc>
                <a:tc>
                  <a:txBody>
                    <a:bodyPr/>
                    <a:lstStyle/>
                    <a:p>
                      <a:pPr algn="ctr"/>
                      <a:r>
                        <a:rPr lang="en-US" sz="1800" dirty="0"/>
                        <a:t>OUTLIER REMOVAL</a:t>
                      </a:r>
                    </a:p>
                  </a:txBody>
                  <a:tcPr marL="88084" marR="88084" marT="44042" marB="44042"/>
                </a:tc>
                <a:tc>
                  <a:txBody>
                    <a:bodyPr/>
                    <a:lstStyle/>
                    <a:p>
                      <a:r>
                        <a:rPr lang="en-US" sz="1400" dirty="0"/>
                        <a:t>8</a:t>
                      </a:r>
                    </a:p>
                  </a:txBody>
                  <a:tcPr marL="88084" marR="88084" marT="44042" marB="44042"/>
                </a:tc>
                <a:extLst>
                  <a:ext uri="{0D108BD9-81ED-4DB2-BD59-A6C34878D82A}">
                    <a16:rowId xmlns:a16="http://schemas.microsoft.com/office/drawing/2014/main" val="3333701597"/>
                  </a:ext>
                </a:extLst>
              </a:tr>
              <a:tr h="357956">
                <a:tc>
                  <a:txBody>
                    <a:bodyPr/>
                    <a:lstStyle/>
                    <a:p>
                      <a:r>
                        <a:rPr lang="en-US" sz="1400" dirty="0"/>
                        <a:t>8</a:t>
                      </a:r>
                    </a:p>
                  </a:txBody>
                  <a:tcPr marL="88084" marR="88084" marT="44042" marB="44042"/>
                </a:tc>
                <a:tc>
                  <a:txBody>
                    <a:bodyPr/>
                    <a:lstStyle/>
                    <a:p>
                      <a:pPr algn="ctr"/>
                      <a:r>
                        <a:rPr lang="en-US" sz="1800" dirty="0"/>
                        <a:t>NORMALISING</a:t>
                      </a:r>
                    </a:p>
                  </a:txBody>
                  <a:tcPr marL="88084" marR="88084" marT="44042" marB="44042"/>
                </a:tc>
                <a:tc>
                  <a:txBody>
                    <a:bodyPr/>
                    <a:lstStyle/>
                    <a:p>
                      <a:r>
                        <a:rPr lang="en-US" sz="1400" dirty="0"/>
                        <a:t>9</a:t>
                      </a:r>
                    </a:p>
                  </a:txBody>
                  <a:tcPr marL="88084" marR="88084" marT="44042" marB="44042"/>
                </a:tc>
                <a:extLst>
                  <a:ext uri="{0D108BD9-81ED-4DB2-BD59-A6C34878D82A}">
                    <a16:rowId xmlns:a16="http://schemas.microsoft.com/office/drawing/2014/main" val="2237384166"/>
                  </a:ext>
                </a:extLst>
              </a:tr>
              <a:tr h="357956">
                <a:tc>
                  <a:txBody>
                    <a:bodyPr/>
                    <a:lstStyle/>
                    <a:p>
                      <a:r>
                        <a:rPr lang="en-US" sz="1400" dirty="0"/>
                        <a:t>9</a:t>
                      </a:r>
                    </a:p>
                  </a:txBody>
                  <a:tcPr marL="88084" marR="88084" marT="44042" marB="44042"/>
                </a:tc>
                <a:tc>
                  <a:txBody>
                    <a:bodyPr/>
                    <a:lstStyle/>
                    <a:p>
                      <a:pPr algn="ctr"/>
                      <a:r>
                        <a:rPr lang="en-US" sz="1800" dirty="0"/>
                        <a:t>LABLE ENCODING</a:t>
                      </a:r>
                    </a:p>
                  </a:txBody>
                  <a:tcPr marL="88084" marR="88084" marT="44042" marB="44042"/>
                </a:tc>
                <a:tc>
                  <a:txBody>
                    <a:bodyPr/>
                    <a:lstStyle/>
                    <a:p>
                      <a:r>
                        <a:rPr lang="en-US" sz="1400" dirty="0"/>
                        <a:t>11</a:t>
                      </a:r>
                    </a:p>
                  </a:txBody>
                  <a:tcPr marL="88084" marR="88084" marT="44042" marB="44042"/>
                </a:tc>
                <a:extLst>
                  <a:ext uri="{0D108BD9-81ED-4DB2-BD59-A6C34878D82A}">
                    <a16:rowId xmlns:a16="http://schemas.microsoft.com/office/drawing/2014/main" val="4078911676"/>
                  </a:ext>
                </a:extLst>
              </a:tr>
              <a:tr h="357956">
                <a:tc>
                  <a:txBody>
                    <a:bodyPr/>
                    <a:lstStyle/>
                    <a:p>
                      <a:r>
                        <a:rPr lang="en-US" sz="1400" dirty="0"/>
                        <a:t>10</a:t>
                      </a:r>
                    </a:p>
                  </a:txBody>
                  <a:tcPr marL="88084" marR="88084" marT="44042" marB="44042"/>
                </a:tc>
                <a:tc>
                  <a:txBody>
                    <a:bodyPr/>
                    <a:lstStyle/>
                    <a:p>
                      <a:pPr algn="ctr"/>
                      <a:r>
                        <a:rPr lang="en-US" sz="1800" dirty="0"/>
                        <a:t>PARTITIONING OF DATA</a:t>
                      </a:r>
                    </a:p>
                  </a:txBody>
                  <a:tcPr marL="88084" marR="88084" marT="44042" marB="44042"/>
                </a:tc>
                <a:tc>
                  <a:txBody>
                    <a:bodyPr/>
                    <a:lstStyle/>
                    <a:p>
                      <a:r>
                        <a:rPr lang="en-US" sz="1400" dirty="0"/>
                        <a:t>13</a:t>
                      </a:r>
                    </a:p>
                  </a:txBody>
                  <a:tcPr marL="88084" marR="88084" marT="44042" marB="44042"/>
                </a:tc>
                <a:extLst>
                  <a:ext uri="{0D108BD9-81ED-4DB2-BD59-A6C34878D82A}">
                    <a16:rowId xmlns:a16="http://schemas.microsoft.com/office/drawing/2014/main" val="4129103372"/>
                  </a:ext>
                </a:extLst>
              </a:tr>
              <a:tr h="357956">
                <a:tc>
                  <a:txBody>
                    <a:bodyPr/>
                    <a:lstStyle/>
                    <a:p>
                      <a:r>
                        <a:rPr lang="en-US" sz="1400" dirty="0"/>
                        <a:t>11</a:t>
                      </a:r>
                    </a:p>
                  </a:txBody>
                  <a:tcPr marL="88084" marR="88084" marT="44042" marB="44042"/>
                </a:tc>
                <a:tc>
                  <a:txBody>
                    <a:bodyPr/>
                    <a:lstStyle/>
                    <a:p>
                      <a:pPr algn="ctr"/>
                      <a:r>
                        <a:rPr lang="en-US" sz="1800" dirty="0"/>
                        <a:t>TRAINING OF MODEL</a:t>
                      </a:r>
                    </a:p>
                  </a:txBody>
                  <a:tcPr marL="88084" marR="88084" marT="44042" marB="44042"/>
                </a:tc>
                <a:tc>
                  <a:txBody>
                    <a:bodyPr/>
                    <a:lstStyle/>
                    <a:p>
                      <a:r>
                        <a:rPr lang="en-US" sz="1400" dirty="0"/>
                        <a:t>14</a:t>
                      </a:r>
                    </a:p>
                  </a:txBody>
                  <a:tcPr marL="88084" marR="88084" marT="44042" marB="44042"/>
                </a:tc>
                <a:extLst>
                  <a:ext uri="{0D108BD9-81ED-4DB2-BD59-A6C34878D82A}">
                    <a16:rowId xmlns:a16="http://schemas.microsoft.com/office/drawing/2014/main" val="4210898874"/>
                  </a:ext>
                </a:extLst>
              </a:tr>
              <a:tr h="357956">
                <a:tc>
                  <a:txBody>
                    <a:bodyPr/>
                    <a:lstStyle/>
                    <a:p>
                      <a:r>
                        <a:rPr lang="en-US" sz="1400" dirty="0"/>
                        <a:t>12</a:t>
                      </a:r>
                    </a:p>
                  </a:txBody>
                  <a:tcPr marL="88084" marR="88084" marT="44042" marB="44042"/>
                </a:tc>
                <a:tc>
                  <a:txBody>
                    <a:bodyPr/>
                    <a:lstStyle/>
                    <a:p>
                      <a:pPr algn="ctr"/>
                      <a:r>
                        <a:rPr lang="en-US" sz="1800" dirty="0"/>
                        <a:t>RESULTS AND MODEL EVALUATION </a:t>
                      </a:r>
                    </a:p>
                  </a:txBody>
                  <a:tcPr marL="88084" marR="88084" marT="44042" marB="44042"/>
                </a:tc>
                <a:tc>
                  <a:txBody>
                    <a:bodyPr/>
                    <a:lstStyle/>
                    <a:p>
                      <a:r>
                        <a:rPr lang="en-US" sz="1400" dirty="0"/>
                        <a:t>15</a:t>
                      </a:r>
                    </a:p>
                  </a:txBody>
                  <a:tcPr marL="88084" marR="88084" marT="44042" marB="44042"/>
                </a:tc>
                <a:extLst>
                  <a:ext uri="{0D108BD9-81ED-4DB2-BD59-A6C34878D82A}">
                    <a16:rowId xmlns:a16="http://schemas.microsoft.com/office/drawing/2014/main" val="3461344543"/>
                  </a:ext>
                </a:extLst>
              </a:tr>
              <a:tr h="357956">
                <a:tc>
                  <a:txBody>
                    <a:bodyPr/>
                    <a:lstStyle/>
                    <a:p>
                      <a:r>
                        <a:rPr lang="en-US" sz="1400" dirty="0"/>
                        <a:t>13</a:t>
                      </a:r>
                    </a:p>
                  </a:txBody>
                  <a:tcPr marL="88084" marR="88084" marT="44042" marB="44042"/>
                </a:tc>
                <a:tc>
                  <a:txBody>
                    <a:bodyPr/>
                    <a:lstStyle/>
                    <a:p>
                      <a:pPr algn="ctr"/>
                      <a:r>
                        <a:rPr lang="en-US" sz="1800" dirty="0"/>
                        <a:t>CONCLUSION AND FUTURE SCOPE</a:t>
                      </a:r>
                    </a:p>
                  </a:txBody>
                  <a:tcPr marL="88084" marR="88084" marT="44042" marB="44042"/>
                </a:tc>
                <a:tc>
                  <a:txBody>
                    <a:bodyPr/>
                    <a:lstStyle/>
                    <a:p>
                      <a:r>
                        <a:rPr lang="en-US" sz="1400" dirty="0"/>
                        <a:t>17</a:t>
                      </a:r>
                    </a:p>
                  </a:txBody>
                  <a:tcPr marL="88084" marR="88084" marT="44042" marB="44042"/>
                </a:tc>
                <a:extLst>
                  <a:ext uri="{0D108BD9-81ED-4DB2-BD59-A6C34878D82A}">
                    <a16:rowId xmlns:a16="http://schemas.microsoft.com/office/drawing/2014/main" val="1823931819"/>
                  </a:ext>
                </a:extLst>
              </a:tr>
              <a:tr h="357956">
                <a:tc>
                  <a:txBody>
                    <a:bodyPr/>
                    <a:lstStyle/>
                    <a:p>
                      <a:r>
                        <a:rPr lang="en-US" sz="1400" dirty="0"/>
                        <a:t>14</a:t>
                      </a:r>
                    </a:p>
                  </a:txBody>
                  <a:tcPr marL="88084" marR="88084" marT="44042" marB="44042"/>
                </a:tc>
                <a:tc>
                  <a:txBody>
                    <a:bodyPr/>
                    <a:lstStyle/>
                    <a:p>
                      <a:pPr algn="ctr"/>
                      <a:r>
                        <a:rPr lang="en-US" sz="1800" dirty="0"/>
                        <a:t>REFERENCES</a:t>
                      </a:r>
                    </a:p>
                  </a:txBody>
                  <a:tcPr marL="88084" marR="88084" marT="44042" marB="44042"/>
                </a:tc>
                <a:tc>
                  <a:txBody>
                    <a:bodyPr/>
                    <a:lstStyle/>
                    <a:p>
                      <a:r>
                        <a:rPr lang="en-US" sz="1400" dirty="0"/>
                        <a:t>18</a:t>
                      </a:r>
                    </a:p>
                  </a:txBody>
                  <a:tcPr marL="88084" marR="88084" marT="44042" marB="44042"/>
                </a:tc>
                <a:extLst>
                  <a:ext uri="{0D108BD9-81ED-4DB2-BD59-A6C34878D82A}">
                    <a16:rowId xmlns:a16="http://schemas.microsoft.com/office/drawing/2014/main" val="669075149"/>
                  </a:ext>
                </a:extLst>
              </a:tr>
            </a:tbl>
          </a:graphicData>
        </a:graphic>
      </p:graphicFrame>
      <p:pic>
        <p:nvPicPr>
          <p:cNvPr id="11" name="Picture 10">
            <a:extLst>
              <a:ext uri="{FF2B5EF4-FFF2-40B4-BE49-F238E27FC236}">
                <a16:creationId xmlns:a16="http://schemas.microsoft.com/office/drawing/2014/main" id="{EB6A8ED4-0B5A-AA53-1866-5AD1B1DA0A92}"/>
              </a:ext>
            </a:extLst>
          </p:cNvPr>
          <p:cNvPicPr>
            <a:picLocks noChangeAspect="1"/>
          </p:cNvPicPr>
          <p:nvPr/>
        </p:nvPicPr>
        <p:blipFill>
          <a:blip r:embed="rId2"/>
          <a:stretch>
            <a:fillRect/>
          </a:stretch>
        </p:blipFill>
        <p:spPr>
          <a:xfrm>
            <a:off x="220870" y="130838"/>
            <a:ext cx="1539029" cy="612114"/>
          </a:xfrm>
          <a:prstGeom prst="rect">
            <a:avLst/>
          </a:prstGeom>
        </p:spPr>
      </p:pic>
    </p:spTree>
    <p:extLst>
      <p:ext uri="{BB962C8B-B14F-4D97-AF65-F5344CB8AC3E}">
        <p14:creationId xmlns:p14="http://schemas.microsoft.com/office/powerpoint/2010/main" val="269272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EF04-541A-72C7-6295-85D25E531C8B}"/>
              </a:ext>
            </a:extLst>
          </p:cNvPr>
          <p:cNvSpPr>
            <a:spLocks noGrp="1"/>
          </p:cNvSpPr>
          <p:nvPr>
            <p:ph type="title"/>
          </p:nvPr>
        </p:nvSpPr>
        <p:spPr>
          <a:xfrm>
            <a:off x="1124641" y="0"/>
            <a:ext cx="10515600" cy="1325563"/>
          </a:xfrm>
        </p:spPr>
        <p:txBody>
          <a:bodyPr>
            <a:normAutofit/>
          </a:bodyPr>
          <a:lstStyle/>
          <a:p>
            <a:pPr algn="ctr"/>
            <a:r>
              <a:rPr lang="en-IN" sz="4000" dirty="0">
                <a:latin typeface="Athelas" panose="02000503000000020003" pitchFamily="2" charset="77"/>
              </a:rPr>
              <a:t>RESULT</a:t>
            </a:r>
          </a:p>
        </p:txBody>
      </p:sp>
      <p:sp>
        <p:nvSpPr>
          <p:cNvPr id="4" name="Slide Number Placeholder 3">
            <a:extLst>
              <a:ext uri="{FF2B5EF4-FFF2-40B4-BE49-F238E27FC236}">
                <a16:creationId xmlns:a16="http://schemas.microsoft.com/office/drawing/2014/main" id="{80FE9DA1-D750-C035-1B58-A7EC277AA7AF}"/>
              </a:ext>
            </a:extLst>
          </p:cNvPr>
          <p:cNvSpPr>
            <a:spLocks noGrp="1"/>
          </p:cNvSpPr>
          <p:nvPr>
            <p:ph type="sldNum" sz="quarter" idx="12"/>
          </p:nvPr>
        </p:nvSpPr>
        <p:spPr/>
        <p:txBody>
          <a:bodyPr/>
          <a:lstStyle/>
          <a:p>
            <a:fld id="{9C480117-B636-4F0F-81B3-14CC89381903}" type="slidenum">
              <a:rPr lang="en-US" smtClean="0">
                <a:solidFill>
                  <a:prstClr val="black">
                    <a:tint val="75000"/>
                  </a:prstClr>
                </a:solidFill>
              </a:rPr>
              <a:pPr/>
              <a:t>20</a:t>
            </a:fld>
            <a:endParaRPr lang="en-US">
              <a:solidFill>
                <a:prstClr val="black">
                  <a:tint val="75000"/>
                </a:prstClr>
              </a:solidFill>
            </a:endParaRPr>
          </a:p>
        </p:txBody>
      </p:sp>
      <p:graphicFrame>
        <p:nvGraphicFramePr>
          <p:cNvPr id="7" name="Table 7">
            <a:extLst>
              <a:ext uri="{FF2B5EF4-FFF2-40B4-BE49-F238E27FC236}">
                <a16:creationId xmlns:a16="http://schemas.microsoft.com/office/drawing/2014/main" id="{5B739F0E-5231-6956-73A9-B32DE0B7A69C}"/>
              </a:ext>
            </a:extLst>
          </p:cNvPr>
          <p:cNvGraphicFramePr>
            <a:graphicFrameLocks noGrp="1"/>
          </p:cNvGraphicFramePr>
          <p:nvPr>
            <p:extLst>
              <p:ext uri="{D42A27DB-BD31-4B8C-83A1-F6EECF244321}">
                <p14:modId xmlns:p14="http://schemas.microsoft.com/office/powerpoint/2010/main" val="21162882"/>
              </p:ext>
            </p:extLst>
          </p:nvPr>
        </p:nvGraphicFramePr>
        <p:xfrm>
          <a:off x="1787641" y="867964"/>
          <a:ext cx="9097023" cy="5498655"/>
        </p:xfrm>
        <a:graphic>
          <a:graphicData uri="http://schemas.openxmlformats.org/drawingml/2006/table">
            <a:tbl>
              <a:tblPr firstRow="1" bandRow="1">
                <a:tableStyleId>{F5AB1C69-6EDB-4FF4-983F-18BD219EF322}</a:tableStyleId>
              </a:tblPr>
              <a:tblGrid>
                <a:gridCol w="3032341">
                  <a:extLst>
                    <a:ext uri="{9D8B030D-6E8A-4147-A177-3AD203B41FA5}">
                      <a16:colId xmlns:a16="http://schemas.microsoft.com/office/drawing/2014/main" val="2685027713"/>
                    </a:ext>
                  </a:extLst>
                </a:gridCol>
                <a:gridCol w="3032341">
                  <a:extLst>
                    <a:ext uri="{9D8B030D-6E8A-4147-A177-3AD203B41FA5}">
                      <a16:colId xmlns:a16="http://schemas.microsoft.com/office/drawing/2014/main" val="1264059903"/>
                    </a:ext>
                  </a:extLst>
                </a:gridCol>
                <a:gridCol w="3032341">
                  <a:extLst>
                    <a:ext uri="{9D8B030D-6E8A-4147-A177-3AD203B41FA5}">
                      <a16:colId xmlns:a16="http://schemas.microsoft.com/office/drawing/2014/main" val="1974035017"/>
                    </a:ext>
                  </a:extLst>
                </a:gridCol>
              </a:tblGrid>
              <a:tr h="355494">
                <a:tc>
                  <a:txBody>
                    <a:bodyPr/>
                    <a:lstStyle/>
                    <a:p>
                      <a:r>
                        <a:rPr lang="en-US" dirty="0"/>
                        <a:t>ALGORITHM NAME</a:t>
                      </a:r>
                    </a:p>
                  </a:txBody>
                  <a:tcPr/>
                </a:tc>
                <a:tc>
                  <a:txBody>
                    <a:bodyPr/>
                    <a:lstStyle/>
                    <a:p>
                      <a:r>
                        <a:rPr lang="en-US" dirty="0"/>
                        <a:t>ACCURACY</a:t>
                      </a:r>
                    </a:p>
                  </a:txBody>
                  <a:tcPr/>
                </a:tc>
                <a:tc>
                  <a:txBody>
                    <a:bodyPr/>
                    <a:lstStyle/>
                    <a:p>
                      <a:r>
                        <a:rPr lang="en-US" dirty="0"/>
                        <a:t>SNAPSHOT</a:t>
                      </a:r>
                    </a:p>
                  </a:txBody>
                  <a:tcPr/>
                </a:tc>
                <a:extLst>
                  <a:ext uri="{0D108BD9-81ED-4DB2-BD59-A6C34878D82A}">
                    <a16:rowId xmlns:a16="http://schemas.microsoft.com/office/drawing/2014/main" val="1674444194"/>
                  </a:ext>
                </a:extLst>
              </a:tr>
              <a:tr h="1026579">
                <a:tc>
                  <a:txBody>
                    <a:bodyPr/>
                    <a:lstStyle/>
                    <a:p>
                      <a:pPr algn="ctr"/>
                      <a:r>
                        <a:rPr lang="en-US" sz="2800" dirty="0"/>
                        <a:t>DECISION TREE</a:t>
                      </a:r>
                    </a:p>
                  </a:txBody>
                  <a:tcPr/>
                </a:tc>
                <a:tc>
                  <a:txBody>
                    <a:bodyPr/>
                    <a:lstStyle/>
                    <a:p>
                      <a:pPr algn="ctr"/>
                      <a:r>
                        <a:rPr lang="en-US" sz="3200" dirty="0"/>
                        <a:t>0.90704</a:t>
                      </a:r>
                    </a:p>
                  </a:txBody>
                  <a:tcPr/>
                </a:tc>
                <a:tc>
                  <a:txBody>
                    <a:bodyPr/>
                    <a:lstStyle/>
                    <a:p>
                      <a:endParaRPr lang="en-US" dirty="0"/>
                    </a:p>
                  </a:txBody>
                  <a:tcPr/>
                </a:tc>
                <a:extLst>
                  <a:ext uri="{0D108BD9-81ED-4DB2-BD59-A6C34878D82A}">
                    <a16:rowId xmlns:a16="http://schemas.microsoft.com/office/drawing/2014/main" val="1285197972"/>
                  </a:ext>
                </a:extLst>
              </a:tr>
              <a:tr h="1026579">
                <a:tc>
                  <a:txBody>
                    <a:bodyPr/>
                    <a:lstStyle/>
                    <a:p>
                      <a:pPr algn="ctr"/>
                      <a:r>
                        <a:rPr lang="en-US" sz="2800" dirty="0"/>
                        <a:t>LOGISTIC REGRESSION</a:t>
                      </a:r>
                    </a:p>
                  </a:txBody>
                  <a:tcPr/>
                </a:tc>
                <a:tc>
                  <a:txBody>
                    <a:bodyPr/>
                    <a:lstStyle/>
                    <a:p>
                      <a:pPr algn="ctr"/>
                      <a:r>
                        <a:rPr lang="en-US" sz="3200" dirty="0"/>
                        <a:t>0.94716</a:t>
                      </a:r>
                    </a:p>
                  </a:txBody>
                  <a:tcPr/>
                </a:tc>
                <a:tc>
                  <a:txBody>
                    <a:bodyPr/>
                    <a:lstStyle/>
                    <a:p>
                      <a:endParaRPr lang="en-US" dirty="0"/>
                    </a:p>
                  </a:txBody>
                  <a:tcPr/>
                </a:tc>
                <a:extLst>
                  <a:ext uri="{0D108BD9-81ED-4DB2-BD59-A6C34878D82A}">
                    <a16:rowId xmlns:a16="http://schemas.microsoft.com/office/drawing/2014/main" val="2580569562"/>
                  </a:ext>
                </a:extLst>
              </a:tr>
              <a:tr h="1026579">
                <a:tc>
                  <a:txBody>
                    <a:bodyPr/>
                    <a:lstStyle/>
                    <a:p>
                      <a:pPr algn="ctr"/>
                      <a:r>
                        <a:rPr lang="en-US" sz="2800" dirty="0"/>
                        <a:t>KNN</a:t>
                      </a:r>
                    </a:p>
                  </a:txBody>
                  <a:tcPr/>
                </a:tc>
                <a:tc>
                  <a:txBody>
                    <a:bodyPr/>
                    <a:lstStyle/>
                    <a:p>
                      <a:pPr algn="ctr"/>
                      <a:r>
                        <a:rPr lang="en-US" sz="3200" dirty="0"/>
                        <a:t>0.94250</a:t>
                      </a:r>
                    </a:p>
                  </a:txBody>
                  <a:tcPr/>
                </a:tc>
                <a:tc>
                  <a:txBody>
                    <a:bodyPr/>
                    <a:lstStyle/>
                    <a:p>
                      <a:endParaRPr lang="en-US" dirty="0"/>
                    </a:p>
                  </a:txBody>
                  <a:tcPr/>
                </a:tc>
                <a:extLst>
                  <a:ext uri="{0D108BD9-81ED-4DB2-BD59-A6C34878D82A}">
                    <a16:rowId xmlns:a16="http://schemas.microsoft.com/office/drawing/2014/main" val="2163643282"/>
                  </a:ext>
                </a:extLst>
              </a:tr>
              <a:tr h="1026579">
                <a:tc>
                  <a:txBody>
                    <a:bodyPr/>
                    <a:lstStyle/>
                    <a:p>
                      <a:pPr algn="ctr"/>
                      <a:r>
                        <a:rPr lang="en-US" sz="2800" dirty="0"/>
                        <a:t>RANDOM FOREST</a:t>
                      </a:r>
                    </a:p>
                  </a:txBody>
                  <a:tcPr/>
                </a:tc>
                <a:tc>
                  <a:txBody>
                    <a:bodyPr/>
                    <a:lstStyle/>
                    <a:p>
                      <a:pPr algn="ctr"/>
                      <a:r>
                        <a:rPr lang="en-US" sz="3200" dirty="0"/>
                        <a:t>0.94716</a:t>
                      </a:r>
                    </a:p>
                  </a:txBody>
                  <a:tcPr/>
                </a:tc>
                <a:tc>
                  <a:txBody>
                    <a:bodyPr/>
                    <a:lstStyle/>
                    <a:p>
                      <a:endParaRPr lang="en-US" dirty="0"/>
                    </a:p>
                  </a:txBody>
                  <a:tcPr/>
                </a:tc>
                <a:extLst>
                  <a:ext uri="{0D108BD9-81ED-4DB2-BD59-A6C34878D82A}">
                    <a16:rowId xmlns:a16="http://schemas.microsoft.com/office/drawing/2014/main" val="1442360155"/>
                  </a:ext>
                </a:extLst>
              </a:tr>
              <a:tr h="1026579">
                <a:tc>
                  <a:txBody>
                    <a:bodyPr/>
                    <a:lstStyle/>
                    <a:p>
                      <a:pPr algn="ctr"/>
                      <a:r>
                        <a:rPr lang="en-US" sz="2800" dirty="0"/>
                        <a:t>SVM</a:t>
                      </a:r>
                    </a:p>
                  </a:txBody>
                  <a:tcPr/>
                </a:tc>
                <a:tc>
                  <a:txBody>
                    <a:bodyPr/>
                    <a:lstStyle/>
                    <a:p>
                      <a:pPr algn="ctr"/>
                      <a:r>
                        <a:rPr lang="en-US" sz="3200" dirty="0"/>
                        <a:t>0.94716</a:t>
                      </a:r>
                    </a:p>
                  </a:txBody>
                  <a:tcPr/>
                </a:tc>
                <a:tc>
                  <a:txBody>
                    <a:bodyPr/>
                    <a:lstStyle/>
                    <a:p>
                      <a:endParaRPr lang="en-US" dirty="0"/>
                    </a:p>
                  </a:txBody>
                  <a:tcPr/>
                </a:tc>
                <a:extLst>
                  <a:ext uri="{0D108BD9-81ED-4DB2-BD59-A6C34878D82A}">
                    <a16:rowId xmlns:a16="http://schemas.microsoft.com/office/drawing/2014/main" val="754625487"/>
                  </a:ext>
                </a:extLst>
              </a:tr>
            </a:tbl>
          </a:graphicData>
        </a:graphic>
      </p:graphicFrame>
      <p:pic>
        <p:nvPicPr>
          <p:cNvPr id="9" name="Picture 8">
            <a:extLst>
              <a:ext uri="{FF2B5EF4-FFF2-40B4-BE49-F238E27FC236}">
                <a16:creationId xmlns:a16="http://schemas.microsoft.com/office/drawing/2014/main" id="{C962A1B0-1D66-0930-6ACE-0638405CDA1C}"/>
              </a:ext>
            </a:extLst>
          </p:cNvPr>
          <p:cNvPicPr>
            <a:picLocks noChangeAspect="1"/>
          </p:cNvPicPr>
          <p:nvPr/>
        </p:nvPicPr>
        <p:blipFill>
          <a:blip r:embed="rId2"/>
          <a:stretch>
            <a:fillRect/>
          </a:stretch>
        </p:blipFill>
        <p:spPr>
          <a:xfrm>
            <a:off x="8027406" y="1342786"/>
            <a:ext cx="2857258" cy="731321"/>
          </a:xfrm>
          <a:prstGeom prst="rect">
            <a:avLst/>
          </a:prstGeom>
        </p:spPr>
      </p:pic>
      <p:pic>
        <p:nvPicPr>
          <p:cNvPr id="10" name="Picture 9">
            <a:extLst>
              <a:ext uri="{FF2B5EF4-FFF2-40B4-BE49-F238E27FC236}">
                <a16:creationId xmlns:a16="http://schemas.microsoft.com/office/drawing/2014/main" id="{18833E1B-5DB2-C518-6B2B-CEBC9FB0F4BF}"/>
              </a:ext>
            </a:extLst>
          </p:cNvPr>
          <p:cNvPicPr>
            <a:picLocks noChangeAspect="1"/>
          </p:cNvPicPr>
          <p:nvPr/>
        </p:nvPicPr>
        <p:blipFill>
          <a:blip r:embed="rId3"/>
          <a:stretch>
            <a:fillRect/>
          </a:stretch>
        </p:blipFill>
        <p:spPr>
          <a:xfrm>
            <a:off x="8027406" y="2369706"/>
            <a:ext cx="2857258" cy="731320"/>
          </a:xfrm>
          <a:prstGeom prst="rect">
            <a:avLst/>
          </a:prstGeom>
        </p:spPr>
      </p:pic>
      <p:pic>
        <p:nvPicPr>
          <p:cNvPr id="11" name="Picture 10">
            <a:extLst>
              <a:ext uri="{FF2B5EF4-FFF2-40B4-BE49-F238E27FC236}">
                <a16:creationId xmlns:a16="http://schemas.microsoft.com/office/drawing/2014/main" id="{3820C423-3064-3C58-B3C5-BD9811BCD51E}"/>
              </a:ext>
            </a:extLst>
          </p:cNvPr>
          <p:cNvPicPr>
            <a:picLocks noChangeAspect="1"/>
          </p:cNvPicPr>
          <p:nvPr/>
        </p:nvPicPr>
        <p:blipFill>
          <a:blip r:embed="rId4"/>
          <a:stretch>
            <a:fillRect/>
          </a:stretch>
        </p:blipFill>
        <p:spPr>
          <a:xfrm>
            <a:off x="8027408" y="3475298"/>
            <a:ext cx="2925284" cy="731320"/>
          </a:xfrm>
          <a:prstGeom prst="rect">
            <a:avLst/>
          </a:prstGeom>
        </p:spPr>
      </p:pic>
      <p:pic>
        <p:nvPicPr>
          <p:cNvPr id="12" name="Picture 11">
            <a:extLst>
              <a:ext uri="{FF2B5EF4-FFF2-40B4-BE49-F238E27FC236}">
                <a16:creationId xmlns:a16="http://schemas.microsoft.com/office/drawing/2014/main" id="{2D33A97E-27C4-4D47-1987-51C3B3EFDA6B}"/>
              </a:ext>
            </a:extLst>
          </p:cNvPr>
          <p:cNvPicPr>
            <a:picLocks noChangeAspect="1"/>
          </p:cNvPicPr>
          <p:nvPr/>
        </p:nvPicPr>
        <p:blipFill>
          <a:blip r:embed="rId5"/>
          <a:stretch>
            <a:fillRect/>
          </a:stretch>
        </p:blipFill>
        <p:spPr>
          <a:xfrm>
            <a:off x="8027407" y="4580890"/>
            <a:ext cx="2891271" cy="632105"/>
          </a:xfrm>
          <a:prstGeom prst="rect">
            <a:avLst/>
          </a:prstGeom>
        </p:spPr>
      </p:pic>
      <p:pic>
        <p:nvPicPr>
          <p:cNvPr id="13" name="Picture 12">
            <a:extLst>
              <a:ext uri="{FF2B5EF4-FFF2-40B4-BE49-F238E27FC236}">
                <a16:creationId xmlns:a16="http://schemas.microsoft.com/office/drawing/2014/main" id="{B054FDAE-F8C7-2A94-21D2-8E5137879BB7}"/>
              </a:ext>
            </a:extLst>
          </p:cNvPr>
          <p:cNvPicPr>
            <a:picLocks noChangeAspect="1"/>
          </p:cNvPicPr>
          <p:nvPr/>
        </p:nvPicPr>
        <p:blipFill>
          <a:blip r:embed="rId6"/>
          <a:stretch>
            <a:fillRect/>
          </a:stretch>
        </p:blipFill>
        <p:spPr>
          <a:xfrm>
            <a:off x="8027406" y="5537217"/>
            <a:ext cx="3502535" cy="731320"/>
          </a:xfrm>
          <a:prstGeom prst="rect">
            <a:avLst/>
          </a:prstGeom>
        </p:spPr>
      </p:pic>
    </p:spTree>
    <p:extLst>
      <p:ext uri="{BB962C8B-B14F-4D97-AF65-F5344CB8AC3E}">
        <p14:creationId xmlns:p14="http://schemas.microsoft.com/office/powerpoint/2010/main" val="3701344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EF04-541A-72C7-6295-85D25E531C8B}"/>
              </a:ext>
            </a:extLst>
          </p:cNvPr>
          <p:cNvSpPr>
            <a:spLocks noGrp="1"/>
          </p:cNvSpPr>
          <p:nvPr>
            <p:ph type="title"/>
          </p:nvPr>
        </p:nvSpPr>
        <p:spPr>
          <a:xfrm>
            <a:off x="1124641" y="0"/>
            <a:ext cx="10515600" cy="1325563"/>
          </a:xfrm>
        </p:spPr>
        <p:txBody>
          <a:bodyPr>
            <a:normAutofit/>
          </a:bodyPr>
          <a:lstStyle/>
          <a:p>
            <a:pPr algn="ctr"/>
            <a:r>
              <a:rPr lang="en-IN" sz="4000" dirty="0">
                <a:latin typeface="Athelas" panose="02000503000000020003" pitchFamily="2" charset="77"/>
              </a:rPr>
              <a:t>RESULT</a:t>
            </a:r>
          </a:p>
        </p:txBody>
      </p:sp>
      <p:sp>
        <p:nvSpPr>
          <p:cNvPr id="4" name="Slide Number Placeholder 3">
            <a:extLst>
              <a:ext uri="{FF2B5EF4-FFF2-40B4-BE49-F238E27FC236}">
                <a16:creationId xmlns:a16="http://schemas.microsoft.com/office/drawing/2014/main" id="{80FE9DA1-D750-C035-1B58-A7EC277AA7AF}"/>
              </a:ext>
            </a:extLst>
          </p:cNvPr>
          <p:cNvSpPr>
            <a:spLocks noGrp="1"/>
          </p:cNvSpPr>
          <p:nvPr>
            <p:ph type="sldNum" sz="quarter" idx="12"/>
          </p:nvPr>
        </p:nvSpPr>
        <p:spPr/>
        <p:txBody>
          <a:bodyPr/>
          <a:lstStyle/>
          <a:p>
            <a:fld id="{9C480117-B636-4F0F-81B3-14CC89381903}" type="slidenum">
              <a:rPr lang="en-US" smtClean="0">
                <a:solidFill>
                  <a:prstClr val="black">
                    <a:tint val="75000"/>
                  </a:prstClr>
                </a:solidFill>
              </a:rPr>
              <a:pPr/>
              <a:t>21</a:t>
            </a:fld>
            <a:endParaRPr lang="en-US">
              <a:solidFill>
                <a:prstClr val="black">
                  <a:tint val="75000"/>
                </a:prstClr>
              </a:solidFill>
            </a:endParaRPr>
          </a:p>
        </p:txBody>
      </p:sp>
      <p:pic>
        <p:nvPicPr>
          <p:cNvPr id="3" name="Picture 2">
            <a:extLst>
              <a:ext uri="{FF2B5EF4-FFF2-40B4-BE49-F238E27FC236}">
                <a16:creationId xmlns:a16="http://schemas.microsoft.com/office/drawing/2014/main" id="{FC7C9071-0FBB-6287-1F56-A181C808F3F0}"/>
              </a:ext>
            </a:extLst>
          </p:cNvPr>
          <p:cNvPicPr>
            <a:picLocks noChangeAspect="1"/>
          </p:cNvPicPr>
          <p:nvPr/>
        </p:nvPicPr>
        <p:blipFill>
          <a:blip r:embed="rId2"/>
          <a:stretch>
            <a:fillRect/>
          </a:stretch>
        </p:blipFill>
        <p:spPr>
          <a:xfrm>
            <a:off x="1351135" y="2312753"/>
            <a:ext cx="9662059" cy="3305849"/>
          </a:xfrm>
          <a:prstGeom prst="rect">
            <a:avLst/>
          </a:prstGeom>
        </p:spPr>
      </p:pic>
      <p:sp>
        <p:nvSpPr>
          <p:cNvPr id="5" name="TextBox 4">
            <a:extLst>
              <a:ext uri="{FF2B5EF4-FFF2-40B4-BE49-F238E27FC236}">
                <a16:creationId xmlns:a16="http://schemas.microsoft.com/office/drawing/2014/main" id="{DBFCE32D-F955-F00C-EBD4-1EEE9A06EC21}"/>
              </a:ext>
            </a:extLst>
          </p:cNvPr>
          <p:cNvSpPr txBox="1"/>
          <p:nvPr/>
        </p:nvSpPr>
        <p:spPr>
          <a:xfrm>
            <a:off x="3163643" y="1235911"/>
            <a:ext cx="6437596" cy="369332"/>
          </a:xfrm>
          <a:prstGeom prst="rect">
            <a:avLst/>
          </a:prstGeom>
          <a:noFill/>
        </p:spPr>
        <p:txBody>
          <a:bodyPr wrap="none" rtlCol="0">
            <a:spAutoFit/>
          </a:bodyPr>
          <a:lstStyle/>
          <a:p>
            <a:r>
              <a:rPr lang="en-US" dirty="0"/>
              <a:t>COMPARITIVE CHART OF ALL ACCURACIES PLOTTED AS BAR GRAPH </a:t>
            </a:r>
          </a:p>
        </p:txBody>
      </p:sp>
    </p:spTree>
    <p:extLst>
      <p:ext uri="{BB962C8B-B14F-4D97-AF65-F5344CB8AC3E}">
        <p14:creationId xmlns:p14="http://schemas.microsoft.com/office/powerpoint/2010/main" val="184327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466E-F053-6E47-1903-AC51962B0F2F}"/>
              </a:ext>
            </a:extLst>
          </p:cNvPr>
          <p:cNvSpPr>
            <a:spLocks noGrp="1"/>
          </p:cNvSpPr>
          <p:nvPr>
            <p:ph type="title"/>
          </p:nvPr>
        </p:nvSpPr>
        <p:spPr>
          <a:xfrm>
            <a:off x="838200" y="4"/>
            <a:ext cx="10515600" cy="1325563"/>
          </a:xfrm>
        </p:spPr>
        <p:txBody>
          <a:bodyPr/>
          <a:lstStyle/>
          <a:p>
            <a:pPr algn="ctr"/>
            <a:r>
              <a:rPr lang="en-IN" dirty="0"/>
              <a:t>Conclusion:-</a:t>
            </a:r>
          </a:p>
        </p:txBody>
      </p:sp>
      <p:sp>
        <p:nvSpPr>
          <p:cNvPr id="3" name="Content Placeholder 2">
            <a:extLst>
              <a:ext uri="{FF2B5EF4-FFF2-40B4-BE49-F238E27FC236}">
                <a16:creationId xmlns:a16="http://schemas.microsoft.com/office/drawing/2014/main" id="{9667A594-997D-653A-C766-BB021CC16458}"/>
              </a:ext>
            </a:extLst>
          </p:cNvPr>
          <p:cNvSpPr>
            <a:spLocks noGrp="1"/>
          </p:cNvSpPr>
          <p:nvPr>
            <p:ph idx="1"/>
          </p:nvPr>
        </p:nvSpPr>
        <p:spPr>
          <a:xfrm>
            <a:off x="548640" y="1478601"/>
            <a:ext cx="11262361" cy="5089843"/>
          </a:xfrm>
        </p:spPr>
        <p:txBody>
          <a:bodyPr>
            <a:normAutofit fontScale="92500" lnSpcReduction="10000"/>
          </a:bodyPr>
          <a:lstStyle/>
          <a:p>
            <a:r>
              <a:rPr lang="en-US" dirty="0"/>
              <a:t>By the application of five algorithms that we have included in our paper there are many other algorithms that can also be employed in a similar way which may give similar or better results and hands there is an infinite number of constant combinations that we may employ in order to achieve greater accuracies and remove the false negatives as well as the false positives. </a:t>
            </a:r>
            <a:endParaRPr lang="en-US" sz="1600" dirty="0"/>
          </a:p>
          <a:p>
            <a:r>
              <a:rPr lang="en-US" dirty="0"/>
              <a:t>By comparing various accuracies that we have obtained from machine learning algorithms we can easily see which has the best and which might need extra usage of accuracy boosting algorithms or other optimization techniques in order to achieve better results. </a:t>
            </a:r>
          </a:p>
          <a:p>
            <a:r>
              <a:rPr lang="en-US" dirty="0"/>
              <a:t>We have also successfully showcased the importance of preprocessing outside input data sets by the usage of exploratory data analysis as well as normalization and visualization techniques and how they can increase our accuracy. </a:t>
            </a:r>
          </a:p>
          <a:p>
            <a:r>
              <a:rPr lang="en-US" dirty="0"/>
              <a:t>FUTURE WORK: Work on the imbalance of the data </a:t>
            </a:r>
            <a:endParaRPr lang="en-US" sz="1600" b="1" dirty="0"/>
          </a:p>
          <a:p>
            <a:pPr marL="0" indent="0">
              <a:buNone/>
            </a:pPr>
            <a:endParaRPr lang="en-US" sz="1600" dirty="0"/>
          </a:p>
          <a:p>
            <a:endParaRPr lang="en-IN" sz="1600" dirty="0"/>
          </a:p>
        </p:txBody>
      </p:sp>
      <p:sp>
        <p:nvSpPr>
          <p:cNvPr id="4" name="Slide Number Placeholder 3">
            <a:extLst>
              <a:ext uri="{FF2B5EF4-FFF2-40B4-BE49-F238E27FC236}">
                <a16:creationId xmlns:a16="http://schemas.microsoft.com/office/drawing/2014/main" id="{3FBB071C-48CD-B09B-1E91-F04EEE7107E6}"/>
              </a:ext>
            </a:extLst>
          </p:cNvPr>
          <p:cNvSpPr>
            <a:spLocks noGrp="1"/>
          </p:cNvSpPr>
          <p:nvPr>
            <p:ph type="sldNum" sz="quarter" idx="12"/>
          </p:nvPr>
        </p:nvSpPr>
        <p:spPr/>
        <p:txBody>
          <a:bodyPr/>
          <a:lstStyle/>
          <a:p>
            <a:fld id="{9C480117-B636-4F0F-81B3-14CC89381903}"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2200677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7261-384F-7FEB-0E70-8BF335854A22}"/>
              </a:ext>
            </a:extLst>
          </p:cNvPr>
          <p:cNvSpPr>
            <a:spLocks noGrp="1"/>
          </p:cNvSpPr>
          <p:nvPr>
            <p:ph type="title"/>
          </p:nvPr>
        </p:nvSpPr>
        <p:spPr>
          <a:xfrm>
            <a:off x="2796209" y="862969"/>
            <a:ext cx="6599582" cy="681794"/>
          </a:xfrm>
        </p:spPr>
        <p:txBody>
          <a:bodyPr>
            <a:normAutofit fontScale="90000"/>
          </a:bodyPr>
          <a:lstStyle/>
          <a:p>
            <a:pPr algn="ctr"/>
            <a:r>
              <a:rPr lang="en-US" b="1" dirty="0"/>
              <a:t>References</a:t>
            </a:r>
            <a:endParaRPr lang="en-IN" b="1" dirty="0"/>
          </a:p>
        </p:txBody>
      </p:sp>
      <p:sp>
        <p:nvSpPr>
          <p:cNvPr id="3" name="Content Placeholder 2">
            <a:extLst>
              <a:ext uri="{FF2B5EF4-FFF2-40B4-BE49-F238E27FC236}">
                <a16:creationId xmlns:a16="http://schemas.microsoft.com/office/drawing/2014/main" id="{6F7E4798-C228-705B-B3B3-FE36A0B5E5C9}"/>
              </a:ext>
            </a:extLst>
          </p:cNvPr>
          <p:cNvSpPr>
            <a:spLocks noGrp="1"/>
          </p:cNvSpPr>
          <p:nvPr>
            <p:ph idx="1"/>
          </p:nvPr>
        </p:nvSpPr>
        <p:spPr>
          <a:xfrm>
            <a:off x="718819" y="1571310"/>
            <a:ext cx="10754362" cy="4785043"/>
          </a:xfrm>
        </p:spPr>
        <p:txBody>
          <a:bodyPr>
            <a:normAutofit fontScale="92500" lnSpcReduction="10000"/>
          </a:bodyPr>
          <a:lstStyle/>
          <a:p>
            <a:r>
              <a:rPr lang="en-US" sz="1600" dirty="0"/>
              <a:t>[1] Li, X., Liu, H., Du, X., Zhang, P., Hu, G., </a:t>
            </a:r>
            <a:r>
              <a:rPr lang="en-US" sz="1600" dirty="0" err="1"/>
              <a:t>Xie</a:t>
            </a:r>
            <a:r>
              <a:rPr lang="en-US" sz="1600" dirty="0"/>
              <a:t>, G., ... &amp; </a:t>
            </a:r>
            <a:r>
              <a:rPr lang="en-US" sz="1600" dirty="0" err="1"/>
              <a:t>Xie</a:t>
            </a:r>
            <a:r>
              <a:rPr lang="en-US" sz="1600" dirty="0"/>
              <a:t>, X. (2016). Integrated machine learning approaches for predicting ischemic stroke and thromboembolism in atrial fibrillation. In AMIA Annual Symposium Proceedings (Vol. 2016, p. 799). American Medical Informatics Association.</a:t>
            </a:r>
          </a:p>
          <a:p>
            <a:r>
              <a:rPr lang="en-US" sz="1600" dirty="0"/>
              <a:t> [2] </a:t>
            </a:r>
            <a:r>
              <a:rPr lang="en-US" sz="1600" dirty="0" err="1"/>
              <a:t>Paikaray</a:t>
            </a:r>
            <a:r>
              <a:rPr lang="en-US" sz="1600" dirty="0"/>
              <a:t>, D., &amp; Mehta, A. K. (2022). An extensive approach towards heart stroke prediction using machine learning with ensemble classifier. In Proceedings of the International Conference on Paradigms of Communication, Computing and Data Sciences (pp. 767-777). Springer, Singapore. </a:t>
            </a:r>
          </a:p>
          <a:p>
            <a:r>
              <a:rPr lang="en-US" sz="1600" dirty="0"/>
              <a:t>[3] </a:t>
            </a:r>
            <a:r>
              <a:rPr lang="en-US" sz="1600" dirty="0" err="1"/>
              <a:t>Cheon</a:t>
            </a:r>
            <a:r>
              <a:rPr lang="en-US" sz="1600" dirty="0"/>
              <a:t>, S., Kim, J., &amp; Lim, J. (2019). The use of deep learning to predict stroke patient mortality. International journal of environmental research and public health, 16(11), 1876. </a:t>
            </a:r>
          </a:p>
          <a:p>
            <a:r>
              <a:rPr lang="en-US" sz="1600" dirty="0"/>
              <a:t>[4] Kim, J. K., </a:t>
            </a:r>
            <a:r>
              <a:rPr lang="en-US" sz="1600" dirty="0" err="1"/>
              <a:t>Lv</a:t>
            </a:r>
            <a:r>
              <a:rPr lang="en-US" sz="1600" dirty="0"/>
              <a:t>, Z., Park, D., &amp; Chang, M. C. (2022). Practical machine learning model to predict the recovery of motor function in patients with stroke. European Neurology, 1-7.</a:t>
            </a:r>
          </a:p>
          <a:p>
            <a:r>
              <a:rPr lang="en-US" sz="1600" dirty="0"/>
              <a:t> [5] </a:t>
            </a:r>
            <a:r>
              <a:rPr lang="en-US" sz="1600" dirty="0" err="1"/>
              <a:t>Heo</a:t>
            </a:r>
            <a:r>
              <a:rPr lang="en-US" sz="1600" dirty="0"/>
              <a:t>, J., </a:t>
            </a:r>
            <a:r>
              <a:rPr lang="en-US" sz="1600" dirty="0" err="1"/>
              <a:t>Yoo</a:t>
            </a:r>
            <a:r>
              <a:rPr lang="en-US" sz="1600" dirty="0"/>
              <a:t>, J., Lee, H., Lee, I. H., Kim, J. S., Park, E., ... &amp; Nam, H. S. (2022). Prediction of Hidden Coronary Artery Disease Using Machine Learning in Patients With Acute Ischemic Stroke. Neurology.</a:t>
            </a:r>
          </a:p>
          <a:p>
            <a:r>
              <a:rPr lang="en-US" sz="1600" dirty="0"/>
              <a:t> [6] </a:t>
            </a:r>
            <a:r>
              <a:rPr lang="en-US" sz="1600" dirty="0" err="1"/>
              <a:t>Heo</a:t>
            </a:r>
            <a:r>
              <a:rPr lang="en-US" sz="1600" dirty="0"/>
              <a:t>, J., </a:t>
            </a:r>
            <a:r>
              <a:rPr lang="en-US" sz="1600" dirty="0" err="1"/>
              <a:t>Yoo</a:t>
            </a:r>
            <a:r>
              <a:rPr lang="en-US" sz="1600" dirty="0"/>
              <a:t>, J., Lee, H., Lee, I. H., Kim, J. S., Park, E., ... &amp; Nam, H. S. (2022). Prediction of Hidden Coronary Artery Disease Using Machine Learning in Patients With Acute Ischemic Stroke. Neurology.</a:t>
            </a:r>
          </a:p>
          <a:p>
            <a:r>
              <a:rPr lang="en-US" sz="1600" dirty="0"/>
              <a:t> [7] Rana, C., </a:t>
            </a:r>
            <a:r>
              <a:rPr lang="en-US" sz="1600" dirty="0" err="1"/>
              <a:t>Chitre</a:t>
            </a:r>
            <a:r>
              <a:rPr lang="en-US" sz="1600" dirty="0"/>
              <a:t>, N., </a:t>
            </a:r>
            <a:r>
              <a:rPr lang="en-US" sz="1600" dirty="0" err="1"/>
              <a:t>Poyekar</a:t>
            </a:r>
            <a:r>
              <a:rPr lang="en-US" sz="1600" dirty="0"/>
              <a:t>, B., &amp; Bide, P. (2021, July). Stroke Prediction Using Smote-Tomek and Neural Network. In 2021 12th International Conference on Computing Communication and Networking Technologies (ICCCNT) (pp. 1-5).</a:t>
            </a:r>
          </a:p>
          <a:p>
            <a:r>
              <a:rPr lang="en-US" sz="1600" dirty="0"/>
              <a:t> [8] https://www.analyticsvidhya.com/blog/2021/05/how-to-createa-stroke-prediction-model/ </a:t>
            </a:r>
          </a:p>
          <a:p>
            <a:r>
              <a:rPr lang="en-US" sz="1600" dirty="0"/>
              <a:t>[9] https://arxiv.org/abs/2203.00497 </a:t>
            </a:r>
          </a:p>
          <a:p>
            <a:r>
              <a:rPr lang="en-US" sz="1600" dirty="0"/>
              <a:t>[10] https://www.kaggle.com/datasets/fedesoriano/strokeprediction-datase</a:t>
            </a:r>
            <a:endParaRPr lang="en-IN" sz="1600" dirty="0"/>
          </a:p>
          <a:p>
            <a:endParaRPr lang="en-IN" sz="1600" dirty="0"/>
          </a:p>
        </p:txBody>
      </p:sp>
      <p:sp>
        <p:nvSpPr>
          <p:cNvPr id="4" name="Slide Number Placeholder 3">
            <a:extLst>
              <a:ext uri="{FF2B5EF4-FFF2-40B4-BE49-F238E27FC236}">
                <a16:creationId xmlns:a16="http://schemas.microsoft.com/office/drawing/2014/main" id="{7E5A3559-57FD-0F40-F73E-930D6491D33D}"/>
              </a:ext>
            </a:extLst>
          </p:cNvPr>
          <p:cNvSpPr>
            <a:spLocks noGrp="1"/>
          </p:cNvSpPr>
          <p:nvPr>
            <p:ph type="sldNum" sz="quarter" idx="12"/>
          </p:nvPr>
        </p:nvSpPr>
        <p:spPr/>
        <p:txBody>
          <a:bodyPr/>
          <a:lstStyle/>
          <a:p>
            <a:fld id="{9C480117-B636-4F0F-81B3-14CC89381903}"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3722333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Thank You</a:t>
            </a:r>
          </a:p>
        </p:txBody>
      </p:sp>
      <p:sp>
        <p:nvSpPr>
          <p:cNvPr id="21" name="Isosceles Triangle 20">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321732" y="6356350"/>
            <a:ext cx="2568811" cy="365125"/>
          </a:xfrm>
        </p:spPr>
        <p:txBody>
          <a:bodyPr vert="horz" lIns="91440" tIns="45720" rIns="91440" bIns="45720" rtlCol="0" anchor="ctr">
            <a:normAutofit/>
          </a:bodyPr>
          <a:lstStyle/>
          <a:p>
            <a:pPr algn="l">
              <a:spcAft>
                <a:spcPts val="600"/>
              </a:spcAft>
            </a:pPr>
            <a:fld id="{9C480117-B636-4F0F-81B3-14CC89381903}" type="slidenum">
              <a:rPr lang="en-US">
                <a:solidFill>
                  <a:srgbClr val="FFFFFF"/>
                </a:solidFill>
              </a:rPr>
              <a:pPr algn="l">
                <a:spcAft>
                  <a:spcPts val="600"/>
                </a:spcAft>
              </a:pPr>
              <a:t>24</a:t>
            </a:fld>
            <a:endParaRPr lang="en-US">
              <a:solidFill>
                <a:srgbClr val="FFFFFF"/>
              </a:solidFill>
            </a:endParaRPr>
          </a:p>
        </p:txBody>
      </p:sp>
      <p:sp>
        <p:nvSpPr>
          <p:cNvPr id="27" name="Freeform: Shape 26">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600669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662ADC-09B0-FB8C-3974-7F894E890F67}"/>
              </a:ext>
            </a:extLst>
          </p:cNvPr>
          <p:cNvSpPr>
            <a:spLocks noGrp="1"/>
          </p:cNvSpPr>
          <p:nvPr>
            <p:ph type="title" idx="4294967295"/>
          </p:nvPr>
        </p:nvSpPr>
        <p:spPr>
          <a:xfrm>
            <a:off x="4897415" y="-167085"/>
            <a:ext cx="10905066" cy="1135737"/>
          </a:xfrm>
        </p:spPr>
        <p:txBody>
          <a:bodyPr vert="horz" lIns="91440" tIns="45720" rIns="91440" bIns="45720" rtlCol="0" anchor="ctr">
            <a:normAutofit/>
          </a:bodyPr>
          <a:lstStyle/>
          <a:p>
            <a:r>
              <a:rPr lang="en-US" sz="3600" kern="1200" dirty="0">
                <a:solidFill>
                  <a:schemeClr val="tx1"/>
                </a:solidFill>
                <a:latin typeface="Athelas" panose="02000503000000020003" pitchFamily="2" charset="77"/>
              </a:rPr>
              <a:t>Abstract</a:t>
            </a:r>
            <a:r>
              <a:rPr lang="en-US" sz="3600" kern="1200" dirty="0">
                <a:solidFill>
                  <a:schemeClr val="tx1"/>
                </a:solidFill>
                <a:latin typeface="+mj-lt"/>
                <a:ea typeface="+mj-ea"/>
                <a:cs typeface="+mj-cs"/>
              </a:rPr>
              <a:t>:-</a:t>
            </a:r>
          </a:p>
        </p:txBody>
      </p:sp>
      <p:sp>
        <p:nvSpPr>
          <p:cNvPr id="3" name="TextBox 2">
            <a:extLst>
              <a:ext uri="{FF2B5EF4-FFF2-40B4-BE49-F238E27FC236}">
                <a16:creationId xmlns:a16="http://schemas.microsoft.com/office/drawing/2014/main" id="{E04D30BA-1FC6-EC70-9C69-2A0A72DC0663}"/>
              </a:ext>
            </a:extLst>
          </p:cNvPr>
          <p:cNvSpPr txBox="1"/>
          <p:nvPr/>
        </p:nvSpPr>
        <p:spPr>
          <a:xfrm>
            <a:off x="643467" y="1086678"/>
            <a:ext cx="10905066" cy="5090285"/>
          </a:xfrm>
          <a:prstGeom prst="rect">
            <a:avLst/>
          </a:prstGeom>
        </p:spPr>
        <p:txBody>
          <a:bodyPr vert="horz" lIns="91440" tIns="45720" rIns="91440" bIns="45720" rtlCol="0">
            <a:normAutofit lnSpcReduction="10000"/>
          </a:bodyPr>
          <a:lstStyle/>
          <a:p>
            <a:pPr indent="-228600">
              <a:lnSpc>
                <a:spcPct val="90000"/>
              </a:lnSpc>
              <a:spcAft>
                <a:spcPts val="600"/>
              </a:spcAft>
              <a:buFont typeface="Arial" panose="020B0604020202020204" pitchFamily="34" charset="0"/>
              <a:buChar char="•"/>
            </a:pPr>
            <a:r>
              <a:rPr lang="en-US" sz="2400" dirty="0"/>
              <a:t>Due to modern stressful conditions and deteriorating health conditions, including but not limited to hypertension, kidney and liver functioning and BMI fallacies, stroke has become one of the most prominent reasons of death, partial and complete paralysis, and lifelong disabilities. </a:t>
            </a:r>
          </a:p>
          <a:p>
            <a:pPr indent="-228600">
              <a:lnSpc>
                <a:spcPct val="90000"/>
              </a:lnSpc>
              <a:spcAft>
                <a:spcPts val="600"/>
              </a:spcAft>
              <a:buFont typeface="Arial" panose="020B0604020202020204" pitchFamily="34" charset="0"/>
              <a:buChar char="•"/>
            </a:pPr>
            <a:r>
              <a:rPr lang="en-US" sz="2400" dirty="0"/>
              <a:t>Given this predicament, machine learning can prove to be useful tool to make systematic predictions and aid as a decision-making tool. </a:t>
            </a:r>
          </a:p>
          <a:p>
            <a:pPr indent="-228600">
              <a:lnSpc>
                <a:spcPct val="90000"/>
              </a:lnSpc>
              <a:spcAft>
                <a:spcPts val="600"/>
              </a:spcAft>
              <a:buFont typeface="Arial" panose="020B0604020202020204" pitchFamily="34" charset="0"/>
              <a:buChar char="•"/>
            </a:pPr>
            <a:r>
              <a:rPr lang="en-US" sz="2400" dirty="0"/>
              <a:t>This paper aims to employ a hybrid approach in order to detect strokes using a combination of machine learning algorithms and concepts while </a:t>
            </a:r>
            <a:r>
              <a:rPr lang="en-US" sz="2400" dirty="0" err="1"/>
              <a:t>minimising</a:t>
            </a:r>
            <a:r>
              <a:rPr lang="en-US" sz="2400" dirty="0"/>
              <a:t> the Type 1 and Type 2 error and maximizing accuracy via hyper parameter tuning and various </a:t>
            </a:r>
            <a:r>
              <a:rPr lang="en-US" sz="2400" dirty="0" err="1"/>
              <a:t>optimisation</a:t>
            </a:r>
            <a:r>
              <a:rPr lang="en-US" sz="2400" dirty="0"/>
              <a:t> methods. </a:t>
            </a:r>
          </a:p>
          <a:p>
            <a:pPr indent="-228600">
              <a:lnSpc>
                <a:spcPct val="90000"/>
              </a:lnSpc>
              <a:spcAft>
                <a:spcPts val="600"/>
              </a:spcAft>
              <a:buFont typeface="Arial" panose="020B0604020202020204" pitchFamily="34" charset="0"/>
              <a:buChar char="•"/>
            </a:pPr>
            <a:r>
              <a:rPr lang="en-US" sz="2400" dirty="0"/>
              <a:t>Artificial intelligence has been making great breakthroughs in medicine and one probable action path can be to employ various machine learning algorithms to an imbalanced data set containing features such as occurrence of hypertension, body mass index level, heart disease, average glucose level, smoking status, previous stroke and age and predicting the probability of a stroke for a given individual. </a:t>
            </a:r>
          </a:p>
          <a:p>
            <a:pPr indent="-228600">
              <a:lnSpc>
                <a:spcPct val="90000"/>
              </a:lnSpc>
              <a:spcAft>
                <a:spcPts val="600"/>
              </a:spcAft>
              <a:buFont typeface="Arial" panose="020B0604020202020204" pitchFamily="34" charset="0"/>
              <a:buChar char="•"/>
            </a:pPr>
            <a:endParaRPr lang="en-US" sz="2400" dirty="0"/>
          </a:p>
        </p:txBody>
      </p:sp>
      <p:sp>
        <p:nvSpPr>
          <p:cNvPr id="28" name="Rectangle 2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71E755EF-EE63-A138-DE0B-B72E1E25516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9C480117-B636-4F0F-81B3-14CC89381903}" type="slidenum">
              <a:rPr lang="en-US" smtClean="0"/>
              <a:pPr>
                <a:spcAft>
                  <a:spcPts val="600"/>
                </a:spcAft>
              </a:pPr>
              <a:t>3</a:t>
            </a:fld>
            <a:endParaRPr lang="en-US"/>
          </a:p>
        </p:txBody>
      </p:sp>
      <p:pic>
        <p:nvPicPr>
          <p:cNvPr id="10" name="Picture 9">
            <a:extLst>
              <a:ext uri="{FF2B5EF4-FFF2-40B4-BE49-F238E27FC236}">
                <a16:creationId xmlns:a16="http://schemas.microsoft.com/office/drawing/2014/main" id="{F5060FCE-AE36-C2EA-1363-987B49242DC6}"/>
              </a:ext>
            </a:extLst>
          </p:cNvPr>
          <p:cNvPicPr>
            <a:picLocks noChangeAspect="1"/>
          </p:cNvPicPr>
          <p:nvPr/>
        </p:nvPicPr>
        <p:blipFill>
          <a:blip r:embed="rId2"/>
          <a:stretch>
            <a:fillRect/>
          </a:stretch>
        </p:blipFill>
        <p:spPr>
          <a:xfrm>
            <a:off x="213508" y="-9037"/>
            <a:ext cx="2235200" cy="889000"/>
          </a:xfrm>
          <a:prstGeom prst="rect">
            <a:avLst/>
          </a:prstGeom>
        </p:spPr>
      </p:pic>
    </p:spTree>
    <p:extLst>
      <p:ext uri="{BB962C8B-B14F-4D97-AF65-F5344CB8AC3E}">
        <p14:creationId xmlns:p14="http://schemas.microsoft.com/office/powerpoint/2010/main" val="392582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21DD9D-7D8C-14B1-3909-2FE800B82D42}"/>
              </a:ext>
            </a:extLst>
          </p:cNvPr>
          <p:cNvSpPr>
            <a:spLocks noGrp="1"/>
          </p:cNvSpPr>
          <p:nvPr>
            <p:ph type="title"/>
          </p:nvPr>
        </p:nvSpPr>
        <p:spPr>
          <a:xfrm>
            <a:off x="1115568" y="215833"/>
            <a:ext cx="10232136" cy="1014984"/>
          </a:xfrm>
        </p:spPr>
        <p:txBody>
          <a:bodyPr>
            <a:normAutofit/>
          </a:bodyPr>
          <a:lstStyle/>
          <a:p>
            <a:r>
              <a:rPr lang="en-IN" sz="4000" dirty="0">
                <a:latin typeface="Athelas" panose="02000503000000020003" pitchFamily="2" charset="77"/>
              </a:rPr>
              <a:t>Literature Review</a:t>
            </a:r>
          </a:p>
        </p:txBody>
      </p:sp>
      <p:sp>
        <p:nvSpPr>
          <p:cNvPr id="19" name="Rectangle 18">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C5660915-D0F4-3464-6956-ACC9A357352D}"/>
              </a:ext>
            </a:extLst>
          </p:cNvPr>
          <p:cNvSpPr>
            <a:spLocks noGrp="1"/>
          </p:cNvSpPr>
          <p:nvPr>
            <p:ph type="sldNum" sz="quarter" idx="12"/>
          </p:nvPr>
        </p:nvSpPr>
        <p:spPr>
          <a:xfrm>
            <a:off x="8610600" y="6356350"/>
            <a:ext cx="2743200" cy="365125"/>
          </a:xfrm>
        </p:spPr>
        <p:txBody>
          <a:bodyPr>
            <a:normAutofit/>
          </a:bodyPr>
          <a:lstStyle/>
          <a:p>
            <a:pPr>
              <a:spcAft>
                <a:spcPts val="600"/>
              </a:spcAft>
            </a:pPr>
            <a:fld id="{9C480117-B636-4F0F-81B3-14CC89381903}"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graphicFrame>
        <p:nvGraphicFramePr>
          <p:cNvPr id="10" name="Table 10">
            <a:extLst>
              <a:ext uri="{FF2B5EF4-FFF2-40B4-BE49-F238E27FC236}">
                <a16:creationId xmlns:a16="http://schemas.microsoft.com/office/drawing/2014/main" id="{8DDD45C6-DCF7-49BC-C4E5-B0D6A52931D9}"/>
              </a:ext>
            </a:extLst>
          </p:cNvPr>
          <p:cNvGraphicFramePr>
            <a:graphicFrameLocks noGrp="1"/>
          </p:cNvGraphicFramePr>
          <p:nvPr>
            <p:ph idx="1"/>
            <p:extLst>
              <p:ext uri="{D42A27DB-BD31-4B8C-83A1-F6EECF244321}">
                <p14:modId xmlns:p14="http://schemas.microsoft.com/office/powerpoint/2010/main" val="3121920407"/>
              </p:ext>
            </p:extLst>
          </p:nvPr>
        </p:nvGraphicFramePr>
        <p:xfrm>
          <a:off x="1115567" y="1247638"/>
          <a:ext cx="10232137" cy="5062763"/>
        </p:xfrm>
        <a:graphic>
          <a:graphicData uri="http://schemas.openxmlformats.org/drawingml/2006/table">
            <a:tbl>
              <a:tblPr firstRow="1" bandRow="1">
                <a:tableStyleId>{93296810-A885-4BE3-A3E7-6D5BEEA58F35}</a:tableStyleId>
              </a:tblPr>
              <a:tblGrid>
                <a:gridCol w="1179301">
                  <a:extLst>
                    <a:ext uri="{9D8B030D-6E8A-4147-A177-3AD203B41FA5}">
                      <a16:colId xmlns:a16="http://schemas.microsoft.com/office/drawing/2014/main" val="1148621155"/>
                    </a:ext>
                  </a:extLst>
                </a:gridCol>
                <a:gridCol w="4119184">
                  <a:extLst>
                    <a:ext uri="{9D8B030D-6E8A-4147-A177-3AD203B41FA5}">
                      <a16:colId xmlns:a16="http://schemas.microsoft.com/office/drawing/2014/main" val="2974423974"/>
                    </a:ext>
                  </a:extLst>
                </a:gridCol>
                <a:gridCol w="4933652">
                  <a:extLst>
                    <a:ext uri="{9D8B030D-6E8A-4147-A177-3AD203B41FA5}">
                      <a16:colId xmlns:a16="http://schemas.microsoft.com/office/drawing/2014/main" val="132478678"/>
                    </a:ext>
                  </a:extLst>
                </a:gridCol>
              </a:tblGrid>
              <a:tr h="962223">
                <a:tc>
                  <a:txBody>
                    <a:bodyPr/>
                    <a:lstStyle/>
                    <a:p>
                      <a:r>
                        <a:rPr lang="en-US" sz="2600"/>
                        <a:t>S. NO</a:t>
                      </a:r>
                    </a:p>
                  </a:txBody>
                  <a:tcPr marL="130030" marR="130030" marT="65015" marB="65015"/>
                </a:tc>
                <a:tc>
                  <a:txBody>
                    <a:bodyPr/>
                    <a:lstStyle/>
                    <a:p>
                      <a:pPr algn="ctr"/>
                      <a:r>
                        <a:rPr lang="en-US" sz="2600"/>
                        <a:t>TITLE OF PAPER AND AUTHORS</a:t>
                      </a:r>
                    </a:p>
                  </a:txBody>
                  <a:tcPr marL="130030" marR="130030" marT="65015" marB="65015"/>
                </a:tc>
                <a:tc>
                  <a:txBody>
                    <a:bodyPr/>
                    <a:lstStyle/>
                    <a:p>
                      <a:pPr algn="ctr"/>
                      <a:r>
                        <a:rPr lang="en-US" sz="2600"/>
                        <a:t>MAIN CONTRIBUTION</a:t>
                      </a:r>
                    </a:p>
                  </a:txBody>
                  <a:tcPr marL="130030" marR="130030" marT="65015" marB="65015"/>
                </a:tc>
                <a:extLst>
                  <a:ext uri="{0D108BD9-81ED-4DB2-BD59-A6C34878D82A}">
                    <a16:rowId xmlns:a16="http://schemas.microsoft.com/office/drawing/2014/main" val="1928487938"/>
                  </a:ext>
                </a:extLst>
              </a:tr>
              <a:tr h="2158477">
                <a:tc>
                  <a:txBody>
                    <a:bodyPr/>
                    <a:lstStyle/>
                    <a:p>
                      <a:r>
                        <a:rPr lang="en-US" sz="2600" dirty="0"/>
                        <a:t>1</a:t>
                      </a:r>
                    </a:p>
                  </a:txBody>
                  <a:tcPr marL="130030" marR="130030" marT="65015" marB="65015"/>
                </a:tc>
                <a:tc>
                  <a:txBody>
                    <a:bodyPr/>
                    <a:lstStyle/>
                    <a:p>
                      <a:r>
                        <a:rPr lang="en-US" sz="2400" b="1" i="0" kern="1200" dirty="0">
                          <a:solidFill>
                            <a:schemeClr val="dk1"/>
                          </a:solidFill>
                          <a:effectLst/>
                          <a:latin typeface="+mn-lt"/>
                          <a:ea typeface="+mn-ea"/>
                          <a:cs typeface="+mn-cs"/>
                        </a:rPr>
                        <a:t>Integrated Machine Learning Approaches for Predicting Ischemic Stroke and Thromboembolism in Atrial Fibrillation</a:t>
                      </a:r>
                    </a:p>
                    <a:p>
                      <a:r>
                        <a:rPr lang="en-US" sz="2400" b="0" i="0" u="none" strike="noStrike" kern="1200" dirty="0">
                          <a:solidFill>
                            <a:schemeClr val="dk1"/>
                          </a:solidFill>
                          <a:effectLst/>
                          <a:latin typeface="+mn-lt"/>
                          <a:ea typeface="+mn-ea"/>
                          <a:cs typeface="+mn-cs"/>
                          <a:hlinkClick r:id="rId2"/>
                        </a:rPr>
                        <a:t>Xiang Li</a:t>
                      </a:r>
                      <a:r>
                        <a:rPr lang="en-US" sz="2400" b="0" i="0" kern="1200" baseline="30000" dirty="0">
                          <a:solidFill>
                            <a:schemeClr val="dk1"/>
                          </a:solidFill>
                          <a:effectLst/>
                          <a:latin typeface="+mn-lt"/>
                          <a:ea typeface="+mn-ea"/>
                          <a:cs typeface="+mn-cs"/>
                        </a:rPr>
                        <a:t> </a:t>
                      </a:r>
                      <a:r>
                        <a:rPr lang="en-US" sz="2400" b="0" i="0" u="none" strike="noStrike" kern="1200" baseline="30000" dirty="0">
                          <a:solidFill>
                            <a:schemeClr val="dk1"/>
                          </a:solidFill>
                          <a:effectLst/>
                          <a:latin typeface="+mn-lt"/>
                          <a:ea typeface="+mn-ea"/>
                          <a:cs typeface="+mn-cs"/>
                          <a:hlinkClick r:id="rId3" tooltip="IBM Research - China, Beijing, China."/>
                        </a:rPr>
                        <a:t>1</a:t>
                      </a:r>
                      <a:r>
                        <a:rPr lang="en-US" sz="2400" b="0" i="0" kern="1200" dirty="0">
                          <a:solidFill>
                            <a:schemeClr val="dk1"/>
                          </a:solidFill>
                          <a:effectLst/>
                          <a:latin typeface="+mn-lt"/>
                          <a:ea typeface="+mn-ea"/>
                          <a:cs typeface="+mn-cs"/>
                        </a:rPr>
                        <a:t>, </a:t>
                      </a:r>
                      <a:r>
                        <a:rPr lang="en-US" sz="2400" b="0" i="0" u="none" strike="noStrike" kern="1200" dirty="0">
                          <a:solidFill>
                            <a:schemeClr val="dk1"/>
                          </a:solidFill>
                          <a:effectLst/>
                          <a:latin typeface="+mn-lt"/>
                          <a:ea typeface="+mn-ea"/>
                          <a:cs typeface="+mn-cs"/>
                          <a:hlinkClick r:id="rId4"/>
                        </a:rPr>
                        <a:t>Haifeng Liu</a:t>
                      </a:r>
                      <a:r>
                        <a:rPr lang="en-US" sz="2400" b="0" i="0" kern="1200" baseline="30000" dirty="0">
                          <a:solidFill>
                            <a:schemeClr val="dk1"/>
                          </a:solidFill>
                          <a:effectLst/>
                          <a:latin typeface="+mn-lt"/>
                          <a:ea typeface="+mn-ea"/>
                          <a:cs typeface="+mn-cs"/>
                        </a:rPr>
                        <a:t> </a:t>
                      </a:r>
                      <a:r>
                        <a:rPr lang="en-US" sz="2400" b="0" i="0" u="none" strike="noStrike" kern="1200" baseline="30000" dirty="0">
                          <a:solidFill>
                            <a:schemeClr val="dk1"/>
                          </a:solidFill>
                          <a:effectLst/>
                          <a:latin typeface="+mn-lt"/>
                          <a:ea typeface="+mn-ea"/>
                          <a:cs typeface="+mn-cs"/>
                          <a:hlinkClick r:id="rId3" tooltip="IBM Research - China, Beijing, China."/>
                        </a:rPr>
                        <a:t>1</a:t>
                      </a:r>
                      <a:r>
                        <a:rPr lang="en-US" sz="2400" b="0" i="0" kern="1200" dirty="0">
                          <a:solidFill>
                            <a:schemeClr val="dk1"/>
                          </a:solidFill>
                          <a:effectLst/>
                          <a:latin typeface="+mn-lt"/>
                          <a:ea typeface="+mn-ea"/>
                          <a:cs typeface="+mn-cs"/>
                        </a:rPr>
                        <a:t>, </a:t>
                      </a:r>
                      <a:endParaRPr lang="en-US" sz="3200" dirty="0"/>
                    </a:p>
                  </a:txBody>
                  <a:tcPr marL="130030" marR="130030" marT="65015" marB="65015"/>
                </a:tc>
                <a:tc>
                  <a:txBody>
                    <a:bodyPr/>
                    <a:lstStyle/>
                    <a:p>
                      <a:r>
                        <a:rPr lang="en-US" sz="1800" b="0" i="0" kern="1200" dirty="0">
                          <a:solidFill>
                            <a:schemeClr val="dk1"/>
                          </a:solidFill>
                          <a:effectLst/>
                          <a:latin typeface="+mn-lt"/>
                          <a:ea typeface="+mn-ea"/>
                          <a:cs typeface="+mn-cs"/>
                        </a:rPr>
                        <a:t> Integrated machine learning and data mining approaches to build 2-year TE prediction models for AF from </a:t>
                      </a:r>
                      <a:r>
                        <a:rPr lang="en-US" sz="1800" b="0" i="0" kern="1200" dirty="0" err="1">
                          <a:solidFill>
                            <a:schemeClr val="dk1"/>
                          </a:solidFill>
                          <a:effectLst/>
                          <a:latin typeface="+mn-lt"/>
                          <a:ea typeface="+mn-ea"/>
                          <a:cs typeface="+mn-cs"/>
                        </a:rPr>
                        <a:t>chinese</a:t>
                      </a:r>
                      <a:r>
                        <a:rPr lang="en-US" sz="1800" b="0" i="0" kern="1200" dirty="0">
                          <a:solidFill>
                            <a:schemeClr val="dk1"/>
                          </a:solidFill>
                          <a:effectLst/>
                          <a:latin typeface="+mn-lt"/>
                          <a:ea typeface="+mn-ea"/>
                          <a:cs typeface="+mn-cs"/>
                        </a:rPr>
                        <a:t> atrial fibrillation registry data</a:t>
                      </a:r>
                      <a:endParaRPr lang="en-US" sz="2600" dirty="0"/>
                    </a:p>
                  </a:txBody>
                  <a:tcPr marL="130030" marR="130030" marT="65015" marB="65015"/>
                </a:tc>
                <a:extLst>
                  <a:ext uri="{0D108BD9-81ED-4DB2-BD59-A6C34878D82A}">
                    <a16:rowId xmlns:a16="http://schemas.microsoft.com/office/drawing/2014/main" val="3340502096"/>
                  </a:ext>
                </a:extLst>
              </a:tr>
              <a:tr h="1090924">
                <a:tc>
                  <a:txBody>
                    <a:bodyPr/>
                    <a:lstStyle/>
                    <a:p>
                      <a:r>
                        <a:rPr lang="en-US" sz="2600" dirty="0"/>
                        <a:t>2</a:t>
                      </a:r>
                    </a:p>
                  </a:txBody>
                  <a:tcPr marL="130030" marR="130030" marT="65015" marB="65015"/>
                </a:tc>
                <a:tc>
                  <a:txBody>
                    <a:bodyPr/>
                    <a:lstStyle/>
                    <a:p>
                      <a:r>
                        <a:rPr lang="en-US" sz="2400" b="1" i="0" kern="1200" dirty="0">
                          <a:solidFill>
                            <a:schemeClr val="dk1"/>
                          </a:solidFill>
                          <a:effectLst/>
                          <a:latin typeface="+mn-lt"/>
                          <a:ea typeface="+mn-ea"/>
                          <a:cs typeface="+mn-cs"/>
                        </a:rPr>
                        <a:t>Risk factor identification for stroke prognosis using machine-learning algorithms</a:t>
                      </a:r>
                    </a:p>
                    <a:p>
                      <a:r>
                        <a:rPr lang="en-US" sz="2400" b="0" i="0" u="none" strike="noStrike" kern="1200" dirty="0">
                          <a:solidFill>
                            <a:schemeClr val="dk1"/>
                          </a:solidFill>
                          <a:effectLst/>
                          <a:latin typeface="+mn-lt"/>
                          <a:ea typeface="+mn-ea"/>
                          <a:cs typeface="+mn-cs"/>
                          <a:hlinkClick r:id="rId5"/>
                        </a:rPr>
                        <a:t>Tanvir Ahammad</a:t>
                      </a:r>
                      <a:r>
                        <a:rPr lang="en-US" sz="2400" b="0" i="0" kern="1200" dirty="0">
                          <a:solidFill>
                            <a:schemeClr val="dk1"/>
                          </a:solidFill>
                          <a:effectLst/>
                          <a:latin typeface="+mn-lt"/>
                          <a:ea typeface="+mn-ea"/>
                          <a:cs typeface="+mn-cs"/>
                        </a:rPr>
                        <a:t>,</a:t>
                      </a:r>
                      <a:endParaRPr lang="en-US" sz="3200" dirty="0"/>
                    </a:p>
                  </a:txBody>
                  <a:tcPr marL="130030" marR="130030" marT="65015" marB="65015"/>
                </a:tc>
                <a:tc>
                  <a:txBody>
                    <a:bodyPr/>
                    <a:lstStyle/>
                    <a:p>
                      <a:r>
                        <a:rPr lang="en-US" sz="1800" b="0" i="0" kern="1200" dirty="0">
                          <a:solidFill>
                            <a:schemeClr val="dk1"/>
                          </a:solidFill>
                          <a:effectLst/>
                          <a:latin typeface="+mn-lt"/>
                          <a:ea typeface="+mn-ea"/>
                          <a:cs typeface="+mn-cs"/>
                        </a:rPr>
                        <a:t>This article presents an enhanced approach for identifying the potential risk factors and predicting the incidence of stroke on a publicly available clinical dataset. It incorporates ten classification models, including advanced boosting classifiers, to detect the presence of stroke.</a:t>
                      </a:r>
                      <a:endParaRPr lang="en-US" sz="2600" dirty="0"/>
                    </a:p>
                  </a:txBody>
                  <a:tcPr marL="130030" marR="130030" marT="65015" marB="65015"/>
                </a:tc>
                <a:extLst>
                  <a:ext uri="{0D108BD9-81ED-4DB2-BD59-A6C34878D82A}">
                    <a16:rowId xmlns:a16="http://schemas.microsoft.com/office/drawing/2014/main" val="3927667380"/>
                  </a:ext>
                </a:extLst>
              </a:tr>
            </a:tbl>
          </a:graphicData>
        </a:graphic>
      </p:graphicFrame>
      <p:pic>
        <p:nvPicPr>
          <p:cNvPr id="11" name="Picture 10">
            <a:extLst>
              <a:ext uri="{FF2B5EF4-FFF2-40B4-BE49-F238E27FC236}">
                <a16:creationId xmlns:a16="http://schemas.microsoft.com/office/drawing/2014/main" id="{B524830E-838A-D393-690D-4D1A7BC6E37D}"/>
              </a:ext>
            </a:extLst>
          </p:cNvPr>
          <p:cNvPicPr>
            <a:picLocks noChangeAspect="1"/>
          </p:cNvPicPr>
          <p:nvPr/>
        </p:nvPicPr>
        <p:blipFill>
          <a:blip r:embed="rId6"/>
          <a:stretch>
            <a:fillRect/>
          </a:stretch>
        </p:blipFill>
        <p:spPr>
          <a:xfrm>
            <a:off x="9684224" y="387101"/>
            <a:ext cx="1642387" cy="653222"/>
          </a:xfrm>
          <a:prstGeom prst="rect">
            <a:avLst/>
          </a:prstGeom>
        </p:spPr>
      </p:pic>
    </p:spTree>
    <p:extLst>
      <p:ext uri="{BB962C8B-B14F-4D97-AF65-F5344CB8AC3E}">
        <p14:creationId xmlns:p14="http://schemas.microsoft.com/office/powerpoint/2010/main" val="1060181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21DD9D-7D8C-14B1-3909-2FE800B82D42}"/>
              </a:ext>
            </a:extLst>
          </p:cNvPr>
          <p:cNvSpPr>
            <a:spLocks noGrp="1"/>
          </p:cNvSpPr>
          <p:nvPr>
            <p:ph type="title"/>
          </p:nvPr>
        </p:nvSpPr>
        <p:spPr>
          <a:xfrm>
            <a:off x="1090665" y="169164"/>
            <a:ext cx="10168128" cy="1179576"/>
          </a:xfrm>
        </p:spPr>
        <p:txBody>
          <a:bodyPr>
            <a:normAutofit/>
          </a:bodyPr>
          <a:lstStyle/>
          <a:p>
            <a:r>
              <a:rPr lang="en-IN" sz="4000" dirty="0">
                <a:latin typeface="Athelas" panose="02000503000000020003" pitchFamily="2" charset="77"/>
              </a:rPr>
              <a:t>Literature Review</a:t>
            </a:r>
          </a:p>
        </p:txBody>
      </p:sp>
      <p:sp>
        <p:nvSpPr>
          <p:cNvPr id="21" name="Rectangle 20">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C5660915-D0F4-3464-6956-ACC9A357352D}"/>
              </a:ext>
            </a:extLst>
          </p:cNvPr>
          <p:cNvSpPr>
            <a:spLocks noGrp="1"/>
          </p:cNvSpPr>
          <p:nvPr>
            <p:ph type="sldNum" sz="quarter" idx="12"/>
          </p:nvPr>
        </p:nvSpPr>
        <p:spPr>
          <a:xfrm>
            <a:off x="8540496" y="6356350"/>
            <a:ext cx="2743200" cy="365125"/>
          </a:xfrm>
        </p:spPr>
        <p:txBody>
          <a:bodyPr>
            <a:normAutofit/>
          </a:bodyPr>
          <a:lstStyle/>
          <a:p>
            <a:pPr>
              <a:spcAft>
                <a:spcPts val="600"/>
              </a:spcAft>
            </a:pPr>
            <a:fld id="{9C480117-B636-4F0F-81B3-14CC89381903}" type="slidenum">
              <a:rPr lang="en-US">
                <a:solidFill>
                  <a:schemeClr val="tx1">
                    <a:lumMod val="50000"/>
                    <a:lumOff val="50000"/>
                  </a:schemeClr>
                </a:solidFill>
              </a:rPr>
              <a:pPr>
                <a:spcAft>
                  <a:spcPts val="600"/>
                </a:spcAft>
              </a:pPr>
              <a:t>5</a:t>
            </a:fld>
            <a:endParaRPr lang="en-US">
              <a:solidFill>
                <a:schemeClr val="tx1">
                  <a:lumMod val="50000"/>
                  <a:lumOff val="50000"/>
                </a:schemeClr>
              </a:solidFill>
            </a:endParaRPr>
          </a:p>
        </p:txBody>
      </p:sp>
      <p:graphicFrame>
        <p:nvGraphicFramePr>
          <p:cNvPr id="10" name="Table 10">
            <a:extLst>
              <a:ext uri="{FF2B5EF4-FFF2-40B4-BE49-F238E27FC236}">
                <a16:creationId xmlns:a16="http://schemas.microsoft.com/office/drawing/2014/main" id="{8DDD45C6-DCF7-49BC-C4E5-B0D6A52931D9}"/>
              </a:ext>
            </a:extLst>
          </p:cNvPr>
          <p:cNvGraphicFramePr>
            <a:graphicFrameLocks noGrp="1"/>
          </p:cNvGraphicFramePr>
          <p:nvPr>
            <p:ph idx="1"/>
            <p:extLst>
              <p:ext uri="{D42A27DB-BD31-4B8C-83A1-F6EECF244321}">
                <p14:modId xmlns:p14="http://schemas.microsoft.com/office/powerpoint/2010/main" val="2284550705"/>
              </p:ext>
            </p:extLst>
          </p:nvPr>
        </p:nvGraphicFramePr>
        <p:xfrm>
          <a:off x="351184" y="1510777"/>
          <a:ext cx="11489632" cy="5210697"/>
        </p:xfrm>
        <a:graphic>
          <a:graphicData uri="http://schemas.openxmlformats.org/drawingml/2006/table">
            <a:tbl>
              <a:tblPr firstRow="1" bandRow="1">
                <a:tableStyleId>{93296810-A885-4BE3-A3E7-6D5BEEA58F35}</a:tableStyleId>
              </a:tblPr>
              <a:tblGrid>
                <a:gridCol w="1400840">
                  <a:extLst>
                    <a:ext uri="{9D8B030D-6E8A-4147-A177-3AD203B41FA5}">
                      <a16:colId xmlns:a16="http://schemas.microsoft.com/office/drawing/2014/main" val="1148621155"/>
                    </a:ext>
                  </a:extLst>
                </a:gridCol>
                <a:gridCol w="4893986">
                  <a:extLst>
                    <a:ext uri="{9D8B030D-6E8A-4147-A177-3AD203B41FA5}">
                      <a16:colId xmlns:a16="http://schemas.microsoft.com/office/drawing/2014/main" val="2974423974"/>
                    </a:ext>
                  </a:extLst>
                </a:gridCol>
                <a:gridCol w="5194806">
                  <a:extLst>
                    <a:ext uri="{9D8B030D-6E8A-4147-A177-3AD203B41FA5}">
                      <a16:colId xmlns:a16="http://schemas.microsoft.com/office/drawing/2014/main" val="132478678"/>
                    </a:ext>
                  </a:extLst>
                </a:gridCol>
              </a:tblGrid>
              <a:tr h="630090">
                <a:tc>
                  <a:txBody>
                    <a:bodyPr/>
                    <a:lstStyle/>
                    <a:p>
                      <a:r>
                        <a:rPr lang="en-US" sz="2800"/>
                        <a:t>S. NO</a:t>
                      </a:r>
                    </a:p>
                  </a:txBody>
                  <a:tcPr marL="92522" marR="92522" marT="46261" marB="46261"/>
                </a:tc>
                <a:tc>
                  <a:txBody>
                    <a:bodyPr/>
                    <a:lstStyle/>
                    <a:p>
                      <a:pPr algn="ctr"/>
                      <a:r>
                        <a:rPr lang="en-US" sz="2800" dirty="0"/>
                        <a:t>TITLE OF PAPER AND AUTHORS</a:t>
                      </a:r>
                    </a:p>
                  </a:txBody>
                  <a:tcPr marL="92522" marR="92522" marT="46261" marB="46261"/>
                </a:tc>
                <a:tc>
                  <a:txBody>
                    <a:bodyPr/>
                    <a:lstStyle/>
                    <a:p>
                      <a:pPr algn="ctr"/>
                      <a:r>
                        <a:rPr lang="en-US" sz="2800"/>
                        <a:t>MAIN CONTRIBUTION</a:t>
                      </a:r>
                    </a:p>
                  </a:txBody>
                  <a:tcPr marL="92522" marR="92522" marT="46261" marB="46261"/>
                </a:tc>
                <a:extLst>
                  <a:ext uri="{0D108BD9-81ED-4DB2-BD59-A6C34878D82A}">
                    <a16:rowId xmlns:a16="http://schemas.microsoft.com/office/drawing/2014/main" val="1928487938"/>
                  </a:ext>
                </a:extLst>
              </a:tr>
              <a:tr h="1978157">
                <a:tc>
                  <a:txBody>
                    <a:bodyPr/>
                    <a:lstStyle/>
                    <a:p>
                      <a:r>
                        <a:rPr lang="en-US" sz="2800" dirty="0"/>
                        <a:t>3</a:t>
                      </a:r>
                    </a:p>
                  </a:txBody>
                  <a:tcPr marL="92522" marR="92522" marT="46261" marB="46261"/>
                </a:tc>
                <a:tc>
                  <a:txBody>
                    <a:bodyPr/>
                    <a:lstStyle/>
                    <a:p>
                      <a:r>
                        <a:rPr lang="en-US" sz="2800" b="1" i="0" kern="1200" dirty="0">
                          <a:solidFill>
                            <a:schemeClr val="dk1"/>
                          </a:solidFill>
                          <a:effectLst/>
                          <a:latin typeface="+mn-lt"/>
                          <a:ea typeface="+mn-ea"/>
                          <a:cs typeface="+mn-cs"/>
                        </a:rPr>
                        <a:t>The Use of Deep Learning to Predict Stroke Patient Mortality</a:t>
                      </a:r>
                    </a:p>
                    <a:p>
                      <a:r>
                        <a:rPr lang="en-US" sz="2800" b="0" i="0" u="none" strike="noStrike" kern="1200" dirty="0">
                          <a:solidFill>
                            <a:schemeClr val="dk1"/>
                          </a:solidFill>
                          <a:effectLst/>
                          <a:latin typeface="+mn-lt"/>
                          <a:ea typeface="+mn-ea"/>
                          <a:cs typeface="+mn-cs"/>
                          <a:hlinkClick r:id="rId2"/>
                        </a:rPr>
                        <a:t>Songhee Cheon</a:t>
                      </a:r>
                      <a:r>
                        <a:rPr lang="en-US" sz="2800" b="0" i="0" kern="1200" baseline="30000" dirty="0">
                          <a:solidFill>
                            <a:schemeClr val="dk1"/>
                          </a:solidFill>
                          <a:effectLst/>
                          <a:latin typeface="+mn-lt"/>
                          <a:ea typeface="+mn-ea"/>
                          <a:cs typeface="+mn-cs"/>
                        </a:rPr>
                        <a:t> </a:t>
                      </a:r>
                      <a:endParaRPr lang="en-US" sz="2800" b="0" i="0" kern="1200" dirty="0">
                        <a:solidFill>
                          <a:schemeClr val="dk1"/>
                        </a:solidFill>
                        <a:effectLst/>
                        <a:latin typeface="+mn-lt"/>
                        <a:ea typeface="+mn-ea"/>
                        <a:cs typeface="+mn-cs"/>
                      </a:endParaRPr>
                    </a:p>
                  </a:txBody>
                  <a:tcPr marL="92522" marR="92522" marT="46261" marB="46261"/>
                </a:tc>
                <a:tc>
                  <a:txBody>
                    <a:bodyPr/>
                    <a:lstStyle/>
                    <a:p>
                      <a:r>
                        <a:rPr lang="en-US" sz="1800" b="0" i="0" kern="1200" dirty="0">
                          <a:solidFill>
                            <a:schemeClr val="dk1"/>
                          </a:solidFill>
                          <a:effectLst/>
                          <a:latin typeface="+mn-lt"/>
                          <a:ea typeface="+mn-ea"/>
                          <a:cs typeface="+mn-cs"/>
                        </a:rPr>
                        <a:t>Principal component analysis (PCA) featuring quantile scaling was used to extract relevant background features from medical records; we used these to predict stroke. We compared our method (a scaled PCA/deep neural network [DNN] approach) to five other machine-learning methods.</a:t>
                      </a:r>
                      <a:endParaRPr lang="en-US" sz="2800" dirty="0"/>
                    </a:p>
                  </a:txBody>
                  <a:tcPr marL="92522" marR="92522" marT="46261" marB="46261"/>
                </a:tc>
                <a:extLst>
                  <a:ext uri="{0D108BD9-81ED-4DB2-BD59-A6C34878D82A}">
                    <a16:rowId xmlns:a16="http://schemas.microsoft.com/office/drawing/2014/main" val="3340502096"/>
                  </a:ext>
                </a:extLst>
              </a:tr>
              <a:tr h="2602450">
                <a:tc>
                  <a:txBody>
                    <a:bodyPr/>
                    <a:lstStyle/>
                    <a:p>
                      <a:r>
                        <a:rPr lang="en-US" sz="2800"/>
                        <a:t>4</a:t>
                      </a:r>
                    </a:p>
                  </a:txBody>
                  <a:tcPr marL="92522" marR="92522" marT="46261" marB="46261"/>
                </a:tc>
                <a:tc>
                  <a:txBody>
                    <a:bodyPr/>
                    <a:lstStyle/>
                    <a:p>
                      <a:r>
                        <a:rPr lang="en-US" sz="2800" b="1" i="0" kern="1200" dirty="0">
                          <a:solidFill>
                            <a:schemeClr val="dk1"/>
                          </a:solidFill>
                          <a:effectLst/>
                          <a:latin typeface="+mn-lt"/>
                          <a:ea typeface="+mn-ea"/>
                          <a:cs typeface="+mn-cs"/>
                        </a:rPr>
                        <a:t>Practical Machine Learning Model to Predict the Recovery of Motor Function in Patients with Stroke</a:t>
                      </a:r>
                    </a:p>
                    <a:p>
                      <a:r>
                        <a:rPr lang="en-US" sz="2800" b="0" i="0" u="sng" kern="1200" dirty="0">
                          <a:solidFill>
                            <a:schemeClr val="dk1"/>
                          </a:solidFill>
                          <a:effectLst/>
                          <a:latin typeface="+mn-lt"/>
                          <a:ea typeface="+mn-ea"/>
                          <a:cs typeface="+mn-cs"/>
                          <a:hlinkClick r:id="rId3"/>
                        </a:rPr>
                        <a:t>Kim J.K.</a:t>
                      </a:r>
                      <a:endParaRPr lang="en-US" sz="4000" dirty="0"/>
                    </a:p>
                  </a:txBody>
                  <a:tcPr marL="92522" marR="92522" marT="46261" marB="46261"/>
                </a:tc>
                <a:tc>
                  <a:txBody>
                    <a:bodyPr/>
                    <a:lstStyle/>
                    <a:p>
                      <a:r>
                        <a:rPr lang="en-US" sz="1800" b="0" i="0" kern="1200" dirty="0">
                          <a:solidFill>
                            <a:schemeClr val="dk1"/>
                          </a:solidFill>
                          <a:effectLst/>
                          <a:latin typeface="+mn-lt"/>
                          <a:ea typeface="+mn-ea"/>
                          <a:cs typeface="+mn-cs"/>
                        </a:rPr>
                        <a:t>Created a practical ML model using the most common data measured in almost all rehabilitation hospitals as input data. Demographic and clinical data, including modified </a:t>
                      </a:r>
                      <a:r>
                        <a:rPr lang="en-US" sz="1800" b="0" i="0" kern="1200" dirty="0" err="1">
                          <a:solidFill>
                            <a:schemeClr val="dk1"/>
                          </a:solidFill>
                          <a:effectLst/>
                          <a:latin typeface="+mn-lt"/>
                          <a:ea typeface="+mn-ea"/>
                          <a:cs typeface="+mn-cs"/>
                        </a:rPr>
                        <a:t>Brunnstrom</a:t>
                      </a:r>
                      <a:r>
                        <a:rPr lang="en-US" sz="1800" b="0" i="0" kern="1200" dirty="0">
                          <a:solidFill>
                            <a:schemeClr val="dk1"/>
                          </a:solidFill>
                          <a:effectLst/>
                          <a:latin typeface="+mn-lt"/>
                          <a:ea typeface="+mn-ea"/>
                          <a:cs typeface="+mn-cs"/>
                        </a:rPr>
                        <a:t> classification (MBC) and functional ambulation classification (FAC), were collected when patients were transferred to the rehabilitation unit and 6 months after stroke onset and were used as input data.</a:t>
                      </a:r>
                      <a:endParaRPr lang="en-US" sz="2800" dirty="0"/>
                    </a:p>
                  </a:txBody>
                  <a:tcPr marL="92522" marR="92522" marT="46261" marB="46261"/>
                </a:tc>
                <a:extLst>
                  <a:ext uri="{0D108BD9-81ED-4DB2-BD59-A6C34878D82A}">
                    <a16:rowId xmlns:a16="http://schemas.microsoft.com/office/drawing/2014/main" val="3927667380"/>
                  </a:ext>
                </a:extLst>
              </a:tr>
            </a:tbl>
          </a:graphicData>
        </a:graphic>
      </p:graphicFrame>
      <p:pic>
        <p:nvPicPr>
          <p:cNvPr id="3" name="Picture 2">
            <a:extLst>
              <a:ext uri="{FF2B5EF4-FFF2-40B4-BE49-F238E27FC236}">
                <a16:creationId xmlns:a16="http://schemas.microsoft.com/office/drawing/2014/main" id="{2305EB9C-2812-1051-93FF-60F479E39D8A}"/>
              </a:ext>
            </a:extLst>
          </p:cNvPr>
          <p:cNvPicPr>
            <a:picLocks noChangeAspect="1"/>
          </p:cNvPicPr>
          <p:nvPr/>
        </p:nvPicPr>
        <p:blipFill>
          <a:blip r:embed="rId4"/>
          <a:stretch>
            <a:fillRect/>
          </a:stretch>
        </p:blipFill>
        <p:spPr>
          <a:xfrm>
            <a:off x="9023593" y="284944"/>
            <a:ext cx="2235200" cy="889000"/>
          </a:xfrm>
          <a:prstGeom prst="rect">
            <a:avLst/>
          </a:prstGeom>
        </p:spPr>
      </p:pic>
    </p:spTree>
    <p:extLst>
      <p:ext uri="{BB962C8B-B14F-4D97-AF65-F5344CB8AC3E}">
        <p14:creationId xmlns:p14="http://schemas.microsoft.com/office/powerpoint/2010/main" val="297545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7954BB-02BF-C8BA-1FE6-64B84FE8E8A7}"/>
              </a:ext>
            </a:extLst>
          </p:cNvPr>
          <p:cNvSpPr>
            <a:spLocks noGrp="1"/>
          </p:cNvSpPr>
          <p:nvPr>
            <p:ph type="title"/>
          </p:nvPr>
        </p:nvSpPr>
        <p:spPr>
          <a:xfrm>
            <a:off x="1115568" y="548640"/>
            <a:ext cx="10168128" cy="1179576"/>
          </a:xfrm>
        </p:spPr>
        <p:txBody>
          <a:bodyPr>
            <a:normAutofit/>
          </a:bodyPr>
          <a:lstStyle/>
          <a:p>
            <a:r>
              <a:rPr lang="en-IN" sz="4000"/>
              <a:t>Methodology:-</a:t>
            </a:r>
          </a:p>
        </p:txBody>
      </p:sp>
      <p:sp>
        <p:nvSpPr>
          <p:cNvPr id="16" name="Rectangle 15">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43DEE2C3-D780-1E05-A68F-5206484595B1}"/>
              </a:ext>
            </a:extLst>
          </p:cNvPr>
          <p:cNvSpPr>
            <a:spLocks noGrp="1"/>
          </p:cNvSpPr>
          <p:nvPr>
            <p:ph type="sldNum" sz="quarter" idx="12"/>
          </p:nvPr>
        </p:nvSpPr>
        <p:spPr>
          <a:xfrm>
            <a:off x="8540496" y="6356350"/>
            <a:ext cx="2743200" cy="365125"/>
          </a:xfrm>
        </p:spPr>
        <p:txBody>
          <a:bodyPr>
            <a:normAutofit/>
          </a:bodyPr>
          <a:lstStyle/>
          <a:p>
            <a:pPr>
              <a:spcAft>
                <a:spcPts val="600"/>
              </a:spcAft>
            </a:pPr>
            <a:fld id="{9C480117-B636-4F0F-81B3-14CC89381903}" type="slidenum">
              <a:rPr lang="en-US" smtClean="0">
                <a:solidFill>
                  <a:schemeClr val="tx1">
                    <a:lumMod val="50000"/>
                    <a:lumOff val="50000"/>
                  </a:schemeClr>
                </a:solidFill>
              </a:rPr>
              <a:pPr>
                <a:spcAft>
                  <a:spcPts val="600"/>
                </a:spcAft>
              </a:pPr>
              <a:t>6</a:t>
            </a:fld>
            <a:endParaRPr lang="en-US">
              <a:solidFill>
                <a:schemeClr val="tx1">
                  <a:lumMod val="50000"/>
                  <a:lumOff val="50000"/>
                </a:schemeClr>
              </a:solidFill>
            </a:endParaRPr>
          </a:p>
        </p:txBody>
      </p:sp>
      <p:pic>
        <p:nvPicPr>
          <p:cNvPr id="5" name="Picture 4">
            <a:extLst>
              <a:ext uri="{FF2B5EF4-FFF2-40B4-BE49-F238E27FC236}">
                <a16:creationId xmlns:a16="http://schemas.microsoft.com/office/drawing/2014/main" id="{825388B6-FAF1-4FDC-B09A-E86524BA11B0}"/>
              </a:ext>
            </a:extLst>
          </p:cNvPr>
          <p:cNvPicPr>
            <a:picLocks noChangeAspect="1"/>
          </p:cNvPicPr>
          <p:nvPr/>
        </p:nvPicPr>
        <p:blipFill>
          <a:blip r:embed="rId2"/>
          <a:stretch>
            <a:fillRect/>
          </a:stretch>
        </p:blipFill>
        <p:spPr>
          <a:xfrm>
            <a:off x="9107871" y="532400"/>
            <a:ext cx="2235200" cy="889000"/>
          </a:xfrm>
          <a:prstGeom prst="rect">
            <a:avLst/>
          </a:prstGeom>
        </p:spPr>
      </p:pic>
      <p:graphicFrame>
        <p:nvGraphicFramePr>
          <p:cNvPr id="15" name="Content Placeholder 2">
            <a:extLst>
              <a:ext uri="{FF2B5EF4-FFF2-40B4-BE49-F238E27FC236}">
                <a16:creationId xmlns:a16="http://schemas.microsoft.com/office/drawing/2014/main" id="{5FF370B4-598F-59CA-B049-3D6D225FA467}"/>
              </a:ext>
            </a:extLst>
          </p:cNvPr>
          <p:cNvGraphicFramePr>
            <a:graphicFrameLocks noGrp="1"/>
          </p:cNvGraphicFramePr>
          <p:nvPr>
            <p:ph idx="1"/>
            <p:extLst>
              <p:ext uri="{D42A27DB-BD31-4B8C-83A1-F6EECF244321}">
                <p14:modId xmlns:p14="http://schemas.microsoft.com/office/powerpoint/2010/main" val="3151446701"/>
              </p:ext>
            </p:extLst>
          </p:nvPr>
        </p:nvGraphicFramePr>
        <p:xfrm>
          <a:off x="212035" y="1463040"/>
          <a:ext cx="11793611" cy="5258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335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7BC09FBB-BEFB-31AB-1266-6E4B4F948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3028" y="-108508"/>
            <a:ext cx="5552303" cy="7847777"/>
          </a:xfrm>
          <a:prstGeom prst="rect">
            <a:avLst/>
          </a:prstGeom>
        </p:spPr>
      </p:pic>
      <p:grpSp>
        <p:nvGrpSpPr>
          <p:cNvPr id="21" name="Group 12">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14" name="Isosceles Triangle 13">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4">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43DEE2C3-D780-1E05-A68F-5206484595B1}"/>
              </a:ext>
            </a:extLst>
          </p:cNvPr>
          <p:cNvSpPr>
            <a:spLocks noGrp="1"/>
          </p:cNvSpPr>
          <p:nvPr>
            <p:ph type="sldNum" sz="quarter" idx="12"/>
          </p:nvPr>
        </p:nvSpPr>
        <p:spPr>
          <a:xfrm>
            <a:off x="8805332" y="6356350"/>
            <a:ext cx="2743200" cy="365125"/>
          </a:xfrm>
        </p:spPr>
        <p:txBody>
          <a:bodyPr>
            <a:normAutofit/>
          </a:bodyPr>
          <a:lstStyle/>
          <a:p>
            <a:pPr>
              <a:spcAft>
                <a:spcPts val="600"/>
              </a:spcAft>
            </a:pPr>
            <a:fld id="{9C480117-B636-4F0F-81B3-14CC89381903}" type="slidenum">
              <a:rPr lang="en-US"/>
              <a:pPr>
                <a:spcAft>
                  <a:spcPts val="600"/>
                </a:spcAft>
              </a:pPr>
              <a:t>7</a:t>
            </a:fld>
            <a:endParaRPr lang="en-US"/>
          </a:p>
        </p:txBody>
      </p:sp>
      <p:grpSp>
        <p:nvGrpSpPr>
          <p:cNvPr id="17" name="Group 16">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Picture 22">
            <a:extLst>
              <a:ext uri="{FF2B5EF4-FFF2-40B4-BE49-F238E27FC236}">
                <a16:creationId xmlns:a16="http://schemas.microsoft.com/office/drawing/2014/main" id="{56151828-3B9A-C695-1F1C-7E69D8ECB34C}"/>
              </a:ext>
            </a:extLst>
          </p:cNvPr>
          <p:cNvPicPr>
            <a:picLocks noChangeAspect="1"/>
          </p:cNvPicPr>
          <p:nvPr/>
        </p:nvPicPr>
        <p:blipFill>
          <a:blip r:embed="rId3"/>
          <a:stretch>
            <a:fillRect/>
          </a:stretch>
        </p:blipFill>
        <p:spPr>
          <a:xfrm>
            <a:off x="426697" y="197789"/>
            <a:ext cx="2235200" cy="889000"/>
          </a:xfrm>
          <a:prstGeom prst="rect">
            <a:avLst/>
          </a:prstGeom>
        </p:spPr>
      </p:pic>
    </p:spTree>
    <p:extLst>
      <p:ext uri="{BB962C8B-B14F-4D97-AF65-F5344CB8AC3E}">
        <p14:creationId xmlns:p14="http://schemas.microsoft.com/office/powerpoint/2010/main" val="370082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A03A4-8B80-922E-DF1E-571DFB5794BE}"/>
              </a:ext>
            </a:extLst>
          </p:cNvPr>
          <p:cNvSpPr>
            <a:spLocks noGrp="1"/>
          </p:cNvSpPr>
          <p:nvPr>
            <p:ph type="title"/>
          </p:nvPr>
        </p:nvSpPr>
        <p:spPr>
          <a:xfrm>
            <a:off x="1285241" y="1050595"/>
            <a:ext cx="5711908" cy="923979"/>
          </a:xfrm>
        </p:spPr>
        <p:txBody>
          <a:bodyPr anchor="ctr">
            <a:noAutofit/>
          </a:bodyPr>
          <a:lstStyle/>
          <a:p>
            <a:r>
              <a:rPr lang="en-IN" b="1" dirty="0">
                <a:latin typeface="Athelas" panose="02000503000000020003" pitchFamily="2" charset="77"/>
              </a:rPr>
              <a:t>ABOUT DATA :</a:t>
            </a:r>
          </a:p>
        </p:txBody>
      </p:sp>
      <p:sp>
        <p:nvSpPr>
          <p:cNvPr id="3" name="Content Placeholder 2">
            <a:extLst>
              <a:ext uri="{FF2B5EF4-FFF2-40B4-BE49-F238E27FC236}">
                <a16:creationId xmlns:a16="http://schemas.microsoft.com/office/drawing/2014/main" id="{090F63D7-150E-B53B-04EB-7AA6FE61E677}"/>
              </a:ext>
            </a:extLst>
          </p:cNvPr>
          <p:cNvSpPr>
            <a:spLocks noGrp="1"/>
          </p:cNvSpPr>
          <p:nvPr>
            <p:ph idx="1"/>
          </p:nvPr>
        </p:nvSpPr>
        <p:spPr>
          <a:xfrm>
            <a:off x="967410" y="2279373"/>
            <a:ext cx="8716086" cy="3856383"/>
          </a:xfrm>
        </p:spPr>
        <p:txBody>
          <a:bodyPr anchor="t">
            <a:normAutofit lnSpcReduction="10000"/>
          </a:bodyPr>
          <a:lstStyle/>
          <a:p>
            <a:r>
              <a:rPr lang="en-US" dirty="0">
                <a:effectLst/>
                <a:latin typeface="Times New Roman" panose="02020603050405020304" pitchFamily="18" charset="0"/>
                <a:ea typeface="Times New Roman" panose="02020603050405020304" pitchFamily="18" charset="0"/>
              </a:rPr>
              <a:t>The dataset has been taken from Kaggle </a:t>
            </a:r>
          </a:p>
          <a:p>
            <a:r>
              <a:rPr lang="en-US" dirty="0">
                <a:effectLst/>
                <a:latin typeface="Times New Roman" panose="02020603050405020304" pitchFamily="18" charset="0"/>
                <a:ea typeface="Times New Roman" panose="02020603050405020304" pitchFamily="18" charset="0"/>
              </a:rPr>
              <a:t>based on several parameters (age, gender, id, hypertension, </a:t>
            </a:r>
            <a:r>
              <a:rPr lang="en-US" dirty="0" err="1">
                <a:effectLst/>
                <a:latin typeface="Times New Roman" panose="02020603050405020304" pitchFamily="18" charset="0"/>
                <a:ea typeface="Times New Roman" panose="02020603050405020304" pitchFamily="18" charset="0"/>
              </a:rPr>
              <a:t>heart_disease</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smoking_status</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work_type</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residence_type</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ever_married</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avg_glucose_level</a:t>
            </a:r>
            <a:r>
              <a:rPr lang="en-US" dirty="0">
                <a:effectLst/>
                <a:latin typeface="Times New Roman" panose="02020603050405020304" pitchFamily="18" charset="0"/>
                <a:ea typeface="Times New Roman" panose="02020603050405020304" pitchFamily="18" charset="0"/>
              </a:rPr>
              <a:t>, stroke) </a:t>
            </a:r>
            <a:endParaRPr lang="en-US" dirty="0">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provides relevant information of patient and the output is a binary label ‘stroke’ </a:t>
            </a:r>
            <a:r>
              <a:rPr lang="en-US"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dirty="0">
                <a:effectLst/>
                <a:latin typeface="Times New Roman" panose="02020603050405020304" pitchFamily="18" charset="0"/>
                <a:ea typeface="Times New Roman" panose="02020603050405020304" pitchFamily="18" charset="0"/>
              </a:rPr>
              <a:t> {0, 1} which tells whether a person would suffer stroke or not. </a:t>
            </a:r>
          </a:p>
          <a:p>
            <a:r>
              <a:rPr lang="en-US" dirty="0">
                <a:effectLst/>
                <a:latin typeface="Times New Roman" panose="02020603050405020304" pitchFamily="18" charset="0"/>
                <a:ea typeface="Times New Roman" panose="02020603050405020304" pitchFamily="18" charset="0"/>
              </a:rPr>
              <a:t>This dataset has information of 5110 people where each row contains relevant information about a person. </a:t>
            </a:r>
            <a:endParaRPr lang="en-IN" dirty="0"/>
          </a:p>
        </p:txBody>
      </p:sp>
      <p:sp>
        <p:nvSpPr>
          <p:cNvPr id="4" name="Slide Number Placeholder 3">
            <a:extLst>
              <a:ext uri="{FF2B5EF4-FFF2-40B4-BE49-F238E27FC236}">
                <a16:creationId xmlns:a16="http://schemas.microsoft.com/office/drawing/2014/main" id="{A7EE50F3-7F1F-5655-8738-2D6D6E58E0BE}"/>
              </a:ext>
            </a:extLst>
          </p:cNvPr>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9C480117-B636-4F0F-81B3-14CC89381903}" type="slidenum">
              <a:rPr lang="en-US" sz="6600">
                <a:solidFill>
                  <a:srgbClr val="FFFFFF"/>
                </a:solidFill>
              </a:rPr>
              <a:pPr>
                <a:lnSpc>
                  <a:spcPct val="90000"/>
                </a:lnSpc>
                <a:spcAft>
                  <a:spcPts val="600"/>
                </a:spcAft>
              </a:pPr>
              <a:t>8</a:t>
            </a:fld>
            <a:endParaRPr lang="en-US" sz="6600">
              <a:solidFill>
                <a:srgbClr val="FFFFFF"/>
              </a:solidFill>
            </a:endParaRPr>
          </a:p>
        </p:txBody>
      </p:sp>
    </p:spTree>
    <p:extLst>
      <p:ext uri="{BB962C8B-B14F-4D97-AF65-F5344CB8AC3E}">
        <p14:creationId xmlns:p14="http://schemas.microsoft.com/office/powerpoint/2010/main" val="85682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03A4-8B80-922E-DF1E-571DFB5794BE}"/>
              </a:ext>
            </a:extLst>
          </p:cNvPr>
          <p:cNvSpPr>
            <a:spLocks noGrp="1"/>
          </p:cNvSpPr>
          <p:nvPr>
            <p:ph type="title"/>
          </p:nvPr>
        </p:nvSpPr>
        <p:spPr>
          <a:xfrm>
            <a:off x="630936" y="502920"/>
            <a:ext cx="3419856" cy="1463040"/>
          </a:xfrm>
        </p:spPr>
        <p:txBody>
          <a:bodyPr anchor="ctr">
            <a:normAutofit/>
          </a:bodyPr>
          <a:lstStyle/>
          <a:p>
            <a:r>
              <a:rPr lang="en-IN" sz="4800" dirty="0"/>
              <a:t>About data :</a:t>
            </a:r>
          </a:p>
        </p:txBody>
      </p:sp>
      <p:pic>
        <p:nvPicPr>
          <p:cNvPr id="6" name="Picture 5">
            <a:extLst>
              <a:ext uri="{FF2B5EF4-FFF2-40B4-BE49-F238E27FC236}">
                <a16:creationId xmlns:a16="http://schemas.microsoft.com/office/drawing/2014/main" id="{A9FE28FA-5A81-69B2-CE99-5A73D23263DC}"/>
              </a:ext>
            </a:extLst>
          </p:cNvPr>
          <p:cNvPicPr>
            <a:picLocks noChangeAspect="1"/>
          </p:cNvPicPr>
          <p:nvPr/>
        </p:nvPicPr>
        <p:blipFill>
          <a:blip r:embed="rId2"/>
          <a:stretch>
            <a:fillRect/>
          </a:stretch>
        </p:blipFill>
        <p:spPr>
          <a:xfrm>
            <a:off x="435864" y="1512278"/>
            <a:ext cx="10917936" cy="5229518"/>
          </a:xfrm>
          <a:prstGeom prst="rect">
            <a:avLst/>
          </a:prstGeom>
        </p:spPr>
      </p:pic>
      <p:sp>
        <p:nvSpPr>
          <p:cNvPr id="4" name="Slide Number Placeholder 3">
            <a:extLst>
              <a:ext uri="{FF2B5EF4-FFF2-40B4-BE49-F238E27FC236}">
                <a16:creationId xmlns:a16="http://schemas.microsoft.com/office/drawing/2014/main" id="{A7EE50F3-7F1F-5655-8738-2D6D6E58E0BE}"/>
              </a:ext>
            </a:extLst>
          </p:cNvPr>
          <p:cNvSpPr>
            <a:spLocks noGrp="1"/>
          </p:cNvSpPr>
          <p:nvPr>
            <p:ph type="sldNum" sz="quarter" idx="12"/>
          </p:nvPr>
        </p:nvSpPr>
        <p:spPr>
          <a:xfrm>
            <a:off x="8610600" y="6356350"/>
            <a:ext cx="2743200" cy="365125"/>
          </a:xfrm>
        </p:spPr>
        <p:txBody>
          <a:bodyPr>
            <a:normAutofit/>
          </a:bodyPr>
          <a:lstStyle/>
          <a:p>
            <a:pPr>
              <a:spcAft>
                <a:spcPts val="600"/>
              </a:spcAft>
            </a:pPr>
            <a:fld id="{9C480117-B636-4F0F-81B3-14CC89381903}" type="slidenum">
              <a:rPr lang="en-US" smtClean="0"/>
              <a:pPr>
                <a:spcAft>
                  <a:spcPts val="600"/>
                </a:spcAft>
              </a:pPr>
              <a:t>9</a:t>
            </a:fld>
            <a:endParaRPr lang="en-US"/>
          </a:p>
        </p:txBody>
      </p:sp>
      <p:sp>
        <p:nvSpPr>
          <p:cNvPr id="5" name="TextBox 4">
            <a:extLst>
              <a:ext uri="{FF2B5EF4-FFF2-40B4-BE49-F238E27FC236}">
                <a16:creationId xmlns:a16="http://schemas.microsoft.com/office/drawing/2014/main" id="{A8B3657D-E83C-E0F2-AB88-E1923D98E402}"/>
              </a:ext>
            </a:extLst>
          </p:cNvPr>
          <p:cNvSpPr txBox="1"/>
          <p:nvPr/>
        </p:nvSpPr>
        <p:spPr>
          <a:xfrm>
            <a:off x="4352192" y="124850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5414076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2193</Words>
  <Application>Microsoft Office PowerPoint</Application>
  <PresentationFormat>Widescreen</PresentationFormat>
  <Paragraphs>192</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Athelas</vt:lpstr>
      <vt:lpstr>Calibri</vt:lpstr>
      <vt:lpstr>Calibri Light</vt:lpstr>
      <vt:lpstr>Cambria Math</vt:lpstr>
      <vt:lpstr>Helvetica Neue</vt:lpstr>
      <vt:lpstr>Times New Roman</vt:lpstr>
      <vt:lpstr>1_Office Theme</vt:lpstr>
      <vt:lpstr>STROKE PREDICTION +OPTIMISATION ALGORITHM USING MACHINE LEARNING      </vt:lpstr>
      <vt:lpstr>Index</vt:lpstr>
      <vt:lpstr>Abstract:-</vt:lpstr>
      <vt:lpstr>Literature Review</vt:lpstr>
      <vt:lpstr>Literature Review</vt:lpstr>
      <vt:lpstr>Methodology:-</vt:lpstr>
      <vt:lpstr>PowerPoint Presentation</vt:lpstr>
      <vt:lpstr>ABOUT DATA :</vt:lpstr>
      <vt:lpstr>About data :</vt:lpstr>
      <vt:lpstr>Exploratory Data Analysis:-</vt:lpstr>
      <vt:lpstr>PowerPoint Presentation</vt:lpstr>
      <vt:lpstr>Outlier Removal</vt:lpstr>
      <vt:lpstr>Normalisation Of Data:-</vt:lpstr>
      <vt:lpstr>Label Encoding</vt:lpstr>
      <vt:lpstr>Partitioning Of Data:- (Splitting the Data into training &amp; Testing data set)</vt:lpstr>
      <vt:lpstr>Partitioning Of Data:- (Splitting the Data into training &amp; Testing data set)</vt:lpstr>
      <vt:lpstr>TRAINING OF MODEL:- (APPLICATION OF ALGORITHM)</vt:lpstr>
      <vt:lpstr>PowerPoint Presentation</vt:lpstr>
      <vt:lpstr>PowerPoint Presentation</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singh</dc:creator>
  <cp:lastModifiedBy>Akshat Khanna</cp:lastModifiedBy>
  <cp:revision>139</cp:revision>
  <dcterms:created xsi:type="dcterms:W3CDTF">2020-06-28T02:22:04Z</dcterms:created>
  <dcterms:modified xsi:type="dcterms:W3CDTF">2022-08-26T20:01:26Z</dcterms:modified>
</cp:coreProperties>
</file>