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0" r:id="rId10"/>
    <p:sldId id="262" r:id="rId11"/>
    <p:sldId id="272" r:id="rId12"/>
    <p:sldId id="264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33CCFF"/>
    <a:srgbClr val="3333FF"/>
    <a:srgbClr val="0033CC"/>
    <a:srgbClr val="3333CC"/>
    <a:srgbClr val="0066FF"/>
    <a:srgbClr val="66FFFF"/>
    <a:srgbClr val="FFCC00"/>
    <a:srgbClr val="F5F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A0441-276B-464A-A0BA-FC1DDEA5F33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844A-CBF6-4F5B-8496-AE11DAD60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5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844A-CBF6-4F5B-8496-AE11DAD602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0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8544-430E-CBA7-E463-C643D4254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77AF0-61A3-4CEC-A04B-FFA0B4BA2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B5FB17-25BD-2B78-2DE7-529C6A6A3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C9AE1-70F4-147E-8F59-CC88A90A9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844A-CBF6-4F5B-8496-AE11DAD602A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6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22CEA-DC54-EAFA-5BEC-82DEB695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7E2C6-26CC-BB24-DDBE-F6ED7533D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B000EE-2D90-4AA2-BF11-B68E3FAF8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824A-B5F9-F97A-EF5B-234359EC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844A-CBF6-4F5B-8496-AE11DAD602A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8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5D69-4481-DD91-BC80-AE3319F9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B8607-A6B2-7E9F-E043-298682BC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F800-2373-4F73-042D-BD430D15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392C-185B-3931-9634-CAC08BB0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E1B5-367D-B8AE-3912-81C6A23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2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C00E-7F05-1158-C8F8-2975A299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3E243-6685-9706-1D1D-36AAC2A69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DE09-47E5-E659-224A-9EB4D73C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F803-0EBC-2595-AC07-A60DE67E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ED3B-AF98-ED86-DDB4-605909E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2738C-B5BF-2708-E05C-3E3138BAA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3AF7E-BBB1-68F3-C9B6-418D8D4DE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D125-F497-F7B4-A13A-E12F8C92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B179-B845-31A3-48A7-04C4835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CD41-A723-72D2-69A4-5A5CE67B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BA65-ABB3-9135-54B7-7A6B5E53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3746-5B93-1C5F-D455-C032583A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BD9B-4760-5F8B-BE12-758173C4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F881-E5B8-80E5-EB0C-6A97007F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0E23-4245-1C4A-788C-80F2851F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9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27F1-BE4E-C628-4113-31B2E865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7EA9B-0044-536D-E412-253CBAAA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1C37-4A1A-D67D-5837-1D0342F2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1DF4-5CA7-713F-D6D8-C29BD27A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F5EF-1AA0-A4E1-EDA4-B4163638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9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DB76-BCAC-D988-6263-80104DED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63A0-2985-A152-0723-AC11829AB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222B-F4B0-1101-EF4D-097830731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0A2B-E004-D79F-93DB-81C15424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AA7F-B685-0A61-57ED-73D33D2F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8158-130B-111A-817E-D5F0EFFA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2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15A0-0492-AAB3-5482-AC4F6C8F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8A66-B1D6-1C81-0AA8-F78164A79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DBC1D-E2C2-484C-1776-C5CE2E10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629DD-6364-2D3D-7148-6A96B2A6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1BB07-0F2E-6834-EB11-69E47982E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6BEE-1E7A-333E-A219-409527D0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EE59-D94F-5CB1-23B9-3413D63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A078-BB13-9E43-BCBF-414CA83A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6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4A3D-5C99-FDD9-6DA4-C1CED58C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C39DD-3E01-3C96-119D-AAA5239D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FBD92-A920-37E7-9455-3B0A47F8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F1A49-0026-A11B-220F-FA7CC689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036CA-5637-0082-FA11-E9319F75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613D3-746E-ACBC-6E0F-F5318559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A432C-ECCA-64C6-745D-F4EFE964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34E-44BD-92AC-9BE6-6325EFD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34BC-E882-8A77-AB6F-AFD0DDDD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00711-2C7F-5C62-0726-06B14F00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4A684-8A04-F76F-7AE6-AC4FA5C9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0E1A-752C-E4E6-51E4-70CB6BBD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36CB5-B1F2-2510-8353-E157E26F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3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6D7F-F87C-4047-60D4-0B81BEF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F1DB2-66D0-3874-367D-A439D6373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9BF1-1524-9C30-4F23-0CFF98FD5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79E5-F02F-6763-04E4-91DFA0A3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EAE25-DC9C-60A9-3F39-C713888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C6314-A23E-476A-6112-C488DC8D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73000">
              <a:srgbClr val="FFC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01212-A298-59DE-2C11-563FFAB1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F0E21-6EC4-6072-A196-2A8147B0E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ED556-3321-2559-9693-FE23084EF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67E8-D9F2-4AA7-B6B9-FB81A7917822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FF62-A1EA-24CE-F46D-33D4D62DE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C7F2-BE39-042B-F537-3F097F52F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489D-F247-4D96-BBD3-6063A48A5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0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8F8010-140C-E72A-EA92-D7E5FAFC50C9}"/>
              </a:ext>
            </a:extLst>
          </p:cNvPr>
          <p:cNvSpPr/>
          <p:nvPr/>
        </p:nvSpPr>
        <p:spPr>
          <a:xfrm>
            <a:off x="8615852" y="-3177"/>
            <a:ext cx="2231702" cy="1281062"/>
          </a:xfrm>
          <a:custGeom>
            <a:avLst/>
            <a:gdLst>
              <a:gd name="connsiteX0" fmla="*/ 0 w 2231702"/>
              <a:gd name="connsiteY0" fmla="*/ 0 h 1281062"/>
              <a:gd name="connsiteX1" fmla="*/ 2231702 w 2231702"/>
              <a:gd name="connsiteY1" fmla="*/ 0 h 1281062"/>
              <a:gd name="connsiteX2" fmla="*/ 2231702 w 2231702"/>
              <a:gd name="connsiteY2" fmla="*/ 723136 h 1281062"/>
              <a:gd name="connsiteX3" fmla="*/ 1115850 w 2231702"/>
              <a:gd name="connsiteY3" fmla="*/ 1281062 h 1281062"/>
              <a:gd name="connsiteX4" fmla="*/ 0 w 2231702"/>
              <a:gd name="connsiteY4" fmla="*/ 723136 h 12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702" h="1281062">
                <a:moveTo>
                  <a:pt x="0" y="0"/>
                </a:moveTo>
                <a:lnTo>
                  <a:pt x="2231702" y="0"/>
                </a:lnTo>
                <a:lnTo>
                  <a:pt x="2231702" y="723136"/>
                </a:lnTo>
                <a:lnTo>
                  <a:pt x="1115850" y="1281062"/>
                </a:lnTo>
                <a:lnTo>
                  <a:pt x="0" y="723136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77AEAE0-C497-A405-4977-23FA91025A8F}"/>
              </a:ext>
            </a:extLst>
          </p:cNvPr>
          <p:cNvSpPr/>
          <p:nvPr/>
        </p:nvSpPr>
        <p:spPr>
          <a:xfrm rot="5400000">
            <a:off x="7294557" y="980490"/>
            <a:ext cx="2509982" cy="2231703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2165CCA-E033-B4DA-BAF6-9043B7C11254}"/>
              </a:ext>
            </a:extLst>
          </p:cNvPr>
          <p:cNvSpPr/>
          <p:nvPr/>
        </p:nvSpPr>
        <p:spPr>
          <a:xfrm rot="5400000">
            <a:off x="9680399" y="980491"/>
            <a:ext cx="2509982" cy="2231703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99EA6886-C9EF-EBEA-D36C-691C36F43E80}"/>
              </a:ext>
            </a:extLst>
          </p:cNvPr>
          <p:cNvSpPr/>
          <p:nvPr/>
        </p:nvSpPr>
        <p:spPr>
          <a:xfrm rot="5400000">
            <a:off x="6090870" y="3053936"/>
            <a:ext cx="2509982" cy="2231703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0A756969-ED7D-279A-50F3-6CAD58088869}"/>
              </a:ext>
            </a:extLst>
          </p:cNvPr>
          <p:cNvSpPr/>
          <p:nvPr/>
        </p:nvSpPr>
        <p:spPr>
          <a:xfrm rot="5400000">
            <a:off x="8476712" y="3053937"/>
            <a:ext cx="2509982" cy="2231703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35636D-2D6D-0AA8-041B-5C685A974845}"/>
              </a:ext>
            </a:extLst>
          </p:cNvPr>
          <p:cNvSpPr/>
          <p:nvPr/>
        </p:nvSpPr>
        <p:spPr>
          <a:xfrm rot="5400000">
            <a:off x="10331089" y="3563868"/>
            <a:ext cx="2509982" cy="1211838"/>
          </a:xfrm>
          <a:custGeom>
            <a:avLst/>
            <a:gdLst>
              <a:gd name="connsiteX0" fmla="*/ 0 w 2509982"/>
              <a:gd name="connsiteY0" fmla="*/ 95988 h 1211838"/>
              <a:gd name="connsiteX1" fmla="*/ 47994 w 2509982"/>
              <a:gd name="connsiteY1" fmla="*/ 0 h 1211838"/>
              <a:gd name="connsiteX2" fmla="*/ 2461988 w 2509982"/>
              <a:gd name="connsiteY2" fmla="*/ 0 h 1211838"/>
              <a:gd name="connsiteX3" fmla="*/ 2509982 w 2509982"/>
              <a:gd name="connsiteY3" fmla="*/ 95988 h 1211838"/>
              <a:gd name="connsiteX4" fmla="*/ 1952056 w 2509982"/>
              <a:gd name="connsiteY4" fmla="*/ 1211838 h 1211838"/>
              <a:gd name="connsiteX5" fmla="*/ 557926 w 2509982"/>
              <a:gd name="connsiteY5" fmla="*/ 1211838 h 121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9982" h="1211838">
                <a:moveTo>
                  <a:pt x="0" y="95988"/>
                </a:moveTo>
                <a:lnTo>
                  <a:pt x="47994" y="0"/>
                </a:lnTo>
                <a:lnTo>
                  <a:pt x="2461988" y="0"/>
                </a:lnTo>
                <a:lnTo>
                  <a:pt x="2509982" y="95988"/>
                </a:lnTo>
                <a:lnTo>
                  <a:pt x="1952056" y="1211838"/>
                </a:lnTo>
                <a:lnTo>
                  <a:pt x="557926" y="121183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4E6E0-C01D-ADA5-7CD7-A795A409CC91}"/>
              </a:ext>
            </a:extLst>
          </p:cNvPr>
          <p:cNvSpPr txBox="1"/>
          <p:nvPr/>
        </p:nvSpPr>
        <p:spPr>
          <a:xfrm>
            <a:off x="0" y="929098"/>
            <a:ext cx="6435637" cy="258532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LICENSE PLATE RECOGNITION  SYSTEM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FDB190-C892-4991-B83D-9F95870E61EF}"/>
              </a:ext>
            </a:extLst>
          </p:cNvPr>
          <p:cNvGrpSpPr/>
          <p:nvPr/>
        </p:nvGrpSpPr>
        <p:grpSpPr>
          <a:xfrm>
            <a:off x="127321" y="-299167"/>
            <a:ext cx="6154178" cy="3332920"/>
            <a:chOff x="127321" y="-299167"/>
            <a:chExt cx="6154178" cy="3332920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951F729E-6ECF-2225-8B7B-305FAB21C9B5}"/>
                </a:ext>
              </a:extLst>
            </p:cNvPr>
            <p:cNvSpPr/>
            <p:nvPr/>
          </p:nvSpPr>
          <p:spPr>
            <a:xfrm rot="5400000">
              <a:off x="5043933" y="1796188"/>
              <a:ext cx="1329237" cy="1145894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0A078C62-73E4-FE30-23C6-9A7C9ECF97EE}"/>
                </a:ext>
              </a:extLst>
            </p:cNvPr>
            <p:cNvSpPr/>
            <p:nvPr/>
          </p:nvSpPr>
          <p:spPr>
            <a:xfrm rot="5400000">
              <a:off x="66491" y="-238337"/>
              <a:ext cx="882035" cy="76037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1E869F0-A636-0A8B-8F8C-4F643B4EFD53}"/>
                </a:ext>
              </a:extLst>
            </p:cNvPr>
            <p:cNvSpPr/>
            <p:nvPr/>
          </p:nvSpPr>
          <p:spPr>
            <a:xfrm rot="5400000">
              <a:off x="4160690" y="54047"/>
              <a:ext cx="737606" cy="635867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DB2EFE53-35AB-313E-A989-BC5367F4C7A7}"/>
                </a:ext>
              </a:extLst>
            </p:cNvPr>
            <p:cNvSpPr/>
            <p:nvPr/>
          </p:nvSpPr>
          <p:spPr>
            <a:xfrm rot="5400000">
              <a:off x="484482" y="832354"/>
              <a:ext cx="2023418" cy="174432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DF6258E-11E6-51B6-5E20-7612B0834C37}"/>
              </a:ext>
            </a:extLst>
          </p:cNvPr>
          <p:cNvSpPr txBox="1"/>
          <p:nvPr/>
        </p:nvSpPr>
        <p:spPr>
          <a:xfrm>
            <a:off x="127321" y="3541610"/>
            <a:ext cx="4259484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Revolutionizing Automated </a:t>
            </a:r>
          </a:p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Vehicle Identification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6AE55C-0A43-155B-7627-A7195A122221}"/>
              </a:ext>
            </a:extLst>
          </p:cNvPr>
          <p:cNvSpPr/>
          <p:nvPr/>
        </p:nvSpPr>
        <p:spPr>
          <a:xfrm>
            <a:off x="11001694" y="0"/>
            <a:ext cx="1182154" cy="1277886"/>
          </a:xfrm>
          <a:custGeom>
            <a:avLst/>
            <a:gdLst>
              <a:gd name="connsiteX0" fmla="*/ 0 w 1182154"/>
              <a:gd name="connsiteY0" fmla="*/ 0 h 1277886"/>
              <a:gd name="connsiteX1" fmla="*/ 1182154 w 1182154"/>
              <a:gd name="connsiteY1" fmla="*/ 0 h 1277886"/>
              <a:gd name="connsiteX2" fmla="*/ 1182154 w 1182154"/>
              <a:gd name="connsiteY2" fmla="*/ 1244734 h 1277886"/>
              <a:gd name="connsiteX3" fmla="*/ 1115850 w 1182154"/>
              <a:gd name="connsiteY3" fmla="*/ 1277886 h 1277886"/>
              <a:gd name="connsiteX4" fmla="*/ 0 w 1182154"/>
              <a:gd name="connsiteY4" fmla="*/ 719960 h 127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154" h="1277886">
                <a:moveTo>
                  <a:pt x="0" y="0"/>
                </a:moveTo>
                <a:lnTo>
                  <a:pt x="1182154" y="0"/>
                </a:lnTo>
                <a:lnTo>
                  <a:pt x="1182154" y="1244734"/>
                </a:lnTo>
                <a:lnTo>
                  <a:pt x="1115850" y="1277886"/>
                </a:lnTo>
                <a:lnTo>
                  <a:pt x="0" y="71996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CEE1F1-A1EC-0AD3-C8A3-9FAC52FDFDFE}"/>
              </a:ext>
            </a:extLst>
          </p:cNvPr>
          <p:cNvSpPr/>
          <p:nvPr/>
        </p:nvSpPr>
        <p:spPr>
          <a:xfrm>
            <a:off x="9798008" y="4988243"/>
            <a:ext cx="2231700" cy="1869756"/>
          </a:xfrm>
          <a:custGeom>
            <a:avLst/>
            <a:gdLst>
              <a:gd name="connsiteX0" fmla="*/ 1115850 w 2231700"/>
              <a:gd name="connsiteY0" fmla="*/ 0 h 1869756"/>
              <a:gd name="connsiteX1" fmla="*/ 2231700 w 2231700"/>
              <a:gd name="connsiteY1" fmla="*/ 557926 h 1869756"/>
              <a:gd name="connsiteX2" fmla="*/ 2231700 w 2231700"/>
              <a:gd name="connsiteY2" fmla="*/ 1869756 h 1869756"/>
              <a:gd name="connsiteX3" fmla="*/ 0 w 2231700"/>
              <a:gd name="connsiteY3" fmla="*/ 1869756 h 1869756"/>
              <a:gd name="connsiteX4" fmla="*/ 0 w 2231700"/>
              <a:gd name="connsiteY4" fmla="*/ 557926 h 186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700" h="1869756">
                <a:moveTo>
                  <a:pt x="1115850" y="0"/>
                </a:moveTo>
                <a:lnTo>
                  <a:pt x="2231700" y="557926"/>
                </a:lnTo>
                <a:lnTo>
                  <a:pt x="2231700" y="1869756"/>
                </a:lnTo>
                <a:lnTo>
                  <a:pt x="0" y="1869756"/>
                </a:lnTo>
                <a:lnTo>
                  <a:pt x="0" y="557926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5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2F1182-B75B-0500-4934-0F0DC5A8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5504987-23C9-D8BA-7190-3292E3217B0F}"/>
              </a:ext>
            </a:extLst>
          </p:cNvPr>
          <p:cNvGrpSpPr/>
          <p:nvPr/>
        </p:nvGrpSpPr>
        <p:grpSpPr>
          <a:xfrm>
            <a:off x="713588" y="-16532"/>
            <a:ext cx="2752844" cy="6858000"/>
            <a:chOff x="9753600" y="0"/>
            <a:chExt cx="2752844" cy="6858000"/>
          </a:xfrm>
          <a:solidFill>
            <a:srgbClr val="0033CC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949664-B842-683B-8B06-994DAE5168AE}"/>
                </a:ext>
              </a:extLst>
            </p:cNvPr>
            <p:cNvSpPr/>
            <p:nvPr/>
          </p:nvSpPr>
          <p:spPr>
            <a:xfrm>
              <a:off x="9753600" y="0"/>
              <a:ext cx="2752844" cy="6858000"/>
            </a:xfrm>
            <a:custGeom>
              <a:avLst/>
              <a:gdLst>
                <a:gd name="connsiteX0" fmla="*/ 0 w 2752844"/>
                <a:gd name="connsiteY0" fmla="*/ 0 h 6858000"/>
                <a:gd name="connsiteX1" fmla="*/ 2438400 w 2752844"/>
                <a:gd name="connsiteY1" fmla="*/ 0 h 6858000"/>
                <a:gd name="connsiteX2" fmla="*/ 2438400 w 2752844"/>
                <a:gd name="connsiteY2" fmla="*/ 775504 h 6858000"/>
                <a:gd name="connsiteX3" fmla="*/ 2752844 w 2752844"/>
                <a:gd name="connsiteY3" fmla="*/ 1163258 h 6858000"/>
                <a:gd name="connsiteX4" fmla="*/ 2438400 w 2752844"/>
                <a:gd name="connsiteY4" fmla="*/ 1504708 h 6858000"/>
                <a:gd name="connsiteX5" fmla="*/ 2438400 w 2752844"/>
                <a:gd name="connsiteY5" fmla="*/ 6858000 h 6858000"/>
                <a:gd name="connsiteX6" fmla="*/ 0 w 275284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284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75504"/>
                  </a:lnTo>
                  <a:lnTo>
                    <a:pt x="2752844" y="1163258"/>
                  </a:lnTo>
                  <a:lnTo>
                    <a:pt x="2438400" y="1504708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C83FB9-9F13-1C51-F8D3-D6D0E0E4A7FF}"/>
                </a:ext>
              </a:extLst>
            </p:cNvPr>
            <p:cNvSpPr txBox="1"/>
            <p:nvPr/>
          </p:nvSpPr>
          <p:spPr>
            <a:xfrm>
              <a:off x="10081549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25C29D-607F-0619-1460-58D23EB40C8B}"/>
                </a:ext>
              </a:extLst>
            </p:cNvPr>
            <p:cNvSpPr txBox="1"/>
            <p:nvPr/>
          </p:nvSpPr>
          <p:spPr>
            <a:xfrm>
              <a:off x="9848127" y="2244013"/>
              <a:ext cx="2204982" cy="338554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       LOGISTICS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1FD8E6-5182-E990-F8E3-27FC24492DA0}"/>
                </a:ext>
              </a:extLst>
            </p:cNvPr>
            <p:cNvSpPr txBox="1"/>
            <p:nvPr/>
          </p:nvSpPr>
          <p:spPr>
            <a:xfrm>
              <a:off x="9987018" y="2874955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Tracking of commercial vehicles for logistics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187A56-D343-5E8B-745D-5554F64C5835}"/>
              </a:ext>
            </a:extLst>
          </p:cNvPr>
          <p:cNvGrpSpPr/>
          <p:nvPr/>
        </p:nvGrpSpPr>
        <p:grpSpPr>
          <a:xfrm>
            <a:off x="511987" y="-16532"/>
            <a:ext cx="2777924" cy="6858000"/>
            <a:chOff x="7315199" y="0"/>
            <a:chExt cx="2777924" cy="6858000"/>
          </a:xfrm>
          <a:solidFill>
            <a:srgbClr val="3333FF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9D8429-FB11-D702-BB8F-BB646740D79E}"/>
                </a:ext>
              </a:extLst>
            </p:cNvPr>
            <p:cNvSpPr/>
            <p:nvPr/>
          </p:nvSpPr>
          <p:spPr>
            <a:xfrm>
              <a:off x="7315199" y="0"/>
              <a:ext cx="2777924" cy="6858000"/>
            </a:xfrm>
            <a:custGeom>
              <a:avLst/>
              <a:gdLst>
                <a:gd name="connsiteX0" fmla="*/ 0 w 2777924"/>
                <a:gd name="connsiteY0" fmla="*/ 0 h 6858000"/>
                <a:gd name="connsiteX1" fmla="*/ 2438400 w 2777924"/>
                <a:gd name="connsiteY1" fmla="*/ 0 h 6858000"/>
                <a:gd name="connsiteX2" fmla="*/ 2438400 w 2777924"/>
                <a:gd name="connsiteY2" fmla="*/ 781528 h 6858000"/>
                <a:gd name="connsiteX3" fmla="*/ 2777924 w 2777924"/>
                <a:gd name="connsiteY3" fmla="*/ 1180624 h 6858000"/>
                <a:gd name="connsiteX4" fmla="*/ 2438400 w 2777924"/>
                <a:gd name="connsiteY4" fmla="*/ 1533419 h 6858000"/>
                <a:gd name="connsiteX5" fmla="*/ 2438400 w 2777924"/>
                <a:gd name="connsiteY5" fmla="*/ 6858000 h 6858000"/>
                <a:gd name="connsiteX6" fmla="*/ 0 w 277792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81528"/>
                  </a:lnTo>
                  <a:lnTo>
                    <a:pt x="2777924" y="1180624"/>
                  </a:lnTo>
                  <a:lnTo>
                    <a:pt x="2438400" y="1533419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4F3E4C-B6E2-4CE5-ED80-8F60453FB37B}"/>
                </a:ext>
              </a:extLst>
            </p:cNvPr>
            <p:cNvSpPr txBox="1"/>
            <p:nvPr/>
          </p:nvSpPr>
          <p:spPr>
            <a:xfrm>
              <a:off x="7548623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81F4A0-E7B4-22F4-2003-D1A219DE88D1}"/>
                </a:ext>
              </a:extLst>
            </p:cNvPr>
            <p:cNvSpPr txBox="1"/>
            <p:nvPr/>
          </p:nvSpPr>
          <p:spPr>
            <a:xfrm>
              <a:off x="7484960" y="2244013"/>
              <a:ext cx="2204982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 ACCESS CONTROL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335149-EAC0-5BAE-F352-56AD4D4E5995}"/>
                </a:ext>
              </a:extLst>
            </p:cNvPr>
            <p:cNvSpPr txBox="1"/>
            <p:nvPr/>
          </p:nvSpPr>
          <p:spPr>
            <a:xfrm>
              <a:off x="7516789" y="2874955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Restricting the access of public vehicles to secure areas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26621-3E4C-CE9E-AB9B-C33F4D0E5F12}"/>
              </a:ext>
            </a:extLst>
          </p:cNvPr>
          <p:cNvGrpSpPr/>
          <p:nvPr/>
        </p:nvGrpSpPr>
        <p:grpSpPr>
          <a:xfrm>
            <a:off x="348201" y="16532"/>
            <a:ext cx="2777925" cy="6858000"/>
            <a:chOff x="4876799" y="0"/>
            <a:chExt cx="2777925" cy="6858000"/>
          </a:xfrm>
          <a:solidFill>
            <a:srgbClr val="0066FF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0493F0-5DE6-5A37-E6F8-156C422D2561}"/>
                </a:ext>
              </a:extLst>
            </p:cNvPr>
            <p:cNvSpPr/>
            <p:nvPr/>
          </p:nvSpPr>
          <p:spPr>
            <a:xfrm>
              <a:off x="4876799" y="0"/>
              <a:ext cx="2777925" cy="6858000"/>
            </a:xfrm>
            <a:custGeom>
              <a:avLst/>
              <a:gdLst>
                <a:gd name="connsiteX0" fmla="*/ 2438401 w 2777925"/>
                <a:gd name="connsiteY0" fmla="*/ 781528 h 6858000"/>
                <a:gd name="connsiteX1" fmla="*/ 2777925 w 2777925"/>
                <a:gd name="connsiteY1" fmla="*/ 1180624 h 6858000"/>
                <a:gd name="connsiteX2" fmla="*/ 2438401 w 2777925"/>
                <a:gd name="connsiteY2" fmla="*/ 1533419 h 6858000"/>
                <a:gd name="connsiteX3" fmla="*/ 0 w 2777925"/>
                <a:gd name="connsiteY3" fmla="*/ 0 h 6858000"/>
                <a:gd name="connsiteX4" fmla="*/ 2438400 w 2777925"/>
                <a:gd name="connsiteY4" fmla="*/ 0 h 6858000"/>
                <a:gd name="connsiteX5" fmla="*/ 2438400 w 2777925"/>
                <a:gd name="connsiteY5" fmla="*/ 6858000 h 6858000"/>
                <a:gd name="connsiteX6" fmla="*/ 0 w 277792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5" h="6858000">
                  <a:moveTo>
                    <a:pt x="2438401" y="781528"/>
                  </a:moveTo>
                  <a:lnTo>
                    <a:pt x="2777925" y="1180624"/>
                  </a:lnTo>
                  <a:lnTo>
                    <a:pt x="2438401" y="1533419"/>
                  </a:lnTo>
                  <a:close/>
                  <a:moveTo>
                    <a:pt x="0" y="0"/>
                  </a:moveTo>
                  <a:lnTo>
                    <a:pt x="2438400" y="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E172E6-A1C6-F27E-42D6-CF11DDCC7A98}"/>
                </a:ext>
              </a:extLst>
            </p:cNvPr>
            <p:cNvSpPr txBox="1"/>
            <p:nvPr/>
          </p:nvSpPr>
          <p:spPr>
            <a:xfrm>
              <a:off x="5004123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D82669-C880-ECBA-3619-B4B2937E3CC0}"/>
                </a:ext>
              </a:extLst>
            </p:cNvPr>
            <p:cNvSpPr txBox="1"/>
            <p:nvPr/>
          </p:nvSpPr>
          <p:spPr>
            <a:xfrm>
              <a:off x="5098650" y="2244013"/>
              <a:ext cx="2204982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PARKING MANAGEMENT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E77AD3-2F15-FADA-F521-5A5CAEFB2055}"/>
                </a:ext>
              </a:extLst>
            </p:cNvPr>
            <p:cNvSpPr txBox="1"/>
            <p:nvPr/>
          </p:nvSpPr>
          <p:spPr>
            <a:xfrm>
              <a:off x="5110217" y="2874955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Managing vehicle entry and exit in parking lots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B628DF-8BCC-A0F9-9031-9B50C686C5F2}"/>
              </a:ext>
            </a:extLst>
          </p:cNvPr>
          <p:cNvGrpSpPr/>
          <p:nvPr/>
        </p:nvGrpSpPr>
        <p:grpSpPr>
          <a:xfrm>
            <a:off x="163780" y="0"/>
            <a:ext cx="2777924" cy="6858000"/>
            <a:chOff x="2347346" y="0"/>
            <a:chExt cx="2777924" cy="6858000"/>
          </a:xfrm>
          <a:solidFill>
            <a:srgbClr val="3399FF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EEE083-AABA-5565-3729-E10FAF72BD91}"/>
                </a:ext>
              </a:extLst>
            </p:cNvPr>
            <p:cNvSpPr/>
            <p:nvPr/>
          </p:nvSpPr>
          <p:spPr>
            <a:xfrm>
              <a:off x="2347346" y="0"/>
              <a:ext cx="2777924" cy="6858000"/>
            </a:xfrm>
            <a:custGeom>
              <a:avLst/>
              <a:gdLst>
                <a:gd name="connsiteX0" fmla="*/ 0 w 2777924"/>
                <a:gd name="connsiteY0" fmla="*/ 0 h 6858000"/>
                <a:gd name="connsiteX1" fmla="*/ 2438400 w 2777924"/>
                <a:gd name="connsiteY1" fmla="*/ 0 h 6858000"/>
                <a:gd name="connsiteX2" fmla="*/ 2438400 w 2777924"/>
                <a:gd name="connsiteY2" fmla="*/ 781529 h 6858000"/>
                <a:gd name="connsiteX3" fmla="*/ 2777924 w 2777924"/>
                <a:gd name="connsiteY3" fmla="*/ 1180625 h 6858000"/>
                <a:gd name="connsiteX4" fmla="*/ 2438400 w 2777924"/>
                <a:gd name="connsiteY4" fmla="*/ 1533419 h 6858000"/>
                <a:gd name="connsiteX5" fmla="*/ 2438400 w 2777924"/>
                <a:gd name="connsiteY5" fmla="*/ 6858000 h 6858000"/>
                <a:gd name="connsiteX6" fmla="*/ 0 w 277792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81529"/>
                  </a:lnTo>
                  <a:lnTo>
                    <a:pt x="2777924" y="1180625"/>
                  </a:lnTo>
                  <a:lnTo>
                    <a:pt x="2438400" y="1533419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14E140-5232-9C09-7ABA-CB8BEFF84A1C}"/>
                </a:ext>
              </a:extLst>
            </p:cNvPr>
            <p:cNvSpPr txBox="1"/>
            <p:nvPr/>
          </p:nvSpPr>
          <p:spPr>
            <a:xfrm>
              <a:off x="2671822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DA15B1-6CE6-316E-43F8-D547ECA20F1C}"/>
                </a:ext>
              </a:extLst>
            </p:cNvPr>
            <p:cNvSpPr txBox="1"/>
            <p:nvPr/>
          </p:nvSpPr>
          <p:spPr>
            <a:xfrm>
              <a:off x="2590788" y="2253848"/>
              <a:ext cx="2204982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TOLL COLLECTION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4C14CF-4F12-352E-6EB0-BC3F41CDCFF7}"/>
                </a:ext>
              </a:extLst>
            </p:cNvPr>
            <p:cNvSpPr txBox="1"/>
            <p:nvPr/>
          </p:nvSpPr>
          <p:spPr>
            <a:xfrm>
              <a:off x="2514594" y="2828788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Automating toll collection by recognizing number plates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E60859-6816-DDA7-2C62-5EBECA7A0C76}"/>
              </a:ext>
            </a:extLst>
          </p:cNvPr>
          <p:cNvGrpSpPr/>
          <p:nvPr/>
        </p:nvGrpSpPr>
        <p:grpSpPr>
          <a:xfrm>
            <a:off x="0" y="0"/>
            <a:ext cx="2777924" cy="6858000"/>
            <a:chOff x="0" y="0"/>
            <a:chExt cx="2777924" cy="6858000"/>
          </a:xfrm>
          <a:solidFill>
            <a:srgbClr val="33CC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25CB1D-3CBC-B36F-9C8C-CD28788CE1F1}"/>
                </a:ext>
              </a:extLst>
            </p:cNvPr>
            <p:cNvSpPr/>
            <p:nvPr/>
          </p:nvSpPr>
          <p:spPr>
            <a:xfrm>
              <a:off x="0" y="0"/>
              <a:ext cx="2777924" cy="6858000"/>
            </a:xfrm>
            <a:custGeom>
              <a:avLst/>
              <a:gdLst>
                <a:gd name="connsiteX0" fmla="*/ 0 w 2777924"/>
                <a:gd name="connsiteY0" fmla="*/ 0 h 6858000"/>
                <a:gd name="connsiteX1" fmla="*/ 2438400 w 2777924"/>
                <a:gd name="connsiteY1" fmla="*/ 0 h 6858000"/>
                <a:gd name="connsiteX2" fmla="*/ 2438400 w 2777924"/>
                <a:gd name="connsiteY2" fmla="*/ 781528 h 6858000"/>
                <a:gd name="connsiteX3" fmla="*/ 2777924 w 2777924"/>
                <a:gd name="connsiteY3" fmla="*/ 1180624 h 6858000"/>
                <a:gd name="connsiteX4" fmla="*/ 2438400 w 2777924"/>
                <a:gd name="connsiteY4" fmla="*/ 1533418 h 6858000"/>
                <a:gd name="connsiteX5" fmla="*/ 2438400 w 2777924"/>
                <a:gd name="connsiteY5" fmla="*/ 6858000 h 6858000"/>
                <a:gd name="connsiteX6" fmla="*/ 0 w 277792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81528"/>
                  </a:lnTo>
                  <a:lnTo>
                    <a:pt x="2777924" y="1180624"/>
                  </a:lnTo>
                  <a:lnTo>
                    <a:pt x="2438400" y="1533418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>
                <a:solidFill>
                  <a:srgbClr val="FFFF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32294E-7BA2-602B-18A6-4E0D866833CB}"/>
                </a:ext>
              </a:extLst>
            </p:cNvPr>
            <p:cNvSpPr txBox="1"/>
            <p:nvPr/>
          </p:nvSpPr>
          <p:spPr>
            <a:xfrm>
              <a:off x="127321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E44514-4181-7B49-24DC-E2A68B738EC3}"/>
                </a:ext>
              </a:extLst>
            </p:cNvPr>
            <p:cNvSpPr txBox="1"/>
            <p:nvPr/>
          </p:nvSpPr>
          <p:spPr>
            <a:xfrm>
              <a:off x="297083" y="2244013"/>
              <a:ext cx="1971555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TRAFFIC LAW ENFORCEMENT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375B20-A7DA-C4CB-90C9-AF77972A6690}"/>
                </a:ext>
              </a:extLst>
            </p:cNvPr>
            <p:cNvSpPr txBox="1"/>
            <p:nvPr/>
          </p:nvSpPr>
          <p:spPr>
            <a:xfrm>
              <a:off x="152398" y="2828788"/>
              <a:ext cx="1971555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Detecting violations like speeding and running red lights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B899F19-0827-2D65-C75F-069B9262EE90}"/>
              </a:ext>
            </a:extLst>
          </p:cNvPr>
          <p:cNvSpPr txBox="1"/>
          <p:nvPr/>
        </p:nvSpPr>
        <p:spPr>
          <a:xfrm>
            <a:off x="4066427" y="2479658"/>
            <a:ext cx="729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Freestyle Script" panose="030804020302050B0404" pitchFamily="66" charset="0"/>
              </a:rPr>
              <a:t>APPLICATIONS OF LPR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2797D-D5F2-0B4A-B6B4-479B9229210C}"/>
              </a:ext>
            </a:extLst>
          </p:cNvPr>
          <p:cNvGrpSpPr/>
          <p:nvPr/>
        </p:nvGrpSpPr>
        <p:grpSpPr>
          <a:xfrm rot="10800000">
            <a:off x="3166031" y="-813052"/>
            <a:ext cx="9406156" cy="7654519"/>
            <a:chOff x="-2652575" y="-4620766"/>
            <a:chExt cx="9406156" cy="7654519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9E9C5967-3A7A-ED03-BDDA-0038C4AAE8FB}"/>
                </a:ext>
              </a:extLst>
            </p:cNvPr>
            <p:cNvSpPr/>
            <p:nvPr/>
          </p:nvSpPr>
          <p:spPr>
            <a:xfrm rot="5400000">
              <a:off x="5043933" y="1796188"/>
              <a:ext cx="1329237" cy="1145894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6303807C-0175-1518-3E0F-057DF8FB350B}"/>
                </a:ext>
              </a:extLst>
            </p:cNvPr>
            <p:cNvSpPr/>
            <p:nvPr/>
          </p:nvSpPr>
          <p:spPr>
            <a:xfrm rot="5400000">
              <a:off x="-2713405" y="-2012972"/>
              <a:ext cx="882035" cy="76037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4C781A30-E9D1-B9F3-4762-28444A3824A3}"/>
                </a:ext>
              </a:extLst>
            </p:cNvPr>
            <p:cNvSpPr/>
            <p:nvPr/>
          </p:nvSpPr>
          <p:spPr>
            <a:xfrm rot="5400000">
              <a:off x="6066845" y="-4569897"/>
              <a:ext cx="737606" cy="635867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E7C40EE-21C5-743C-5E9E-358D526174F9}"/>
                </a:ext>
              </a:extLst>
            </p:cNvPr>
            <p:cNvSpPr/>
            <p:nvPr/>
          </p:nvSpPr>
          <p:spPr>
            <a:xfrm rot="5400000">
              <a:off x="484482" y="832354"/>
              <a:ext cx="2023418" cy="174432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34579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87772-F3A9-FACB-C65F-0E5719BCF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9216EB4-63C4-7253-125B-C4538D3228B7}"/>
              </a:ext>
            </a:extLst>
          </p:cNvPr>
          <p:cNvGrpSpPr/>
          <p:nvPr/>
        </p:nvGrpSpPr>
        <p:grpSpPr>
          <a:xfrm>
            <a:off x="9753600" y="0"/>
            <a:ext cx="2752844" cy="6858000"/>
            <a:chOff x="9753600" y="0"/>
            <a:chExt cx="2752844" cy="6858000"/>
          </a:xfrm>
          <a:solidFill>
            <a:srgbClr val="0033CC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94AACC-E7CF-1961-F34B-1668D2478CB3}"/>
                </a:ext>
              </a:extLst>
            </p:cNvPr>
            <p:cNvSpPr/>
            <p:nvPr/>
          </p:nvSpPr>
          <p:spPr>
            <a:xfrm>
              <a:off x="9753600" y="0"/>
              <a:ext cx="2752844" cy="6858000"/>
            </a:xfrm>
            <a:custGeom>
              <a:avLst/>
              <a:gdLst>
                <a:gd name="connsiteX0" fmla="*/ 0 w 2752844"/>
                <a:gd name="connsiteY0" fmla="*/ 0 h 6858000"/>
                <a:gd name="connsiteX1" fmla="*/ 2438400 w 2752844"/>
                <a:gd name="connsiteY1" fmla="*/ 0 h 6858000"/>
                <a:gd name="connsiteX2" fmla="*/ 2438400 w 2752844"/>
                <a:gd name="connsiteY2" fmla="*/ 775504 h 6858000"/>
                <a:gd name="connsiteX3" fmla="*/ 2752844 w 2752844"/>
                <a:gd name="connsiteY3" fmla="*/ 1163258 h 6858000"/>
                <a:gd name="connsiteX4" fmla="*/ 2438400 w 2752844"/>
                <a:gd name="connsiteY4" fmla="*/ 1504708 h 6858000"/>
                <a:gd name="connsiteX5" fmla="*/ 2438400 w 2752844"/>
                <a:gd name="connsiteY5" fmla="*/ 6858000 h 6858000"/>
                <a:gd name="connsiteX6" fmla="*/ 0 w 275284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5284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75504"/>
                  </a:lnTo>
                  <a:lnTo>
                    <a:pt x="2752844" y="1163258"/>
                  </a:lnTo>
                  <a:lnTo>
                    <a:pt x="2438400" y="1504708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A1E128-14E0-C632-C785-F04C0AEA3598}"/>
                </a:ext>
              </a:extLst>
            </p:cNvPr>
            <p:cNvSpPr txBox="1"/>
            <p:nvPr/>
          </p:nvSpPr>
          <p:spPr>
            <a:xfrm>
              <a:off x="10081549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DBFFE1-4F4B-2A3E-B04A-A52E367532D5}"/>
                </a:ext>
              </a:extLst>
            </p:cNvPr>
            <p:cNvSpPr txBox="1"/>
            <p:nvPr/>
          </p:nvSpPr>
          <p:spPr>
            <a:xfrm>
              <a:off x="9848127" y="2244013"/>
              <a:ext cx="2204982" cy="338554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       LOGISTICS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D91FA6-F319-301E-522C-D2DD0FA30C12}"/>
                </a:ext>
              </a:extLst>
            </p:cNvPr>
            <p:cNvSpPr txBox="1"/>
            <p:nvPr/>
          </p:nvSpPr>
          <p:spPr>
            <a:xfrm>
              <a:off x="9987018" y="2874955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Tracking of commercial vehicles for logistics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D637BB-E7C5-2CA6-D432-8412F7056ACC}"/>
              </a:ext>
            </a:extLst>
          </p:cNvPr>
          <p:cNvGrpSpPr/>
          <p:nvPr/>
        </p:nvGrpSpPr>
        <p:grpSpPr>
          <a:xfrm>
            <a:off x="7315199" y="0"/>
            <a:ext cx="2777924" cy="6858000"/>
            <a:chOff x="7315199" y="0"/>
            <a:chExt cx="2777924" cy="6858000"/>
          </a:xfrm>
          <a:solidFill>
            <a:srgbClr val="3333FF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B94F95-6D82-EF34-428E-613C83F26FBB}"/>
                </a:ext>
              </a:extLst>
            </p:cNvPr>
            <p:cNvSpPr/>
            <p:nvPr/>
          </p:nvSpPr>
          <p:spPr>
            <a:xfrm>
              <a:off x="7315199" y="0"/>
              <a:ext cx="2777924" cy="6858000"/>
            </a:xfrm>
            <a:custGeom>
              <a:avLst/>
              <a:gdLst>
                <a:gd name="connsiteX0" fmla="*/ 0 w 2777924"/>
                <a:gd name="connsiteY0" fmla="*/ 0 h 6858000"/>
                <a:gd name="connsiteX1" fmla="*/ 2438400 w 2777924"/>
                <a:gd name="connsiteY1" fmla="*/ 0 h 6858000"/>
                <a:gd name="connsiteX2" fmla="*/ 2438400 w 2777924"/>
                <a:gd name="connsiteY2" fmla="*/ 781528 h 6858000"/>
                <a:gd name="connsiteX3" fmla="*/ 2777924 w 2777924"/>
                <a:gd name="connsiteY3" fmla="*/ 1180624 h 6858000"/>
                <a:gd name="connsiteX4" fmla="*/ 2438400 w 2777924"/>
                <a:gd name="connsiteY4" fmla="*/ 1533419 h 6858000"/>
                <a:gd name="connsiteX5" fmla="*/ 2438400 w 2777924"/>
                <a:gd name="connsiteY5" fmla="*/ 6858000 h 6858000"/>
                <a:gd name="connsiteX6" fmla="*/ 0 w 277792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81528"/>
                  </a:lnTo>
                  <a:lnTo>
                    <a:pt x="2777924" y="1180624"/>
                  </a:lnTo>
                  <a:lnTo>
                    <a:pt x="2438400" y="1533419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A7737E-7EED-50EC-3CE1-429961C34C40}"/>
                </a:ext>
              </a:extLst>
            </p:cNvPr>
            <p:cNvSpPr txBox="1"/>
            <p:nvPr/>
          </p:nvSpPr>
          <p:spPr>
            <a:xfrm>
              <a:off x="7548623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150A4-3245-D5A1-89B5-C259E1465D3B}"/>
                </a:ext>
              </a:extLst>
            </p:cNvPr>
            <p:cNvSpPr txBox="1"/>
            <p:nvPr/>
          </p:nvSpPr>
          <p:spPr>
            <a:xfrm>
              <a:off x="7484960" y="2244013"/>
              <a:ext cx="2204982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 ACCESS CONTROL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FBFCDE-A2D1-4D41-78FC-53380C9D22A3}"/>
                </a:ext>
              </a:extLst>
            </p:cNvPr>
            <p:cNvSpPr txBox="1"/>
            <p:nvPr/>
          </p:nvSpPr>
          <p:spPr>
            <a:xfrm>
              <a:off x="7516789" y="2874955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Restricting the access of public vehicles to secure areas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C4409-464C-52DD-E106-A60ABB33DFAA}"/>
              </a:ext>
            </a:extLst>
          </p:cNvPr>
          <p:cNvGrpSpPr/>
          <p:nvPr/>
        </p:nvGrpSpPr>
        <p:grpSpPr>
          <a:xfrm>
            <a:off x="4876799" y="0"/>
            <a:ext cx="2777925" cy="6858000"/>
            <a:chOff x="4876799" y="0"/>
            <a:chExt cx="2777925" cy="6858000"/>
          </a:xfrm>
          <a:solidFill>
            <a:srgbClr val="0066FF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72C65B-D580-CD7F-2E92-6BF4E4709C38}"/>
                </a:ext>
              </a:extLst>
            </p:cNvPr>
            <p:cNvSpPr/>
            <p:nvPr/>
          </p:nvSpPr>
          <p:spPr>
            <a:xfrm>
              <a:off x="4876799" y="0"/>
              <a:ext cx="2777925" cy="6858000"/>
            </a:xfrm>
            <a:custGeom>
              <a:avLst/>
              <a:gdLst>
                <a:gd name="connsiteX0" fmla="*/ 2438401 w 2777925"/>
                <a:gd name="connsiteY0" fmla="*/ 781528 h 6858000"/>
                <a:gd name="connsiteX1" fmla="*/ 2777925 w 2777925"/>
                <a:gd name="connsiteY1" fmla="*/ 1180624 h 6858000"/>
                <a:gd name="connsiteX2" fmla="*/ 2438401 w 2777925"/>
                <a:gd name="connsiteY2" fmla="*/ 1533419 h 6858000"/>
                <a:gd name="connsiteX3" fmla="*/ 0 w 2777925"/>
                <a:gd name="connsiteY3" fmla="*/ 0 h 6858000"/>
                <a:gd name="connsiteX4" fmla="*/ 2438400 w 2777925"/>
                <a:gd name="connsiteY4" fmla="*/ 0 h 6858000"/>
                <a:gd name="connsiteX5" fmla="*/ 2438400 w 2777925"/>
                <a:gd name="connsiteY5" fmla="*/ 6858000 h 6858000"/>
                <a:gd name="connsiteX6" fmla="*/ 0 w 277792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5" h="6858000">
                  <a:moveTo>
                    <a:pt x="2438401" y="781528"/>
                  </a:moveTo>
                  <a:lnTo>
                    <a:pt x="2777925" y="1180624"/>
                  </a:lnTo>
                  <a:lnTo>
                    <a:pt x="2438401" y="1533419"/>
                  </a:lnTo>
                  <a:close/>
                  <a:moveTo>
                    <a:pt x="0" y="0"/>
                  </a:moveTo>
                  <a:lnTo>
                    <a:pt x="2438400" y="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6AE557-D4E0-1314-BAC5-6AEC4E0DE4FD}"/>
                </a:ext>
              </a:extLst>
            </p:cNvPr>
            <p:cNvSpPr txBox="1"/>
            <p:nvPr/>
          </p:nvSpPr>
          <p:spPr>
            <a:xfrm>
              <a:off x="5004123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DDC1D7-F841-9014-CDA5-CF907FE40320}"/>
                </a:ext>
              </a:extLst>
            </p:cNvPr>
            <p:cNvSpPr txBox="1"/>
            <p:nvPr/>
          </p:nvSpPr>
          <p:spPr>
            <a:xfrm>
              <a:off x="5098650" y="2244013"/>
              <a:ext cx="2204982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PARKING MANAGEMENT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DC80F7-1FDD-00B8-BD17-9C151BACF2B8}"/>
                </a:ext>
              </a:extLst>
            </p:cNvPr>
            <p:cNvSpPr txBox="1"/>
            <p:nvPr/>
          </p:nvSpPr>
          <p:spPr>
            <a:xfrm>
              <a:off x="5110217" y="2874955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Managing vehicle entry and exit in parking lots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EA8670-7D77-8701-EE8B-DB915A2E70FF}"/>
              </a:ext>
            </a:extLst>
          </p:cNvPr>
          <p:cNvGrpSpPr/>
          <p:nvPr/>
        </p:nvGrpSpPr>
        <p:grpSpPr>
          <a:xfrm>
            <a:off x="2438400" y="0"/>
            <a:ext cx="2777924" cy="6858000"/>
            <a:chOff x="2438400" y="0"/>
            <a:chExt cx="2777924" cy="6858000"/>
          </a:xfrm>
          <a:solidFill>
            <a:srgbClr val="3399FF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B99018-2C49-C6BD-EDA5-6BACE1AB4CFE}"/>
                </a:ext>
              </a:extLst>
            </p:cNvPr>
            <p:cNvSpPr/>
            <p:nvPr/>
          </p:nvSpPr>
          <p:spPr>
            <a:xfrm>
              <a:off x="2438400" y="0"/>
              <a:ext cx="2777924" cy="6858000"/>
            </a:xfrm>
            <a:custGeom>
              <a:avLst/>
              <a:gdLst>
                <a:gd name="connsiteX0" fmla="*/ 0 w 2777924"/>
                <a:gd name="connsiteY0" fmla="*/ 0 h 6858000"/>
                <a:gd name="connsiteX1" fmla="*/ 2438400 w 2777924"/>
                <a:gd name="connsiteY1" fmla="*/ 0 h 6858000"/>
                <a:gd name="connsiteX2" fmla="*/ 2438400 w 2777924"/>
                <a:gd name="connsiteY2" fmla="*/ 781529 h 6858000"/>
                <a:gd name="connsiteX3" fmla="*/ 2777924 w 2777924"/>
                <a:gd name="connsiteY3" fmla="*/ 1180625 h 6858000"/>
                <a:gd name="connsiteX4" fmla="*/ 2438400 w 2777924"/>
                <a:gd name="connsiteY4" fmla="*/ 1533419 h 6858000"/>
                <a:gd name="connsiteX5" fmla="*/ 2438400 w 2777924"/>
                <a:gd name="connsiteY5" fmla="*/ 6858000 h 6858000"/>
                <a:gd name="connsiteX6" fmla="*/ 0 w 277792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81529"/>
                  </a:lnTo>
                  <a:lnTo>
                    <a:pt x="2777924" y="1180625"/>
                  </a:lnTo>
                  <a:lnTo>
                    <a:pt x="2438400" y="1533419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9976D-BA74-06F3-5C8D-80D6E29A7262}"/>
                </a:ext>
              </a:extLst>
            </p:cNvPr>
            <p:cNvSpPr txBox="1"/>
            <p:nvPr/>
          </p:nvSpPr>
          <p:spPr>
            <a:xfrm>
              <a:off x="2671822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41F50-1F20-68D6-161E-3C12CFD1A6A3}"/>
                </a:ext>
              </a:extLst>
            </p:cNvPr>
            <p:cNvSpPr txBox="1"/>
            <p:nvPr/>
          </p:nvSpPr>
          <p:spPr>
            <a:xfrm>
              <a:off x="2590788" y="2253848"/>
              <a:ext cx="2204982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TOLL COLLECTION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A7FA71-2D8F-5376-8582-7E6D0C4479AB}"/>
                </a:ext>
              </a:extLst>
            </p:cNvPr>
            <p:cNvSpPr txBox="1"/>
            <p:nvPr/>
          </p:nvSpPr>
          <p:spPr>
            <a:xfrm>
              <a:off x="2514594" y="2828788"/>
              <a:ext cx="2204982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Automating toll collection by recognizing number plates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6224D8-B902-50D5-2AB9-9914EF3217DB}"/>
              </a:ext>
            </a:extLst>
          </p:cNvPr>
          <p:cNvGrpSpPr/>
          <p:nvPr/>
        </p:nvGrpSpPr>
        <p:grpSpPr>
          <a:xfrm>
            <a:off x="0" y="0"/>
            <a:ext cx="2777924" cy="6858000"/>
            <a:chOff x="0" y="0"/>
            <a:chExt cx="2777924" cy="6858000"/>
          </a:xfrm>
          <a:solidFill>
            <a:srgbClr val="33CC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CF5BC8-DC1C-3AB0-EC5C-DD5986114FA1}"/>
                </a:ext>
              </a:extLst>
            </p:cNvPr>
            <p:cNvSpPr/>
            <p:nvPr/>
          </p:nvSpPr>
          <p:spPr>
            <a:xfrm>
              <a:off x="0" y="0"/>
              <a:ext cx="2777924" cy="6858000"/>
            </a:xfrm>
            <a:custGeom>
              <a:avLst/>
              <a:gdLst>
                <a:gd name="connsiteX0" fmla="*/ 0 w 2777924"/>
                <a:gd name="connsiteY0" fmla="*/ 0 h 6858000"/>
                <a:gd name="connsiteX1" fmla="*/ 2438400 w 2777924"/>
                <a:gd name="connsiteY1" fmla="*/ 0 h 6858000"/>
                <a:gd name="connsiteX2" fmla="*/ 2438400 w 2777924"/>
                <a:gd name="connsiteY2" fmla="*/ 781528 h 6858000"/>
                <a:gd name="connsiteX3" fmla="*/ 2777924 w 2777924"/>
                <a:gd name="connsiteY3" fmla="*/ 1180624 h 6858000"/>
                <a:gd name="connsiteX4" fmla="*/ 2438400 w 2777924"/>
                <a:gd name="connsiteY4" fmla="*/ 1533418 h 6858000"/>
                <a:gd name="connsiteX5" fmla="*/ 2438400 w 2777924"/>
                <a:gd name="connsiteY5" fmla="*/ 6858000 h 6858000"/>
                <a:gd name="connsiteX6" fmla="*/ 0 w 277792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924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781528"/>
                  </a:lnTo>
                  <a:lnTo>
                    <a:pt x="2777924" y="1180624"/>
                  </a:lnTo>
                  <a:lnTo>
                    <a:pt x="2438400" y="1533418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>
                <a:solidFill>
                  <a:srgbClr val="FFFF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0327A6-AF5B-93B4-03C5-BB2AF346E26D}"/>
                </a:ext>
              </a:extLst>
            </p:cNvPr>
            <p:cNvSpPr txBox="1"/>
            <p:nvPr/>
          </p:nvSpPr>
          <p:spPr>
            <a:xfrm>
              <a:off x="127321" y="381965"/>
              <a:ext cx="1971555" cy="18620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115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IN" sz="9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en-IN" sz="115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35EA33-63BC-23C4-BD6F-5CE1E1FA45D6}"/>
                </a:ext>
              </a:extLst>
            </p:cNvPr>
            <p:cNvSpPr txBox="1"/>
            <p:nvPr/>
          </p:nvSpPr>
          <p:spPr>
            <a:xfrm>
              <a:off x="297083" y="2244013"/>
              <a:ext cx="1971555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TRAFFIC LAW ENFORCEMENT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5DC30E-E0B7-F206-32D6-6099BDB98220}"/>
                </a:ext>
              </a:extLst>
            </p:cNvPr>
            <p:cNvSpPr txBox="1"/>
            <p:nvPr/>
          </p:nvSpPr>
          <p:spPr>
            <a:xfrm>
              <a:off x="152398" y="2828788"/>
              <a:ext cx="1971555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r>
                <a:rPr lang="en-IN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Detecting violations like speeding and running red lights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819DE0E-F881-5A24-1D13-64E5479FA2DF}"/>
              </a:ext>
            </a:extLst>
          </p:cNvPr>
          <p:cNvSpPr txBox="1"/>
          <p:nvPr/>
        </p:nvSpPr>
        <p:spPr>
          <a:xfrm>
            <a:off x="14605320" y="2152892"/>
            <a:ext cx="729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Freestyle Script" panose="030804020302050B0404" pitchFamily="66" charset="0"/>
              </a:rPr>
              <a:t>APPLICATIONS OF LPR</a:t>
            </a:r>
          </a:p>
        </p:txBody>
      </p:sp>
    </p:spTree>
    <p:extLst>
      <p:ext uri="{BB962C8B-B14F-4D97-AF65-F5344CB8AC3E}">
        <p14:creationId xmlns:p14="http://schemas.microsoft.com/office/powerpoint/2010/main" val="127975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52DDE8-4A1E-BD5E-23DC-0CC71C77FFE9}"/>
              </a:ext>
            </a:extLst>
          </p:cNvPr>
          <p:cNvGrpSpPr/>
          <p:nvPr/>
        </p:nvGrpSpPr>
        <p:grpSpPr>
          <a:xfrm>
            <a:off x="10070592" y="0"/>
            <a:ext cx="4242816" cy="6858000"/>
            <a:chOff x="10070592" y="0"/>
            <a:chExt cx="4242816" cy="6858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B695D17-E0FA-E8D2-F35A-64D45A557D62}"/>
                </a:ext>
              </a:extLst>
            </p:cNvPr>
            <p:cNvSpPr/>
            <p:nvPr/>
          </p:nvSpPr>
          <p:spPr>
            <a:xfrm rot="5400000">
              <a:off x="10942320" y="170688"/>
              <a:ext cx="2474976" cy="213360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77D7F599-BC59-4D21-E5F5-EA03EA4FFE5B}"/>
                </a:ext>
              </a:extLst>
            </p:cNvPr>
            <p:cNvSpPr/>
            <p:nvPr/>
          </p:nvSpPr>
          <p:spPr>
            <a:xfrm rot="5400000">
              <a:off x="9899904" y="2362200"/>
              <a:ext cx="2474976" cy="213360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CEA51577-4116-FD96-9A30-FB61424A03DF}"/>
                </a:ext>
              </a:extLst>
            </p:cNvPr>
            <p:cNvSpPr/>
            <p:nvPr/>
          </p:nvSpPr>
          <p:spPr>
            <a:xfrm rot="5400000">
              <a:off x="12009120" y="2362200"/>
              <a:ext cx="2474976" cy="213360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818A6C32-3CFF-8D89-8432-A27BC2AB4413}"/>
                </a:ext>
              </a:extLst>
            </p:cNvPr>
            <p:cNvSpPr/>
            <p:nvPr/>
          </p:nvSpPr>
          <p:spPr>
            <a:xfrm rot="5400000">
              <a:off x="10954512" y="4553712"/>
              <a:ext cx="2474976" cy="213360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D777CE-AAD5-F9D0-1C4C-7232E589E7C2}"/>
              </a:ext>
            </a:extLst>
          </p:cNvPr>
          <p:cNvSpPr txBox="1"/>
          <p:nvPr/>
        </p:nvSpPr>
        <p:spPr>
          <a:xfrm>
            <a:off x="3550920" y="182880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rial Black" panose="020B0A04020102020204" pitchFamily="34" charset="0"/>
              </a:rPr>
              <a:t>PRO’S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7F5F1-6D21-B43D-D07C-2B0F969157F0}"/>
              </a:ext>
            </a:extLst>
          </p:cNvPr>
          <p:cNvSpPr txBox="1"/>
          <p:nvPr/>
        </p:nvSpPr>
        <p:spPr>
          <a:xfrm>
            <a:off x="2270760" y="767655"/>
            <a:ext cx="63703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Automation: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Reduces manual labor for tasks like toll collection and parking management.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High Accuracy: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Advanced LPR systems achieve up to 98% accuracy under optimal conditions.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Real-Time Processing: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Quickly identifies vehicles, enabling immediate responses in traffic enforcement or security applications.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Monitors and records vehicle movement in sensitive areas like borders, airports, and secure facilities.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Cost-Effective (Long-Term):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Reduces dependency on human operators, leading to long-term savings</a:t>
            </a:r>
            <a:r>
              <a:rPr lang="en-US" sz="2200" dirty="0">
                <a:latin typeface="Arial Black" panose="020B0A04020102020204" pitchFamily="34" charset="0"/>
              </a:rPr>
              <a:t>.</a:t>
            </a:r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C6D791-0268-868F-8876-93E2F5618B8F}"/>
              </a:ext>
            </a:extLst>
          </p:cNvPr>
          <p:cNvGrpSpPr/>
          <p:nvPr/>
        </p:nvGrpSpPr>
        <p:grpSpPr>
          <a:xfrm>
            <a:off x="571500" y="2784348"/>
            <a:ext cx="1289304" cy="1289304"/>
            <a:chOff x="701040" y="3093720"/>
            <a:chExt cx="1289304" cy="128930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53C7A0-74BF-6158-151F-EB6A9DE8C2E9}"/>
                </a:ext>
              </a:extLst>
            </p:cNvPr>
            <p:cNvSpPr/>
            <p:nvPr/>
          </p:nvSpPr>
          <p:spPr>
            <a:xfrm>
              <a:off x="701040" y="3093720"/>
              <a:ext cx="1289304" cy="128930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71B6894F-90A3-D343-5C6D-AF6C10F8D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8492" y="328117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4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578DCC-7681-0CE2-48BA-FBC261931A46}"/>
              </a:ext>
            </a:extLst>
          </p:cNvPr>
          <p:cNvGrpSpPr/>
          <p:nvPr/>
        </p:nvGrpSpPr>
        <p:grpSpPr>
          <a:xfrm>
            <a:off x="-2121408" y="0"/>
            <a:ext cx="4242816" cy="6858000"/>
            <a:chOff x="10070592" y="0"/>
            <a:chExt cx="4242816" cy="6858000"/>
          </a:xfrm>
          <a:solidFill>
            <a:srgbClr val="33CCFF"/>
          </a:solidFill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7DE3270-7C40-A77C-BB76-3064C7179C06}"/>
                </a:ext>
              </a:extLst>
            </p:cNvPr>
            <p:cNvSpPr/>
            <p:nvPr/>
          </p:nvSpPr>
          <p:spPr>
            <a:xfrm rot="5400000">
              <a:off x="10942320" y="170688"/>
              <a:ext cx="2474976" cy="2133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D262DDF-7E09-40C3-BFA1-7EABF72F1B70}"/>
                </a:ext>
              </a:extLst>
            </p:cNvPr>
            <p:cNvSpPr/>
            <p:nvPr/>
          </p:nvSpPr>
          <p:spPr>
            <a:xfrm rot="5400000">
              <a:off x="9899904" y="2362200"/>
              <a:ext cx="2474976" cy="2133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5F8FF27-8E14-72BD-768C-DBBDD8D91174}"/>
                </a:ext>
              </a:extLst>
            </p:cNvPr>
            <p:cNvSpPr/>
            <p:nvPr/>
          </p:nvSpPr>
          <p:spPr>
            <a:xfrm rot="5400000">
              <a:off x="12009120" y="2362200"/>
              <a:ext cx="2474976" cy="2133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009F38F5-B688-079C-33F1-A39BE11A93F6}"/>
                </a:ext>
              </a:extLst>
            </p:cNvPr>
            <p:cNvSpPr/>
            <p:nvPr/>
          </p:nvSpPr>
          <p:spPr>
            <a:xfrm rot="5400000">
              <a:off x="10954512" y="4553712"/>
              <a:ext cx="2474976" cy="21336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218315-7F34-DC2F-2321-0912C5DF84E4}"/>
              </a:ext>
            </a:extLst>
          </p:cNvPr>
          <p:cNvSpPr txBox="1"/>
          <p:nvPr/>
        </p:nvSpPr>
        <p:spPr>
          <a:xfrm>
            <a:off x="4312920" y="259080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3399FF"/>
                </a:solidFill>
                <a:latin typeface="Arial Black" panose="020B0A04020102020204" pitchFamily="34" charset="0"/>
              </a:rPr>
              <a:t>CONS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52215-CA4B-BACC-92C1-ABCF7AF3A2C1}"/>
              </a:ext>
            </a:extLst>
          </p:cNvPr>
          <p:cNvSpPr txBox="1"/>
          <p:nvPr/>
        </p:nvSpPr>
        <p:spPr>
          <a:xfrm>
            <a:off x="2545080" y="843855"/>
            <a:ext cx="934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C6645-CE66-7064-237A-3FAAB9B5354F}"/>
              </a:ext>
            </a:extLst>
          </p:cNvPr>
          <p:cNvSpPr txBox="1"/>
          <p:nvPr/>
        </p:nvSpPr>
        <p:spPr>
          <a:xfrm>
            <a:off x="2545080" y="843855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8CBB366D-50E5-E052-5F5B-F375F6E0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1028521"/>
            <a:ext cx="780288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3399FF"/>
                </a:solidFill>
                <a:latin typeface="Arial" panose="020B0604020202020204" pitchFamily="34" charset="0"/>
              </a:rPr>
              <a:t>1. Environmental Limitations:</a:t>
            </a:r>
            <a:endParaRPr lang="en-US" altLang="en-US" sz="2200" dirty="0">
              <a:solidFill>
                <a:srgbClr val="3399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3399FF"/>
                </a:solidFill>
                <a:latin typeface="Arial" panose="020B0604020202020204" pitchFamily="34" charset="0"/>
              </a:rPr>
              <a:t>	Performance is affected by poor lighting, adverse 	weather, or extreme conditions.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3399FF"/>
                </a:solidFill>
                <a:latin typeface="Arial" panose="020B0604020202020204" pitchFamily="34" charset="0"/>
              </a:rPr>
              <a:t>2. Plate Variability:</a:t>
            </a:r>
            <a:endParaRPr lang="en-US" altLang="en-US" sz="2200" dirty="0">
              <a:solidFill>
                <a:srgbClr val="3399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3399FF"/>
                </a:solidFill>
                <a:latin typeface="Arial" panose="020B0604020202020204" pitchFamily="34" charset="0"/>
              </a:rPr>
              <a:t>	Challenges arise due to different fonts, languages, 	damaged plates, or non-standard designs.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3399FF"/>
                </a:solidFill>
                <a:latin typeface="Arial" panose="020B0604020202020204" pitchFamily="34" charset="0"/>
              </a:rPr>
              <a:t>3. High Initial Costs:</a:t>
            </a:r>
            <a:endParaRPr lang="en-US" altLang="en-US" sz="2200" dirty="0">
              <a:solidFill>
                <a:srgbClr val="3399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3399FF"/>
                </a:solidFill>
                <a:latin typeface="Arial" panose="020B0604020202020204" pitchFamily="34" charset="0"/>
              </a:rPr>
              <a:t>	Requires significant investment in high-quality 	hardware and advanced software.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3399FF"/>
                </a:solidFill>
                <a:latin typeface="Arial" panose="020B0604020202020204" pitchFamily="34" charset="0"/>
              </a:rPr>
              <a:t>4 .Privacy Concerns:</a:t>
            </a:r>
            <a:endParaRPr lang="en-US" altLang="en-US" sz="2200" dirty="0">
              <a:solidFill>
                <a:srgbClr val="3399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3399FF"/>
                </a:solidFill>
                <a:latin typeface="Arial" panose="020B0604020202020204" pitchFamily="34" charset="0"/>
              </a:rPr>
              <a:t>	Raises issues about the collection and storage of 	personal data, leading to regulatory challenges.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3399FF"/>
                </a:solidFill>
                <a:latin typeface="Arial" panose="020B0604020202020204" pitchFamily="34" charset="0"/>
              </a:rPr>
              <a:t>5. Maintenance Needs:</a:t>
            </a:r>
            <a:endParaRPr lang="en-US" altLang="en-US" sz="2200" dirty="0">
              <a:solidFill>
                <a:srgbClr val="3399FF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3399FF"/>
                </a:solidFill>
                <a:latin typeface="Arial" panose="020B0604020202020204" pitchFamily="34" charset="0"/>
              </a:rPr>
              <a:t>	Regular updates, calibration, and hardware servicing 	are required for optimal performance.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2ACE28-303A-11A6-914A-507C637958A6}"/>
              </a:ext>
            </a:extLst>
          </p:cNvPr>
          <p:cNvGrpSpPr/>
          <p:nvPr/>
        </p:nvGrpSpPr>
        <p:grpSpPr>
          <a:xfrm>
            <a:off x="10094976" y="2784348"/>
            <a:ext cx="1289304" cy="1289304"/>
            <a:chOff x="10094976" y="2784348"/>
            <a:chExt cx="1289304" cy="12893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B5A599-8C0B-3245-DBE7-ABE2C3A2F508}"/>
                </a:ext>
              </a:extLst>
            </p:cNvPr>
            <p:cNvSpPr/>
            <p:nvPr/>
          </p:nvSpPr>
          <p:spPr>
            <a:xfrm>
              <a:off x="10094976" y="2784348"/>
              <a:ext cx="1289304" cy="1289304"/>
            </a:xfrm>
            <a:prstGeom prst="ellipse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C000"/>
                </a:solidFill>
              </a:endParaRPr>
            </a:p>
          </p:txBody>
        </p:sp>
        <p:pic>
          <p:nvPicPr>
            <p:cNvPr id="23" name="Graphic 22" descr="Close with solid fill">
              <a:extLst>
                <a:ext uri="{FF2B5EF4-FFF2-40B4-BE49-F238E27FC236}">
                  <a16:creationId xmlns:a16="http://schemas.microsoft.com/office/drawing/2014/main" id="{A46B2F9E-A9D3-207C-00F1-BF3581B04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82428" y="2971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51375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5731C-61C2-42C8-0C5C-A56F8F0EA129}"/>
              </a:ext>
            </a:extLst>
          </p:cNvPr>
          <p:cNvSpPr txBox="1"/>
          <p:nvPr/>
        </p:nvSpPr>
        <p:spPr>
          <a:xfrm>
            <a:off x="1470660" y="2523440"/>
            <a:ext cx="925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3399FF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8728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8586-340D-037B-D9D4-49309B2F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6" y="463891"/>
            <a:ext cx="6025587" cy="1325563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B16C-F1CA-2650-A917-F968AC82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" y="1650886"/>
            <a:ext cx="7213107" cy="453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License Plate Recognition (LPR) is a technology that uses cameras and software to identify and extract license plate information from vehicles automatically. It plays a crucial role in applications such as traffic monitoring, toll collection, parking management, and law enforcement.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The system combines computer vision, artificial intelligence, and optical character recognition (OCR) to process images and recognize text.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CAC24-9E12-8328-00F8-45FAC269E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35" y="633334"/>
            <a:ext cx="5006444" cy="2817912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43137"/>
              </a:srgbClr>
            </a:outerShdw>
            <a:softEdge rad="139700"/>
          </a:effectLst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DF00384F-0608-C45A-4C35-BB2F1B06A17C}"/>
              </a:ext>
            </a:extLst>
          </p:cNvPr>
          <p:cNvSpPr/>
          <p:nvPr/>
        </p:nvSpPr>
        <p:spPr>
          <a:xfrm rot="5400000">
            <a:off x="-639750" y="1616062"/>
            <a:ext cx="1420792" cy="1224821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721B556-03A3-FE44-A6BB-764FB521B56F}"/>
              </a:ext>
            </a:extLst>
          </p:cNvPr>
          <p:cNvSpPr/>
          <p:nvPr/>
        </p:nvSpPr>
        <p:spPr>
          <a:xfrm rot="5400000">
            <a:off x="218891" y="-85937"/>
            <a:ext cx="882035" cy="760375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F694B31-1C45-77B1-B11B-B309473D07E3}"/>
              </a:ext>
            </a:extLst>
          </p:cNvPr>
          <p:cNvSpPr/>
          <p:nvPr/>
        </p:nvSpPr>
        <p:spPr>
          <a:xfrm rot="5400000">
            <a:off x="6002438" y="-154643"/>
            <a:ext cx="1376227" cy="1186403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9473DC-9376-64A5-09DD-77A8DB467D73}"/>
              </a:ext>
            </a:extLst>
          </p:cNvPr>
          <p:cNvGrpSpPr/>
          <p:nvPr/>
        </p:nvGrpSpPr>
        <p:grpSpPr>
          <a:xfrm>
            <a:off x="8971761" y="3799763"/>
            <a:ext cx="3149593" cy="2387614"/>
            <a:chOff x="8963407" y="3403588"/>
            <a:chExt cx="3149593" cy="2387614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63D9B00E-BCC7-F3AC-D66A-D71385D6D526}"/>
                </a:ext>
              </a:extLst>
            </p:cNvPr>
            <p:cNvSpPr/>
            <p:nvPr/>
          </p:nvSpPr>
          <p:spPr>
            <a:xfrm rot="5400000">
              <a:off x="10831685" y="3730931"/>
              <a:ext cx="1376227" cy="1186403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7C93E41-8F6A-FD5C-23D7-3FC4B255B8DC}"/>
                </a:ext>
              </a:extLst>
            </p:cNvPr>
            <p:cNvSpPr/>
            <p:nvPr/>
          </p:nvSpPr>
          <p:spPr>
            <a:xfrm rot="5400000">
              <a:off x="10466959" y="4919770"/>
              <a:ext cx="935982" cy="806881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656B0B22-1EA6-BC6A-FB7A-B298BC94EBD5}"/>
                </a:ext>
              </a:extLst>
            </p:cNvPr>
            <p:cNvSpPr/>
            <p:nvPr/>
          </p:nvSpPr>
          <p:spPr>
            <a:xfrm rot="5400000">
              <a:off x="8963626" y="3403369"/>
              <a:ext cx="1841087" cy="1841526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68776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E40E0-25E4-B21E-CC7D-3AB0140B97D9}"/>
              </a:ext>
            </a:extLst>
          </p:cNvPr>
          <p:cNvSpPr txBox="1"/>
          <p:nvPr/>
        </p:nvSpPr>
        <p:spPr>
          <a:xfrm>
            <a:off x="2636520" y="1703874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3399FF"/>
                </a:solidFill>
                <a:latin typeface="Arial Black" panose="020B0A04020102020204" pitchFamily="34" charset="0"/>
              </a:rPr>
              <a:t>LPR</a:t>
            </a:r>
          </a:p>
          <a:p>
            <a:pPr algn="ctr"/>
            <a:r>
              <a:rPr lang="en-IN" sz="7200" dirty="0">
                <a:solidFill>
                  <a:srgbClr val="3399FF"/>
                </a:solidFill>
                <a:latin typeface="Arial Black" panose="020B0A04020102020204" pitchFamily="34" charset="0"/>
              </a:rPr>
              <a:t>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3A3F2A-CF5C-51F8-F164-32250D4301EC}"/>
              </a:ext>
            </a:extLst>
          </p:cNvPr>
          <p:cNvGrpSpPr/>
          <p:nvPr/>
        </p:nvGrpSpPr>
        <p:grpSpPr>
          <a:xfrm>
            <a:off x="5836920" y="4160520"/>
            <a:ext cx="518160" cy="2697480"/>
            <a:chOff x="6202680" y="4160520"/>
            <a:chExt cx="518160" cy="2697480"/>
          </a:xfrm>
          <a:solidFill>
            <a:srgbClr val="3399FF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A255DD-1B7F-1726-F84B-AB3364430842}"/>
                </a:ext>
              </a:extLst>
            </p:cNvPr>
            <p:cNvSpPr/>
            <p:nvPr/>
          </p:nvSpPr>
          <p:spPr>
            <a:xfrm>
              <a:off x="6202680" y="41605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814288-1725-EF33-893F-A0688455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67868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050858-9D04-8FFC-D6F7-29FCBCF9C8A7}"/>
              </a:ext>
            </a:extLst>
          </p:cNvPr>
          <p:cNvGrpSpPr/>
          <p:nvPr/>
        </p:nvGrpSpPr>
        <p:grpSpPr>
          <a:xfrm rot="16200000">
            <a:off x="10236682" y="-1869517"/>
            <a:ext cx="3149593" cy="2387614"/>
            <a:chOff x="8963407" y="3403588"/>
            <a:chExt cx="3149593" cy="2387614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51E0C3A-4B2B-5B8D-A068-D2C5966FA09C}"/>
                </a:ext>
              </a:extLst>
            </p:cNvPr>
            <p:cNvSpPr/>
            <p:nvPr/>
          </p:nvSpPr>
          <p:spPr>
            <a:xfrm rot="5400000">
              <a:off x="10831685" y="3730931"/>
              <a:ext cx="1376227" cy="1186403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F79B509-925F-939B-7B1C-623F72E89970}"/>
                </a:ext>
              </a:extLst>
            </p:cNvPr>
            <p:cNvSpPr/>
            <p:nvPr/>
          </p:nvSpPr>
          <p:spPr>
            <a:xfrm rot="5400000">
              <a:off x="10466959" y="4919770"/>
              <a:ext cx="935982" cy="806881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C3D266AF-B1E2-7108-A607-925A6FDA3608}"/>
                </a:ext>
              </a:extLst>
            </p:cNvPr>
            <p:cNvSpPr/>
            <p:nvPr/>
          </p:nvSpPr>
          <p:spPr>
            <a:xfrm rot="5400000">
              <a:off x="8963626" y="3403369"/>
              <a:ext cx="1841087" cy="1841526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93A290-7086-077F-2CD2-FBABD5A278D8}"/>
              </a:ext>
            </a:extLst>
          </p:cNvPr>
          <p:cNvGrpSpPr/>
          <p:nvPr/>
        </p:nvGrpSpPr>
        <p:grpSpPr>
          <a:xfrm>
            <a:off x="-513073" y="-832062"/>
            <a:ext cx="3149593" cy="2387614"/>
            <a:chOff x="8963407" y="3403588"/>
            <a:chExt cx="3149593" cy="2387614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135AFE32-6500-BAAC-FE1F-8A58B38885DA}"/>
                </a:ext>
              </a:extLst>
            </p:cNvPr>
            <p:cNvSpPr/>
            <p:nvPr/>
          </p:nvSpPr>
          <p:spPr>
            <a:xfrm rot="5400000">
              <a:off x="10831685" y="3730931"/>
              <a:ext cx="1376227" cy="1186403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D6C39A3C-EC4E-ADD2-1BA1-4BE74985C1FE}"/>
                </a:ext>
              </a:extLst>
            </p:cNvPr>
            <p:cNvSpPr/>
            <p:nvPr/>
          </p:nvSpPr>
          <p:spPr>
            <a:xfrm rot="5400000">
              <a:off x="10466959" y="4919770"/>
              <a:ext cx="935982" cy="806881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20689C3-079A-AE6E-7879-45C21B378262}"/>
                </a:ext>
              </a:extLst>
            </p:cNvPr>
            <p:cNvSpPr/>
            <p:nvPr/>
          </p:nvSpPr>
          <p:spPr>
            <a:xfrm rot="5400000">
              <a:off x="8963626" y="3403369"/>
              <a:ext cx="1841087" cy="1841526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Hexagon 24">
            <a:extLst>
              <a:ext uri="{FF2B5EF4-FFF2-40B4-BE49-F238E27FC236}">
                <a16:creationId xmlns:a16="http://schemas.microsoft.com/office/drawing/2014/main" id="{E9254A3C-EBF8-E635-4513-8911FB304BCC}"/>
              </a:ext>
            </a:extLst>
          </p:cNvPr>
          <p:cNvSpPr/>
          <p:nvPr/>
        </p:nvSpPr>
        <p:spPr>
          <a:xfrm rot="10800000">
            <a:off x="-513074" y="5317668"/>
            <a:ext cx="1841087" cy="1841526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267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DF877D-4EEF-BC99-0281-B6D3A71D0E58}"/>
              </a:ext>
            </a:extLst>
          </p:cNvPr>
          <p:cNvGrpSpPr/>
          <p:nvPr/>
        </p:nvGrpSpPr>
        <p:grpSpPr>
          <a:xfrm>
            <a:off x="5836920" y="-731520"/>
            <a:ext cx="518160" cy="2697480"/>
            <a:chOff x="5836920" y="0"/>
            <a:chExt cx="518160" cy="2697480"/>
          </a:xfrm>
          <a:solidFill>
            <a:srgbClr val="3399FF"/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FDE747-8696-E63D-3854-AD8A1311692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71B2ED-ED76-B3E3-CF1C-3DE405B078AE}"/>
                </a:ext>
              </a:extLst>
            </p:cNvPr>
            <p:cNvSpPr/>
            <p:nvPr/>
          </p:nvSpPr>
          <p:spPr>
            <a:xfrm>
              <a:off x="5836920" y="21793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3399FF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091149-02CD-4EE0-8EBC-72EFB29DF835}"/>
              </a:ext>
            </a:extLst>
          </p:cNvPr>
          <p:cNvSpPr txBox="1"/>
          <p:nvPr/>
        </p:nvSpPr>
        <p:spPr>
          <a:xfrm>
            <a:off x="4785360" y="2141399"/>
            <a:ext cx="2621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3399FF"/>
                </a:solidFill>
                <a:latin typeface="Arial Black" panose="020B0A04020102020204" pitchFamily="34" charset="0"/>
              </a:rPr>
              <a:t>STEP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C5B99-C14E-2E93-6153-E40A9C3B1046}"/>
              </a:ext>
            </a:extLst>
          </p:cNvPr>
          <p:cNvSpPr txBox="1"/>
          <p:nvPr/>
        </p:nvSpPr>
        <p:spPr>
          <a:xfrm>
            <a:off x="3360420" y="3429000"/>
            <a:ext cx="54711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99FF"/>
                </a:solidFill>
                <a:latin typeface="Arial "/>
              </a:rPr>
              <a:t>		</a:t>
            </a:r>
            <a:r>
              <a:rPr lang="en-US" sz="2800" b="1" dirty="0">
                <a:solidFill>
                  <a:srgbClr val="3399FF"/>
                </a:solidFill>
                <a:latin typeface="Arial Black" panose="020B0A04020102020204" pitchFamily="34" charset="0"/>
              </a:rPr>
              <a:t>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Tesseract accepts images in common formats like PNG, JPEG, and TIFF.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99FF"/>
              </a:solidFill>
              <a:latin typeface="Arial 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It works best with grayscale or black-and-white images, but it can handle color images as well.</a:t>
            </a:r>
          </a:p>
          <a:p>
            <a:endParaRPr lang="en-IN" dirty="0">
              <a:solidFill>
                <a:srgbClr val="3399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8F7F0-397B-981A-1E4C-6F3887535E34}"/>
              </a:ext>
            </a:extLst>
          </p:cNvPr>
          <p:cNvGrpSpPr/>
          <p:nvPr/>
        </p:nvGrpSpPr>
        <p:grpSpPr>
          <a:xfrm rot="5400000">
            <a:off x="10584180" y="2080260"/>
            <a:ext cx="518160" cy="2697480"/>
            <a:chOff x="5836920" y="0"/>
            <a:chExt cx="518160" cy="2697480"/>
          </a:xfrm>
          <a:solidFill>
            <a:srgbClr val="3399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0AC574-6FBE-E19F-AA68-C3B00BE27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E65DE-8A39-21A5-7B7E-66D826A6C9BE}"/>
                </a:ext>
              </a:extLst>
            </p:cNvPr>
            <p:cNvSpPr/>
            <p:nvPr/>
          </p:nvSpPr>
          <p:spPr>
            <a:xfrm>
              <a:off x="5836920" y="21793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3399FF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A5FEB-60CD-C3C5-A571-FE2D3EE32514}"/>
              </a:ext>
            </a:extLst>
          </p:cNvPr>
          <p:cNvGrpSpPr/>
          <p:nvPr/>
        </p:nvGrpSpPr>
        <p:grpSpPr>
          <a:xfrm>
            <a:off x="-1246161" y="-590565"/>
            <a:ext cx="6154178" cy="3332920"/>
            <a:chOff x="127321" y="-299167"/>
            <a:chExt cx="6154178" cy="333292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F475E3F-EA65-7F0C-4FC4-7CA764BE00B2}"/>
                </a:ext>
              </a:extLst>
            </p:cNvPr>
            <p:cNvSpPr/>
            <p:nvPr/>
          </p:nvSpPr>
          <p:spPr>
            <a:xfrm rot="5400000">
              <a:off x="5043933" y="1796188"/>
              <a:ext cx="1329237" cy="1145894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E9F0BA19-46FF-4EC0-84F3-577F724B3B78}"/>
                </a:ext>
              </a:extLst>
            </p:cNvPr>
            <p:cNvSpPr/>
            <p:nvPr/>
          </p:nvSpPr>
          <p:spPr>
            <a:xfrm rot="5400000">
              <a:off x="66491" y="-238337"/>
              <a:ext cx="882035" cy="76037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75480844-4B70-CD86-43BB-28AB317A353E}"/>
                </a:ext>
              </a:extLst>
            </p:cNvPr>
            <p:cNvSpPr/>
            <p:nvPr/>
          </p:nvSpPr>
          <p:spPr>
            <a:xfrm rot="5400000">
              <a:off x="4160690" y="54047"/>
              <a:ext cx="737606" cy="635867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BA17F1EE-105D-6F01-8D3C-27C1469DB254}"/>
                </a:ext>
              </a:extLst>
            </p:cNvPr>
            <p:cNvSpPr/>
            <p:nvPr/>
          </p:nvSpPr>
          <p:spPr>
            <a:xfrm rot="5400000">
              <a:off x="484482" y="832354"/>
              <a:ext cx="2023418" cy="174432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9089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700A0-20AD-7B62-9EC4-8AD007B7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2C619A-F20A-CA84-E966-BA89232565BB}"/>
              </a:ext>
            </a:extLst>
          </p:cNvPr>
          <p:cNvSpPr txBox="1"/>
          <p:nvPr/>
        </p:nvSpPr>
        <p:spPr>
          <a:xfrm>
            <a:off x="3764280" y="3169920"/>
            <a:ext cx="54711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99FF"/>
                </a:solidFill>
                <a:latin typeface="Arial "/>
              </a:rPr>
              <a:t>	</a:t>
            </a:r>
            <a:r>
              <a:rPr lang="en-US" sz="2800" b="1" dirty="0">
                <a:solidFill>
                  <a:srgbClr val="3399FF"/>
                </a:solidFill>
                <a:latin typeface="Arial Black" panose="020B0A04020102020204" pitchFamily="34" charset="0"/>
              </a:rPr>
              <a:t>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Image conversion to grayscale and binary black and white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Thresholding of pixels using OTSU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Noise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Skew Detection and correction</a:t>
            </a:r>
          </a:p>
          <a:p>
            <a:endParaRPr lang="en-IN" dirty="0">
              <a:solidFill>
                <a:srgbClr val="3399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56C4E-37F0-CA74-1714-FB37DE5D3CB4}"/>
              </a:ext>
            </a:extLst>
          </p:cNvPr>
          <p:cNvGrpSpPr/>
          <p:nvPr/>
        </p:nvGrpSpPr>
        <p:grpSpPr>
          <a:xfrm rot="5400000">
            <a:off x="10584180" y="2080260"/>
            <a:ext cx="518160" cy="2697480"/>
            <a:chOff x="5836920" y="0"/>
            <a:chExt cx="518160" cy="2697480"/>
          </a:xfrm>
          <a:solidFill>
            <a:srgbClr val="3399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82FA94-0706-C028-F635-A2B15A0D353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C0E982-1C4C-E871-B1FC-462D24F9DA5B}"/>
                </a:ext>
              </a:extLst>
            </p:cNvPr>
            <p:cNvSpPr/>
            <p:nvPr/>
          </p:nvSpPr>
          <p:spPr>
            <a:xfrm>
              <a:off x="5836920" y="21793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C892F4-C3FB-DAAB-C5E6-4BF0DF6BDFE0}"/>
              </a:ext>
            </a:extLst>
          </p:cNvPr>
          <p:cNvGrpSpPr/>
          <p:nvPr/>
        </p:nvGrpSpPr>
        <p:grpSpPr>
          <a:xfrm rot="16200000">
            <a:off x="1089660" y="2080260"/>
            <a:ext cx="518160" cy="2697480"/>
            <a:chOff x="5836920" y="0"/>
            <a:chExt cx="518160" cy="2697480"/>
          </a:xfrm>
          <a:solidFill>
            <a:srgbClr val="3399FF"/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64D98BF-1EB6-3450-8876-7DEDD1E14C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222115-ACDC-764C-3A17-BEBE71BD3568}"/>
                </a:ext>
              </a:extLst>
            </p:cNvPr>
            <p:cNvSpPr/>
            <p:nvPr/>
          </p:nvSpPr>
          <p:spPr>
            <a:xfrm>
              <a:off x="5836920" y="21793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3399FF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872B73-D356-537E-24B6-BF1C20FC7709}"/>
              </a:ext>
            </a:extLst>
          </p:cNvPr>
          <p:cNvSpPr txBox="1"/>
          <p:nvPr/>
        </p:nvSpPr>
        <p:spPr>
          <a:xfrm>
            <a:off x="4785360" y="2248079"/>
            <a:ext cx="2621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3399FF"/>
                </a:solidFill>
                <a:latin typeface="Arial Black" panose="020B0A04020102020204" pitchFamily="34" charset="0"/>
              </a:rPr>
              <a:t>STEP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181F93-90E1-8A6E-339D-AF619AE2669F}"/>
              </a:ext>
            </a:extLst>
          </p:cNvPr>
          <p:cNvGrpSpPr/>
          <p:nvPr/>
        </p:nvGrpSpPr>
        <p:grpSpPr>
          <a:xfrm>
            <a:off x="8031240" y="-328664"/>
            <a:ext cx="3675538" cy="1891992"/>
            <a:chOff x="127321" y="-299167"/>
            <a:chExt cx="6154178" cy="3332920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52EDE0FE-683A-3FF1-4218-B4ABE5975358}"/>
                </a:ext>
              </a:extLst>
            </p:cNvPr>
            <p:cNvSpPr/>
            <p:nvPr/>
          </p:nvSpPr>
          <p:spPr>
            <a:xfrm rot="5400000">
              <a:off x="5043933" y="1796188"/>
              <a:ext cx="1329237" cy="1145894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AA84E5C7-60DE-DA87-6AC2-C2756EDABF07}"/>
                </a:ext>
              </a:extLst>
            </p:cNvPr>
            <p:cNvSpPr/>
            <p:nvPr/>
          </p:nvSpPr>
          <p:spPr>
            <a:xfrm rot="5400000">
              <a:off x="66491" y="-238337"/>
              <a:ext cx="882035" cy="76037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F763B2D-DC29-CDF3-80B5-A9FF70A6C670}"/>
                </a:ext>
              </a:extLst>
            </p:cNvPr>
            <p:cNvSpPr/>
            <p:nvPr/>
          </p:nvSpPr>
          <p:spPr>
            <a:xfrm rot="5400000">
              <a:off x="4160690" y="54047"/>
              <a:ext cx="737606" cy="635867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A56117D2-367D-A3EE-ABA7-13A0B75683D0}"/>
                </a:ext>
              </a:extLst>
            </p:cNvPr>
            <p:cNvSpPr/>
            <p:nvPr/>
          </p:nvSpPr>
          <p:spPr>
            <a:xfrm rot="5400000">
              <a:off x="484482" y="832354"/>
              <a:ext cx="2023418" cy="1744325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6890922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23046-9FCE-DFA6-C184-60A6A949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CCCD6A-2E42-7C74-A9C3-DF65E48582D3}"/>
              </a:ext>
            </a:extLst>
          </p:cNvPr>
          <p:cNvSpPr txBox="1"/>
          <p:nvPr/>
        </p:nvSpPr>
        <p:spPr>
          <a:xfrm>
            <a:off x="3489960" y="3017520"/>
            <a:ext cx="54711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99FF"/>
                </a:solidFill>
                <a:latin typeface="Arial "/>
              </a:rPr>
              <a:t>SEGMENTATION</a:t>
            </a:r>
            <a:endParaRPr lang="en-US" sz="2800" b="1" dirty="0">
              <a:solidFill>
                <a:srgbClr val="3399FF"/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Divides the image into text and non text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Segment text lines into individual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Group connected components horizontally</a:t>
            </a:r>
          </a:p>
          <a:p>
            <a:endParaRPr lang="en-IN" dirty="0">
              <a:solidFill>
                <a:srgbClr val="3399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3C60C3-839E-8C3F-79A0-83754940A161}"/>
              </a:ext>
            </a:extLst>
          </p:cNvPr>
          <p:cNvGrpSpPr/>
          <p:nvPr/>
        </p:nvGrpSpPr>
        <p:grpSpPr>
          <a:xfrm rot="16200000">
            <a:off x="1089660" y="2080260"/>
            <a:ext cx="518160" cy="2697480"/>
            <a:chOff x="5836920" y="0"/>
            <a:chExt cx="518160" cy="2697480"/>
          </a:xfrm>
          <a:solidFill>
            <a:srgbClr val="3399FF"/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ED65E0D-2EAF-DC85-FA82-8F0FBBC7B30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4AF091-BD96-4E54-C41B-976DE96E91D6}"/>
                </a:ext>
              </a:extLst>
            </p:cNvPr>
            <p:cNvSpPr/>
            <p:nvPr/>
          </p:nvSpPr>
          <p:spPr>
            <a:xfrm>
              <a:off x="5836920" y="21793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B7E1E6-B268-971E-0DFA-E8347A565210}"/>
              </a:ext>
            </a:extLst>
          </p:cNvPr>
          <p:cNvSpPr txBox="1"/>
          <p:nvPr/>
        </p:nvSpPr>
        <p:spPr>
          <a:xfrm>
            <a:off x="4785360" y="2248079"/>
            <a:ext cx="2621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3399FF"/>
                </a:solidFill>
                <a:latin typeface="Arial Black" panose="020B0A04020102020204" pitchFamily="34" charset="0"/>
              </a:rPr>
              <a:t>STEP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E46497-8E96-E3EB-9D80-23CB9BEDC4C1}"/>
              </a:ext>
            </a:extLst>
          </p:cNvPr>
          <p:cNvGrpSpPr/>
          <p:nvPr/>
        </p:nvGrpSpPr>
        <p:grpSpPr>
          <a:xfrm>
            <a:off x="5836920" y="-719018"/>
            <a:ext cx="518160" cy="2697480"/>
            <a:chOff x="5836920" y="0"/>
            <a:chExt cx="518160" cy="2697480"/>
          </a:xfrm>
          <a:solidFill>
            <a:srgbClr val="3399FF"/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DA37ACE-3430-E267-F890-7ADEAF2CC72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B3300A-755A-CF89-094D-027E7B5D3135}"/>
                </a:ext>
              </a:extLst>
            </p:cNvPr>
            <p:cNvSpPr/>
            <p:nvPr/>
          </p:nvSpPr>
          <p:spPr>
            <a:xfrm>
              <a:off x="5836920" y="21793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7DCA0F40-930C-5CAD-BA54-741DEDD7C557}"/>
              </a:ext>
            </a:extLst>
          </p:cNvPr>
          <p:cNvSpPr/>
          <p:nvPr/>
        </p:nvSpPr>
        <p:spPr>
          <a:xfrm rot="5400000">
            <a:off x="-639750" y="1616062"/>
            <a:ext cx="1420792" cy="1224821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F3400F3-9A31-7A52-F64A-8A6D29C4E6A8}"/>
              </a:ext>
            </a:extLst>
          </p:cNvPr>
          <p:cNvSpPr/>
          <p:nvPr/>
        </p:nvSpPr>
        <p:spPr>
          <a:xfrm rot="5400000">
            <a:off x="218891" y="-85937"/>
            <a:ext cx="882035" cy="760375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F909476-1E0E-21D9-C803-4B5EA30B746D}"/>
              </a:ext>
            </a:extLst>
          </p:cNvPr>
          <p:cNvSpPr/>
          <p:nvPr/>
        </p:nvSpPr>
        <p:spPr>
          <a:xfrm rot="5400000">
            <a:off x="6718526" y="-222560"/>
            <a:ext cx="1376227" cy="1186403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D8CC0-0745-6F72-2D25-727A7A890654}"/>
              </a:ext>
            </a:extLst>
          </p:cNvPr>
          <p:cNvGrpSpPr/>
          <p:nvPr/>
        </p:nvGrpSpPr>
        <p:grpSpPr>
          <a:xfrm>
            <a:off x="8971761" y="3799763"/>
            <a:ext cx="3149593" cy="2387614"/>
            <a:chOff x="8963407" y="3403588"/>
            <a:chExt cx="3149593" cy="2387614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772AC78-D26E-0A5C-C7F7-19D35E2950DE}"/>
                </a:ext>
              </a:extLst>
            </p:cNvPr>
            <p:cNvSpPr/>
            <p:nvPr/>
          </p:nvSpPr>
          <p:spPr>
            <a:xfrm rot="5400000">
              <a:off x="10831685" y="3730931"/>
              <a:ext cx="1376227" cy="1186403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C5850FE2-7527-7B33-6749-061825B8B374}"/>
                </a:ext>
              </a:extLst>
            </p:cNvPr>
            <p:cNvSpPr/>
            <p:nvPr/>
          </p:nvSpPr>
          <p:spPr>
            <a:xfrm rot="5400000">
              <a:off x="10466959" y="4919770"/>
              <a:ext cx="935982" cy="806881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41204D17-8230-10C7-6C13-B9CC74E36D0B}"/>
                </a:ext>
              </a:extLst>
            </p:cNvPr>
            <p:cNvSpPr/>
            <p:nvPr/>
          </p:nvSpPr>
          <p:spPr>
            <a:xfrm rot="5400000">
              <a:off x="8963626" y="3403369"/>
              <a:ext cx="1841087" cy="1841526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0848802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47ADB-F35E-CB7A-891B-770A1A25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AE923C-A620-F9A1-A23D-49088A04E071}"/>
              </a:ext>
            </a:extLst>
          </p:cNvPr>
          <p:cNvGrpSpPr/>
          <p:nvPr/>
        </p:nvGrpSpPr>
        <p:grpSpPr>
          <a:xfrm>
            <a:off x="5836920" y="4861560"/>
            <a:ext cx="518160" cy="2697480"/>
            <a:chOff x="6202680" y="4160520"/>
            <a:chExt cx="518160" cy="2697480"/>
          </a:xfrm>
          <a:solidFill>
            <a:srgbClr val="3399FF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C61A2F-AB23-ECDE-E221-CFBBFB0D0724}"/>
                </a:ext>
              </a:extLst>
            </p:cNvPr>
            <p:cNvSpPr/>
            <p:nvPr/>
          </p:nvSpPr>
          <p:spPr>
            <a:xfrm>
              <a:off x="6202680" y="41605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A7F41F-96C4-F29D-326F-C67A9E03CAC5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67868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BAA2B7-A322-070B-AF2B-F700FABBCACF}"/>
              </a:ext>
            </a:extLst>
          </p:cNvPr>
          <p:cNvSpPr txBox="1"/>
          <p:nvPr/>
        </p:nvSpPr>
        <p:spPr>
          <a:xfrm>
            <a:off x="3360420" y="1845350"/>
            <a:ext cx="54711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99FF"/>
                </a:solidFill>
                <a:latin typeface="Arial "/>
              </a:rPr>
              <a:t>FEATURE EXTRACTION</a:t>
            </a:r>
            <a:endParaRPr lang="en-US" sz="2800" b="1" dirty="0">
              <a:solidFill>
                <a:srgbClr val="3399FF"/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Measures width of strokes to identify key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Uses LSTM for sequential recognition of text from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Converts segmented text lines into a sequence of feature vectors</a:t>
            </a:r>
          </a:p>
          <a:p>
            <a:endParaRPr lang="en-IN" dirty="0">
              <a:solidFill>
                <a:srgbClr val="3399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17E2D-BC23-6658-A8DA-766E4D5C3609}"/>
              </a:ext>
            </a:extLst>
          </p:cNvPr>
          <p:cNvSpPr txBox="1"/>
          <p:nvPr/>
        </p:nvSpPr>
        <p:spPr>
          <a:xfrm>
            <a:off x="4655820" y="1075909"/>
            <a:ext cx="2621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3399FF"/>
                </a:solidFill>
                <a:latin typeface="Arial Black" panose="020B0A04020102020204" pitchFamily="34" charset="0"/>
              </a:rPr>
              <a:t>STEP 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9EB71-C31B-B0B0-352E-229509CC71BA}"/>
              </a:ext>
            </a:extLst>
          </p:cNvPr>
          <p:cNvGrpSpPr/>
          <p:nvPr/>
        </p:nvGrpSpPr>
        <p:grpSpPr>
          <a:xfrm rot="16200000">
            <a:off x="10584180" y="1288435"/>
            <a:ext cx="518160" cy="2697480"/>
            <a:chOff x="6202680" y="4160520"/>
            <a:chExt cx="518160" cy="2697480"/>
          </a:xfrm>
          <a:solidFill>
            <a:srgbClr val="3399FF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2FF9B7-8E6B-2B10-05E8-8C2E07AED901}"/>
                </a:ext>
              </a:extLst>
            </p:cNvPr>
            <p:cNvSpPr/>
            <p:nvPr/>
          </p:nvSpPr>
          <p:spPr>
            <a:xfrm>
              <a:off x="6202680" y="41605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B76C4B-469F-EE00-0F9C-0CA3881B3EE7}"/>
                </a:ext>
              </a:extLst>
            </p:cNvPr>
            <p:cNvCxnSpPr>
              <a:cxnSpLocks/>
            </p:cNvCxnSpPr>
            <p:nvPr/>
          </p:nvCxnSpPr>
          <p:spPr>
            <a:xfrm>
              <a:off x="6461760" y="467868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FD1C5111-750D-7865-9652-ABCE3764C8D2}"/>
              </a:ext>
            </a:extLst>
          </p:cNvPr>
          <p:cNvSpPr/>
          <p:nvPr/>
        </p:nvSpPr>
        <p:spPr>
          <a:xfrm rot="5400000">
            <a:off x="-569104" y="1865617"/>
            <a:ext cx="1420792" cy="1224821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CB644F0-9EBD-8169-437B-72F380AFE339}"/>
              </a:ext>
            </a:extLst>
          </p:cNvPr>
          <p:cNvSpPr/>
          <p:nvPr/>
        </p:nvSpPr>
        <p:spPr>
          <a:xfrm rot="5400000">
            <a:off x="2727937" y="-249337"/>
            <a:ext cx="882035" cy="760375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29B58F-4FB6-DAAF-3D58-C8BDD94A6160}"/>
              </a:ext>
            </a:extLst>
          </p:cNvPr>
          <p:cNvSpPr/>
          <p:nvPr/>
        </p:nvSpPr>
        <p:spPr>
          <a:xfrm rot="5400000">
            <a:off x="11503886" y="838213"/>
            <a:ext cx="1376227" cy="1186403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AA15CE-1D64-EB90-AD3C-1F82851BB4B8}"/>
              </a:ext>
            </a:extLst>
          </p:cNvPr>
          <p:cNvGrpSpPr/>
          <p:nvPr/>
        </p:nvGrpSpPr>
        <p:grpSpPr>
          <a:xfrm>
            <a:off x="-844243" y="4470386"/>
            <a:ext cx="3149593" cy="2387614"/>
            <a:chOff x="8963407" y="3403588"/>
            <a:chExt cx="3149593" cy="2387614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55E506C-6EE4-565F-C33B-D6688FB710E5}"/>
                </a:ext>
              </a:extLst>
            </p:cNvPr>
            <p:cNvSpPr/>
            <p:nvPr/>
          </p:nvSpPr>
          <p:spPr>
            <a:xfrm rot="5400000">
              <a:off x="10831685" y="3730931"/>
              <a:ext cx="1376227" cy="1186403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B955607-173C-A171-E4EF-FB7083360149}"/>
                </a:ext>
              </a:extLst>
            </p:cNvPr>
            <p:cNvSpPr/>
            <p:nvPr/>
          </p:nvSpPr>
          <p:spPr>
            <a:xfrm rot="5400000">
              <a:off x="10466959" y="4919770"/>
              <a:ext cx="935982" cy="806881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B2A35C86-DCA3-8518-7766-7AF4BF73B7D5}"/>
                </a:ext>
              </a:extLst>
            </p:cNvPr>
            <p:cNvSpPr/>
            <p:nvPr/>
          </p:nvSpPr>
          <p:spPr>
            <a:xfrm rot="5400000">
              <a:off x="8963626" y="3403369"/>
              <a:ext cx="1841087" cy="1841526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19854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D7114-9FF5-7EB3-7469-09EDF6D44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BFD11-7A8E-13B7-EA48-8066C64A4971}"/>
              </a:ext>
            </a:extLst>
          </p:cNvPr>
          <p:cNvSpPr txBox="1"/>
          <p:nvPr/>
        </p:nvSpPr>
        <p:spPr>
          <a:xfrm>
            <a:off x="3489960" y="3017520"/>
            <a:ext cx="5471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99FF"/>
                </a:solidFill>
                <a:latin typeface="Arial "/>
              </a:rPr>
              <a:t>POST PROCESSING</a:t>
            </a:r>
            <a:endParaRPr lang="en-US" sz="2800" b="1" dirty="0">
              <a:solidFill>
                <a:srgbClr val="3399FF"/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Uses an n-gram model to predict the most likely word sequence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Compare the words against a predefined dictionary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99FF"/>
                </a:solidFill>
                <a:latin typeface="Arial "/>
              </a:rPr>
              <a:t>Flags and corrects misspelled words</a:t>
            </a:r>
          </a:p>
          <a:p>
            <a:endParaRPr lang="en-IN" dirty="0">
              <a:solidFill>
                <a:srgbClr val="3399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1B38EC-7A5A-CEEC-094E-36B9A69D9E61}"/>
              </a:ext>
            </a:extLst>
          </p:cNvPr>
          <p:cNvGrpSpPr/>
          <p:nvPr/>
        </p:nvGrpSpPr>
        <p:grpSpPr>
          <a:xfrm rot="16200000">
            <a:off x="1089660" y="1284059"/>
            <a:ext cx="518160" cy="2697480"/>
            <a:chOff x="5836920" y="0"/>
            <a:chExt cx="518160" cy="2697480"/>
          </a:xfrm>
          <a:solidFill>
            <a:srgbClr val="3399FF"/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7DF906C-F88C-AADD-1D6A-F269C04244D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0"/>
              <a:ext cx="0" cy="217932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9140F6-3827-5862-104A-4BB04B80D2E3}"/>
                </a:ext>
              </a:extLst>
            </p:cNvPr>
            <p:cNvSpPr/>
            <p:nvPr/>
          </p:nvSpPr>
          <p:spPr>
            <a:xfrm>
              <a:off x="5836920" y="2179320"/>
              <a:ext cx="518160" cy="518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D95D31-01CE-6F62-3859-77F769D72A74}"/>
              </a:ext>
            </a:extLst>
          </p:cNvPr>
          <p:cNvSpPr txBox="1"/>
          <p:nvPr/>
        </p:nvSpPr>
        <p:spPr>
          <a:xfrm>
            <a:off x="4785360" y="2248079"/>
            <a:ext cx="2621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3399FF"/>
                </a:solidFill>
                <a:latin typeface="Arial Black" panose="020B0A04020102020204" pitchFamily="34" charset="0"/>
              </a:rPr>
              <a:t>STEP 5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A7C8498-1F9E-9F68-321D-72DF6FC7054A}"/>
              </a:ext>
            </a:extLst>
          </p:cNvPr>
          <p:cNvSpPr/>
          <p:nvPr/>
        </p:nvSpPr>
        <p:spPr>
          <a:xfrm rot="5400000">
            <a:off x="55906" y="5349380"/>
            <a:ext cx="1420792" cy="1224821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F91391B7-1BB4-8329-4AD1-85D1C6367F49}"/>
              </a:ext>
            </a:extLst>
          </p:cNvPr>
          <p:cNvSpPr/>
          <p:nvPr/>
        </p:nvSpPr>
        <p:spPr>
          <a:xfrm rot="5400000">
            <a:off x="-441019" y="-301508"/>
            <a:ext cx="882035" cy="760375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5155FBD-91D2-9372-0CED-1058626FC8DE}"/>
              </a:ext>
            </a:extLst>
          </p:cNvPr>
          <p:cNvSpPr/>
          <p:nvPr/>
        </p:nvSpPr>
        <p:spPr>
          <a:xfrm rot="5400000">
            <a:off x="2915109" y="-420114"/>
            <a:ext cx="1376227" cy="1186403"/>
          </a:xfrm>
          <a:prstGeom prst="hexagon">
            <a:avLst/>
          </a:prstGeom>
          <a:noFill/>
          <a:ln w="317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B0D654-D5BF-755B-935A-51BF4C883BDB}"/>
              </a:ext>
            </a:extLst>
          </p:cNvPr>
          <p:cNvGrpSpPr/>
          <p:nvPr/>
        </p:nvGrpSpPr>
        <p:grpSpPr>
          <a:xfrm>
            <a:off x="9716077" y="173087"/>
            <a:ext cx="2141627" cy="1623504"/>
            <a:chOff x="8963407" y="3403588"/>
            <a:chExt cx="3149593" cy="2387614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AC67F0E-85E7-E486-F460-9DDE201007C2}"/>
                </a:ext>
              </a:extLst>
            </p:cNvPr>
            <p:cNvSpPr/>
            <p:nvPr/>
          </p:nvSpPr>
          <p:spPr>
            <a:xfrm rot="5400000">
              <a:off x="10831685" y="3730931"/>
              <a:ext cx="1376227" cy="1186403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C89B229-B78A-7F67-FEFB-2B9422AEC417}"/>
                </a:ext>
              </a:extLst>
            </p:cNvPr>
            <p:cNvSpPr/>
            <p:nvPr/>
          </p:nvSpPr>
          <p:spPr>
            <a:xfrm rot="5400000">
              <a:off x="10466959" y="4919770"/>
              <a:ext cx="935982" cy="806881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F399F729-5A9F-700A-06A8-FEACD1864642}"/>
                </a:ext>
              </a:extLst>
            </p:cNvPr>
            <p:cNvSpPr/>
            <p:nvPr/>
          </p:nvSpPr>
          <p:spPr>
            <a:xfrm rot="5400000">
              <a:off x="8963626" y="3403369"/>
              <a:ext cx="1841087" cy="1841526"/>
            </a:xfrm>
            <a:prstGeom prst="hexagon">
              <a:avLst/>
            </a:prstGeom>
            <a:noFill/>
            <a:ln w="317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6135001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C3C3-3BBA-B088-ABB0-19D83A22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03" y="-154739"/>
            <a:ext cx="8900160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KEY TECHNOLOGIES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54175-D45D-422C-C1AE-196DC13CBD5B}"/>
              </a:ext>
            </a:extLst>
          </p:cNvPr>
          <p:cNvSpPr/>
          <p:nvPr/>
        </p:nvSpPr>
        <p:spPr>
          <a:xfrm>
            <a:off x="144780" y="1005841"/>
            <a:ext cx="2752733" cy="559307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7684DB-46A1-7A39-5993-BBDFAE046C10}"/>
              </a:ext>
            </a:extLst>
          </p:cNvPr>
          <p:cNvSpPr/>
          <p:nvPr/>
        </p:nvSpPr>
        <p:spPr>
          <a:xfrm>
            <a:off x="3194682" y="1005840"/>
            <a:ext cx="2752733" cy="5593079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67BD59-C281-CAAC-3A32-BD1CA6AD706E}"/>
              </a:ext>
            </a:extLst>
          </p:cNvPr>
          <p:cNvSpPr/>
          <p:nvPr/>
        </p:nvSpPr>
        <p:spPr>
          <a:xfrm>
            <a:off x="6244585" y="1005840"/>
            <a:ext cx="2752733" cy="5593079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758AB3-B10B-78CA-F1C0-6360855FD2DE}"/>
              </a:ext>
            </a:extLst>
          </p:cNvPr>
          <p:cNvSpPr/>
          <p:nvPr/>
        </p:nvSpPr>
        <p:spPr>
          <a:xfrm>
            <a:off x="9294487" y="1005840"/>
            <a:ext cx="2752733" cy="5593079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29282-3103-E59C-242A-43084D77DD8F}"/>
              </a:ext>
            </a:extLst>
          </p:cNvPr>
          <p:cNvSpPr txBox="1"/>
          <p:nvPr/>
        </p:nvSpPr>
        <p:spPr>
          <a:xfrm>
            <a:off x="332466" y="1186065"/>
            <a:ext cx="2377360" cy="485474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COMPUTER VISION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Computer vision techniques used to detect license plate region in image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Analyse frames through pixel threshold,color or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798E1-AC29-560F-99EF-212E099B5BAB}"/>
              </a:ext>
            </a:extLst>
          </p:cNvPr>
          <p:cNvSpPr txBox="1"/>
          <p:nvPr/>
        </p:nvSpPr>
        <p:spPr>
          <a:xfrm>
            <a:off x="3194682" y="1186065"/>
            <a:ext cx="2768373" cy="515197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     LEARNING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especially neural networks like RNN enhances the ability to detect plates 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Training data includes thousands of license plate images with variations in font, sizes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558B7-A4B5-BBAB-845F-CCAD60C7EEEC}"/>
              </a:ext>
            </a:extLst>
          </p:cNvPr>
          <p:cNvSpPr txBox="1"/>
          <p:nvPr/>
        </p:nvSpPr>
        <p:spPr>
          <a:xfrm>
            <a:off x="6244585" y="1186065"/>
            <a:ext cx="2752733" cy="485474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OCR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OCR technology converts images of license plate into machine – readable text form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Pre-Trained models like Tesseract OCR can be customized for license plate formats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43C84-0A4E-3A56-1CF2-FD1A4F559BAE}"/>
              </a:ext>
            </a:extLst>
          </p:cNvPr>
          <p:cNvSpPr txBox="1"/>
          <p:nvPr/>
        </p:nvSpPr>
        <p:spPr>
          <a:xfrm>
            <a:off x="9294487" y="1186064"/>
            <a:ext cx="2752733" cy="51519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      HARDWARE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High- resolution cameras are essential for capturing clear images of vehicles and plates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Sensors can be used to trigger cameras ensuring images are captured when there is vehicle</a:t>
            </a:r>
          </a:p>
        </p:txBody>
      </p:sp>
    </p:spTree>
    <p:extLst>
      <p:ext uri="{BB962C8B-B14F-4D97-AF65-F5344CB8AC3E}">
        <p14:creationId xmlns:p14="http://schemas.microsoft.com/office/powerpoint/2010/main" val="42821404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664</Words>
  <Application>Microsoft Office PowerPoint</Application>
  <PresentationFormat>Widescreen</PresentationFormat>
  <Paragraphs>130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</vt:lpstr>
      <vt:lpstr>Arial Black</vt:lpstr>
      <vt:lpstr>Calibri</vt:lpstr>
      <vt:lpstr>Calibri Light</vt:lpstr>
      <vt:lpstr>Freestyle Script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Verma</dc:creator>
  <cp:lastModifiedBy>AKSHAT VERMA</cp:lastModifiedBy>
  <cp:revision>8</cp:revision>
  <dcterms:created xsi:type="dcterms:W3CDTF">2025-01-17T14:54:37Z</dcterms:created>
  <dcterms:modified xsi:type="dcterms:W3CDTF">2025-04-12T18:06:41Z</dcterms:modified>
</cp:coreProperties>
</file>