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3acbf793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3acbf793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3acbf793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3acbf793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3acbf793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3acbf793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3acbf793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3acbf793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3acbf793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3acbf793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3acbf793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3acbf793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3acbf793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3acbf793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3acbf793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3acbf793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3acbf793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3acbf793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3acbf793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3acbf793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3acbf793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3acbf793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BILLUPS DATA SCIENCE CHALLENGE</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368300" lvl="0" marL="457200" rtl="0" algn="ctr">
              <a:spcBef>
                <a:spcPts val="0"/>
              </a:spcBef>
              <a:spcAft>
                <a:spcPts val="0"/>
              </a:spcAft>
              <a:buSzPts val="2200"/>
              <a:buChar char="-"/>
            </a:pPr>
            <a:r>
              <a:rPr lang="en" sz="2200"/>
              <a:t>Akshat Mathur</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 of the status of returns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On Time Returns (1319)</a:t>
            </a:r>
            <a:endParaRPr/>
          </a:p>
          <a:p>
            <a:pPr indent="-317500" lvl="1" marL="914400" rtl="0" algn="l">
              <a:spcBef>
                <a:spcPts val="0"/>
              </a:spcBef>
              <a:spcAft>
                <a:spcPts val="0"/>
              </a:spcAft>
              <a:buSzPts val="1400"/>
              <a:buChar char="○"/>
            </a:pPr>
            <a:r>
              <a:rPr lang="en"/>
              <a:t>Indicates the majority of borrowers adhere to return policies</a:t>
            </a:r>
            <a:endParaRPr/>
          </a:p>
          <a:p>
            <a:pPr indent="-342900" lvl="0" marL="457200" rtl="0" algn="l">
              <a:spcBef>
                <a:spcPts val="0"/>
              </a:spcBef>
              <a:spcAft>
                <a:spcPts val="0"/>
              </a:spcAft>
              <a:buSzPts val="1800"/>
              <a:buAutoNum type="arabicPeriod"/>
            </a:pPr>
            <a:r>
              <a:rPr lang="en"/>
              <a:t>Late Returns (317)</a:t>
            </a:r>
            <a:endParaRPr/>
          </a:p>
          <a:p>
            <a:pPr indent="-317500" lvl="1" marL="914400" rtl="0" algn="l">
              <a:spcBef>
                <a:spcPts val="0"/>
              </a:spcBef>
              <a:spcAft>
                <a:spcPts val="0"/>
              </a:spcAft>
              <a:buSzPts val="1400"/>
              <a:buChar char="○"/>
            </a:pPr>
            <a:r>
              <a:rPr lang="en"/>
              <a:t>Needs strategies to improve timely returns</a:t>
            </a:r>
            <a:endParaRPr/>
          </a:p>
          <a:p>
            <a:pPr indent="-317500" lvl="1" marL="914400" rtl="0" algn="l">
              <a:spcBef>
                <a:spcPts val="0"/>
              </a:spcBef>
              <a:spcAft>
                <a:spcPts val="0"/>
              </a:spcAft>
              <a:buSzPts val="1400"/>
              <a:buChar char="○"/>
            </a:pPr>
            <a:r>
              <a:rPr lang="en"/>
              <a:t>Possible causes: borrower forgetfulness, lack of reminders, or leniency in enforcement (no late fee imposed on borrowers)</a:t>
            </a:r>
            <a:endParaRPr/>
          </a:p>
          <a:p>
            <a:pPr indent="-342900" lvl="0" marL="457200" rtl="0" algn="l">
              <a:spcBef>
                <a:spcPts val="0"/>
              </a:spcBef>
              <a:spcAft>
                <a:spcPts val="0"/>
              </a:spcAft>
              <a:buSzPts val="1800"/>
              <a:buAutoNum type="arabicPeriod"/>
            </a:pPr>
            <a:r>
              <a:rPr lang="en"/>
              <a:t>System Errors (241)</a:t>
            </a:r>
            <a:endParaRPr/>
          </a:p>
          <a:p>
            <a:pPr indent="-317500" lvl="1" marL="914400" rtl="0" algn="l">
              <a:spcBef>
                <a:spcPts val="0"/>
              </a:spcBef>
              <a:spcAft>
                <a:spcPts val="0"/>
              </a:spcAft>
              <a:buSzPts val="1400"/>
              <a:buChar char="○"/>
            </a:pPr>
            <a:r>
              <a:rPr lang="en"/>
              <a:t>Critical to address for accurate data tracking</a:t>
            </a:r>
            <a:endParaRPr/>
          </a:p>
          <a:p>
            <a:pPr indent="-317500" lvl="1" marL="914400" rtl="0" algn="l">
              <a:spcBef>
                <a:spcPts val="0"/>
              </a:spcBef>
              <a:spcAft>
                <a:spcPts val="0"/>
              </a:spcAft>
              <a:buSzPts val="1400"/>
              <a:buChar char="○"/>
            </a:pPr>
            <a:r>
              <a:rPr lang="en"/>
              <a:t>May require system updates or training for staff on correct data entry procedures</a:t>
            </a:r>
            <a:endParaRPr/>
          </a:p>
          <a:p>
            <a:pPr indent="-342900" lvl="0" marL="457200" rtl="0" algn="l">
              <a:spcBef>
                <a:spcPts val="0"/>
              </a:spcBef>
              <a:spcAft>
                <a:spcPts val="0"/>
              </a:spcAft>
              <a:buSzPts val="1800"/>
              <a:buAutoNum type="arabicPeriod"/>
            </a:pPr>
            <a:r>
              <a:rPr lang="en"/>
              <a:t>Unknown Borrow Dates (65)</a:t>
            </a:r>
            <a:endParaRPr/>
          </a:p>
          <a:p>
            <a:pPr indent="-317500" lvl="1" marL="914400" rtl="0" algn="l">
              <a:spcBef>
                <a:spcPts val="0"/>
              </a:spcBef>
              <a:spcAft>
                <a:spcPts val="0"/>
              </a:spcAft>
              <a:buSzPts val="1400"/>
              <a:buChar char="○"/>
            </a:pPr>
            <a:r>
              <a:rPr lang="en"/>
              <a:t>Hinders effective tracking and management of library resources</a:t>
            </a:r>
            <a:endParaRPr/>
          </a:p>
          <a:p>
            <a:pPr indent="-342900" lvl="0" marL="457200" rtl="0" algn="l">
              <a:spcBef>
                <a:spcPts val="0"/>
              </a:spcBef>
              <a:spcAft>
                <a:spcPts val="0"/>
              </a:spcAft>
              <a:buSzPts val="1800"/>
              <a:buAutoNum type="arabicPeriod"/>
            </a:pPr>
            <a:r>
              <a:rPr lang="en"/>
              <a:t>Not Returned Yet (58)</a:t>
            </a:r>
            <a:endParaRPr/>
          </a:p>
          <a:p>
            <a:pPr indent="-317500" lvl="1" marL="914400" rtl="0" algn="l">
              <a:spcBef>
                <a:spcPts val="0"/>
              </a:spcBef>
              <a:spcAft>
                <a:spcPts val="0"/>
              </a:spcAft>
              <a:buSzPts val="1400"/>
              <a:buChar char="○"/>
            </a:pPr>
            <a:r>
              <a:rPr lang="en"/>
              <a:t>Reflects ongoing borrowing activity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recommendations</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a:t>Enhanced Reminder Systems</a:t>
            </a:r>
            <a:r>
              <a:rPr lang="en"/>
              <a:t> - Implement automated reminders for due dates to reduce late returns</a:t>
            </a:r>
            <a:endParaRPr/>
          </a:p>
          <a:p>
            <a:pPr indent="-342900" lvl="0" marL="457200" rtl="0" algn="l">
              <a:spcBef>
                <a:spcPts val="0"/>
              </a:spcBef>
              <a:spcAft>
                <a:spcPts val="0"/>
              </a:spcAft>
              <a:buSzPts val="1800"/>
              <a:buAutoNum type="arabicPeriod"/>
            </a:pPr>
            <a:r>
              <a:rPr b="1" lang="en"/>
              <a:t>Audit and correct existing system errors</a:t>
            </a:r>
            <a:r>
              <a:rPr lang="en"/>
              <a:t> - Regular training for staff on proper data entry</a:t>
            </a:r>
            <a:endParaRPr/>
          </a:p>
          <a:p>
            <a:pPr indent="-342900" lvl="0" marL="457200" rtl="0" algn="l">
              <a:spcBef>
                <a:spcPts val="0"/>
              </a:spcBef>
              <a:spcAft>
                <a:spcPts val="0"/>
              </a:spcAft>
              <a:buSzPts val="1800"/>
              <a:buAutoNum type="arabicPeriod"/>
            </a:pPr>
            <a:r>
              <a:rPr b="1" lang="en"/>
              <a:t>Reinforce policies to encourage timely returns</a:t>
            </a:r>
            <a:r>
              <a:rPr lang="en"/>
              <a:t> - Consider fines or penalties for late returns</a:t>
            </a:r>
            <a:endParaRPr/>
          </a:p>
          <a:p>
            <a:pPr indent="-342900" lvl="0" marL="457200" rtl="0" algn="l">
              <a:spcBef>
                <a:spcPts val="0"/>
              </a:spcBef>
              <a:spcAft>
                <a:spcPts val="0"/>
              </a:spcAft>
              <a:buSzPts val="1800"/>
              <a:buAutoNum type="arabicPeriod"/>
            </a:pPr>
            <a:r>
              <a:rPr b="1" lang="en"/>
              <a:t>Ensure all borrow and return dates are accurately recorded</a:t>
            </a:r>
            <a:r>
              <a:rPr lang="en"/>
              <a:t> - Investigate and resolve reasons for 'Unknown' status</a:t>
            </a:r>
            <a:endParaRPr/>
          </a:p>
          <a:p>
            <a:pPr indent="-342900" lvl="0" marL="457200" rtl="0" algn="l">
              <a:spcBef>
                <a:spcPts val="0"/>
              </a:spcBef>
              <a:spcAft>
                <a:spcPts val="0"/>
              </a:spcAft>
              <a:buSzPts val="1800"/>
              <a:buAutoNum type="arabicPeriod"/>
            </a:pPr>
            <a:r>
              <a:rPr lang="en"/>
              <a:t>(Unknown) Only certain books might be returned late since they had too many pages to read that used to take more than 28 days to cover.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analysis steps (future work)</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Analyze Late returns of the </a:t>
            </a:r>
            <a:r>
              <a:rPr lang="en"/>
              <a:t>aforementioned</a:t>
            </a:r>
            <a:r>
              <a:rPr lang="en"/>
              <a:t> age groups in the libraries with the most amount of books borrowed from.</a:t>
            </a:r>
            <a:endParaRPr/>
          </a:p>
          <a:p>
            <a:pPr indent="-342900" lvl="0" marL="457200" rtl="0" algn="l">
              <a:spcBef>
                <a:spcPts val="0"/>
              </a:spcBef>
              <a:spcAft>
                <a:spcPts val="0"/>
              </a:spcAft>
              <a:buSzPts val="1800"/>
              <a:buAutoNum type="arabicPeriod"/>
            </a:pPr>
            <a:r>
              <a:rPr lang="en"/>
              <a:t>Get the ratio of people traveling from a different region and also have returned books late.</a:t>
            </a:r>
            <a:endParaRPr/>
          </a:p>
          <a:p>
            <a:pPr indent="-342900" lvl="0" marL="457200" rtl="0" algn="l">
              <a:spcBef>
                <a:spcPts val="0"/>
              </a:spcBef>
              <a:spcAft>
                <a:spcPts val="0"/>
              </a:spcAft>
              <a:buSzPts val="1800"/>
              <a:buAutoNum type="arabicPeriod"/>
            </a:pPr>
            <a:r>
              <a:rPr lang="en"/>
              <a:t>Come up with an easier way to showcase and visualize the counts of customers visiting a library in their neighbour hood vs a different location.</a:t>
            </a:r>
            <a:endParaRPr/>
          </a:p>
          <a:p>
            <a:pPr indent="-342900" lvl="0" marL="457200" rtl="0" algn="l">
              <a:spcBef>
                <a:spcPts val="0"/>
              </a:spcBef>
              <a:spcAft>
                <a:spcPts val="0"/>
              </a:spcAft>
              <a:buSzPts val="1800"/>
              <a:buAutoNum type="arabicPeriod"/>
            </a:pPr>
            <a:r>
              <a:rPr lang="en"/>
              <a:t>Calculate distances people have travelled to visit a library.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type="title"/>
          </p:nvPr>
        </p:nvSpPr>
        <p:spPr>
          <a:xfrm>
            <a:off x="311700" y="1243925"/>
            <a:ext cx="8520600" cy="35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objective is to analyze the library's data to understand and identify any factors contributing to this issue. Based on the findings, actionable recommendations will be provided to the library to mitigate late returns and develop a proactive monitoring strategy.</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Key Questions:</a:t>
            </a:r>
            <a:endParaRPr sz="1400"/>
          </a:p>
          <a:p>
            <a:pPr indent="-317500" lvl="0" marL="457200" rtl="0" algn="l">
              <a:spcBef>
                <a:spcPts val="0"/>
              </a:spcBef>
              <a:spcAft>
                <a:spcPts val="0"/>
              </a:spcAft>
              <a:buSzPts val="1400"/>
              <a:buAutoNum type="arabicPeriod"/>
            </a:pPr>
            <a:r>
              <a:rPr lang="en" sz="1400"/>
              <a:t>What is the rate of late returns?</a:t>
            </a:r>
            <a:endParaRPr sz="1400"/>
          </a:p>
          <a:p>
            <a:pPr indent="-317500" lvl="1" marL="914400" rtl="0" algn="l">
              <a:spcBef>
                <a:spcPts val="0"/>
              </a:spcBef>
              <a:spcAft>
                <a:spcPts val="0"/>
              </a:spcAft>
              <a:buSzPts val="1400"/>
              <a:buChar char="○"/>
            </a:pPr>
            <a:r>
              <a:rPr lang="en" sz="1400"/>
              <a:t>What percentage of total check-outs are late returns?</a:t>
            </a:r>
            <a:endParaRPr sz="1400"/>
          </a:p>
          <a:p>
            <a:pPr indent="-317500" lvl="0" marL="457200" rtl="0" algn="l">
              <a:spcBef>
                <a:spcPts val="0"/>
              </a:spcBef>
              <a:spcAft>
                <a:spcPts val="0"/>
              </a:spcAft>
              <a:buSzPts val="1400"/>
              <a:buAutoNum type="arabicPeriod"/>
            </a:pPr>
            <a:r>
              <a:rPr lang="en" sz="1400"/>
              <a:t>What factors are connected with late returns?</a:t>
            </a:r>
            <a:endParaRPr sz="1400"/>
          </a:p>
          <a:p>
            <a:pPr indent="-317500" lvl="1" marL="914400" rtl="0" algn="l">
              <a:spcBef>
                <a:spcPts val="0"/>
              </a:spcBef>
              <a:spcAft>
                <a:spcPts val="0"/>
              </a:spcAft>
              <a:buSzPts val="1400"/>
              <a:buChar char="○"/>
            </a:pPr>
            <a:r>
              <a:rPr lang="en" sz="1400"/>
              <a:t>Do borrower demographics (e.g., age group, gender, region) correlate with late returns?</a:t>
            </a:r>
            <a:endParaRPr sz="1400"/>
          </a:p>
          <a:p>
            <a:pPr indent="-317500" lvl="0" marL="457200" rtl="0" algn="l">
              <a:spcBef>
                <a:spcPts val="0"/>
              </a:spcBef>
              <a:spcAft>
                <a:spcPts val="0"/>
              </a:spcAft>
              <a:buSzPts val="1400"/>
              <a:buAutoNum type="arabicPeriod"/>
            </a:pPr>
            <a:r>
              <a:rPr lang="en" sz="1400"/>
              <a:t>What recommendations can be made to mitigate the risk of late returns?</a:t>
            </a:r>
            <a:endParaRPr sz="1400"/>
          </a:p>
          <a:p>
            <a:pPr indent="-317500" lvl="1" marL="914400" rtl="0" algn="l">
              <a:spcBef>
                <a:spcPts val="0"/>
              </a:spcBef>
              <a:spcAft>
                <a:spcPts val="0"/>
              </a:spcAft>
              <a:buSzPts val="1400"/>
              <a:buChar char="○"/>
            </a:pPr>
            <a:r>
              <a:rPr lang="en" sz="1400"/>
              <a:t>Are there policy changes or incentives that could reduce late returns?</a:t>
            </a:r>
            <a:endParaRPr sz="1400"/>
          </a:p>
          <a:p>
            <a:pPr indent="-317500" lvl="1" marL="914400" rtl="0" algn="l">
              <a:spcBef>
                <a:spcPts val="0"/>
              </a:spcBef>
              <a:spcAft>
                <a:spcPts val="0"/>
              </a:spcAft>
              <a:buSzPts val="1400"/>
              <a:buChar char="○"/>
            </a:pPr>
            <a:r>
              <a:rPr lang="en" sz="1400"/>
              <a:t>Should the library implement reminders or penalties to encourage timely returns?</a:t>
            </a:r>
            <a:endParaRPr sz="1400"/>
          </a:p>
          <a:p>
            <a:pPr indent="-317500" lvl="1" marL="914400" rtl="0" algn="l">
              <a:spcBef>
                <a:spcPts val="0"/>
              </a:spcBef>
              <a:spcAft>
                <a:spcPts val="0"/>
              </a:spcAft>
              <a:buSzPts val="1400"/>
              <a:buChar char="○"/>
            </a:pPr>
            <a:r>
              <a:rPr lang="en" sz="1400"/>
              <a:t>Can the library optimize their monitoring system to identify potential late returns earlier?</a:t>
            </a:r>
            <a:endParaRPr sz="1400"/>
          </a:p>
          <a:p>
            <a:pPr indent="0" lvl="0" marL="0" rtl="0" algn="l">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7" name="Google Shape;67;p15"/>
          <p:cNvSpPr txBox="1"/>
          <p:nvPr>
            <p:ph type="title"/>
          </p:nvPr>
        </p:nvSpPr>
        <p:spPr>
          <a:xfrm>
            <a:off x="311700" y="1243925"/>
            <a:ext cx="8520600" cy="35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Data Provided - </a:t>
            </a:r>
            <a:endParaRPr sz="1400"/>
          </a:p>
          <a:p>
            <a:pPr indent="-317500" lvl="0" marL="457200" rtl="0" algn="l">
              <a:spcBef>
                <a:spcPts val="0"/>
              </a:spcBef>
              <a:spcAft>
                <a:spcPts val="0"/>
              </a:spcAft>
              <a:buSzPts val="1400"/>
              <a:buAutoNum type="arabicPeriod"/>
            </a:pPr>
            <a:r>
              <a:rPr b="1" lang="en" sz="1400"/>
              <a:t>Libraries </a:t>
            </a:r>
            <a:r>
              <a:rPr lang="en" sz="1400"/>
              <a:t>- 18 records</a:t>
            </a:r>
            <a:endParaRPr sz="1400"/>
          </a:p>
          <a:p>
            <a:pPr indent="-317500" lvl="0" marL="457200" rtl="0" algn="l">
              <a:spcBef>
                <a:spcPts val="0"/>
              </a:spcBef>
              <a:spcAft>
                <a:spcPts val="0"/>
              </a:spcAft>
              <a:buSzPts val="1400"/>
              <a:buAutoNum type="arabicPeriod"/>
            </a:pPr>
            <a:r>
              <a:rPr b="1" lang="en" sz="1400"/>
              <a:t>Checkouts </a:t>
            </a:r>
            <a:r>
              <a:rPr lang="en" sz="1400"/>
              <a:t>- 2000 records</a:t>
            </a:r>
            <a:endParaRPr sz="1400"/>
          </a:p>
          <a:p>
            <a:pPr indent="-317500" lvl="0" marL="457200" rtl="0" algn="l">
              <a:spcBef>
                <a:spcPts val="0"/>
              </a:spcBef>
              <a:spcAft>
                <a:spcPts val="0"/>
              </a:spcAft>
              <a:buSzPts val="1400"/>
              <a:buAutoNum type="arabicPeriod"/>
            </a:pPr>
            <a:r>
              <a:rPr b="1" lang="en" sz="1400"/>
              <a:t>Customers </a:t>
            </a:r>
            <a:r>
              <a:rPr lang="en" sz="1400"/>
              <a:t>- 2000 records</a:t>
            </a:r>
            <a:endParaRPr sz="1400"/>
          </a:p>
          <a:p>
            <a:pPr indent="-317500" lvl="0" marL="457200" rtl="0" algn="l">
              <a:spcBef>
                <a:spcPts val="0"/>
              </a:spcBef>
              <a:spcAft>
                <a:spcPts val="0"/>
              </a:spcAft>
              <a:buSzPts val="1400"/>
              <a:buAutoNum type="arabicPeriod"/>
            </a:pPr>
            <a:r>
              <a:rPr b="1" lang="en" sz="1400"/>
              <a:t>Books </a:t>
            </a:r>
            <a:r>
              <a:rPr lang="en" sz="1400"/>
              <a:t>- 240 records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000"/>
              <a:t>*</a:t>
            </a:r>
            <a:r>
              <a:rPr b="1" lang="en" sz="1000"/>
              <a:t>Note</a:t>
            </a:r>
            <a:r>
              <a:rPr lang="en" sz="1000"/>
              <a:t>: The Books data is not mapped to the checkouts data and hence, cannot be used to determine late returns.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400"/>
              <a:t>Assumptions made on missing data - </a:t>
            </a:r>
            <a:endParaRPr b="1" sz="1400"/>
          </a:p>
          <a:p>
            <a:pPr indent="-317500" lvl="0" marL="457200" rtl="0" algn="l">
              <a:spcBef>
                <a:spcPts val="0"/>
              </a:spcBef>
              <a:spcAft>
                <a:spcPts val="0"/>
              </a:spcAft>
              <a:buSzPts val="1400"/>
              <a:buAutoNum type="arabicPeriod"/>
            </a:pPr>
            <a:r>
              <a:rPr lang="en" sz="1400"/>
              <a:t>Checkout date - No information available on the borrowing date (Unknown)</a:t>
            </a:r>
            <a:endParaRPr sz="1400"/>
          </a:p>
          <a:p>
            <a:pPr indent="-317500" lvl="0" marL="457200" rtl="0" algn="l">
              <a:spcBef>
                <a:spcPts val="0"/>
              </a:spcBef>
              <a:spcAft>
                <a:spcPts val="0"/>
              </a:spcAft>
              <a:buSzPts val="1400"/>
              <a:buAutoNum type="arabicPeriod"/>
            </a:pPr>
            <a:r>
              <a:rPr lang="en" sz="1400"/>
              <a:t>Return date - Assuming books that are currently out and not yet returned (Not Returned Yet)</a:t>
            </a:r>
            <a:endParaRPr sz="1400"/>
          </a:p>
          <a:p>
            <a:pPr indent="-317500" lvl="0" marL="457200" rtl="0" algn="l">
              <a:spcBef>
                <a:spcPts val="0"/>
              </a:spcBef>
              <a:spcAft>
                <a:spcPts val="0"/>
              </a:spcAft>
              <a:buSzPts val="1400"/>
              <a:buAutoNum type="arabicPeriod"/>
            </a:pPr>
            <a:r>
              <a:rPr lang="en" sz="1400"/>
              <a:t>Return date earlier than Checkout date (System Error)</a:t>
            </a:r>
            <a:endParaRPr sz="1400"/>
          </a:p>
          <a:p>
            <a:pPr indent="-317500" lvl="0" marL="457200" rtl="0" algn="l">
              <a:spcBef>
                <a:spcPts val="0"/>
              </a:spcBef>
              <a:spcAft>
                <a:spcPts val="0"/>
              </a:spcAft>
              <a:buSzPts val="1400"/>
              <a:buAutoNum type="arabicPeriod"/>
            </a:pPr>
            <a:r>
              <a:rPr lang="en" sz="1400"/>
              <a:t>Libraries postal code -  Imputed with random 5 digit codes</a:t>
            </a:r>
            <a:endParaRPr sz="1400"/>
          </a:p>
          <a:p>
            <a:pPr indent="-317500" lvl="0" marL="457200" rtl="0" algn="l">
              <a:spcBef>
                <a:spcPts val="0"/>
              </a:spcBef>
              <a:spcAft>
                <a:spcPts val="0"/>
              </a:spcAft>
              <a:buSzPts val="1400"/>
              <a:buAutoNum type="arabicPeriod"/>
            </a:pPr>
            <a:r>
              <a:rPr lang="en" sz="1400"/>
              <a:t>Region and City of libraries - imputed with default values of OR and Portland since we are dealing with a local libraries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Observations</a:t>
            </a:r>
            <a:endParaRPr/>
          </a:p>
        </p:txBody>
      </p:sp>
      <p:cxnSp>
        <p:nvCxnSpPr>
          <p:cNvPr id="73" name="Google Shape;73;p16"/>
          <p:cNvCxnSpPr>
            <a:stCxn id="72" idx="2"/>
          </p:cNvCxnSpPr>
          <p:nvPr/>
        </p:nvCxnSpPr>
        <p:spPr>
          <a:xfrm flipH="1">
            <a:off x="4569900" y="1017725"/>
            <a:ext cx="2100" cy="39033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16"/>
          <p:cNvCxnSpPr/>
          <p:nvPr/>
        </p:nvCxnSpPr>
        <p:spPr>
          <a:xfrm>
            <a:off x="909600" y="2964875"/>
            <a:ext cx="7324800" cy="9000"/>
          </a:xfrm>
          <a:prstGeom prst="straightConnector1">
            <a:avLst/>
          </a:prstGeom>
          <a:noFill/>
          <a:ln cap="flat" cmpd="sng" w="9525">
            <a:solidFill>
              <a:schemeClr val="dk2"/>
            </a:solidFill>
            <a:prstDash val="solid"/>
            <a:round/>
            <a:headEnd len="med" w="med" type="none"/>
            <a:tailEnd len="med" w="med" type="none"/>
          </a:ln>
        </p:spPr>
      </p:cxnSp>
      <p:sp>
        <p:nvSpPr>
          <p:cNvPr id="75" name="Google Shape;75;p16"/>
          <p:cNvSpPr txBox="1"/>
          <p:nvPr/>
        </p:nvSpPr>
        <p:spPr>
          <a:xfrm>
            <a:off x="1122850" y="1017725"/>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BOOKS</a:t>
            </a:r>
            <a:endParaRPr b="1" sz="1000">
              <a:solidFill>
                <a:schemeClr val="dk2"/>
              </a:solidFill>
            </a:endParaRPr>
          </a:p>
        </p:txBody>
      </p:sp>
      <p:sp>
        <p:nvSpPr>
          <p:cNvPr id="76" name="Google Shape;76;p16"/>
          <p:cNvSpPr txBox="1"/>
          <p:nvPr/>
        </p:nvSpPr>
        <p:spPr>
          <a:xfrm>
            <a:off x="1122850" y="3128200"/>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CHECKOUTS</a:t>
            </a:r>
            <a:endParaRPr b="1" sz="1000">
              <a:solidFill>
                <a:schemeClr val="dk2"/>
              </a:solidFill>
            </a:endParaRPr>
          </a:p>
        </p:txBody>
      </p:sp>
      <p:sp>
        <p:nvSpPr>
          <p:cNvPr id="77" name="Google Shape;77;p16"/>
          <p:cNvSpPr txBox="1"/>
          <p:nvPr/>
        </p:nvSpPr>
        <p:spPr>
          <a:xfrm>
            <a:off x="5216100" y="3128200"/>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CUSTOMERS</a:t>
            </a:r>
            <a:endParaRPr b="1" sz="1000">
              <a:solidFill>
                <a:schemeClr val="dk2"/>
              </a:solidFill>
            </a:endParaRPr>
          </a:p>
        </p:txBody>
      </p:sp>
      <p:sp>
        <p:nvSpPr>
          <p:cNvPr id="78" name="Google Shape;78;p16"/>
          <p:cNvSpPr txBox="1"/>
          <p:nvPr/>
        </p:nvSpPr>
        <p:spPr>
          <a:xfrm>
            <a:off x="5216100" y="1017725"/>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LIBRARIES</a:t>
            </a:r>
            <a:endParaRPr b="1" sz="1000">
              <a:solidFill>
                <a:schemeClr val="dk2"/>
              </a:solidFill>
            </a:endParaRPr>
          </a:p>
        </p:txBody>
      </p:sp>
      <p:sp>
        <p:nvSpPr>
          <p:cNvPr id="79" name="Google Shape;79;p16"/>
          <p:cNvSpPr txBox="1"/>
          <p:nvPr/>
        </p:nvSpPr>
        <p:spPr>
          <a:xfrm>
            <a:off x="799725" y="1376663"/>
            <a:ext cx="3527700" cy="13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Prices </a:t>
            </a:r>
            <a:r>
              <a:rPr lang="en" sz="1000">
                <a:solidFill>
                  <a:schemeClr val="dk2"/>
                </a:solidFill>
              </a:rPr>
              <a:t>range from $5.99 to $721</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 sz="1000">
                <a:solidFill>
                  <a:schemeClr val="dk2"/>
                </a:solidFill>
              </a:rPr>
              <a:t>Avg. number of </a:t>
            </a:r>
            <a:r>
              <a:rPr b="1" lang="en" sz="1000">
                <a:solidFill>
                  <a:schemeClr val="dk2"/>
                </a:solidFill>
              </a:rPr>
              <a:t>pages </a:t>
            </a:r>
            <a:r>
              <a:rPr lang="en" sz="1000">
                <a:solidFill>
                  <a:schemeClr val="dk2"/>
                </a:solidFill>
              </a:rPr>
              <a:t>- 587</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Categories </a:t>
            </a:r>
            <a:r>
              <a:rPr lang="en" sz="1000">
                <a:solidFill>
                  <a:schemeClr val="dk2"/>
                </a:solidFill>
              </a:rPr>
              <a:t>of top 5 books borrowed - </a:t>
            </a:r>
            <a:r>
              <a:rPr lang="en" sz="1000">
                <a:solidFill>
                  <a:schemeClr val="dk2"/>
                </a:solidFill>
              </a:rPr>
              <a:t>Business</a:t>
            </a:r>
            <a:r>
              <a:rPr lang="en" sz="1000">
                <a:solidFill>
                  <a:schemeClr val="dk2"/>
                </a:solidFill>
              </a:rPr>
              <a:t> &amp; Economics, Advertising, Medicine, Science, Technology &amp; Engineering</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0" name="Google Shape;80;p16"/>
          <p:cNvSpPr txBox="1"/>
          <p:nvPr/>
        </p:nvSpPr>
        <p:spPr>
          <a:xfrm>
            <a:off x="909600" y="3460500"/>
            <a:ext cx="3527700" cy="16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On Time - </a:t>
            </a:r>
            <a:r>
              <a:rPr lang="en" sz="1000">
                <a:solidFill>
                  <a:schemeClr val="dk2"/>
                </a:solidFill>
              </a:rPr>
              <a:t>1319/2000</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Late</a:t>
            </a:r>
            <a:r>
              <a:rPr lang="en" sz="1000">
                <a:solidFill>
                  <a:schemeClr val="dk2"/>
                </a:solidFill>
              </a:rPr>
              <a:t> - 317/2000</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System Error</a:t>
            </a:r>
            <a:r>
              <a:rPr lang="en" sz="1000">
                <a:solidFill>
                  <a:schemeClr val="dk2"/>
                </a:solidFill>
              </a:rPr>
              <a:t> - 241/2000</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Unknown </a:t>
            </a:r>
            <a:r>
              <a:rPr lang="en" sz="1000">
                <a:solidFill>
                  <a:schemeClr val="dk2"/>
                </a:solidFill>
              </a:rPr>
              <a:t>- 65</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Not Returned Yet</a:t>
            </a:r>
            <a:r>
              <a:rPr lang="en" sz="1000">
                <a:solidFill>
                  <a:schemeClr val="dk2"/>
                </a:solidFill>
              </a:rPr>
              <a:t> - 58</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1" name="Google Shape;81;p16"/>
          <p:cNvSpPr txBox="1"/>
          <p:nvPr/>
        </p:nvSpPr>
        <p:spPr>
          <a:xfrm>
            <a:off x="4814475" y="1376675"/>
            <a:ext cx="3527700" cy="13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Only </a:t>
            </a:r>
            <a:r>
              <a:rPr b="1" lang="en" sz="1000">
                <a:solidFill>
                  <a:schemeClr val="dk2"/>
                </a:solidFill>
              </a:rPr>
              <a:t>15/18</a:t>
            </a:r>
            <a:r>
              <a:rPr lang="en" sz="1000">
                <a:solidFill>
                  <a:schemeClr val="dk2"/>
                </a:solidFill>
              </a:rPr>
              <a:t> library data was recorded with customer data</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2" name="Google Shape;82;p16"/>
          <p:cNvSpPr txBox="1"/>
          <p:nvPr/>
        </p:nvSpPr>
        <p:spPr>
          <a:xfrm>
            <a:off x="5002775" y="3415600"/>
            <a:ext cx="3527700" cy="16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Gender: </a:t>
            </a:r>
            <a:endParaRPr b="1" sz="1000">
              <a:solidFill>
                <a:schemeClr val="dk2"/>
              </a:solidFill>
            </a:endParaRPr>
          </a:p>
          <a:p>
            <a:pPr indent="0" lvl="0" marL="0" rtl="0" algn="l">
              <a:spcBef>
                <a:spcPts val="0"/>
              </a:spcBef>
              <a:spcAft>
                <a:spcPts val="0"/>
              </a:spcAft>
              <a:buNone/>
            </a:pPr>
            <a:r>
              <a:rPr lang="en" sz="1000">
                <a:solidFill>
                  <a:schemeClr val="dk2"/>
                </a:solidFill>
              </a:rPr>
              <a:t>Male - 967 | Female - 932 | Unknown - 101</a:t>
            </a:r>
            <a:endParaRPr sz="1000">
              <a:solidFill>
                <a:schemeClr val="dk2"/>
              </a:solidFill>
            </a:endParaRPr>
          </a:p>
          <a:p>
            <a:pPr indent="0" lvl="0" marL="0" rtl="0" algn="l">
              <a:spcBef>
                <a:spcPts val="0"/>
              </a:spcBef>
              <a:spcAft>
                <a:spcPts val="0"/>
              </a:spcAft>
              <a:buNone/>
            </a:pPr>
            <a:r>
              <a:rPr b="1" lang="en" sz="1000">
                <a:solidFill>
                  <a:schemeClr val="dk2"/>
                </a:solidFill>
              </a:rPr>
              <a:t>Education</a:t>
            </a:r>
            <a:r>
              <a:rPr lang="en" sz="1000">
                <a:solidFill>
                  <a:schemeClr val="dk2"/>
                </a:solidFill>
              </a:rPr>
              <a:t>: </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High School - 506 | Others - 476</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College - 461 | Graduate Degree - 453 | Unknown - 104</a:t>
            </a:r>
            <a:endParaRPr sz="1000">
              <a:solidFill>
                <a:schemeClr val="dk2"/>
              </a:solidFill>
            </a:endParaRPr>
          </a:p>
          <a:p>
            <a:pPr indent="0" lvl="0" marL="0" rtl="0" algn="l">
              <a:spcBef>
                <a:spcPts val="0"/>
              </a:spcBef>
              <a:spcAft>
                <a:spcPts val="0"/>
              </a:spcAft>
              <a:buNone/>
            </a:pPr>
            <a:r>
              <a:rPr b="1" lang="en" sz="1000">
                <a:solidFill>
                  <a:schemeClr val="dk2"/>
                </a:solidFill>
              </a:rPr>
              <a:t>Occupation</a:t>
            </a:r>
            <a:r>
              <a:rPr lang="en" sz="1000">
                <a:solidFill>
                  <a:schemeClr val="dk2"/>
                </a:solidFill>
              </a:rPr>
              <a:t>:</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Admin &amp; Support - 301 | Education &amp; Health - 275</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Others - 269 | Blue Collar - 265 | Tech - 263 | Sales - 261</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Business &amp; Finance - 259 | Unknown - 107</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Library vs Return statuses</a:t>
            </a:r>
            <a:endParaRPr/>
          </a:p>
        </p:txBody>
      </p:sp>
      <p:sp>
        <p:nvSpPr>
          <p:cNvPr id="88" name="Google Shape;88;p17"/>
          <p:cNvSpPr txBox="1"/>
          <p:nvPr>
            <p:ph idx="1" type="body"/>
          </p:nvPr>
        </p:nvSpPr>
        <p:spPr>
          <a:xfrm>
            <a:off x="311700" y="3691175"/>
            <a:ext cx="8520600" cy="131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libraries at postal code 97212 and 97217 have the highest number of late returns among all libraries. The total counts also say that these 2 are the most visited since they have the highest number of books rented out. </a:t>
            </a:r>
            <a:endParaRPr sz="1400"/>
          </a:p>
        </p:txBody>
      </p:sp>
      <p:pic>
        <p:nvPicPr>
          <p:cNvPr id="89" name="Google Shape;89;p17"/>
          <p:cNvPicPr preferRelativeResize="0"/>
          <p:nvPr/>
        </p:nvPicPr>
        <p:blipFill>
          <a:blip r:embed="rId3">
            <a:alphaModFix/>
          </a:blip>
          <a:stretch>
            <a:fillRect/>
          </a:stretch>
        </p:blipFill>
        <p:spPr>
          <a:xfrm>
            <a:off x="152400" y="968747"/>
            <a:ext cx="8679900" cy="25700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On Time Returns: The highest count of 'On Time' returns is in the postal code 97212 with 205 returns, accounting for 61.5% of its total transactions. The lowest is in 97203 with 57 returns, which represents 52.3% of its transactions.</a:t>
            </a:r>
            <a:endParaRPr/>
          </a:p>
          <a:p>
            <a:pPr indent="-325755" lvl="0" marL="457200" rtl="0" algn="l">
              <a:spcBef>
                <a:spcPts val="0"/>
              </a:spcBef>
              <a:spcAft>
                <a:spcPts val="0"/>
              </a:spcAft>
              <a:buSzPct val="100000"/>
              <a:buChar char="●"/>
            </a:pPr>
            <a:r>
              <a:rPr lang="en"/>
              <a:t>Late Returns: Postal code 97212 also has the highest number of 'Late' returns with 64, which is 19.22% of its total transactions. The lowest is in 97213 with 11 late returns, making up 9.9% of its transactions.</a:t>
            </a:r>
            <a:endParaRPr/>
          </a:p>
          <a:p>
            <a:pPr indent="-325755" lvl="0" marL="457200" rtl="0" algn="l">
              <a:spcBef>
                <a:spcPts val="0"/>
              </a:spcBef>
              <a:spcAft>
                <a:spcPts val="0"/>
              </a:spcAft>
              <a:buSzPct val="100000"/>
              <a:buChar char="●"/>
            </a:pPr>
            <a:r>
              <a:rPr lang="en"/>
              <a:t>System Error: Postal code 97212 has the most 'System Error' entries with 45, representing 13.5% of its transactions. The lowest is in 97214 with 6 errors, making up 5.71% of its transactions.</a:t>
            </a:r>
            <a:endParaRPr/>
          </a:p>
          <a:p>
            <a:pPr indent="-325755" lvl="0" marL="457200" rtl="0" algn="l">
              <a:spcBef>
                <a:spcPts val="0"/>
              </a:spcBef>
              <a:spcAft>
                <a:spcPts val="0"/>
              </a:spcAft>
              <a:buSzPct val="100000"/>
              <a:buChar char="●"/>
            </a:pPr>
            <a:r>
              <a:rPr lang="en"/>
              <a:t>On the other hand, considering the ratio of Timely returns and Late returns, the best performing library is 97219 while the worst is 97203 with relatively higher late returns and fewer timely returns.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ibrary vs Customers renting books</a:t>
            </a:r>
            <a:endParaRPr/>
          </a:p>
        </p:txBody>
      </p:sp>
      <p:sp>
        <p:nvSpPr>
          <p:cNvPr id="100" name="Google Shape;100;p19"/>
          <p:cNvSpPr txBox="1"/>
          <p:nvPr>
            <p:ph idx="1" type="body"/>
          </p:nvPr>
        </p:nvSpPr>
        <p:spPr>
          <a:xfrm>
            <a:off x="311700" y="4059200"/>
            <a:ext cx="8520600" cy="1084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Most customers </a:t>
            </a:r>
            <a:r>
              <a:rPr lang="en"/>
              <a:t>visit</a:t>
            </a:r>
            <a:r>
              <a:rPr lang="en"/>
              <a:t> the library in a different location rather than the one near their residence. </a:t>
            </a:r>
            <a:endParaRPr/>
          </a:p>
          <a:p>
            <a:pPr indent="0" lvl="0" marL="0" rtl="0" algn="l">
              <a:spcBef>
                <a:spcPts val="1200"/>
              </a:spcBef>
              <a:spcAft>
                <a:spcPts val="1200"/>
              </a:spcAft>
              <a:buNone/>
            </a:pPr>
            <a:r>
              <a:rPr lang="en"/>
              <a:t>Customers residing in 97213 are visiting the library in 97212 instead. No one from 97204 is going to the library present in that area (maybe not a residential area). Great amount of people from 97202 are going to 97206 and 97214. 97217 is a well-established library, potentially offering a variety of services and resources that meet diverse needs. Hence a large number of visits.</a:t>
            </a:r>
            <a:endParaRPr/>
          </a:p>
        </p:txBody>
      </p:sp>
      <p:pic>
        <p:nvPicPr>
          <p:cNvPr id="101" name="Google Shape;101;p19"/>
          <p:cNvPicPr preferRelativeResize="0"/>
          <p:nvPr/>
        </p:nvPicPr>
        <p:blipFill>
          <a:blip r:embed="rId3">
            <a:alphaModFix/>
          </a:blip>
          <a:stretch>
            <a:fillRect/>
          </a:stretch>
        </p:blipFill>
        <p:spPr>
          <a:xfrm>
            <a:off x="801388" y="933050"/>
            <a:ext cx="7541225" cy="2982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 status vs Customer demographics</a:t>
            </a:r>
            <a:endParaRPr/>
          </a:p>
        </p:txBody>
      </p:sp>
      <p:sp>
        <p:nvSpPr>
          <p:cNvPr id="107" name="Google Shape;107;p20"/>
          <p:cNvSpPr txBox="1"/>
          <p:nvPr>
            <p:ph idx="1" type="body"/>
          </p:nvPr>
        </p:nvSpPr>
        <p:spPr>
          <a:xfrm>
            <a:off x="311700" y="3906600"/>
            <a:ext cx="8520600" cy="57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a:t>T</a:t>
            </a:r>
            <a:r>
              <a:rPr lang="en"/>
              <a:t>he most amount of late returns are from customers residing in area 97217 and have visited libraries in 97217 itself and 97212. Late returns are not dependant on customer’s occupation and education.</a:t>
            </a:r>
            <a:endParaRPr/>
          </a:p>
        </p:txBody>
      </p:sp>
      <p:pic>
        <p:nvPicPr>
          <p:cNvPr id="108" name="Google Shape;108;p20"/>
          <p:cNvPicPr preferRelativeResize="0"/>
          <p:nvPr/>
        </p:nvPicPr>
        <p:blipFill>
          <a:blip r:embed="rId3">
            <a:alphaModFix/>
          </a:blip>
          <a:stretch>
            <a:fillRect/>
          </a:stretch>
        </p:blipFill>
        <p:spPr>
          <a:xfrm>
            <a:off x="152400" y="1170125"/>
            <a:ext cx="8839199" cy="24506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body"/>
          </p:nvPr>
        </p:nvSpPr>
        <p:spPr>
          <a:xfrm>
            <a:off x="311700" y="3206450"/>
            <a:ext cx="8520600" cy="1937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400"/>
              <a:t>Age: &lt; 20 - This age group likely consists of school children. These young borrowers may not be fully aware of the library's 28-day return policy or may be more carefree about their responsibilities. </a:t>
            </a:r>
            <a:endParaRPr sz="1400"/>
          </a:p>
          <a:p>
            <a:pPr indent="0" lvl="0" marL="0" rtl="0" algn="l">
              <a:spcBef>
                <a:spcPts val="1200"/>
              </a:spcBef>
              <a:spcAft>
                <a:spcPts val="0"/>
              </a:spcAft>
              <a:buNone/>
            </a:pPr>
            <a:r>
              <a:rPr lang="en" sz="1400"/>
              <a:t>Age: early 30's and late 40's - This age group primarily comprises professional working individuals.  Due to their busy work schedules and numerous responsibilities, these individuals might frequently forget to return their books on time. Their late returns are likely due to the demands of balancing work and personal life. </a:t>
            </a:r>
            <a:endParaRPr sz="1400"/>
          </a:p>
          <a:p>
            <a:pPr indent="0" lvl="0" marL="0" rtl="0" algn="l">
              <a:spcBef>
                <a:spcPts val="1200"/>
              </a:spcBef>
              <a:spcAft>
                <a:spcPts val="0"/>
              </a:spcAft>
              <a:buClr>
                <a:schemeClr val="dk1"/>
              </a:buClr>
              <a:buSzPct val="78571"/>
              <a:buFont typeface="Arial"/>
              <a:buNone/>
            </a:pPr>
            <a:r>
              <a:rPr lang="en" sz="1400"/>
              <a:t>Age: early 60's - This age group generally includes retired individuals. Retired people, who have more free time, might borrow books to enjoy during their leisure. However, they may also forget to return books on time, possibly due to a relaxed lifestyle or other personal engagements.</a:t>
            </a:r>
            <a:endParaRPr sz="1400"/>
          </a:p>
          <a:p>
            <a:pPr indent="0" lvl="0" marL="0" rtl="0" algn="l">
              <a:spcBef>
                <a:spcPts val="1200"/>
              </a:spcBef>
              <a:spcAft>
                <a:spcPts val="1200"/>
              </a:spcAft>
              <a:buNone/>
            </a:pPr>
            <a:r>
              <a:rPr lang="en" sz="1400"/>
              <a:t>Remedy - </a:t>
            </a:r>
            <a:r>
              <a:rPr lang="en" sz="1400"/>
              <a:t>B</a:t>
            </a:r>
            <a:r>
              <a:rPr lang="en" sz="1400"/>
              <a:t>y providing clear reminders for younger borrowers, sending frequent notifications to busy professionals, and offering flexible return options for retired individuals could be effective measures.</a:t>
            </a:r>
            <a:endParaRPr sz="1400"/>
          </a:p>
        </p:txBody>
      </p:sp>
      <p:pic>
        <p:nvPicPr>
          <p:cNvPr id="114" name="Google Shape;114;p21"/>
          <p:cNvPicPr preferRelativeResize="0"/>
          <p:nvPr/>
        </p:nvPicPr>
        <p:blipFill>
          <a:blip r:embed="rId3">
            <a:alphaModFix/>
          </a:blip>
          <a:stretch>
            <a:fillRect/>
          </a:stretch>
        </p:blipFill>
        <p:spPr>
          <a:xfrm>
            <a:off x="2182600" y="62650"/>
            <a:ext cx="4778804" cy="309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