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8" r:id="rId6"/>
    <p:sldId id="261" r:id="rId7"/>
    <p:sldId id="262" r:id="rId8"/>
    <p:sldId id="263" r:id="rId9"/>
    <p:sldId id="278" r:id="rId10"/>
    <p:sldId id="273" r:id="rId11"/>
    <p:sldId id="274" r:id="rId12"/>
    <p:sldId id="271" r:id="rId13"/>
    <p:sldId id="275" r:id="rId14"/>
    <p:sldId id="276" r:id="rId15"/>
    <p:sldId id="285" r:id="rId16"/>
    <p:sldId id="284" r:id="rId17"/>
    <p:sldId id="283" r:id="rId18"/>
    <p:sldId id="280" r:id="rId19"/>
    <p:sldId id="286" r:id="rId20"/>
    <p:sldId id="287" r:id="rId21"/>
    <p:sldId id="28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D463E-8EF7-43E2-9A30-A2C8F078270C}" v="478" dt="2023-11-26T13:22:09.826"/>
    <p1510:client id="{E86FF1BC-FA08-A34E-873F-39A105D7172F}" v="26" dt="2023-11-27T13:22:00.463"/>
    <p1510:client id="{E99FC75E-59BD-47CE-B041-0F33E9A8A10F}" v="365" dt="2023-11-27T13:00:56.659"/>
    <p1510:client id="{FEDE9D31-3378-4388-AE9A-619D4D14C56A}" v="463" dt="2023-11-27T13:15:1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CEF66-6489-4732-8CFE-872DAAD720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5865EB-21E0-436E-B957-FC4B9B50A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 </a:t>
          </a:r>
        </a:p>
      </dgm:t>
    </dgm:pt>
    <dgm:pt modelId="{3E5A38E0-344B-48B3-9AD3-5D2EC5736AC4}" type="parTrans" cxnId="{F55447AB-694C-4403-BE11-45C8D0BDF249}">
      <dgm:prSet/>
      <dgm:spPr/>
      <dgm:t>
        <a:bodyPr/>
        <a:lstStyle/>
        <a:p>
          <a:endParaRPr lang="en-US"/>
        </a:p>
      </dgm:t>
    </dgm:pt>
    <dgm:pt modelId="{6739E9B1-F7EA-482D-A9BF-D8BDBFD9A278}" type="sibTrans" cxnId="{F55447AB-694C-4403-BE11-45C8D0BDF249}">
      <dgm:prSet/>
      <dgm:spPr/>
      <dgm:t>
        <a:bodyPr/>
        <a:lstStyle/>
        <a:p>
          <a:endParaRPr lang="en-US"/>
        </a:p>
      </dgm:t>
    </dgm:pt>
    <dgm:pt modelId="{420A9880-77AF-4676-9786-1514F5319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Libraries Used </a:t>
          </a:r>
        </a:p>
      </dgm:t>
    </dgm:pt>
    <dgm:pt modelId="{D212A0DB-501F-4F6C-9848-009A74110DE4}" type="parTrans" cxnId="{66F8D76F-498A-4C5C-A34E-0FBF7AA75C2E}">
      <dgm:prSet/>
      <dgm:spPr/>
      <dgm:t>
        <a:bodyPr/>
        <a:lstStyle/>
        <a:p>
          <a:endParaRPr lang="en-US"/>
        </a:p>
      </dgm:t>
    </dgm:pt>
    <dgm:pt modelId="{5B2BAC49-B9AC-4DE5-9A4B-F2EFB4704684}" type="sibTrans" cxnId="{66F8D76F-498A-4C5C-A34E-0FBF7AA75C2E}">
      <dgm:prSet/>
      <dgm:spPr/>
      <dgm:t>
        <a:bodyPr/>
        <a:lstStyle/>
        <a:p>
          <a:endParaRPr lang="en-US"/>
        </a:p>
      </dgm:t>
    </dgm:pt>
    <dgm:pt modelId="{19A05DE1-81DA-4638-BD61-129B1FB9E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 Development </a:t>
          </a:r>
        </a:p>
      </dgm:t>
    </dgm:pt>
    <dgm:pt modelId="{7466AE50-D4B6-4EEB-9CC9-E52AA3EE1FC1}" type="parTrans" cxnId="{442CEFC8-24D9-453A-B527-ED2FCC315505}">
      <dgm:prSet/>
      <dgm:spPr/>
      <dgm:t>
        <a:bodyPr/>
        <a:lstStyle/>
        <a:p>
          <a:endParaRPr lang="en-US"/>
        </a:p>
      </dgm:t>
    </dgm:pt>
    <dgm:pt modelId="{BF256B02-C526-458B-B87E-95D372A029E4}" type="sibTrans" cxnId="{442CEFC8-24D9-453A-B527-ED2FCC315505}">
      <dgm:prSet/>
      <dgm:spPr/>
      <dgm:t>
        <a:bodyPr/>
        <a:lstStyle/>
        <a:p>
          <a:endParaRPr lang="en-US"/>
        </a:p>
      </dgm:t>
    </dgm:pt>
    <dgm:pt modelId="{6938490A-B7C4-4EC0-97EC-A64311356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Reinforcement Learning Algorithm </a:t>
          </a:r>
        </a:p>
      </dgm:t>
    </dgm:pt>
    <dgm:pt modelId="{5A110DC1-530A-47F8-B41B-057D32EA263F}" type="parTrans" cxnId="{8218D386-6159-4761-A41A-F9CB6F836543}">
      <dgm:prSet/>
      <dgm:spPr/>
      <dgm:t>
        <a:bodyPr/>
        <a:lstStyle/>
        <a:p>
          <a:endParaRPr lang="en-US"/>
        </a:p>
      </dgm:t>
    </dgm:pt>
    <dgm:pt modelId="{AA8AEA6C-6EAC-41FF-82D8-9E55C4EB9B07}" type="sibTrans" cxnId="{8218D386-6159-4761-A41A-F9CB6F836543}">
      <dgm:prSet/>
      <dgm:spPr/>
      <dgm:t>
        <a:bodyPr/>
        <a:lstStyle/>
        <a:p>
          <a:endParaRPr lang="en-US"/>
        </a:p>
      </dgm:t>
    </dgm:pt>
    <dgm:pt modelId="{D93245CF-65B8-43E8-AA02-6AC6749C39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Performance Metrics</a:t>
          </a:r>
          <a:endParaRPr lang="en-US"/>
        </a:p>
      </dgm:t>
    </dgm:pt>
    <dgm:pt modelId="{794E5886-02CB-42A0-9B1C-1E6F5D971E05}" type="parTrans" cxnId="{A0E0C34D-61F7-4370-9CA4-12FAB074CD74}">
      <dgm:prSet/>
      <dgm:spPr/>
      <dgm:t>
        <a:bodyPr/>
        <a:lstStyle/>
        <a:p>
          <a:endParaRPr lang="en-US"/>
        </a:p>
      </dgm:t>
    </dgm:pt>
    <dgm:pt modelId="{07A5E555-287B-405C-A402-CC6336C5C046}" type="sibTrans" cxnId="{A0E0C34D-61F7-4370-9CA4-12FAB074CD74}">
      <dgm:prSet/>
      <dgm:spPr/>
      <dgm:t>
        <a:bodyPr/>
        <a:lstStyle/>
        <a:p>
          <a:endParaRPr lang="en-US"/>
        </a:p>
      </dgm:t>
    </dgm:pt>
    <dgm:pt modelId="{E06AF1D1-46D1-41E2-BBBB-F453CAC1CD87}" type="pres">
      <dgm:prSet presAssocID="{58ACEF66-6489-4732-8CFE-872DAAD72078}" presName="root" presStyleCnt="0">
        <dgm:presLayoutVars>
          <dgm:dir/>
          <dgm:resizeHandles val="exact"/>
        </dgm:presLayoutVars>
      </dgm:prSet>
      <dgm:spPr/>
    </dgm:pt>
    <dgm:pt modelId="{75BA173C-A618-4EBA-A0E7-D6DB14931E1A}" type="pres">
      <dgm:prSet presAssocID="{715865EB-21E0-436E-B957-FC4B9B50A048}" presName="compNode" presStyleCnt="0"/>
      <dgm:spPr/>
    </dgm:pt>
    <dgm:pt modelId="{87E38D10-50D8-442C-9833-BB5C417A70CF}" type="pres">
      <dgm:prSet presAssocID="{715865EB-21E0-436E-B957-FC4B9B50A048}" presName="bgRect" presStyleLbl="bgShp" presStyleIdx="0" presStyleCnt="5"/>
      <dgm:spPr/>
    </dgm:pt>
    <dgm:pt modelId="{B6F6E6A8-6BE3-4536-A539-3C7DF503E11D}" type="pres">
      <dgm:prSet presAssocID="{715865EB-21E0-436E-B957-FC4B9B50A0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5C729E9-E35A-46C2-98BA-9004A9E47D11}" type="pres">
      <dgm:prSet presAssocID="{715865EB-21E0-436E-B957-FC4B9B50A048}" presName="spaceRect" presStyleCnt="0"/>
      <dgm:spPr/>
    </dgm:pt>
    <dgm:pt modelId="{2413DD0C-5988-4B4A-920A-A3C837EB734D}" type="pres">
      <dgm:prSet presAssocID="{715865EB-21E0-436E-B957-FC4B9B50A048}" presName="parTx" presStyleLbl="revTx" presStyleIdx="0" presStyleCnt="5">
        <dgm:presLayoutVars>
          <dgm:chMax val="0"/>
          <dgm:chPref val="0"/>
        </dgm:presLayoutVars>
      </dgm:prSet>
      <dgm:spPr/>
    </dgm:pt>
    <dgm:pt modelId="{51830C89-9EC3-488B-836F-6E97DF7A4ACB}" type="pres">
      <dgm:prSet presAssocID="{6739E9B1-F7EA-482D-A9BF-D8BDBFD9A278}" presName="sibTrans" presStyleCnt="0"/>
      <dgm:spPr/>
    </dgm:pt>
    <dgm:pt modelId="{07EB8615-380C-4DFC-A218-9A0F8526D8D7}" type="pres">
      <dgm:prSet presAssocID="{420A9880-77AF-4676-9786-1514F53193FA}" presName="compNode" presStyleCnt="0"/>
      <dgm:spPr/>
    </dgm:pt>
    <dgm:pt modelId="{382F54BF-8813-467C-BA0D-9848895C19F8}" type="pres">
      <dgm:prSet presAssocID="{420A9880-77AF-4676-9786-1514F53193FA}" presName="bgRect" presStyleLbl="bgShp" presStyleIdx="1" presStyleCnt="5"/>
      <dgm:spPr/>
    </dgm:pt>
    <dgm:pt modelId="{995D2B28-9034-4D68-9850-907713C5CDB3}" type="pres">
      <dgm:prSet presAssocID="{420A9880-77AF-4676-9786-1514F53193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EC0DDF4E-CAF2-458E-9B57-3201B4BD6127}" type="pres">
      <dgm:prSet presAssocID="{420A9880-77AF-4676-9786-1514F53193FA}" presName="spaceRect" presStyleCnt="0"/>
      <dgm:spPr/>
    </dgm:pt>
    <dgm:pt modelId="{6F9F4239-00DB-458F-8823-61D6CE18ACAF}" type="pres">
      <dgm:prSet presAssocID="{420A9880-77AF-4676-9786-1514F53193FA}" presName="parTx" presStyleLbl="revTx" presStyleIdx="1" presStyleCnt="5">
        <dgm:presLayoutVars>
          <dgm:chMax val="0"/>
          <dgm:chPref val="0"/>
        </dgm:presLayoutVars>
      </dgm:prSet>
      <dgm:spPr/>
    </dgm:pt>
    <dgm:pt modelId="{2FD523A6-A017-4467-A767-32F4B5AE33C3}" type="pres">
      <dgm:prSet presAssocID="{5B2BAC49-B9AC-4DE5-9A4B-F2EFB4704684}" presName="sibTrans" presStyleCnt="0"/>
      <dgm:spPr/>
    </dgm:pt>
    <dgm:pt modelId="{D7338C91-E782-450D-B439-F290C8C9318F}" type="pres">
      <dgm:prSet presAssocID="{19A05DE1-81DA-4638-BD61-129B1FB9E3CD}" presName="compNode" presStyleCnt="0"/>
      <dgm:spPr/>
    </dgm:pt>
    <dgm:pt modelId="{4DC09F1B-4B1D-4421-A354-69AAC0B811BB}" type="pres">
      <dgm:prSet presAssocID="{19A05DE1-81DA-4638-BD61-129B1FB9E3CD}" presName="bgRect" presStyleLbl="bgShp" presStyleIdx="2" presStyleCnt="5"/>
      <dgm:spPr/>
    </dgm:pt>
    <dgm:pt modelId="{340BFF99-B20E-47E9-956D-52EA79FA19DB}" type="pres">
      <dgm:prSet presAssocID="{19A05DE1-81DA-4638-BD61-129B1FB9E3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397D8C4C-D7DF-4324-AE28-6FB3D528BA04}" type="pres">
      <dgm:prSet presAssocID="{19A05DE1-81DA-4638-BD61-129B1FB9E3CD}" presName="spaceRect" presStyleCnt="0"/>
      <dgm:spPr/>
    </dgm:pt>
    <dgm:pt modelId="{7330AED0-DCB9-4D64-9086-05D0AB8BBCAB}" type="pres">
      <dgm:prSet presAssocID="{19A05DE1-81DA-4638-BD61-129B1FB9E3CD}" presName="parTx" presStyleLbl="revTx" presStyleIdx="2" presStyleCnt="5">
        <dgm:presLayoutVars>
          <dgm:chMax val="0"/>
          <dgm:chPref val="0"/>
        </dgm:presLayoutVars>
      </dgm:prSet>
      <dgm:spPr/>
    </dgm:pt>
    <dgm:pt modelId="{6852EDB6-E837-42AC-B95B-4959F9A4B7E9}" type="pres">
      <dgm:prSet presAssocID="{BF256B02-C526-458B-B87E-95D372A029E4}" presName="sibTrans" presStyleCnt="0"/>
      <dgm:spPr/>
    </dgm:pt>
    <dgm:pt modelId="{32BE8EB9-EDA3-4F83-AB75-9EFF9EA8A540}" type="pres">
      <dgm:prSet presAssocID="{6938490A-B7C4-4EC0-97EC-A64311356170}" presName="compNode" presStyleCnt="0"/>
      <dgm:spPr/>
    </dgm:pt>
    <dgm:pt modelId="{60DE082C-1B5C-44C7-89A5-B75EDD185303}" type="pres">
      <dgm:prSet presAssocID="{6938490A-B7C4-4EC0-97EC-A64311356170}" presName="bgRect" presStyleLbl="bgShp" presStyleIdx="3" presStyleCnt="5"/>
      <dgm:spPr/>
    </dgm:pt>
    <dgm:pt modelId="{3CEA8D63-CA00-4C87-9743-86014364EA20}" type="pres">
      <dgm:prSet presAssocID="{6938490A-B7C4-4EC0-97EC-A643113561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50F9697D-F800-419F-B608-D527B6BD1FDB}" type="pres">
      <dgm:prSet presAssocID="{6938490A-B7C4-4EC0-97EC-A64311356170}" presName="spaceRect" presStyleCnt="0"/>
      <dgm:spPr/>
    </dgm:pt>
    <dgm:pt modelId="{FFDD3901-F35F-4C3F-8AFF-6F8D8D860FD3}" type="pres">
      <dgm:prSet presAssocID="{6938490A-B7C4-4EC0-97EC-A64311356170}" presName="parTx" presStyleLbl="revTx" presStyleIdx="3" presStyleCnt="5">
        <dgm:presLayoutVars>
          <dgm:chMax val="0"/>
          <dgm:chPref val="0"/>
        </dgm:presLayoutVars>
      </dgm:prSet>
      <dgm:spPr/>
    </dgm:pt>
    <dgm:pt modelId="{B56E91B8-04B4-4859-863F-58AD5C4DCC38}" type="pres">
      <dgm:prSet presAssocID="{AA8AEA6C-6EAC-41FF-82D8-9E55C4EB9B07}" presName="sibTrans" presStyleCnt="0"/>
      <dgm:spPr/>
    </dgm:pt>
    <dgm:pt modelId="{9CCD5C44-60EE-417A-8A1D-11132D5A5F06}" type="pres">
      <dgm:prSet presAssocID="{D93245CF-65B8-43E8-AA02-6AC6749C39F1}" presName="compNode" presStyleCnt="0"/>
      <dgm:spPr/>
    </dgm:pt>
    <dgm:pt modelId="{E55DC8B5-A7F5-4051-A664-93250A8BC4E9}" type="pres">
      <dgm:prSet presAssocID="{D93245CF-65B8-43E8-AA02-6AC6749C39F1}" presName="bgRect" presStyleLbl="bgShp" presStyleIdx="4" presStyleCnt="5"/>
      <dgm:spPr/>
    </dgm:pt>
    <dgm:pt modelId="{F10883BF-FEEF-4EE0-8959-1E67318E7B4B}" type="pres">
      <dgm:prSet presAssocID="{D93245CF-65B8-43E8-AA02-6AC6749C39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EECF9C84-EB6D-4C32-9C91-F390F946691D}" type="pres">
      <dgm:prSet presAssocID="{D93245CF-65B8-43E8-AA02-6AC6749C39F1}" presName="spaceRect" presStyleCnt="0"/>
      <dgm:spPr/>
    </dgm:pt>
    <dgm:pt modelId="{11A41016-32FE-4DB5-977E-925FB9D3E5BC}" type="pres">
      <dgm:prSet presAssocID="{D93245CF-65B8-43E8-AA02-6AC6749C39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49280E-4D30-4DE2-B171-BBCC89372F0A}" type="presOf" srcId="{6938490A-B7C4-4EC0-97EC-A64311356170}" destId="{FFDD3901-F35F-4C3F-8AFF-6F8D8D860FD3}" srcOrd="0" destOrd="0" presId="urn:microsoft.com/office/officeart/2018/2/layout/IconVerticalSolidList"/>
    <dgm:cxn modelId="{1731556D-1B63-4FDF-8351-BB2114513B9C}" type="presOf" srcId="{715865EB-21E0-436E-B957-FC4B9B50A048}" destId="{2413DD0C-5988-4B4A-920A-A3C837EB734D}" srcOrd="0" destOrd="0" presId="urn:microsoft.com/office/officeart/2018/2/layout/IconVerticalSolidList"/>
    <dgm:cxn modelId="{A0E0C34D-61F7-4370-9CA4-12FAB074CD74}" srcId="{58ACEF66-6489-4732-8CFE-872DAAD72078}" destId="{D93245CF-65B8-43E8-AA02-6AC6749C39F1}" srcOrd="4" destOrd="0" parTransId="{794E5886-02CB-42A0-9B1C-1E6F5D971E05}" sibTransId="{07A5E555-287B-405C-A402-CC6336C5C046}"/>
    <dgm:cxn modelId="{66F8D76F-498A-4C5C-A34E-0FBF7AA75C2E}" srcId="{58ACEF66-6489-4732-8CFE-872DAAD72078}" destId="{420A9880-77AF-4676-9786-1514F53193FA}" srcOrd="1" destOrd="0" parTransId="{D212A0DB-501F-4F6C-9848-009A74110DE4}" sibTransId="{5B2BAC49-B9AC-4DE5-9A4B-F2EFB4704684}"/>
    <dgm:cxn modelId="{DB521E7C-03BE-48AD-9238-6EBB15F8EDCB}" type="presOf" srcId="{D93245CF-65B8-43E8-AA02-6AC6749C39F1}" destId="{11A41016-32FE-4DB5-977E-925FB9D3E5BC}" srcOrd="0" destOrd="0" presId="urn:microsoft.com/office/officeart/2018/2/layout/IconVerticalSolidList"/>
    <dgm:cxn modelId="{8218D386-6159-4761-A41A-F9CB6F836543}" srcId="{58ACEF66-6489-4732-8CFE-872DAAD72078}" destId="{6938490A-B7C4-4EC0-97EC-A64311356170}" srcOrd="3" destOrd="0" parTransId="{5A110DC1-530A-47F8-B41B-057D32EA263F}" sibTransId="{AA8AEA6C-6EAC-41FF-82D8-9E55C4EB9B07}"/>
    <dgm:cxn modelId="{6CB94698-16DB-4F99-9EA0-1A234F09726B}" type="presOf" srcId="{58ACEF66-6489-4732-8CFE-872DAAD72078}" destId="{E06AF1D1-46D1-41E2-BBBB-F453CAC1CD87}" srcOrd="0" destOrd="0" presId="urn:microsoft.com/office/officeart/2018/2/layout/IconVerticalSolidList"/>
    <dgm:cxn modelId="{F55447AB-694C-4403-BE11-45C8D0BDF249}" srcId="{58ACEF66-6489-4732-8CFE-872DAAD72078}" destId="{715865EB-21E0-436E-B957-FC4B9B50A048}" srcOrd="0" destOrd="0" parTransId="{3E5A38E0-344B-48B3-9AD3-5D2EC5736AC4}" sibTransId="{6739E9B1-F7EA-482D-A9BF-D8BDBFD9A278}"/>
    <dgm:cxn modelId="{A6295EC0-1BA3-41AC-89A4-9C48148CCA43}" type="presOf" srcId="{19A05DE1-81DA-4638-BD61-129B1FB9E3CD}" destId="{7330AED0-DCB9-4D64-9086-05D0AB8BBCAB}" srcOrd="0" destOrd="0" presId="urn:microsoft.com/office/officeart/2018/2/layout/IconVerticalSolidList"/>
    <dgm:cxn modelId="{442CEFC8-24D9-453A-B527-ED2FCC315505}" srcId="{58ACEF66-6489-4732-8CFE-872DAAD72078}" destId="{19A05DE1-81DA-4638-BD61-129B1FB9E3CD}" srcOrd="2" destOrd="0" parTransId="{7466AE50-D4B6-4EEB-9CC9-E52AA3EE1FC1}" sibTransId="{BF256B02-C526-458B-B87E-95D372A029E4}"/>
    <dgm:cxn modelId="{05B436FA-5A10-49E2-958D-14AD6C8ED5CA}" type="presOf" srcId="{420A9880-77AF-4676-9786-1514F53193FA}" destId="{6F9F4239-00DB-458F-8823-61D6CE18ACAF}" srcOrd="0" destOrd="0" presId="urn:microsoft.com/office/officeart/2018/2/layout/IconVerticalSolidList"/>
    <dgm:cxn modelId="{6E96F0AD-1FEB-4DA5-A320-8CDC485CCC60}" type="presParOf" srcId="{E06AF1D1-46D1-41E2-BBBB-F453CAC1CD87}" destId="{75BA173C-A618-4EBA-A0E7-D6DB14931E1A}" srcOrd="0" destOrd="0" presId="urn:microsoft.com/office/officeart/2018/2/layout/IconVerticalSolidList"/>
    <dgm:cxn modelId="{E76C91FE-F8DE-4658-87AC-D6303D25BFA6}" type="presParOf" srcId="{75BA173C-A618-4EBA-A0E7-D6DB14931E1A}" destId="{87E38D10-50D8-442C-9833-BB5C417A70CF}" srcOrd="0" destOrd="0" presId="urn:microsoft.com/office/officeart/2018/2/layout/IconVerticalSolidList"/>
    <dgm:cxn modelId="{28C46EB1-6CF0-4D99-9308-FDFC55CB3745}" type="presParOf" srcId="{75BA173C-A618-4EBA-A0E7-D6DB14931E1A}" destId="{B6F6E6A8-6BE3-4536-A539-3C7DF503E11D}" srcOrd="1" destOrd="0" presId="urn:microsoft.com/office/officeart/2018/2/layout/IconVerticalSolidList"/>
    <dgm:cxn modelId="{0698FD60-6C7B-4785-BA99-C12CA33CB020}" type="presParOf" srcId="{75BA173C-A618-4EBA-A0E7-D6DB14931E1A}" destId="{85C729E9-E35A-46C2-98BA-9004A9E47D11}" srcOrd="2" destOrd="0" presId="urn:microsoft.com/office/officeart/2018/2/layout/IconVerticalSolidList"/>
    <dgm:cxn modelId="{8B63239E-309E-426C-98AB-4F6B52163EAE}" type="presParOf" srcId="{75BA173C-A618-4EBA-A0E7-D6DB14931E1A}" destId="{2413DD0C-5988-4B4A-920A-A3C837EB734D}" srcOrd="3" destOrd="0" presId="urn:microsoft.com/office/officeart/2018/2/layout/IconVerticalSolidList"/>
    <dgm:cxn modelId="{144781AD-342A-4FDD-9921-D58FACB1CCA6}" type="presParOf" srcId="{E06AF1D1-46D1-41E2-BBBB-F453CAC1CD87}" destId="{51830C89-9EC3-488B-836F-6E97DF7A4ACB}" srcOrd="1" destOrd="0" presId="urn:microsoft.com/office/officeart/2018/2/layout/IconVerticalSolidList"/>
    <dgm:cxn modelId="{C3A6E0DE-8C73-45F9-8149-FCEB93647B1C}" type="presParOf" srcId="{E06AF1D1-46D1-41E2-BBBB-F453CAC1CD87}" destId="{07EB8615-380C-4DFC-A218-9A0F8526D8D7}" srcOrd="2" destOrd="0" presId="urn:microsoft.com/office/officeart/2018/2/layout/IconVerticalSolidList"/>
    <dgm:cxn modelId="{E3EE8C24-42AC-41BC-B07D-0D6E8C725A9D}" type="presParOf" srcId="{07EB8615-380C-4DFC-A218-9A0F8526D8D7}" destId="{382F54BF-8813-467C-BA0D-9848895C19F8}" srcOrd="0" destOrd="0" presId="urn:microsoft.com/office/officeart/2018/2/layout/IconVerticalSolidList"/>
    <dgm:cxn modelId="{1A300350-8A13-4FA2-B728-887080FC2D4B}" type="presParOf" srcId="{07EB8615-380C-4DFC-A218-9A0F8526D8D7}" destId="{995D2B28-9034-4D68-9850-907713C5CDB3}" srcOrd="1" destOrd="0" presId="urn:microsoft.com/office/officeart/2018/2/layout/IconVerticalSolidList"/>
    <dgm:cxn modelId="{EBF170DB-6946-4647-B914-7A09E12AC49B}" type="presParOf" srcId="{07EB8615-380C-4DFC-A218-9A0F8526D8D7}" destId="{EC0DDF4E-CAF2-458E-9B57-3201B4BD6127}" srcOrd="2" destOrd="0" presId="urn:microsoft.com/office/officeart/2018/2/layout/IconVerticalSolidList"/>
    <dgm:cxn modelId="{BC84972A-28B8-4B2F-BFC6-EB95AC804954}" type="presParOf" srcId="{07EB8615-380C-4DFC-A218-9A0F8526D8D7}" destId="{6F9F4239-00DB-458F-8823-61D6CE18ACAF}" srcOrd="3" destOrd="0" presId="urn:microsoft.com/office/officeart/2018/2/layout/IconVerticalSolidList"/>
    <dgm:cxn modelId="{00EFEAB5-CE2E-42C4-906C-1EDE00A0243F}" type="presParOf" srcId="{E06AF1D1-46D1-41E2-BBBB-F453CAC1CD87}" destId="{2FD523A6-A017-4467-A767-32F4B5AE33C3}" srcOrd="3" destOrd="0" presId="urn:microsoft.com/office/officeart/2018/2/layout/IconVerticalSolidList"/>
    <dgm:cxn modelId="{8EB17FC1-CCB0-40D0-867D-855A3AE9B188}" type="presParOf" srcId="{E06AF1D1-46D1-41E2-BBBB-F453CAC1CD87}" destId="{D7338C91-E782-450D-B439-F290C8C9318F}" srcOrd="4" destOrd="0" presId="urn:microsoft.com/office/officeart/2018/2/layout/IconVerticalSolidList"/>
    <dgm:cxn modelId="{C7627068-7DC6-439D-9C65-903899023A89}" type="presParOf" srcId="{D7338C91-E782-450D-B439-F290C8C9318F}" destId="{4DC09F1B-4B1D-4421-A354-69AAC0B811BB}" srcOrd="0" destOrd="0" presId="urn:microsoft.com/office/officeart/2018/2/layout/IconVerticalSolidList"/>
    <dgm:cxn modelId="{AE1FA9CE-E3D8-4438-9968-37954710FC87}" type="presParOf" srcId="{D7338C91-E782-450D-B439-F290C8C9318F}" destId="{340BFF99-B20E-47E9-956D-52EA79FA19DB}" srcOrd="1" destOrd="0" presId="urn:microsoft.com/office/officeart/2018/2/layout/IconVerticalSolidList"/>
    <dgm:cxn modelId="{6FAFA217-FEE4-4DB1-A091-00B3C41C7962}" type="presParOf" srcId="{D7338C91-E782-450D-B439-F290C8C9318F}" destId="{397D8C4C-D7DF-4324-AE28-6FB3D528BA04}" srcOrd="2" destOrd="0" presId="urn:microsoft.com/office/officeart/2018/2/layout/IconVerticalSolidList"/>
    <dgm:cxn modelId="{94743B88-3A81-45AE-8536-FB8389CCB822}" type="presParOf" srcId="{D7338C91-E782-450D-B439-F290C8C9318F}" destId="{7330AED0-DCB9-4D64-9086-05D0AB8BBCAB}" srcOrd="3" destOrd="0" presId="urn:microsoft.com/office/officeart/2018/2/layout/IconVerticalSolidList"/>
    <dgm:cxn modelId="{2C8FE593-6F60-4DA7-9966-0457FD41B7B2}" type="presParOf" srcId="{E06AF1D1-46D1-41E2-BBBB-F453CAC1CD87}" destId="{6852EDB6-E837-42AC-B95B-4959F9A4B7E9}" srcOrd="5" destOrd="0" presId="urn:microsoft.com/office/officeart/2018/2/layout/IconVerticalSolidList"/>
    <dgm:cxn modelId="{1AA43F9D-591F-47D2-B2CF-90900EFAE394}" type="presParOf" srcId="{E06AF1D1-46D1-41E2-BBBB-F453CAC1CD87}" destId="{32BE8EB9-EDA3-4F83-AB75-9EFF9EA8A540}" srcOrd="6" destOrd="0" presId="urn:microsoft.com/office/officeart/2018/2/layout/IconVerticalSolidList"/>
    <dgm:cxn modelId="{82D2E448-DBE9-45D0-A4B0-701D79E86EE3}" type="presParOf" srcId="{32BE8EB9-EDA3-4F83-AB75-9EFF9EA8A540}" destId="{60DE082C-1B5C-44C7-89A5-B75EDD185303}" srcOrd="0" destOrd="0" presId="urn:microsoft.com/office/officeart/2018/2/layout/IconVerticalSolidList"/>
    <dgm:cxn modelId="{A2831854-BE37-4993-926C-8290AD3EE6F1}" type="presParOf" srcId="{32BE8EB9-EDA3-4F83-AB75-9EFF9EA8A540}" destId="{3CEA8D63-CA00-4C87-9743-86014364EA20}" srcOrd="1" destOrd="0" presId="urn:microsoft.com/office/officeart/2018/2/layout/IconVerticalSolidList"/>
    <dgm:cxn modelId="{B8F2F5F3-4989-4268-925B-E6E6005EFED4}" type="presParOf" srcId="{32BE8EB9-EDA3-4F83-AB75-9EFF9EA8A540}" destId="{50F9697D-F800-419F-B608-D527B6BD1FDB}" srcOrd="2" destOrd="0" presId="urn:microsoft.com/office/officeart/2018/2/layout/IconVerticalSolidList"/>
    <dgm:cxn modelId="{F3613A32-C83E-43BA-8162-8F3FE318F52E}" type="presParOf" srcId="{32BE8EB9-EDA3-4F83-AB75-9EFF9EA8A540}" destId="{FFDD3901-F35F-4C3F-8AFF-6F8D8D860FD3}" srcOrd="3" destOrd="0" presId="urn:microsoft.com/office/officeart/2018/2/layout/IconVerticalSolidList"/>
    <dgm:cxn modelId="{D6530F5D-DDBA-41C9-9A3F-D7B01F74144F}" type="presParOf" srcId="{E06AF1D1-46D1-41E2-BBBB-F453CAC1CD87}" destId="{B56E91B8-04B4-4859-863F-58AD5C4DCC38}" srcOrd="7" destOrd="0" presId="urn:microsoft.com/office/officeart/2018/2/layout/IconVerticalSolidList"/>
    <dgm:cxn modelId="{1FDAB79E-3A10-47F0-B4B3-350B2E7D927B}" type="presParOf" srcId="{E06AF1D1-46D1-41E2-BBBB-F453CAC1CD87}" destId="{9CCD5C44-60EE-417A-8A1D-11132D5A5F06}" srcOrd="8" destOrd="0" presId="urn:microsoft.com/office/officeart/2018/2/layout/IconVerticalSolidList"/>
    <dgm:cxn modelId="{6091B8FB-A529-4B73-8089-76767E90174B}" type="presParOf" srcId="{9CCD5C44-60EE-417A-8A1D-11132D5A5F06}" destId="{E55DC8B5-A7F5-4051-A664-93250A8BC4E9}" srcOrd="0" destOrd="0" presId="urn:microsoft.com/office/officeart/2018/2/layout/IconVerticalSolidList"/>
    <dgm:cxn modelId="{82277732-8417-4000-908F-D83FC481D134}" type="presParOf" srcId="{9CCD5C44-60EE-417A-8A1D-11132D5A5F06}" destId="{F10883BF-FEEF-4EE0-8959-1E67318E7B4B}" srcOrd="1" destOrd="0" presId="urn:microsoft.com/office/officeart/2018/2/layout/IconVerticalSolidList"/>
    <dgm:cxn modelId="{F2410E7E-BCDB-48EA-9B93-B8B683AA704D}" type="presParOf" srcId="{9CCD5C44-60EE-417A-8A1D-11132D5A5F06}" destId="{EECF9C84-EB6D-4C32-9C91-F390F946691D}" srcOrd="2" destOrd="0" presId="urn:microsoft.com/office/officeart/2018/2/layout/IconVerticalSolidList"/>
    <dgm:cxn modelId="{030356EC-5747-41A8-ADE7-812AD06779C0}" type="presParOf" srcId="{9CCD5C44-60EE-417A-8A1D-11132D5A5F06}" destId="{11A41016-32FE-4DB5-977E-925FB9D3E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D2C6C-A729-47CB-9FCE-C6F027A708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C540BC-C348-4F50-9D3E-269DC5C48862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1631233F-FF35-4CB4-8BCA-2D5804DCFBA0}" type="parTrans" cxnId="{76473743-3B0C-4AEC-93D5-A6239D2F5852}">
      <dgm:prSet/>
      <dgm:spPr/>
      <dgm:t>
        <a:bodyPr/>
        <a:lstStyle/>
        <a:p>
          <a:endParaRPr lang="en-US"/>
        </a:p>
      </dgm:t>
    </dgm:pt>
    <dgm:pt modelId="{DF603CA3-3605-4F37-A6DA-20A1F0795EE7}" type="sibTrans" cxnId="{76473743-3B0C-4AEC-93D5-A6239D2F5852}">
      <dgm:prSet/>
      <dgm:spPr/>
      <dgm:t>
        <a:bodyPr/>
        <a:lstStyle/>
        <a:p>
          <a:endParaRPr lang="en-US"/>
        </a:p>
      </dgm:t>
    </dgm:pt>
    <dgm:pt modelId="{3DFCFD1E-6EAB-4A1C-B70A-C9E74C1A477B}">
      <dgm:prSet/>
      <dgm:spPr/>
      <dgm:t>
        <a:bodyPr/>
        <a:lstStyle/>
        <a:p>
          <a:r>
            <a:rPr lang="en-US"/>
            <a:t>Develop a simple prototype of the popular game "Among Us," incorporating artificial intelligence algorithms for both playing characters.</a:t>
          </a:r>
        </a:p>
      </dgm:t>
    </dgm:pt>
    <dgm:pt modelId="{D74E6CBE-B90D-4887-8192-D7ECDC234F61}" type="parTrans" cxnId="{1E5AC5C7-E18E-4923-93FA-B0C9B1E884F4}">
      <dgm:prSet/>
      <dgm:spPr/>
      <dgm:t>
        <a:bodyPr/>
        <a:lstStyle/>
        <a:p>
          <a:endParaRPr lang="en-US"/>
        </a:p>
      </dgm:t>
    </dgm:pt>
    <dgm:pt modelId="{865E585C-9A38-4D4B-B28F-1E740E89A84A}" type="sibTrans" cxnId="{1E5AC5C7-E18E-4923-93FA-B0C9B1E884F4}">
      <dgm:prSet/>
      <dgm:spPr/>
      <dgm:t>
        <a:bodyPr/>
        <a:lstStyle/>
        <a:p>
          <a:endParaRPr lang="en-US"/>
        </a:p>
      </dgm:t>
    </dgm:pt>
    <dgm:pt modelId="{1B652CC2-9F1B-4EBE-83E5-B24F845914CE}">
      <dgm:prSet/>
      <dgm:spPr/>
      <dgm:t>
        <a:bodyPr/>
        <a:lstStyle/>
        <a:p>
          <a:r>
            <a:rPr lang="en-US" b="1"/>
            <a:t>Characters:</a:t>
          </a:r>
          <a:endParaRPr lang="en-US"/>
        </a:p>
      </dgm:t>
    </dgm:pt>
    <dgm:pt modelId="{D56010F1-7BDF-47FA-8375-916DF0375E6C}" type="parTrans" cxnId="{EE57145B-2126-4C95-96BA-7141AC8B5451}">
      <dgm:prSet/>
      <dgm:spPr/>
      <dgm:t>
        <a:bodyPr/>
        <a:lstStyle/>
        <a:p>
          <a:endParaRPr lang="en-US"/>
        </a:p>
      </dgm:t>
    </dgm:pt>
    <dgm:pt modelId="{84DB531C-7920-45A2-96FA-4EF3B13D839D}" type="sibTrans" cxnId="{EE57145B-2126-4C95-96BA-7141AC8B5451}">
      <dgm:prSet/>
      <dgm:spPr/>
      <dgm:t>
        <a:bodyPr/>
        <a:lstStyle/>
        <a:p>
          <a:endParaRPr lang="en-US"/>
        </a:p>
      </dgm:t>
    </dgm:pt>
    <dgm:pt modelId="{B85B75FA-13C1-4CA4-94C7-76311D3776D4}">
      <dgm:prSet/>
      <dgm:spPr/>
      <dgm:t>
        <a:bodyPr/>
        <a:lstStyle/>
        <a:p>
          <a:r>
            <a:rPr lang="en-US" b="1"/>
            <a:t>1. Player:</a:t>
          </a:r>
          <a:endParaRPr lang="en-US"/>
        </a:p>
      </dgm:t>
    </dgm:pt>
    <dgm:pt modelId="{9817E660-5739-493A-BAE8-4187BA1EC8B5}" type="parTrans" cxnId="{69D80E3E-E779-43B9-A072-6B144BCD1837}">
      <dgm:prSet/>
      <dgm:spPr/>
      <dgm:t>
        <a:bodyPr/>
        <a:lstStyle/>
        <a:p>
          <a:endParaRPr lang="en-US"/>
        </a:p>
      </dgm:t>
    </dgm:pt>
    <dgm:pt modelId="{73B816AD-C5BB-420C-AB6B-FE9CECCBB228}" type="sibTrans" cxnId="{69D80E3E-E779-43B9-A072-6B144BCD1837}">
      <dgm:prSet/>
      <dgm:spPr/>
      <dgm:t>
        <a:bodyPr/>
        <a:lstStyle/>
        <a:p>
          <a:endParaRPr lang="en-US"/>
        </a:p>
      </dgm:t>
    </dgm:pt>
    <dgm:pt modelId="{002E5672-F98B-4436-93A1-B4A5C39226A3}">
      <dgm:prSet/>
      <dgm:spPr/>
      <dgm:t>
        <a:bodyPr/>
        <a:lstStyle/>
        <a:p>
          <a:r>
            <a:rPr lang="en-US" b="1"/>
            <a:t>Task:</a:t>
          </a:r>
          <a:r>
            <a:rPr lang="en-US"/>
            <a:t> Locate and press the red button.</a:t>
          </a:r>
        </a:p>
      </dgm:t>
    </dgm:pt>
    <dgm:pt modelId="{52D11D39-0EBB-4070-8B83-2450DD1CCD14}" type="parTrans" cxnId="{8B366EE7-9F63-4809-977F-15329722317C}">
      <dgm:prSet/>
      <dgm:spPr/>
      <dgm:t>
        <a:bodyPr/>
        <a:lstStyle/>
        <a:p>
          <a:endParaRPr lang="en-US"/>
        </a:p>
      </dgm:t>
    </dgm:pt>
    <dgm:pt modelId="{BF2F0D8B-B8A1-4D51-8DE6-2D43C6C2F9E9}" type="sibTrans" cxnId="{8B366EE7-9F63-4809-977F-15329722317C}">
      <dgm:prSet/>
      <dgm:spPr/>
      <dgm:t>
        <a:bodyPr/>
        <a:lstStyle/>
        <a:p>
          <a:endParaRPr lang="en-US"/>
        </a:p>
      </dgm:t>
    </dgm:pt>
    <dgm:pt modelId="{793721AE-8AD6-4905-8EB4-98897DD6FF41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Successfully complete the task before falling victim to the imposter.</a:t>
          </a:r>
        </a:p>
      </dgm:t>
    </dgm:pt>
    <dgm:pt modelId="{58044F22-E326-46F1-8BDF-6E830F8AC57E}" type="parTrans" cxnId="{B659EF9A-3D41-4514-86BA-F1CFF7CA6F7B}">
      <dgm:prSet/>
      <dgm:spPr/>
      <dgm:t>
        <a:bodyPr/>
        <a:lstStyle/>
        <a:p>
          <a:endParaRPr lang="en-US"/>
        </a:p>
      </dgm:t>
    </dgm:pt>
    <dgm:pt modelId="{A05AA3A9-BBA0-4D0B-B595-BB2AADCBC2E1}" type="sibTrans" cxnId="{B659EF9A-3D41-4514-86BA-F1CFF7CA6F7B}">
      <dgm:prSet/>
      <dgm:spPr/>
      <dgm:t>
        <a:bodyPr/>
        <a:lstStyle/>
        <a:p>
          <a:endParaRPr lang="en-US"/>
        </a:p>
      </dgm:t>
    </dgm:pt>
    <dgm:pt modelId="{332470BA-D49A-4557-B5EF-0920775EE808}">
      <dgm:prSet/>
      <dgm:spPr/>
      <dgm:t>
        <a:bodyPr/>
        <a:lstStyle/>
        <a:p>
          <a:r>
            <a:rPr lang="en-US" b="1"/>
            <a:t>2. Imposter:</a:t>
          </a:r>
          <a:endParaRPr lang="en-US"/>
        </a:p>
      </dgm:t>
    </dgm:pt>
    <dgm:pt modelId="{BCC64C7B-75D0-4A69-BEED-F59315B07BDF}" type="parTrans" cxnId="{B69740A1-6702-40F4-88C0-B3C1B7E73D47}">
      <dgm:prSet/>
      <dgm:spPr/>
      <dgm:t>
        <a:bodyPr/>
        <a:lstStyle/>
        <a:p>
          <a:endParaRPr lang="en-US"/>
        </a:p>
      </dgm:t>
    </dgm:pt>
    <dgm:pt modelId="{710AC85D-7559-4AC4-9741-E812460928CE}" type="sibTrans" cxnId="{B69740A1-6702-40F4-88C0-B3C1B7E73D47}">
      <dgm:prSet/>
      <dgm:spPr/>
      <dgm:t>
        <a:bodyPr/>
        <a:lstStyle/>
        <a:p>
          <a:endParaRPr lang="en-US"/>
        </a:p>
      </dgm:t>
    </dgm:pt>
    <dgm:pt modelId="{E381915F-B4E2-4048-9135-727BDCBDBB55}">
      <dgm:prSet/>
      <dgm:spPr/>
      <dgm:t>
        <a:bodyPr/>
        <a:lstStyle/>
        <a:p>
          <a:r>
            <a:rPr lang="en-US" b="1"/>
            <a:t>Task:</a:t>
          </a:r>
          <a:r>
            <a:rPr lang="en-US"/>
            <a:t> Eliminate the player by any means necessary.</a:t>
          </a:r>
        </a:p>
      </dgm:t>
    </dgm:pt>
    <dgm:pt modelId="{0E31A20C-4589-4453-B0C7-450701369C26}" type="parTrans" cxnId="{99209FF2-74F2-4967-96A9-A144E3961EC7}">
      <dgm:prSet/>
      <dgm:spPr/>
      <dgm:t>
        <a:bodyPr/>
        <a:lstStyle/>
        <a:p>
          <a:endParaRPr lang="en-US"/>
        </a:p>
      </dgm:t>
    </dgm:pt>
    <dgm:pt modelId="{A539B92B-0709-4CF0-B3A0-4A56AE759BA0}" type="sibTrans" cxnId="{99209FF2-74F2-4967-96A9-A144E3961EC7}">
      <dgm:prSet/>
      <dgm:spPr/>
      <dgm:t>
        <a:bodyPr/>
        <a:lstStyle/>
        <a:p>
          <a:endParaRPr lang="en-US"/>
        </a:p>
      </dgm:t>
    </dgm:pt>
    <dgm:pt modelId="{947C0ED9-E9EC-4A12-8F5F-D92F5BA6DF61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Prevent the player from completing the task (pressing the red button).</a:t>
          </a:r>
        </a:p>
      </dgm:t>
    </dgm:pt>
    <dgm:pt modelId="{BAA063FF-66BF-4C9B-8ABF-D10294E34E7F}" type="parTrans" cxnId="{C95A3E95-97A1-461E-A42C-A280E501E9B0}">
      <dgm:prSet/>
      <dgm:spPr/>
      <dgm:t>
        <a:bodyPr/>
        <a:lstStyle/>
        <a:p>
          <a:endParaRPr lang="en-US"/>
        </a:p>
      </dgm:t>
    </dgm:pt>
    <dgm:pt modelId="{BC4CC8B2-C222-4650-8E1E-1B05895A8FC1}" type="sibTrans" cxnId="{C95A3E95-97A1-461E-A42C-A280E501E9B0}">
      <dgm:prSet/>
      <dgm:spPr/>
      <dgm:t>
        <a:bodyPr/>
        <a:lstStyle/>
        <a:p>
          <a:endParaRPr lang="en-US"/>
        </a:p>
      </dgm:t>
    </dgm:pt>
    <dgm:pt modelId="{2F40FF9C-16F7-4219-A5F2-4FEC36EF1119}" type="pres">
      <dgm:prSet presAssocID="{758D2C6C-A729-47CB-9FCE-C6F027A70876}" presName="linear" presStyleCnt="0">
        <dgm:presLayoutVars>
          <dgm:animLvl val="lvl"/>
          <dgm:resizeHandles val="exact"/>
        </dgm:presLayoutVars>
      </dgm:prSet>
      <dgm:spPr/>
    </dgm:pt>
    <dgm:pt modelId="{75A0714B-2590-4651-B96A-59718291EF84}" type="pres">
      <dgm:prSet presAssocID="{F3C540BC-C348-4F50-9D3E-269DC5C488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9AC5BD-7551-447A-B565-DA8FF5ECB8F2}" type="pres">
      <dgm:prSet presAssocID="{F3C540BC-C348-4F50-9D3E-269DC5C48862}" presName="childText" presStyleLbl="revTx" presStyleIdx="0" presStyleCnt="3">
        <dgm:presLayoutVars>
          <dgm:bulletEnabled val="1"/>
        </dgm:presLayoutVars>
      </dgm:prSet>
      <dgm:spPr/>
    </dgm:pt>
    <dgm:pt modelId="{4870A855-A096-4E37-AAA5-1C14A861EA51}" type="pres">
      <dgm:prSet presAssocID="{1B652CC2-9F1B-4EBE-83E5-B24F845914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95BB7B-9D10-41FC-8F1D-4361632A9CE5}" type="pres">
      <dgm:prSet presAssocID="{84DB531C-7920-45A2-96FA-4EF3B13D839D}" presName="spacer" presStyleCnt="0"/>
      <dgm:spPr/>
    </dgm:pt>
    <dgm:pt modelId="{7EE4459B-434B-42DA-8350-8C991837961D}" type="pres">
      <dgm:prSet presAssocID="{B85B75FA-13C1-4CA4-94C7-76311D3776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ABFCEE-F277-4EB1-A754-009C298FADBA}" type="pres">
      <dgm:prSet presAssocID="{B85B75FA-13C1-4CA4-94C7-76311D3776D4}" presName="childText" presStyleLbl="revTx" presStyleIdx="1" presStyleCnt="3">
        <dgm:presLayoutVars>
          <dgm:bulletEnabled val="1"/>
        </dgm:presLayoutVars>
      </dgm:prSet>
      <dgm:spPr/>
    </dgm:pt>
    <dgm:pt modelId="{CC9C0BAC-4DB7-4137-B22A-2D53EC71F250}" type="pres">
      <dgm:prSet presAssocID="{332470BA-D49A-4557-B5EF-0920775EE8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3A9AAE-D691-440F-824F-F26BAA561BC5}" type="pres">
      <dgm:prSet presAssocID="{332470BA-D49A-4557-B5EF-0920775EE80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9D80E3E-E779-43B9-A072-6B144BCD1837}" srcId="{758D2C6C-A729-47CB-9FCE-C6F027A70876}" destId="{B85B75FA-13C1-4CA4-94C7-76311D3776D4}" srcOrd="2" destOrd="0" parTransId="{9817E660-5739-493A-BAE8-4187BA1EC8B5}" sibTransId="{73B816AD-C5BB-420C-AB6B-FE9CECCBB228}"/>
    <dgm:cxn modelId="{EE57145B-2126-4C95-96BA-7141AC8B5451}" srcId="{758D2C6C-A729-47CB-9FCE-C6F027A70876}" destId="{1B652CC2-9F1B-4EBE-83E5-B24F845914CE}" srcOrd="1" destOrd="0" parTransId="{D56010F1-7BDF-47FA-8375-916DF0375E6C}" sibTransId="{84DB531C-7920-45A2-96FA-4EF3B13D839D}"/>
    <dgm:cxn modelId="{76473743-3B0C-4AEC-93D5-A6239D2F5852}" srcId="{758D2C6C-A729-47CB-9FCE-C6F027A70876}" destId="{F3C540BC-C348-4F50-9D3E-269DC5C48862}" srcOrd="0" destOrd="0" parTransId="{1631233F-FF35-4CB4-8BCA-2D5804DCFBA0}" sibTransId="{DF603CA3-3605-4F37-A6DA-20A1F0795EE7}"/>
    <dgm:cxn modelId="{5D11B453-BEB0-4EB8-A1A4-63846D4A5C4B}" type="presOf" srcId="{1B652CC2-9F1B-4EBE-83E5-B24F845914CE}" destId="{4870A855-A096-4E37-AAA5-1C14A861EA51}" srcOrd="0" destOrd="0" presId="urn:microsoft.com/office/officeart/2005/8/layout/vList2"/>
    <dgm:cxn modelId="{70AC7E7D-437A-44BE-8053-DBFEB33FFE20}" type="presOf" srcId="{B85B75FA-13C1-4CA4-94C7-76311D3776D4}" destId="{7EE4459B-434B-42DA-8350-8C991837961D}" srcOrd="0" destOrd="0" presId="urn:microsoft.com/office/officeart/2005/8/layout/vList2"/>
    <dgm:cxn modelId="{C95A3E95-97A1-461E-A42C-A280E501E9B0}" srcId="{332470BA-D49A-4557-B5EF-0920775EE808}" destId="{947C0ED9-E9EC-4A12-8F5F-D92F5BA6DF61}" srcOrd="1" destOrd="0" parTransId="{BAA063FF-66BF-4C9B-8ABF-D10294E34E7F}" sibTransId="{BC4CC8B2-C222-4650-8E1E-1B05895A8FC1}"/>
    <dgm:cxn modelId="{41384695-5F78-4B7A-9093-371306D1E51B}" type="presOf" srcId="{793721AE-8AD6-4905-8EB4-98897DD6FF41}" destId="{CBABFCEE-F277-4EB1-A754-009C298FADBA}" srcOrd="0" destOrd="1" presId="urn:microsoft.com/office/officeart/2005/8/layout/vList2"/>
    <dgm:cxn modelId="{B659EF9A-3D41-4514-86BA-F1CFF7CA6F7B}" srcId="{B85B75FA-13C1-4CA4-94C7-76311D3776D4}" destId="{793721AE-8AD6-4905-8EB4-98897DD6FF41}" srcOrd="1" destOrd="0" parTransId="{58044F22-E326-46F1-8BDF-6E830F8AC57E}" sibTransId="{A05AA3A9-BBA0-4D0B-B595-BB2AADCBC2E1}"/>
    <dgm:cxn modelId="{B69740A1-6702-40F4-88C0-B3C1B7E73D47}" srcId="{758D2C6C-A729-47CB-9FCE-C6F027A70876}" destId="{332470BA-D49A-4557-B5EF-0920775EE808}" srcOrd="3" destOrd="0" parTransId="{BCC64C7B-75D0-4A69-BEED-F59315B07BDF}" sibTransId="{710AC85D-7559-4AC4-9741-E812460928CE}"/>
    <dgm:cxn modelId="{FC2D18A9-DFA9-4E78-A918-3194AF3FC36D}" type="presOf" srcId="{F3C540BC-C348-4F50-9D3E-269DC5C48862}" destId="{75A0714B-2590-4651-B96A-59718291EF84}" srcOrd="0" destOrd="0" presId="urn:microsoft.com/office/officeart/2005/8/layout/vList2"/>
    <dgm:cxn modelId="{813404B5-7597-413B-8541-28CF9A68BD59}" type="presOf" srcId="{758D2C6C-A729-47CB-9FCE-C6F027A70876}" destId="{2F40FF9C-16F7-4219-A5F2-4FEC36EF1119}" srcOrd="0" destOrd="0" presId="urn:microsoft.com/office/officeart/2005/8/layout/vList2"/>
    <dgm:cxn modelId="{1E5AC5C7-E18E-4923-93FA-B0C9B1E884F4}" srcId="{F3C540BC-C348-4F50-9D3E-269DC5C48862}" destId="{3DFCFD1E-6EAB-4A1C-B70A-C9E74C1A477B}" srcOrd="0" destOrd="0" parTransId="{D74E6CBE-B90D-4887-8192-D7ECDC234F61}" sibTransId="{865E585C-9A38-4D4B-B28F-1E740E89A84A}"/>
    <dgm:cxn modelId="{3EA429C8-681D-4FCD-8509-1378ABF43CD2}" type="presOf" srcId="{947C0ED9-E9EC-4A12-8F5F-D92F5BA6DF61}" destId="{D33A9AAE-D691-440F-824F-F26BAA561BC5}" srcOrd="0" destOrd="1" presId="urn:microsoft.com/office/officeart/2005/8/layout/vList2"/>
    <dgm:cxn modelId="{C5ABB6C9-69C6-431A-B8F1-A8BA247F2756}" type="presOf" srcId="{002E5672-F98B-4436-93A1-B4A5C39226A3}" destId="{CBABFCEE-F277-4EB1-A754-009C298FADBA}" srcOrd="0" destOrd="0" presId="urn:microsoft.com/office/officeart/2005/8/layout/vList2"/>
    <dgm:cxn modelId="{7C7124DD-01A2-499C-A506-671E229CFAF3}" type="presOf" srcId="{3DFCFD1E-6EAB-4A1C-B70A-C9E74C1A477B}" destId="{AB9AC5BD-7551-447A-B565-DA8FF5ECB8F2}" srcOrd="0" destOrd="0" presId="urn:microsoft.com/office/officeart/2005/8/layout/vList2"/>
    <dgm:cxn modelId="{018851DD-9205-4113-8A2E-FE3F6CFA2A57}" type="presOf" srcId="{E381915F-B4E2-4048-9135-727BDCBDBB55}" destId="{D33A9AAE-D691-440F-824F-F26BAA561BC5}" srcOrd="0" destOrd="0" presId="urn:microsoft.com/office/officeart/2005/8/layout/vList2"/>
    <dgm:cxn modelId="{8B366EE7-9F63-4809-977F-15329722317C}" srcId="{B85B75FA-13C1-4CA4-94C7-76311D3776D4}" destId="{002E5672-F98B-4436-93A1-B4A5C39226A3}" srcOrd="0" destOrd="0" parTransId="{52D11D39-0EBB-4070-8B83-2450DD1CCD14}" sibTransId="{BF2F0D8B-B8A1-4D51-8DE6-2D43C6C2F9E9}"/>
    <dgm:cxn modelId="{99209FF2-74F2-4967-96A9-A144E3961EC7}" srcId="{332470BA-D49A-4557-B5EF-0920775EE808}" destId="{E381915F-B4E2-4048-9135-727BDCBDBB55}" srcOrd="0" destOrd="0" parTransId="{0E31A20C-4589-4453-B0C7-450701369C26}" sibTransId="{A539B92B-0709-4CF0-B3A0-4A56AE759BA0}"/>
    <dgm:cxn modelId="{623645FF-0D19-4970-BF1C-F6BC61738206}" type="presOf" srcId="{332470BA-D49A-4557-B5EF-0920775EE808}" destId="{CC9C0BAC-4DB7-4137-B22A-2D53EC71F250}" srcOrd="0" destOrd="0" presId="urn:microsoft.com/office/officeart/2005/8/layout/vList2"/>
    <dgm:cxn modelId="{43A8FAE8-6E4B-46CC-A21F-CA211ACF3CD5}" type="presParOf" srcId="{2F40FF9C-16F7-4219-A5F2-4FEC36EF1119}" destId="{75A0714B-2590-4651-B96A-59718291EF84}" srcOrd="0" destOrd="0" presId="urn:microsoft.com/office/officeart/2005/8/layout/vList2"/>
    <dgm:cxn modelId="{B2B647F0-77D4-4BBF-8B03-36CA391DCD5B}" type="presParOf" srcId="{2F40FF9C-16F7-4219-A5F2-4FEC36EF1119}" destId="{AB9AC5BD-7551-447A-B565-DA8FF5ECB8F2}" srcOrd="1" destOrd="0" presId="urn:microsoft.com/office/officeart/2005/8/layout/vList2"/>
    <dgm:cxn modelId="{8DC3138F-87A2-4664-9341-66F701F5F9E1}" type="presParOf" srcId="{2F40FF9C-16F7-4219-A5F2-4FEC36EF1119}" destId="{4870A855-A096-4E37-AAA5-1C14A861EA51}" srcOrd="2" destOrd="0" presId="urn:microsoft.com/office/officeart/2005/8/layout/vList2"/>
    <dgm:cxn modelId="{2A7A0308-3D92-4DB6-9B95-C812FCE0EA72}" type="presParOf" srcId="{2F40FF9C-16F7-4219-A5F2-4FEC36EF1119}" destId="{3795BB7B-9D10-41FC-8F1D-4361632A9CE5}" srcOrd="3" destOrd="0" presId="urn:microsoft.com/office/officeart/2005/8/layout/vList2"/>
    <dgm:cxn modelId="{BBD78315-95A6-469A-B4FB-296EE36F4200}" type="presParOf" srcId="{2F40FF9C-16F7-4219-A5F2-4FEC36EF1119}" destId="{7EE4459B-434B-42DA-8350-8C991837961D}" srcOrd="4" destOrd="0" presId="urn:microsoft.com/office/officeart/2005/8/layout/vList2"/>
    <dgm:cxn modelId="{9A45DE33-34BD-405A-98AF-63C265613C78}" type="presParOf" srcId="{2F40FF9C-16F7-4219-A5F2-4FEC36EF1119}" destId="{CBABFCEE-F277-4EB1-A754-009C298FADBA}" srcOrd="5" destOrd="0" presId="urn:microsoft.com/office/officeart/2005/8/layout/vList2"/>
    <dgm:cxn modelId="{A3C8780F-371E-4948-82C8-486FE29A1735}" type="presParOf" srcId="{2F40FF9C-16F7-4219-A5F2-4FEC36EF1119}" destId="{CC9C0BAC-4DB7-4137-B22A-2D53EC71F250}" srcOrd="6" destOrd="0" presId="urn:microsoft.com/office/officeart/2005/8/layout/vList2"/>
    <dgm:cxn modelId="{2E592E46-B54E-42B2-BC50-176926C62A4A}" type="presParOf" srcId="{2F40FF9C-16F7-4219-A5F2-4FEC36EF1119}" destId="{D33A9AAE-D691-440F-824F-F26BAA561BC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8D10-50D8-442C-9833-BB5C417A70CF}">
      <dsp:nvSpPr>
        <dsp:cNvPr id="0" name=""/>
        <dsp:cNvSpPr/>
      </dsp:nvSpPr>
      <dsp:spPr>
        <a:xfrm>
          <a:off x="0" y="4303"/>
          <a:ext cx="6245265" cy="91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6E6A8-6BE3-4536-A539-3C7DF503E11D}">
      <dsp:nvSpPr>
        <dsp:cNvPr id="0" name=""/>
        <dsp:cNvSpPr/>
      </dsp:nvSpPr>
      <dsp:spPr>
        <a:xfrm>
          <a:off x="277264" y="210532"/>
          <a:ext cx="504117" cy="504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3DD0C-5988-4B4A-920A-A3C837EB734D}">
      <dsp:nvSpPr>
        <dsp:cNvPr id="0" name=""/>
        <dsp:cNvSpPr/>
      </dsp:nvSpPr>
      <dsp:spPr>
        <a:xfrm>
          <a:off x="1058646" y="4303"/>
          <a:ext cx="5186618" cy="91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4" tIns="97004" rIns="97004" bIns="970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 </a:t>
          </a:r>
        </a:p>
      </dsp:txBody>
      <dsp:txXfrm>
        <a:off x="1058646" y="4303"/>
        <a:ext cx="5186618" cy="916576"/>
      </dsp:txXfrm>
    </dsp:sp>
    <dsp:sp modelId="{382F54BF-8813-467C-BA0D-9848895C19F8}">
      <dsp:nvSpPr>
        <dsp:cNvPr id="0" name=""/>
        <dsp:cNvSpPr/>
      </dsp:nvSpPr>
      <dsp:spPr>
        <a:xfrm>
          <a:off x="0" y="1150024"/>
          <a:ext cx="6245265" cy="91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D2B28-9034-4D68-9850-907713C5CDB3}">
      <dsp:nvSpPr>
        <dsp:cNvPr id="0" name=""/>
        <dsp:cNvSpPr/>
      </dsp:nvSpPr>
      <dsp:spPr>
        <a:xfrm>
          <a:off x="277264" y="1356253"/>
          <a:ext cx="504117" cy="504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4239-00DB-458F-8823-61D6CE18ACAF}">
      <dsp:nvSpPr>
        <dsp:cNvPr id="0" name=""/>
        <dsp:cNvSpPr/>
      </dsp:nvSpPr>
      <dsp:spPr>
        <a:xfrm>
          <a:off x="1058646" y="1150024"/>
          <a:ext cx="5186618" cy="91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4" tIns="97004" rIns="97004" bIns="970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Libraries Used </a:t>
          </a:r>
        </a:p>
      </dsp:txBody>
      <dsp:txXfrm>
        <a:off x="1058646" y="1150024"/>
        <a:ext cx="5186618" cy="916576"/>
      </dsp:txXfrm>
    </dsp:sp>
    <dsp:sp modelId="{4DC09F1B-4B1D-4421-A354-69AAC0B811BB}">
      <dsp:nvSpPr>
        <dsp:cNvPr id="0" name=""/>
        <dsp:cNvSpPr/>
      </dsp:nvSpPr>
      <dsp:spPr>
        <a:xfrm>
          <a:off x="0" y="2295745"/>
          <a:ext cx="6245265" cy="91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BFF99-B20E-47E9-956D-52EA79FA19DB}">
      <dsp:nvSpPr>
        <dsp:cNvPr id="0" name=""/>
        <dsp:cNvSpPr/>
      </dsp:nvSpPr>
      <dsp:spPr>
        <a:xfrm>
          <a:off x="277264" y="2501974"/>
          <a:ext cx="504117" cy="504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AED0-DCB9-4D64-9086-05D0AB8BBCAB}">
      <dsp:nvSpPr>
        <dsp:cNvPr id="0" name=""/>
        <dsp:cNvSpPr/>
      </dsp:nvSpPr>
      <dsp:spPr>
        <a:xfrm>
          <a:off x="1058646" y="2295745"/>
          <a:ext cx="5186618" cy="91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4" tIns="97004" rIns="97004" bIns="970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 Development </a:t>
          </a:r>
        </a:p>
      </dsp:txBody>
      <dsp:txXfrm>
        <a:off x="1058646" y="2295745"/>
        <a:ext cx="5186618" cy="916576"/>
      </dsp:txXfrm>
    </dsp:sp>
    <dsp:sp modelId="{60DE082C-1B5C-44C7-89A5-B75EDD185303}">
      <dsp:nvSpPr>
        <dsp:cNvPr id="0" name=""/>
        <dsp:cNvSpPr/>
      </dsp:nvSpPr>
      <dsp:spPr>
        <a:xfrm>
          <a:off x="0" y="3441466"/>
          <a:ext cx="6245265" cy="91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A8D63-CA00-4C87-9743-86014364EA20}">
      <dsp:nvSpPr>
        <dsp:cNvPr id="0" name=""/>
        <dsp:cNvSpPr/>
      </dsp:nvSpPr>
      <dsp:spPr>
        <a:xfrm>
          <a:off x="277264" y="3647695"/>
          <a:ext cx="504117" cy="504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D3901-F35F-4C3F-8AFF-6F8D8D860FD3}">
      <dsp:nvSpPr>
        <dsp:cNvPr id="0" name=""/>
        <dsp:cNvSpPr/>
      </dsp:nvSpPr>
      <dsp:spPr>
        <a:xfrm>
          <a:off x="1058646" y="3441466"/>
          <a:ext cx="5186618" cy="91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4" tIns="97004" rIns="97004" bIns="970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Reinforcement Learning Algorithm </a:t>
          </a:r>
        </a:p>
      </dsp:txBody>
      <dsp:txXfrm>
        <a:off x="1058646" y="3441466"/>
        <a:ext cx="5186618" cy="916576"/>
      </dsp:txXfrm>
    </dsp:sp>
    <dsp:sp modelId="{E55DC8B5-A7F5-4051-A664-93250A8BC4E9}">
      <dsp:nvSpPr>
        <dsp:cNvPr id="0" name=""/>
        <dsp:cNvSpPr/>
      </dsp:nvSpPr>
      <dsp:spPr>
        <a:xfrm>
          <a:off x="0" y="4587187"/>
          <a:ext cx="6245265" cy="91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883BF-FEEF-4EE0-8959-1E67318E7B4B}">
      <dsp:nvSpPr>
        <dsp:cNvPr id="0" name=""/>
        <dsp:cNvSpPr/>
      </dsp:nvSpPr>
      <dsp:spPr>
        <a:xfrm>
          <a:off x="277264" y="4793416"/>
          <a:ext cx="504117" cy="504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1016-32FE-4DB5-977E-925FB9D3E5BC}">
      <dsp:nvSpPr>
        <dsp:cNvPr id="0" name=""/>
        <dsp:cNvSpPr/>
      </dsp:nvSpPr>
      <dsp:spPr>
        <a:xfrm>
          <a:off x="1058646" y="4587187"/>
          <a:ext cx="5186618" cy="91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4" tIns="97004" rIns="97004" bIns="970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Performance Metrics</a:t>
          </a:r>
          <a:endParaRPr lang="en-US" sz="1900" kern="1200"/>
        </a:p>
      </dsp:txBody>
      <dsp:txXfrm>
        <a:off x="1058646" y="4587187"/>
        <a:ext cx="5186618" cy="9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0714B-2590-4651-B96A-59718291EF84}">
      <dsp:nvSpPr>
        <dsp:cNvPr id="0" name=""/>
        <dsp:cNvSpPr/>
      </dsp:nvSpPr>
      <dsp:spPr>
        <a:xfrm>
          <a:off x="0" y="174437"/>
          <a:ext cx="6792616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Objective:</a:t>
          </a:r>
          <a:endParaRPr lang="en-US" sz="3000" kern="1200"/>
        </a:p>
      </dsp:txBody>
      <dsp:txXfrm>
        <a:off x="35125" y="209562"/>
        <a:ext cx="6722366" cy="649299"/>
      </dsp:txXfrm>
    </dsp:sp>
    <dsp:sp modelId="{AB9AC5BD-7551-447A-B565-DA8FF5ECB8F2}">
      <dsp:nvSpPr>
        <dsp:cNvPr id="0" name=""/>
        <dsp:cNvSpPr/>
      </dsp:nvSpPr>
      <dsp:spPr>
        <a:xfrm>
          <a:off x="0" y="893987"/>
          <a:ext cx="6792616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66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 a simple prototype of the popular game "Among Us," incorporating artificial intelligence algorithms for both playing characters.</a:t>
          </a:r>
        </a:p>
      </dsp:txBody>
      <dsp:txXfrm>
        <a:off x="0" y="893987"/>
        <a:ext cx="6792616" cy="1055700"/>
      </dsp:txXfrm>
    </dsp:sp>
    <dsp:sp modelId="{4870A855-A096-4E37-AAA5-1C14A861EA51}">
      <dsp:nvSpPr>
        <dsp:cNvPr id="0" name=""/>
        <dsp:cNvSpPr/>
      </dsp:nvSpPr>
      <dsp:spPr>
        <a:xfrm>
          <a:off x="0" y="1949687"/>
          <a:ext cx="6792616" cy="71954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Characters:</a:t>
          </a:r>
          <a:endParaRPr lang="en-US" sz="3000" kern="1200"/>
        </a:p>
      </dsp:txBody>
      <dsp:txXfrm>
        <a:off x="35125" y="1984812"/>
        <a:ext cx="6722366" cy="649299"/>
      </dsp:txXfrm>
    </dsp:sp>
    <dsp:sp modelId="{7EE4459B-434B-42DA-8350-8C991837961D}">
      <dsp:nvSpPr>
        <dsp:cNvPr id="0" name=""/>
        <dsp:cNvSpPr/>
      </dsp:nvSpPr>
      <dsp:spPr>
        <a:xfrm>
          <a:off x="0" y="2755637"/>
          <a:ext cx="6792616" cy="71954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1. Player:</a:t>
          </a:r>
          <a:endParaRPr lang="en-US" sz="3000" kern="1200"/>
        </a:p>
      </dsp:txBody>
      <dsp:txXfrm>
        <a:off x="35125" y="2790762"/>
        <a:ext cx="6722366" cy="649299"/>
      </dsp:txXfrm>
    </dsp:sp>
    <dsp:sp modelId="{CBABFCEE-F277-4EB1-A754-009C298FADBA}">
      <dsp:nvSpPr>
        <dsp:cNvPr id="0" name=""/>
        <dsp:cNvSpPr/>
      </dsp:nvSpPr>
      <dsp:spPr>
        <a:xfrm>
          <a:off x="0" y="3475187"/>
          <a:ext cx="6792616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66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Task:</a:t>
          </a:r>
          <a:r>
            <a:rPr lang="en-US" sz="2300" kern="1200"/>
            <a:t> Locate and press the red button.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Objective:</a:t>
          </a:r>
          <a:r>
            <a:rPr lang="en-US" sz="2300" kern="1200"/>
            <a:t> Successfully complete the task before falling victim to the imposter.</a:t>
          </a:r>
        </a:p>
      </dsp:txBody>
      <dsp:txXfrm>
        <a:off x="0" y="3475187"/>
        <a:ext cx="6792616" cy="1117800"/>
      </dsp:txXfrm>
    </dsp:sp>
    <dsp:sp modelId="{CC9C0BAC-4DB7-4137-B22A-2D53EC71F250}">
      <dsp:nvSpPr>
        <dsp:cNvPr id="0" name=""/>
        <dsp:cNvSpPr/>
      </dsp:nvSpPr>
      <dsp:spPr>
        <a:xfrm>
          <a:off x="0" y="4592987"/>
          <a:ext cx="6792616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2. Imposter:</a:t>
          </a:r>
          <a:endParaRPr lang="en-US" sz="3000" kern="1200"/>
        </a:p>
      </dsp:txBody>
      <dsp:txXfrm>
        <a:off x="35125" y="4628112"/>
        <a:ext cx="6722366" cy="649299"/>
      </dsp:txXfrm>
    </dsp:sp>
    <dsp:sp modelId="{D33A9AAE-D691-440F-824F-F26BAA561BC5}">
      <dsp:nvSpPr>
        <dsp:cNvPr id="0" name=""/>
        <dsp:cNvSpPr/>
      </dsp:nvSpPr>
      <dsp:spPr>
        <a:xfrm>
          <a:off x="0" y="5312537"/>
          <a:ext cx="6792616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66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Task:</a:t>
          </a:r>
          <a:r>
            <a:rPr lang="en-US" sz="2300" kern="1200"/>
            <a:t> Eliminate the player by any means necessary.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Objective:</a:t>
          </a:r>
          <a:r>
            <a:rPr lang="en-US" sz="2300" kern="1200"/>
            <a:t> Prevent the player from completing the task (pressing the red button).</a:t>
          </a:r>
        </a:p>
      </dsp:txBody>
      <dsp:txXfrm>
        <a:off x="0" y="5312537"/>
        <a:ext cx="6792616" cy="111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toon characters in space&#10;&#10;Description automatically generated">
            <a:extLst>
              <a:ext uri="{FF2B5EF4-FFF2-40B4-BE49-F238E27FC236}">
                <a16:creationId xmlns:a16="http://schemas.microsoft.com/office/drawing/2014/main" id="{B87BEBE6-FA48-B8F0-4F45-9778B9B7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0000"/>
          <a:stretch/>
        </p:blipFill>
        <p:spPr>
          <a:xfrm>
            <a:off x="236132" y="268310"/>
            <a:ext cx="11730488" cy="6589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8682"/>
            <a:ext cx="9144000" cy="83803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00"/>
                </a:solidFill>
                <a:ea typeface="Calibri Light"/>
                <a:cs typeface="Calibri Light"/>
              </a:rPr>
              <a:t>A Reinforcement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6284"/>
            <a:ext cx="9144000" cy="6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rgbClr val="FFFF00"/>
                </a:solidFill>
                <a:ea typeface="Calibri"/>
                <a:cs typeface="Calibri"/>
              </a:rPr>
              <a:t>GROUP 19</a:t>
            </a:r>
            <a:endParaRPr lang="en-US" sz="28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4103-16E2-0FF3-5498-6A7C3458C15B}"/>
              </a:ext>
            </a:extLst>
          </p:cNvPr>
          <p:cNvSpPr>
            <a:spLocks/>
          </p:cNvSpPr>
          <p:nvPr/>
        </p:nvSpPr>
        <p:spPr>
          <a:xfrm>
            <a:off x="2533101" y="1544977"/>
            <a:ext cx="7588606" cy="3140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658368">
              <a:spcAft>
                <a:spcPts val="600"/>
              </a:spcAft>
            </a:pPr>
            <a:endParaRPr lang="en-US" sz="1728" b="1" kern="1200">
              <a:solidFill>
                <a:srgbClr val="565454"/>
              </a:solidFill>
              <a:latin typeface="+mn-lt"/>
              <a:ea typeface="+mn-ea"/>
              <a:cs typeface="Calibri"/>
            </a:endParaRPr>
          </a:p>
          <a:p>
            <a:pPr defTabSz="658368">
              <a:spcAft>
                <a:spcPts val="600"/>
              </a:spcAft>
              <a:buFont typeface="Arial,Sans-Serif" panose="020B0604020202020204" pitchFamily="34" charset="0"/>
            </a:pPr>
            <a:endParaRPr lang="en-US" sz="1440" kern="1200">
              <a:solidFill>
                <a:srgbClr val="565454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C2481-FDAC-B2FB-FD2D-21792AA64A04}"/>
              </a:ext>
            </a:extLst>
          </p:cNvPr>
          <p:cNvSpPr txBox="1"/>
          <p:nvPr/>
        </p:nvSpPr>
        <p:spPr>
          <a:xfrm>
            <a:off x="1629217" y="228600"/>
            <a:ext cx="8562725" cy="527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endParaRPr lang="en-US" sz="1600" b="1">
              <a:solidFill>
                <a:srgbClr val="565454"/>
              </a:solidFill>
              <a:cs typeface="Arial"/>
            </a:endParaRPr>
          </a:p>
          <a:p>
            <a:pPr marL="0" lvl="1" defTabSz="658368">
              <a:spcAft>
                <a:spcPts val="600"/>
              </a:spcAft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Learning Process:​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The agent explores the environment, updating Q-values based on the observed rewards and learned policies.​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Over time, the agent refines its policy, favoring actions that lead to higher cumulative rewards.​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defTabSz="658368">
              <a:spcAft>
                <a:spcPts val="600"/>
              </a:spcAft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Application in Game Development:​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Q-learning can be applied to game environments, where states represent different game situations, and actions are the possible moves.​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defTabSz="658368">
              <a:spcAft>
                <a:spcPts val="600"/>
              </a:spcAft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Advantages:​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Q-learning is model-free, making it suitable for environments with unknown dynamics.​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It can handle large state and action spaces.​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defTabSz="658368">
              <a:spcAft>
                <a:spcPts val="600"/>
              </a:spcAft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Challenges:​</a:t>
            </a:r>
            <a:endParaRPr lang="en-US" sz="1600" b="1" kern="1200">
              <a:solidFill>
                <a:srgbClr val="565454"/>
              </a:solidFill>
              <a:latin typeface="+mn-lt"/>
              <a:cs typeface="Arial"/>
            </a:endParaRPr>
          </a:p>
          <a:p>
            <a:pPr marL="164465" lvl="1" indent="-164465" defTabSz="658368">
              <a:spcAft>
                <a:spcPts val="600"/>
              </a:spcAft>
              <a:buChar char="•"/>
            </a:pPr>
            <a:r>
              <a:rPr lang="en-US" sz="1600" b="1" kern="1200">
                <a:solidFill>
                  <a:srgbClr val="565454"/>
                </a:solidFill>
                <a:latin typeface="+mn-lt"/>
                <a:ea typeface="+mn-ea"/>
                <a:cs typeface="Arial"/>
              </a:rPr>
              <a:t>Q-learning might face challenges in environments with continuous state spaces or complex dynamics.</a:t>
            </a:r>
            <a:endParaRPr lang="en-US" sz="1600" b="1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7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17A3ED-2003-F71C-743E-D5815F764BDD}"/>
              </a:ext>
            </a:extLst>
          </p:cNvPr>
          <p:cNvSpPr txBox="1"/>
          <p:nvPr/>
        </p:nvSpPr>
        <p:spPr>
          <a:xfrm>
            <a:off x="803775" y="1257398"/>
            <a:ext cx="10582222" cy="5018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80000"/>
                  </a:schemeClr>
                </a:solidFill>
              </a:rPr>
              <a:t>Components of the Code:</a:t>
            </a:r>
            <a:endParaRPr lang="en-US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80000"/>
                  </a:schemeClr>
                </a:solidFill>
              </a:rPr>
              <a:t>Initialization:</a:t>
            </a:r>
            <a:endParaRPr lang="en-US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The code initializes the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Pygame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library and sets up various constants, such as the dimensions of the game window, player and imposter speeds, and Q-learning parameters.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80000"/>
                  </a:schemeClr>
                </a:solidFill>
              </a:rPr>
              <a:t>Q-Tables:</a:t>
            </a:r>
            <a:endParaRPr lang="en-US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Two Q-tables (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Q_table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Q_table_imp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) are created to store Q-values for each state-action pair for the player and imposter, respectively.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alpha val="80000"/>
                  </a:schemeClr>
                </a:solidFill>
              </a:rPr>
              <a:t>Player and Imposter Classes:</a:t>
            </a:r>
            <a:endParaRPr lang="en-US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The Player class is defined to represent both the player and imposter.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choose_action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method is used to select an action either randomly (exploration) or based on the highest Q-value (exploitation).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err="1">
                <a:solidFill>
                  <a:schemeClr val="tx1">
                    <a:alpha val="80000"/>
                  </a:schemeClr>
                </a:solidFill>
              </a:rPr>
              <a:t>update_q_table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method is responsible for updating the Q-values based on the Q-learning update rule.</a:t>
            </a:r>
            <a:endParaRPr lang="en-US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10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5276A-983F-94DD-CF61-D9770E5EE4D9}"/>
              </a:ext>
            </a:extLst>
          </p:cNvPr>
          <p:cNvSpPr txBox="1"/>
          <p:nvPr/>
        </p:nvSpPr>
        <p:spPr>
          <a:xfrm>
            <a:off x="803775" y="1321793"/>
            <a:ext cx="10582222" cy="49545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Game Loop: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The main game loop runs for a specified number of episodes.​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For each episode, a new instance of the </a:t>
            </a: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Player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and </a:t>
            </a: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Imposter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classes is created.​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Within the loop, both the player and imposter choose actions based on their Q-values, update their positions, and receive rewards based on their movements.​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Q-tables are updated using the Q-learning update rule.​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Visualization: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1">
                    <a:alpha val="80000"/>
                  </a:schemeClr>
                </a:solidFill>
              </a:rPr>
              <a:t>Pygame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is used for visualization. The game window displays the player, imposter, and a reward circle.​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The game terminates when either the player or imposter reaches the reward circle, and the Q-tables are updated accordingly.​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Training Statistics: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The code tracks various statistics during training, such as player and imposter win rates, time taken for each episode, and episode rewards.​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Plotting: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Matplotlib is used to create plots of win rates, time taken, and rewards over episodes.​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9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55C158-64E0-27FA-ABF7-F046A62B9A7D}"/>
              </a:ext>
            </a:extLst>
          </p:cNvPr>
          <p:cNvSpPr txBox="1"/>
          <p:nvPr/>
        </p:nvSpPr>
        <p:spPr>
          <a:xfrm>
            <a:off x="803775" y="1115587"/>
            <a:ext cx="10570345" cy="51607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Efficiency of Algorithm</a:t>
            </a:r>
            <a:endParaRPr lang="en-US" sz="16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Evaluating the efficiency of an algorithm can be done through various aspects such as convergence speed, resource utilization, and the effectiveness of learning. Let's analyze the efficiency of the Q-learning algorithm in the provided code: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Convergence Speed: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The convergence speed refers to how quickly the algorithm learns an optimal policy.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In the code, the number of episodes (</a:t>
            </a: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episodes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) is set to 102102, which might not be sufficient for complex environments.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Increasing the number of episodes could potentially improve convergence.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Resource Utilization: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The code uses a Q-table to store Q-values for each state-action pair, which might become impractical for large state spaces.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For more complex environments, alternative methods like deep reinforcement learning with neural networks may be more efficient.</a:t>
            </a:r>
            <a:endParaRPr lang="en-US" sz="16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17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1FC6F-D450-9986-6869-938157CB6B3D}"/>
              </a:ext>
            </a:extLst>
          </p:cNvPr>
          <p:cNvSpPr txBox="1"/>
          <p:nvPr/>
        </p:nvSpPr>
        <p:spPr>
          <a:xfrm>
            <a:off x="803775" y="913962"/>
            <a:ext cx="10582222" cy="5362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Exploration-Exploitation Balance: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epsilon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parameter controls the balance between exploration and exploitation.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A higher value of </a:t>
            </a: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epsilon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promotes more exploration, while a lower value favors exploitation.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Fine-tuning this parameter could impact the algorithm's efficiency.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Game Environment Complexity: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efficiency of Q-learning depends on the complexity of the game environment.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code seems to model a relatively simple environment with limited state and action spaces.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Learning Parameters: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learning rate (</a:t>
            </a:r>
            <a:r>
              <a:rPr lang="en-US" sz="1400" b="1" err="1">
                <a:solidFill>
                  <a:schemeClr val="tx1">
                    <a:alpha val="80000"/>
                  </a:schemeClr>
                </a:solidFill>
              </a:rPr>
              <a:t>learning_rate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) and discount factor (</a:t>
            </a:r>
            <a:r>
              <a:rPr lang="en-US" sz="1400" b="1" err="1">
                <a:solidFill>
                  <a:schemeClr val="tx1">
                    <a:alpha val="80000"/>
                  </a:schemeClr>
                </a:solidFill>
              </a:rPr>
              <a:t>discount_factor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) are crucial parameters in Q-learning.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Adjusting these parameters might influence the algorithm's efficiency.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Visualization Overhead: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</a:rPr>
              <a:t>Pygame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library is used for visualization, which introduces overhead in rendering the game.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 rendering time might affect the overall training efficiency.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Win Rates and Rewards: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Monitoring win rates and rewards over episodes provides insights into the learning progress.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If the win rate converges to an acceptable level and rewards stabilize, it indicates the algorithm is learning efficiently.</a:t>
            </a:r>
            <a:endParaRPr lang="en-US" sz="1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tx1">
                  <a:alpha val="80000"/>
                </a:schemeClr>
              </a:solidFill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5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B02-8521-9A39-A8EB-AFE12096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87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a typeface="Calibri Light"/>
                <a:cs typeface="Calibri Light"/>
              </a:rPr>
              <a:t>Game Statistics</a:t>
            </a:r>
            <a:br>
              <a:rPr lang="en-US" b="1">
                <a:ea typeface="Calibri Light"/>
                <a:cs typeface="Calibri Light"/>
              </a:rPr>
            </a:br>
            <a:r>
              <a:rPr lang="en-US" b="1">
                <a:ea typeface="Calibri Light"/>
                <a:cs typeface="Calibri Light"/>
              </a:rPr>
              <a:t>discount factor = 0.95</a:t>
            </a:r>
            <a:br>
              <a:rPr lang="en-US" b="1">
                <a:ea typeface="Calibri Light"/>
                <a:cs typeface="Calibri Light"/>
              </a:rPr>
            </a:br>
            <a:endParaRPr lang="en-US" b="1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1E874-CADF-2F64-BCF6-34ECF68B42D9}"/>
              </a:ext>
            </a:extLst>
          </p:cNvPr>
          <p:cNvSpPr txBox="1"/>
          <p:nvPr/>
        </p:nvSpPr>
        <p:spPr>
          <a:xfrm>
            <a:off x="4679739" y="3844317"/>
            <a:ext cx="10446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α = 0.9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91DC7-893B-931C-DF4D-4223A5EB7318}"/>
              </a:ext>
            </a:extLst>
          </p:cNvPr>
          <p:cNvSpPr txBox="1"/>
          <p:nvPr/>
        </p:nvSpPr>
        <p:spPr>
          <a:xfrm>
            <a:off x="6624164" y="3893797"/>
            <a:ext cx="10483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€= 0.1</a:t>
            </a:r>
          </a:p>
        </p:txBody>
      </p:sp>
    </p:spTree>
    <p:extLst>
      <p:ext uri="{BB962C8B-B14F-4D97-AF65-F5344CB8AC3E}">
        <p14:creationId xmlns:p14="http://schemas.microsoft.com/office/powerpoint/2010/main" val="71742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59177-9894-C696-D1A4-A5CA287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Reward = 10, Penalty = 20,</a:t>
            </a:r>
            <a:br>
              <a:rPr lang="en-US" sz="40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discount factor=0.95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2EFB8B28-D3A6-99D6-E752-8AB3148B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45" y="954843"/>
            <a:ext cx="3793472" cy="2845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DD434-D0CD-EFA9-FCD8-AC56B23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4" y="272253"/>
            <a:ext cx="2680734" cy="2010551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E1439EF3-712E-C235-45B7-FCE6139E8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1" y="2422097"/>
            <a:ext cx="2685072" cy="2013804"/>
          </a:xfrm>
          <a:prstGeom prst="rect">
            <a:avLst/>
          </a:prstGeom>
        </p:spPr>
      </p:pic>
      <p:pic>
        <p:nvPicPr>
          <p:cNvPr id="4" name="Content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FCACA495-91DB-B4DF-FAB5-C194027D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086176" y="953150"/>
            <a:ext cx="3797984" cy="28484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C9BA99-4290-3777-79A5-08E6A10B1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3" y="4525715"/>
            <a:ext cx="2680734" cy="20105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D448D96-184E-9CC6-AEC2-AF5D3455946C}"/>
              </a:ext>
            </a:extLst>
          </p:cNvPr>
          <p:cNvSpPr txBox="1">
            <a:spLocks/>
          </p:cNvSpPr>
          <p:nvPr/>
        </p:nvSpPr>
        <p:spPr>
          <a:xfrm>
            <a:off x="4630264" y="5505623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Episodes = 100</a:t>
            </a:r>
          </a:p>
        </p:txBody>
      </p:sp>
    </p:spTree>
    <p:extLst>
      <p:ext uri="{BB962C8B-B14F-4D97-AF65-F5344CB8AC3E}">
        <p14:creationId xmlns:p14="http://schemas.microsoft.com/office/powerpoint/2010/main" val="9931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98EC7-EA1C-188E-2CE2-BCADC416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Reward = 10, Penalty = 20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47DC3DAD-5374-4266-C236-DA4E0501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466" y="954842"/>
            <a:ext cx="3793472" cy="2845103"/>
          </a:xfrm>
          <a:prstGeom prst="rect">
            <a:avLst/>
          </a:prstGeom>
        </p:spPr>
      </p:pic>
      <p:pic>
        <p:nvPicPr>
          <p:cNvPr id="7" name="Picture 6" descr="A graph of blue lines&#10;&#10;Description automatically generated">
            <a:extLst>
              <a:ext uri="{FF2B5EF4-FFF2-40B4-BE49-F238E27FC236}">
                <a16:creationId xmlns:a16="http://schemas.microsoft.com/office/drawing/2014/main" id="{9C0C36FF-5008-EA78-6A85-8083125B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1" y="220746"/>
            <a:ext cx="2680734" cy="2010551"/>
          </a:xfrm>
          <a:prstGeom prst="rect">
            <a:avLst/>
          </a:prstGeom>
        </p:spPr>
      </p:pic>
      <p:pic>
        <p:nvPicPr>
          <p:cNvPr id="9" name="Picture 8" descr="A graph of blue lines&#10;&#10;Description automatically generated">
            <a:extLst>
              <a:ext uri="{FF2B5EF4-FFF2-40B4-BE49-F238E27FC236}">
                <a16:creationId xmlns:a16="http://schemas.microsoft.com/office/drawing/2014/main" id="{6EB34EDD-20C6-6DF0-74D4-DFB7D063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8" y="2376193"/>
            <a:ext cx="2685072" cy="2013804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636B4D51-0C3C-9278-0116-890F7674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953150"/>
            <a:ext cx="3797984" cy="28484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of blue lines&#10;&#10;Description automatically generated">
            <a:extLst>
              <a:ext uri="{FF2B5EF4-FFF2-40B4-BE49-F238E27FC236}">
                <a16:creationId xmlns:a16="http://schemas.microsoft.com/office/drawing/2014/main" id="{04F4BD7C-E0E1-5EA0-3FA2-70583A721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3" y="4525715"/>
            <a:ext cx="2680734" cy="20105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DD82B4-A490-1FC0-B2AF-EFAD3F7C0067}"/>
              </a:ext>
            </a:extLst>
          </p:cNvPr>
          <p:cNvSpPr txBox="1">
            <a:spLocks/>
          </p:cNvSpPr>
          <p:nvPr/>
        </p:nvSpPr>
        <p:spPr>
          <a:xfrm>
            <a:off x="4630264" y="5505623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Episodes = 1,000</a:t>
            </a:r>
          </a:p>
        </p:txBody>
      </p:sp>
    </p:spTree>
    <p:extLst>
      <p:ext uri="{BB962C8B-B14F-4D97-AF65-F5344CB8AC3E}">
        <p14:creationId xmlns:p14="http://schemas.microsoft.com/office/powerpoint/2010/main" val="88436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A14C-DF9B-F6BC-43A1-B34B2D6D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Reward = 10 , penalty = </a:t>
            </a:r>
            <a:r>
              <a:rPr lang="en-US" sz="4000">
                <a:solidFill>
                  <a:srgbClr val="FFFFFF"/>
                </a:solidFill>
              </a:rPr>
              <a:t>20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D07590C-AAC8-6010-1697-B348FF97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009" y="1043907"/>
            <a:ext cx="3793472" cy="2845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3F5C2-D8AD-EAA8-EC01-996A5C00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89" y="331630"/>
            <a:ext cx="2680734" cy="2010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D6C04-B759-B882-A331-203D97528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1" y="2422097"/>
            <a:ext cx="2681709" cy="2011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E8CF7-07D8-926B-7E96-D3208B5FE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953150"/>
            <a:ext cx="3797984" cy="28484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blue lines&#10;&#10;Description automatically generated">
            <a:extLst>
              <a:ext uri="{FF2B5EF4-FFF2-40B4-BE49-F238E27FC236}">
                <a16:creationId xmlns:a16="http://schemas.microsoft.com/office/drawing/2014/main" id="{D2E876CD-3A71-3F0C-2A82-FCBD2044F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3" y="4525715"/>
            <a:ext cx="2680734" cy="20105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849009-69A5-BD05-AB94-1CFD97E3AE87}"/>
              </a:ext>
            </a:extLst>
          </p:cNvPr>
          <p:cNvSpPr txBox="1">
            <a:spLocks/>
          </p:cNvSpPr>
          <p:nvPr/>
        </p:nvSpPr>
        <p:spPr>
          <a:xfrm>
            <a:off x="4597530" y="5517803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Episodes = 5,000</a:t>
            </a:r>
          </a:p>
        </p:txBody>
      </p:sp>
    </p:spTree>
    <p:extLst>
      <p:ext uri="{BB962C8B-B14F-4D97-AF65-F5344CB8AC3E}">
        <p14:creationId xmlns:p14="http://schemas.microsoft.com/office/powerpoint/2010/main" val="100564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B02-8521-9A39-A8EB-AFE12096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878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ea typeface="Calibri Light"/>
                <a:cs typeface="Calibri Light"/>
              </a:rPr>
              <a:t>Game Statistics for Diff. Reward Set</a:t>
            </a:r>
          </a:p>
        </p:txBody>
      </p:sp>
    </p:spTree>
    <p:extLst>
      <p:ext uri="{BB962C8B-B14F-4D97-AF65-F5344CB8AC3E}">
        <p14:creationId xmlns:p14="http://schemas.microsoft.com/office/powerpoint/2010/main" val="226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69478-1B04-30F3-E764-9E418DA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5" r="14934"/>
          <a:stretch/>
        </p:blipFill>
        <p:spPr>
          <a:xfrm>
            <a:off x="2747736" y="30490"/>
            <a:ext cx="966964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98AA1-CA9B-71D6-4DF6-AC6CC97F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5" y="365125"/>
            <a:ext cx="4187091" cy="1513546"/>
          </a:xfrm>
        </p:spPr>
        <p:txBody>
          <a:bodyPr>
            <a:normAutofit/>
          </a:bodyPr>
          <a:lstStyle/>
          <a:p>
            <a:r>
              <a:rPr lang="en-US" sz="3200" b="1" u="sng">
                <a:ea typeface="Calibri Light"/>
                <a:cs typeface="Calibri Light"/>
              </a:rPr>
              <a:t>CONTRIBUTORS: </a:t>
            </a:r>
            <a:endParaRPr lang="en-US" sz="3200" u="sng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91A77C-A941-E21A-A191-E3308C54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19" y="1940511"/>
            <a:ext cx="4412470" cy="3710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PALKESH JAIN 12141210</a:t>
            </a:r>
          </a:p>
          <a:p>
            <a:endParaRPr lang="en-US" sz="2400" b="1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AKSHAT ARORA 12140170</a:t>
            </a:r>
          </a:p>
          <a:p>
            <a:endParaRPr lang="en-US" sz="2400" b="1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DHRUV SAINI 12140590</a:t>
            </a:r>
          </a:p>
          <a:p>
            <a:endParaRPr lang="en-US" sz="2400" b="1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SHOBHIT JAIN 12141540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69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56D4F6DC-E6FA-F79A-E4D2-531D9BB8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22" y="954841"/>
            <a:ext cx="3793472" cy="284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EC1C8-BDB4-0EAD-BECE-9AED7748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8" y="2419708"/>
            <a:ext cx="2680734" cy="201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04D26-8462-97BD-2B3B-63A1C9AF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1" y="324122"/>
            <a:ext cx="2685072" cy="201380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2C4FD-6282-748B-F514-F8ADE04B3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086176" y="953149"/>
            <a:ext cx="3797984" cy="28484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093600-BE70-8FFF-658F-67248A370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3" y="4525715"/>
            <a:ext cx="2680734" cy="20105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C75B3E-2057-F516-ABB0-538F7438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Reward = 10 , penalty = 10</a:t>
            </a:r>
            <a:r>
              <a:rPr lang="en-US" sz="4000">
                <a:solidFill>
                  <a:srgbClr val="FFFFFF"/>
                </a:solidFill>
              </a:rPr>
              <a:t>,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discount factor</a:t>
            </a:r>
            <a:r>
              <a:rPr lang="en-US" sz="4000">
                <a:solidFill>
                  <a:srgbClr val="FFFFFF"/>
                </a:solidFill>
              </a:rPr>
              <a:t> = 0.95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E403A0-71E2-A4A5-9A88-7D7A93B836B9}"/>
              </a:ext>
            </a:extLst>
          </p:cNvPr>
          <p:cNvSpPr txBox="1">
            <a:spLocks/>
          </p:cNvSpPr>
          <p:nvPr/>
        </p:nvSpPr>
        <p:spPr>
          <a:xfrm>
            <a:off x="4630264" y="5505623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Episodes = 100</a:t>
            </a:r>
          </a:p>
        </p:txBody>
      </p:sp>
    </p:spTree>
    <p:extLst>
      <p:ext uri="{BB962C8B-B14F-4D97-AF65-F5344CB8AC3E}">
        <p14:creationId xmlns:p14="http://schemas.microsoft.com/office/powerpoint/2010/main" val="311559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0096A2C5-BE6B-EFB6-FAB7-61EE141A2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40" y="954842"/>
            <a:ext cx="3793472" cy="2845103"/>
          </a:xfrm>
          <a:prstGeom prst="rect">
            <a:avLst/>
          </a:prstGeom>
        </p:spPr>
      </p:pic>
      <p:pic>
        <p:nvPicPr>
          <p:cNvPr id="5" name="Picture 4" descr="A graph of blue lines&#10;&#10;Description automatically generated">
            <a:extLst>
              <a:ext uri="{FF2B5EF4-FFF2-40B4-BE49-F238E27FC236}">
                <a16:creationId xmlns:a16="http://schemas.microsoft.com/office/drawing/2014/main" id="{00910515-BD94-8521-444C-8F34A01A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7" y="321734"/>
            <a:ext cx="2680734" cy="2010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ADF23-33DC-7070-E431-9FEBADC3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24" y="2422097"/>
            <a:ext cx="2685072" cy="2013804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38EE4706-6AFE-6A80-6DCC-CC99FF181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953150"/>
            <a:ext cx="3797984" cy="28484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of blue lines&#10;&#10;Description automatically generated">
            <a:extLst>
              <a:ext uri="{FF2B5EF4-FFF2-40B4-BE49-F238E27FC236}">
                <a16:creationId xmlns:a16="http://schemas.microsoft.com/office/drawing/2014/main" id="{42D5BE89-FBC1-603C-4E53-688CB814B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3" y="4525715"/>
            <a:ext cx="2680734" cy="20105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A29148-7B62-2BFC-D471-1ED12825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Reward = 10, Penalty = 20,</a:t>
            </a:r>
            <a:br>
              <a:rPr lang="en-US" sz="40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discount factor =0.35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03ED8F-5564-93ED-30FF-3A2E61D05DC7}"/>
              </a:ext>
            </a:extLst>
          </p:cNvPr>
          <p:cNvSpPr txBox="1">
            <a:spLocks/>
          </p:cNvSpPr>
          <p:nvPr/>
        </p:nvSpPr>
        <p:spPr>
          <a:xfrm>
            <a:off x="4630264" y="5505623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Episodes = 1,000</a:t>
            </a:r>
          </a:p>
        </p:txBody>
      </p:sp>
    </p:spTree>
    <p:extLst>
      <p:ext uri="{BB962C8B-B14F-4D97-AF65-F5344CB8AC3E}">
        <p14:creationId xmlns:p14="http://schemas.microsoft.com/office/powerpoint/2010/main" val="196983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B2630-E444-50DC-89FB-4DBCFF0B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986115"/>
            <a:ext cx="5583402" cy="2203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13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DC86E-3681-E030-CC94-BEBFBC20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C556BD07-BD07-26CA-95C9-B6FB73398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83475"/>
              </p:ext>
            </p:extLst>
          </p:nvPr>
        </p:nvGraphicFramePr>
        <p:xfrm>
          <a:off x="5262892" y="1073876"/>
          <a:ext cx="6245265" cy="550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5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DC86E-3681-E030-CC94-BEBFBC20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C13FFB0B-398D-3A3E-DFCF-0442FB4C1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178238"/>
              </p:ext>
            </p:extLst>
          </p:nvPr>
        </p:nvGraphicFramePr>
        <p:xfrm>
          <a:off x="4875957" y="64795"/>
          <a:ext cx="6792616" cy="660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BBCFA-10E4-ABB1-779B-A5A3269BC513}"/>
              </a:ext>
            </a:extLst>
          </p:cNvPr>
          <p:cNvSpPr txBox="1"/>
          <p:nvPr/>
        </p:nvSpPr>
        <p:spPr>
          <a:xfrm>
            <a:off x="838200" y="1309624"/>
            <a:ext cx="10515600" cy="4871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Game Environment:</a:t>
            </a:r>
            <a:endParaRPr lang="en-US" b="1">
              <a:cs typeface="Calibri"/>
            </a:endParaRPr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Game Environment is a room of 1200 * 800 size(window size).  </a:t>
            </a:r>
            <a:endParaRPr lang="en-US" b="1"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Player and Imposter Characters:</a:t>
            </a:r>
            <a:endParaRPr lang="en-US" b="1">
              <a:cs typeface="Calibri"/>
            </a:endParaRPr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Created graphical representations of the player and imposter characters. These could be sprites or images that move within the game environment.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Red Button:</a:t>
            </a:r>
            <a:endParaRPr lang="en-US" b="1">
              <a:cs typeface="Calibri"/>
            </a:endParaRP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There is a circular red button of radius 25px located in room.</a:t>
            </a:r>
          </a:p>
          <a:p>
            <a:pPr marL="0" lvl="1">
              <a:lnSpc>
                <a:spcPct val="90000"/>
              </a:lnSpc>
              <a:spcAft>
                <a:spcPts val="600"/>
              </a:spcAft>
            </a:pPr>
            <a:endParaRPr lang="en-US" b="1">
              <a:ea typeface="Calibri" panose="020F0502020204030204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83A862-0903-743A-3221-03673436179F}"/>
              </a:ext>
            </a:extLst>
          </p:cNvPr>
          <p:cNvSpPr/>
          <p:nvPr/>
        </p:nvSpPr>
        <p:spPr>
          <a:xfrm>
            <a:off x="812799" y="673100"/>
            <a:ext cx="10505440" cy="86360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cs typeface="Calibri"/>
              </a:rPr>
              <a:t>GUI DEVELOPMENT</a:t>
            </a:r>
            <a:endParaRPr lang="en-US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5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62BA7-6CBA-FE62-8EC7-26F3EE61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Libraries Used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E9E9-D9E8-A3E0-53BD-7AAC2E6D5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err="1">
                <a:ea typeface="+mn-lt"/>
                <a:cs typeface="+mn-lt"/>
              </a:rPr>
              <a:t>Pygame</a:t>
            </a:r>
            <a:r>
              <a:rPr lang="en-US" sz="2200" b="1">
                <a:ea typeface="+mn-lt"/>
                <a:cs typeface="+mn-lt"/>
              </a:rPr>
              <a:t> : </a:t>
            </a:r>
            <a:r>
              <a:rPr lang="en-US" sz="2200" err="1">
                <a:ea typeface="+mn-lt"/>
                <a:cs typeface="+mn-lt"/>
              </a:rPr>
              <a:t>Pygame</a:t>
            </a:r>
            <a:r>
              <a:rPr lang="en-US" sz="2200">
                <a:ea typeface="+mn-lt"/>
                <a:cs typeface="+mn-lt"/>
              </a:rPr>
              <a:t> is a cross-platform set of Python modules designed for writing video games. It includes computer graphics and sound libraries. </a:t>
            </a:r>
            <a:r>
              <a:rPr lang="en-US" sz="2200" err="1">
                <a:ea typeface="+mn-lt"/>
                <a:cs typeface="+mn-lt"/>
              </a:rPr>
              <a:t>Pygame</a:t>
            </a:r>
            <a:r>
              <a:rPr lang="en-US" sz="2200">
                <a:ea typeface="+mn-lt"/>
                <a:cs typeface="+mn-lt"/>
              </a:rPr>
              <a:t> makes it easier to create simple games and multimedia applications in Python.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Random : </a:t>
            </a:r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ea typeface="+mn-lt"/>
                <a:cs typeface="+mn-lt"/>
              </a:rPr>
              <a:t>random</a:t>
            </a:r>
            <a:r>
              <a:rPr lang="en-US" sz="2200">
                <a:ea typeface="+mn-lt"/>
                <a:cs typeface="+mn-lt"/>
              </a:rPr>
              <a:t> module in Python provides functions for generating pseudo-random numbers. It's commonly used when you need to introduce randomness into your programs, such as when shuffling elements in a list or generating random integers.</a:t>
            </a:r>
            <a:endParaRPr lang="en-US" sz="220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Sys : </a:t>
            </a:r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ea typeface="+mn-lt"/>
                <a:cs typeface="+mn-lt"/>
              </a:rPr>
              <a:t>sys</a:t>
            </a:r>
            <a:r>
              <a:rPr lang="en-US" sz="2200">
                <a:ea typeface="+mn-lt"/>
                <a:cs typeface="+mn-lt"/>
              </a:rPr>
              <a:t> module provides access to some variables used or maintained by the Python interpreter and functions that interact with the interpreter. It's often used for system-specific parameters and functions like exiting the program (</a:t>
            </a:r>
            <a:r>
              <a:rPr lang="en-US" sz="2200" b="1" err="1">
                <a:ea typeface="+mn-lt"/>
                <a:cs typeface="+mn-lt"/>
              </a:rPr>
              <a:t>sys.exit</a:t>
            </a:r>
            <a:r>
              <a:rPr lang="en-US" sz="2200" b="1">
                <a:ea typeface="+mn-lt"/>
                <a:cs typeface="+mn-lt"/>
              </a:rPr>
              <a:t>()</a:t>
            </a:r>
            <a:r>
              <a:rPr lang="en-US" sz="2200">
                <a:ea typeface="+mn-lt"/>
                <a:cs typeface="+mn-lt"/>
              </a:rPr>
              <a:t>).</a:t>
            </a:r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1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AFC0-9538-06A8-5E3A-4F23C08E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03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Calibri"/>
                <a:cs typeface="Calibri"/>
              </a:rPr>
              <a:t>Time : </a:t>
            </a:r>
            <a:r>
              <a:rPr lang="en-US" sz="2400">
                <a:ea typeface="Calibri"/>
                <a:cs typeface="Calibri"/>
              </a:rPr>
              <a:t>The </a:t>
            </a:r>
            <a:r>
              <a:rPr lang="en-US" sz="2400" b="1">
                <a:ea typeface="Calibri"/>
                <a:cs typeface="Calibri"/>
              </a:rPr>
              <a:t>time</a:t>
            </a:r>
            <a:r>
              <a:rPr lang="en-US" sz="2400">
                <a:ea typeface="Calibri"/>
                <a:cs typeface="Calibri"/>
              </a:rPr>
              <a:t> module provides various time-related functions. It's commonly used for introducing delays in a program using </a:t>
            </a:r>
            <a:r>
              <a:rPr lang="en-US" sz="2400" b="1" err="1">
                <a:ea typeface="Calibri"/>
                <a:cs typeface="Calibri"/>
              </a:rPr>
              <a:t>time.sleep</a:t>
            </a:r>
            <a:r>
              <a:rPr lang="en-US" sz="2400" b="1">
                <a:ea typeface="Calibri"/>
                <a:cs typeface="Calibri"/>
              </a:rPr>
              <a:t>()</a:t>
            </a:r>
            <a:r>
              <a:rPr lang="en-US" sz="2400">
                <a:ea typeface="Calibri"/>
                <a:cs typeface="Calibri"/>
              </a:rPr>
              <a:t> and for measuring time intervals.</a:t>
            </a: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 b="1" err="1">
                <a:ea typeface="Calibri"/>
                <a:cs typeface="Calibri"/>
              </a:rPr>
              <a:t>Numpy</a:t>
            </a:r>
            <a:r>
              <a:rPr lang="en-US" sz="2400" b="1">
                <a:ea typeface="Calibri"/>
                <a:cs typeface="Calibri"/>
              </a:rPr>
              <a:t> : </a:t>
            </a:r>
            <a:r>
              <a:rPr lang="en-US" sz="2400">
                <a:ea typeface="Calibri"/>
                <a:cs typeface="Calibri"/>
              </a:rPr>
              <a:t>NumPy is a library for the Python programming language that provides support for large, multi-dimensional arrays and matrices, along with mathematical functions to operate on these elements. It's widely used in scientific and numerical computing.</a:t>
            </a: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95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A136F-1806-B259-31FC-CF02557A3405}"/>
              </a:ext>
            </a:extLst>
          </p:cNvPr>
          <p:cNvSpPr txBox="1"/>
          <p:nvPr/>
        </p:nvSpPr>
        <p:spPr>
          <a:xfrm>
            <a:off x="153516" y="90920"/>
            <a:ext cx="11017404" cy="62464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cs typeface="Calibri"/>
              </a:rPr>
              <a:t>Reinforcement Learning Algorithm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u="sng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u="sng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Q-learning is a model-free reinforcement learning algorithm used to find the optimal action-selection policy for a given finite Markov decision process (MDP). The core idea is to learn a Q-value for each state-action pair, where the Q-value represents the expected cumulative reward for taking a particular action in a particular state.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Q-Learning: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Q-learning is a model-free RL algorithm suitable for MDPs.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It learns a policy for making decisions without explicit knowledge of the environment's dynamics.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/>
              <a:t>Q-Value: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Q-values represent the expected cumulative reward for taking a specific action in a particular state.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Q-values are updated iteratively using the Q-learning update rule. 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600">
              <a:cs typeface="Calibri"/>
            </a:endParaRPr>
          </a:p>
          <a:p>
            <a:pPr marL="457200">
              <a:buFont typeface="Arial" panose="020B0604020202020204" pitchFamily="34" charset="0"/>
              <a:buChar char="•"/>
            </a:pPr>
            <a:endParaRPr lang="en-US" sz="1600">
              <a:ea typeface="+mn-lt"/>
              <a:cs typeface="+mn-lt"/>
            </a:endParaRPr>
          </a:p>
          <a:p>
            <a:pPr marL="457200">
              <a:buFont typeface="Arial" panose="020B0604020202020204" pitchFamily="34" charset="0"/>
              <a:buChar char="•"/>
            </a:pPr>
            <a:endParaRPr lang="en-US" sz="1600">
              <a:ea typeface="+mn-lt"/>
              <a:cs typeface="+mn-lt"/>
            </a:endParaRPr>
          </a:p>
          <a:p>
            <a:pPr marL="457200"/>
            <a:r>
              <a:rPr lang="en-US" sz="1600">
                <a:ea typeface="+mn-lt"/>
                <a:cs typeface="+mn-lt"/>
              </a:rPr>
              <a:t>Q(</a:t>
            </a:r>
            <a:r>
              <a:rPr lang="en-US" sz="1600" err="1">
                <a:ea typeface="+mn-lt"/>
                <a:cs typeface="+mn-lt"/>
              </a:rPr>
              <a:t>s,a</a:t>
            </a:r>
            <a:r>
              <a:rPr lang="en-US" sz="1600">
                <a:ea typeface="+mn-lt"/>
                <a:cs typeface="+mn-lt"/>
              </a:rPr>
              <a:t>) is the Q-value for state ss and action aa.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r is the immediate reward received after taking action aa in state ss.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s′ is the next state.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Α  is the learning rate, controlling how much the Q-values are updated.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γ is the discount factor, which determines the importance of future rewards.</a:t>
            </a:r>
            <a:endParaRPr lang="en-US" sz="16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/>
              <a:t>Exploration and Exploitation: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Exploration involves trying new actions to discover their effects on the environment. Exploration factor is taken 0.1.</a:t>
            </a:r>
            <a:endParaRPr lang="en-US" sz="1600">
              <a:cs typeface="Calibri"/>
            </a:endParaRP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/>
              <a:t>Exploitation involves choosing actions with the highest known Q-values to maximize immediate rewards.</a:t>
            </a:r>
            <a:endParaRPr lang="en-US" sz="16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C95912-09C5-A1D9-7432-3D5383C6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39" y="3533388"/>
            <a:ext cx="4205748" cy="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AF7A9-DDB8-50C3-6EE2-4DBC026EACCA}"/>
              </a:ext>
            </a:extLst>
          </p:cNvPr>
          <p:cNvSpPr txBox="1"/>
          <p:nvPr/>
        </p:nvSpPr>
        <p:spPr>
          <a:xfrm>
            <a:off x="4280040" y="284685"/>
            <a:ext cx="6906491" cy="4293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000"/>
              <a:t>Q Learning converges to optimal values Q* 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  Irrespective of initialization,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 Irrespective of action choice policy 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Irrespective of learning rate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2. as long as 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states/actions finite, all rewards bounded 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No (</a:t>
            </a:r>
            <a:r>
              <a:rPr lang="en-US" sz="2000" err="1"/>
              <a:t>s,a</a:t>
            </a:r>
            <a:r>
              <a:rPr lang="en-US" sz="2000"/>
              <a:t>) is starved: infinite visits over infinite samples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6C1F-5BFA-C862-725A-8A4D435D380E}"/>
              </a:ext>
            </a:extLst>
          </p:cNvPr>
          <p:cNvSpPr txBox="1"/>
          <p:nvPr/>
        </p:nvSpPr>
        <p:spPr>
          <a:xfrm>
            <a:off x="4581292" y="418170"/>
            <a:ext cx="43861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Properties of Q-learning </a:t>
            </a:r>
          </a:p>
        </p:txBody>
      </p:sp>
    </p:spTree>
    <p:extLst>
      <p:ext uri="{BB962C8B-B14F-4D97-AF65-F5344CB8AC3E}">
        <p14:creationId xmlns:p14="http://schemas.microsoft.com/office/powerpoint/2010/main" val="201075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 Reinforcement Learning Project</vt:lpstr>
      <vt:lpstr>CONTRIBUTORS: </vt:lpstr>
      <vt:lpstr>Overview</vt:lpstr>
      <vt:lpstr>Introduction</vt:lpstr>
      <vt:lpstr>PowerPoint Presentation</vt:lpstr>
      <vt:lpstr>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Statistics discount factor = 0.95 </vt:lpstr>
      <vt:lpstr>Reward = 10, Penalty = 20,  discount factor=0.95</vt:lpstr>
      <vt:lpstr>Reward = 10, Penalty = 20</vt:lpstr>
      <vt:lpstr>Reward = 10 , penalty = 20</vt:lpstr>
      <vt:lpstr>Game Statistics for Diff. Reward Set</vt:lpstr>
      <vt:lpstr>Reward = 10 , penalty = 10,  discount factor = 0.95</vt:lpstr>
      <vt:lpstr>Reward = 10, Penalty = 20,  discount factor =0.35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2023-11-11T07:47:11Z</dcterms:created>
  <dcterms:modified xsi:type="dcterms:W3CDTF">2023-11-27T16:17:55Z</dcterms:modified>
</cp:coreProperties>
</file>