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788" y="-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965C-E6B8-4932-94A7-D4FC858E730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E12DB-CE40-4741-921D-EE6B9DEC0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3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E12DB-CE40-4741-921D-EE6B9DEC0F4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12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9BAE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30246" y="965453"/>
            <a:ext cx="7731506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0129" y="2662554"/>
            <a:ext cx="5399405" cy="2327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8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961" y="2387345"/>
            <a:ext cx="8991600" cy="164592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vert="horz" wrap="square" lIns="0" tIns="473075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3725"/>
              </a:spcBef>
            </a:pPr>
            <a:r>
              <a:rPr sz="3800" spc="475" dirty="0"/>
              <a:t>UNICORN</a:t>
            </a:r>
            <a:r>
              <a:rPr sz="3800" spc="280" dirty="0"/>
              <a:t> </a:t>
            </a:r>
            <a:r>
              <a:rPr sz="3800" spc="300" dirty="0"/>
              <a:t>COMPANIES</a:t>
            </a:r>
            <a:r>
              <a:rPr sz="3800" spc="280" dirty="0"/>
              <a:t> </a:t>
            </a:r>
            <a:r>
              <a:rPr sz="3800" spc="225" dirty="0"/>
              <a:t>ANALYSIS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4953000" y="4282516"/>
            <a:ext cx="1987804" cy="4597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900" spc="-114" dirty="0">
                <a:solidFill>
                  <a:srgbClr val="FFFFFF"/>
                </a:solidFill>
                <a:latin typeface="Trebuchet MS"/>
                <a:cs typeface="Trebuchet MS"/>
              </a:rPr>
              <a:t>AKSHAT JAIN</a:t>
            </a:r>
            <a:endParaRPr lang="en-IN" sz="29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882255" cy="1200329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  <a:br>
              <a:rPr lang="en-US" spc="290" dirty="0"/>
            </a:br>
            <a:endParaRPr spc="290" dirty="0"/>
          </a:p>
        </p:txBody>
      </p:sp>
      <p:sp>
        <p:nvSpPr>
          <p:cNvPr id="3" name="object 3"/>
          <p:cNvSpPr txBox="1"/>
          <p:nvPr/>
        </p:nvSpPr>
        <p:spPr>
          <a:xfrm>
            <a:off x="2310129" y="2656459"/>
            <a:ext cx="4395471" cy="2708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rgbClr val="252525"/>
                </a:solidFill>
                <a:latin typeface="+mn-lt"/>
                <a:cs typeface="Trebuchet MS"/>
              </a:rPr>
              <a:t>4.</a:t>
            </a:r>
            <a:r>
              <a:rPr sz="2000" b="1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+mn-lt"/>
                <a:cs typeface="Trebuchet MS"/>
              </a:rPr>
              <a:t>Which</a:t>
            </a:r>
            <a:r>
              <a:rPr sz="2000" b="1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85" dirty="0">
                <a:solidFill>
                  <a:srgbClr val="252525"/>
                </a:solidFill>
                <a:latin typeface="+mn-lt"/>
                <a:cs typeface="Trebuchet MS"/>
              </a:rPr>
              <a:t>countries</a:t>
            </a:r>
            <a:r>
              <a:rPr sz="2000" b="1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45" dirty="0">
                <a:solidFill>
                  <a:srgbClr val="252525"/>
                </a:solidFill>
                <a:latin typeface="+mn-lt"/>
                <a:cs typeface="Trebuchet MS"/>
              </a:rPr>
              <a:t>have</a:t>
            </a:r>
            <a:r>
              <a:rPr sz="2000" b="1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20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b="1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70" dirty="0">
                <a:solidFill>
                  <a:srgbClr val="252525"/>
                </a:solidFill>
                <a:latin typeface="+mn-lt"/>
                <a:cs typeface="Trebuchet MS"/>
              </a:rPr>
              <a:t>most</a:t>
            </a:r>
            <a:r>
              <a:rPr sz="2000" b="1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+mn-lt"/>
                <a:cs typeface="Trebuchet MS"/>
              </a:rPr>
              <a:t>unicorns?</a:t>
            </a:r>
            <a:endParaRPr lang="en-IN" sz="2000" b="1" spc="-10" dirty="0">
              <a:solidFill>
                <a:srgbClr val="252525"/>
              </a:solidFill>
              <a:latin typeface="+mn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00" dirty="0">
              <a:latin typeface="+mn-lt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It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0" dirty="0">
                <a:solidFill>
                  <a:schemeClr val="tx1"/>
                </a:solidFill>
                <a:latin typeface="+mn-lt"/>
                <a:cs typeface="Trebuchet MS"/>
              </a:rPr>
              <a:t>is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interesting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(but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not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5" dirty="0">
                <a:solidFill>
                  <a:schemeClr val="tx1"/>
                </a:solidFill>
                <a:latin typeface="+mn-lt"/>
                <a:cs typeface="Trebuchet MS"/>
              </a:rPr>
              <a:t>surprising)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40" dirty="0">
                <a:solidFill>
                  <a:schemeClr val="tx1"/>
                </a:solidFill>
                <a:latin typeface="+mn-lt"/>
                <a:cs typeface="Trebuchet MS"/>
              </a:rPr>
              <a:t>that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the </a:t>
            </a:r>
            <a:r>
              <a:rPr sz="2000" b="1" i="1" spc="-80" dirty="0">
                <a:solidFill>
                  <a:schemeClr val="tx1"/>
                </a:solidFill>
                <a:latin typeface="+mn-lt"/>
                <a:cs typeface="Trebuchet MS"/>
              </a:rPr>
              <a:t>United</a:t>
            </a:r>
            <a:r>
              <a:rPr sz="2000" b="1" i="1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125" dirty="0">
                <a:solidFill>
                  <a:schemeClr val="tx1"/>
                </a:solidFill>
                <a:latin typeface="+mn-lt"/>
                <a:cs typeface="Trebuchet MS"/>
              </a:rPr>
              <a:t>States</a:t>
            </a:r>
            <a:r>
              <a:rPr sz="2000" b="1" i="1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has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largest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share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unicorns.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355600" marR="1270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2000" b="1" i="1" spc="-65" dirty="0">
                <a:solidFill>
                  <a:schemeClr val="tx1"/>
                </a:solidFill>
                <a:latin typeface="+mn-lt"/>
                <a:cs typeface="Trebuchet MS"/>
              </a:rPr>
              <a:t>China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140" dirty="0">
                <a:solidFill>
                  <a:schemeClr val="tx1"/>
                </a:solidFill>
                <a:latin typeface="+mn-lt"/>
                <a:cs typeface="Trebuchet MS"/>
              </a:rPr>
              <a:t>India</a:t>
            </a:r>
            <a:r>
              <a:rPr sz="2000" spc="-140" dirty="0">
                <a:solidFill>
                  <a:schemeClr val="tx1"/>
                </a:solidFill>
                <a:latin typeface="+mn-lt"/>
                <a:cs typeface="Trebuchet MS"/>
              </a:rPr>
              <a:t>,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5" dirty="0">
                <a:solidFill>
                  <a:schemeClr val="tx1"/>
                </a:solidFill>
                <a:latin typeface="+mn-lt"/>
                <a:cs typeface="Trebuchet MS"/>
              </a:rPr>
              <a:t>countries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with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largest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share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+mn-lt"/>
                <a:cs typeface="Trebuchet MS"/>
              </a:rPr>
              <a:t>world </a:t>
            </a: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population,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45" dirty="0">
                <a:solidFill>
                  <a:schemeClr val="tx1"/>
                </a:solidFill>
                <a:latin typeface="+mn-lt"/>
                <a:cs typeface="Trebuchet MS"/>
              </a:rPr>
              <a:t>have</a:t>
            </a:r>
            <a:r>
              <a:rPr sz="2000" spc="-5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1</a:t>
            </a:r>
            <a:r>
              <a:rPr lang="en-IN" sz="2000" spc="-35" dirty="0">
                <a:solidFill>
                  <a:schemeClr val="tx1"/>
                </a:solidFill>
                <a:latin typeface="+mn-lt"/>
                <a:cs typeface="Trebuchet MS"/>
              </a:rPr>
              <a:t>6%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6</a:t>
            </a:r>
            <a:r>
              <a:rPr lang="en-IN" sz="2000" spc="-105" dirty="0">
                <a:solidFill>
                  <a:schemeClr val="tx1"/>
                </a:solidFill>
                <a:latin typeface="+mn-lt"/>
                <a:cs typeface="Trebuchet MS"/>
              </a:rPr>
              <a:t>%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share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unicorns,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respectively.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DC1D9-D818-3F3B-2352-BB84675C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2"/>
          <a:stretch/>
        </p:blipFill>
        <p:spPr>
          <a:xfrm>
            <a:off x="6705600" y="2503131"/>
            <a:ext cx="3408553" cy="30150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0249" y="2656459"/>
            <a:ext cx="4399152" cy="3003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4165" algn="l"/>
              </a:tabLst>
            </a:pPr>
            <a:r>
              <a:rPr sz="2000" b="1" spc="-25" dirty="0">
                <a:solidFill>
                  <a:schemeClr val="tx1"/>
                </a:solidFill>
                <a:latin typeface="+mn-lt"/>
                <a:cs typeface="Trebuchet MS"/>
              </a:rPr>
              <a:t>5.</a:t>
            </a:r>
            <a:r>
              <a:rPr sz="2000" b="1" dirty="0">
                <a:solidFill>
                  <a:schemeClr val="tx1"/>
                </a:solidFill>
                <a:latin typeface="+mn-lt"/>
                <a:cs typeface="Trebuchet MS"/>
              </a:rPr>
              <a:t>	Which</a:t>
            </a:r>
            <a:r>
              <a:rPr sz="2000" b="1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80" dirty="0">
                <a:solidFill>
                  <a:schemeClr val="tx1"/>
                </a:solidFill>
                <a:latin typeface="+mn-lt"/>
                <a:cs typeface="Trebuchet MS"/>
              </a:rPr>
              <a:t>investors</a:t>
            </a:r>
            <a:r>
              <a:rPr sz="2000" b="1" spc="-7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45" dirty="0">
                <a:solidFill>
                  <a:schemeClr val="tx1"/>
                </a:solidFill>
                <a:latin typeface="+mn-lt"/>
                <a:cs typeface="Trebuchet MS"/>
              </a:rPr>
              <a:t>have</a:t>
            </a:r>
            <a:r>
              <a:rPr sz="2000" b="1" spc="-7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25" dirty="0">
                <a:solidFill>
                  <a:schemeClr val="tx1"/>
                </a:solidFill>
                <a:latin typeface="+mn-lt"/>
                <a:cs typeface="Trebuchet MS"/>
              </a:rPr>
              <a:t>funded</a:t>
            </a:r>
            <a:r>
              <a:rPr sz="2000" b="1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25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b="1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+mn-lt"/>
                <a:cs typeface="Trebuchet MS"/>
              </a:rPr>
              <a:t>most</a:t>
            </a:r>
            <a:endParaRPr sz="2000" b="1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chemeClr val="tx1"/>
                </a:solidFill>
                <a:latin typeface="+mn-lt"/>
                <a:cs typeface="Trebuchet MS"/>
              </a:rPr>
              <a:t>unicorns?</a:t>
            </a:r>
            <a:endParaRPr lang="en-IN" sz="2000" b="1" spc="-1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sz="600" b="1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355600" marR="3276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This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query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output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shows </a:t>
            </a:r>
            <a:r>
              <a:rPr sz="2000" b="1" i="1" spc="-70" dirty="0">
                <a:solidFill>
                  <a:schemeClr val="tx1"/>
                </a:solidFill>
                <a:latin typeface="+mn-lt"/>
                <a:cs typeface="Trebuchet MS"/>
              </a:rPr>
              <a:t>Accel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is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top </a:t>
            </a:r>
            <a:r>
              <a:rPr sz="2000" spc="-80" dirty="0">
                <a:solidFill>
                  <a:schemeClr val="tx1"/>
                </a:solidFill>
                <a:latin typeface="+mn-lt"/>
                <a:cs typeface="Trebuchet MS"/>
              </a:rPr>
              <a:t>investor 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who</a:t>
            </a:r>
            <a:r>
              <a:rPr sz="2000" spc="-8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IN" sz="2000" spc="-110" dirty="0">
                <a:solidFill>
                  <a:schemeClr val="tx1"/>
                </a:solidFill>
                <a:latin typeface="+mn-lt"/>
                <a:cs typeface="Trebuchet MS"/>
              </a:rPr>
              <a:t>has invested</a:t>
            </a:r>
            <a:r>
              <a:rPr sz="2000" spc="-7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in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30" dirty="0">
                <a:solidFill>
                  <a:schemeClr val="tx1"/>
                </a:solidFill>
                <a:latin typeface="+mn-lt"/>
                <a:cs typeface="Trebuchet MS"/>
              </a:rPr>
              <a:t>60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unicorns.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lang="en-IN" sz="2000" spc="-10" dirty="0">
                <a:solidFill>
                  <a:schemeClr val="tx1"/>
                </a:solidFill>
                <a:latin typeface="+mn-lt"/>
                <a:cs typeface="Trebuchet MS"/>
              </a:rPr>
              <a:t>Here, </a:t>
            </a:r>
            <a:r>
              <a:rPr sz="2000" b="1" i="1" spc="-10" dirty="0">
                <a:solidFill>
                  <a:schemeClr val="tx1"/>
                </a:solidFill>
                <a:latin typeface="+mn-lt"/>
                <a:cs typeface="Trebuchet MS"/>
              </a:rPr>
              <a:t>Sequoia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105" dirty="0">
                <a:solidFill>
                  <a:schemeClr val="tx1"/>
                </a:solidFill>
                <a:latin typeface="+mn-lt"/>
                <a:cs typeface="Trebuchet MS"/>
              </a:rPr>
              <a:t>Capital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95" dirty="0">
                <a:solidFill>
                  <a:schemeClr val="tx1"/>
                </a:solidFill>
                <a:latin typeface="+mn-lt"/>
                <a:cs typeface="Trebuchet MS"/>
              </a:rPr>
              <a:t>Sequoia</a:t>
            </a:r>
            <a:r>
              <a:rPr sz="2000" b="1" i="1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105" dirty="0">
                <a:solidFill>
                  <a:schemeClr val="tx1"/>
                </a:solidFill>
                <a:latin typeface="+mn-lt"/>
                <a:cs typeface="Trebuchet MS"/>
              </a:rPr>
              <a:t>Capital</a:t>
            </a:r>
            <a:r>
              <a:rPr sz="2000" b="1" i="1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65" dirty="0">
                <a:solidFill>
                  <a:schemeClr val="tx1"/>
                </a:solidFill>
                <a:latin typeface="+mn-lt"/>
                <a:cs typeface="Trebuchet MS"/>
              </a:rPr>
              <a:t>China</a:t>
            </a:r>
            <a:r>
              <a:rPr sz="2000" b="1" i="1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are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treated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as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40" dirty="0">
                <a:solidFill>
                  <a:schemeClr val="tx1"/>
                </a:solidFill>
                <a:latin typeface="+mn-lt"/>
                <a:cs typeface="Trebuchet MS"/>
              </a:rPr>
              <a:t>different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0" dirty="0">
                <a:solidFill>
                  <a:schemeClr val="tx1"/>
                </a:solidFill>
                <a:latin typeface="+mn-lt"/>
                <a:cs typeface="Trebuchet MS"/>
              </a:rPr>
              <a:t>investors</a:t>
            </a:r>
            <a:r>
              <a:rPr lang="en-IN" sz="2000" spc="-55" dirty="0">
                <a:solidFill>
                  <a:schemeClr val="tx1"/>
                </a:solidFill>
                <a:latin typeface="+mn-lt"/>
                <a:cs typeface="Trebuchet MS"/>
              </a:rPr>
              <a:t>. The 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details</a:t>
            </a:r>
            <a:r>
              <a:rPr lang="en-IN" sz="2000" spc="-20" dirty="0">
                <a:solidFill>
                  <a:schemeClr val="tx1"/>
                </a:solidFill>
                <a:latin typeface="+mn-lt"/>
                <a:cs typeface="Trebuchet MS"/>
              </a:rPr>
              <a:t> are beyond the scope of this project.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874DF0-106E-42B2-2B78-25C31DBC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8" y="2459445"/>
            <a:ext cx="3256153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76200"/>
            <a:ext cx="8458199" cy="12099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6034" algn="ctr">
              <a:lnSpc>
                <a:spcPct val="100000"/>
              </a:lnSpc>
              <a:spcBef>
                <a:spcPts val="2715"/>
              </a:spcBef>
            </a:pPr>
            <a:r>
              <a:rPr spc="190" dirty="0"/>
              <a:t>DATA</a:t>
            </a:r>
            <a:r>
              <a:rPr spc="-105" dirty="0"/>
              <a:t> </a:t>
            </a:r>
            <a:r>
              <a:rPr spc="260" dirty="0"/>
              <a:t>VISUALIZATION</a:t>
            </a:r>
            <a:r>
              <a:rPr spc="330" dirty="0"/>
              <a:t> </a:t>
            </a:r>
            <a:r>
              <a:rPr spc="155" dirty="0"/>
              <a:t>(</a:t>
            </a:r>
            <a:r>
              <a:rPr lang="en-IN" spc="155" dirty="0"/>
              <a:t>POWER BI</a:t>
            </a:r>
            <a:r>
              <a:rPr spc="155" dirty="0"/>
              <a:t>)</a:t>
            </a:r>
            <a:br>
              <a:rPr lang="en-IN" spc="155" dirty="0"/>
            </a:br>
            <a:endParaRPr spc="15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32E69-E665-B55B-3E61-D9822CF9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447800"/>
            <a:ext cx="9501230" cy="53093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9" y="2835401"/>
            <a:ext cx="7674102" cy="1570943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6550" rIns="0" bIns="0" rtlCol="0">
            <a:spAutoFit/>
          </a:bodyPr>
          <a:lstStyle/>
          <a:p>
            <a:pPr marL="576000" algn="ctr">
              <a:lnSpc>
                <a:spcPct val="100000"/>
              </a:lnSpc>
              <a:spcBef>
                <a:spcPts val="2650"/>
              </a:spcBef>
            </a:pPr>
            <a:r>
              <a:rPr sz="4000" spc="365" dirty="0"/>
              <a:t>THANK</a:t>
            </a:r>
            <a:r>
              <a:rPr sz="4000" spc="330" dirty="0"/>
              <a:t> </a:t>
            </a:r>
            <a:r>
              <a:rPr sz="4000" spc="315" dirty="0"/>
              <a:t>YOU</a:t>
            </a:r>
            <a:r>
              <a:rPr lang="en-IN" sz="4000" spc="315" dirty="0"/>
              <a:t>!</a:t>
            </a:r>
            <a:br>
              <a:rPr lang="en-IN" sz="4000" spc="315" dirty="0"/>
            </a:br>
            <a:endParaRPr sz="4000" spc="3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19300F-42C4-DB82-9219-B5668AB0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B20D9B-388F-D324-1B57-5541F046231A}"/>
              </a:ext>
            </a:extLst>
          </p:cNvPr>
          <p:cNvSpPr/>
          <p:nvPr/>
        </p:nvSpPr>
        <p:spPr>
          <a:xfrm>
            <a:off x="7088" y="0"/>
            <a:ext cx="608891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FFFF00"/>
              </a:highlight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FE42F36-2CBF-D723-4CF6-ECC08C0DAB02}"/>
              </a:ext>
            </a:extLst>
          </p:cNvPr>
          <p:cNvSpPr txBox="1"/>
          <p:nvPr/>
        </p:nvSpPr>
        <p:spPr>
          <a:xfrm>
            <a:off x="907541" y="2858261"/>
            <a:ext cx="4486910" cy="114300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R="20955" algn="ctr">
              <a:lnSpc>
                <a:spcPct val="100000"/>
              </a:lnSpc>
            </a:pPr>
            <a:r>
              <a:rPr sz="2200" spc="300" dirty="0">
                <a:solidFill>
                  <a:srgbClr val="252525"/>
                </a:solidFill>
                <a:latin typeface="Trebuchet MS"/>
                <a:cs typeface="Trebuchet MS"/>
              </a:rPr>
              <a:t>CONTENTS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F9222B5-CEF6-1078-C23C-1443DD77908A}"/>
              </a:ext>
            </a:extLst>
          </p:cNvPr>
          <p:cNvSpPr txBox="1"/>
          <p:nvPr/>
        </p:nvSpPr>
        <p:spPr>
          <a:xfrm>
            <a:off x="6858000" y="2373630"/>
            <a:ext cx="3121025" cy="2193549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25" dirty="0">
                <a:latin typeface="+mn-lt"/>
                <a:cs typeface="Trebuchet MS"/>
              </a:rPr>
              <a:t>About</a:t>
            </a:r>
            <a:r>
              <a:rPr sz="2000" spc="-85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rebuchet MS"/>
              </a:rPr>
              <a:t>the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Project</a:t>
            </a:r>
            <a:endParaRPr sz="20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25" dirty="0">
                <a:latin typeface="+mn-lt"/>
                <a:cs typeface="Trebuchet MS"/>
              </a:rPr>
              <a:t>About</a:t>
            </a:r>
            <a:r>
              <a:rPr sz="2000" spc="-85" dirty="0">
                <a:latin typeface="+mn-lt"/>
                <a:cs typeface="Trebuchet MS"/>
              </a:rPr>
              <a:t> </a:t>
            </a:r>
            <a:r>
              <a:rPr sz="2000" spc="-120" dirty="0">
                <a:latin typeface="+mn-lt"/>
                <a:cs typeface="Trebuchet MS"/>
              </a:rPr>
              <a:t>the</a:t>
            </a:r>
            <a:r>
              <a:rPr sz="2000" spc="-40" dirty="0">
                <a:latin typeface="+mn-lt"/>
                <a:cs typeface="Trebuchet MS"/>
              </a:rPr>
              <a:t> </a:t>
            </a:r>
            <a:r>
              <a:rPr sz="2000" spc="-20" dirty="0">
                <a:latin typeface="+mn-lt"/>
                <a:cs typeface="Trebuchet MS"/>
              </a:rPr>
              <a:t>Data</a:t>
            </a:r>
            <a:endParaRPr sz="20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70" dirty="0">
                <a:latin typeface="+mn-lt"/>
                <a:cs typeface="Trebuchet MS"/>
              </a:rPr>
              <a:t>Data</a:t>
            </a:r>
            <a:r>
              <a:rPr sz="2000" spc="-65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Cleaning</a:t>
            </a:r>
            <a:endParaRPr sz="20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70" dirty="0">
                <a:latin typeface="+mn-lt"/>
                <a:cs typeface="Trebuchet MS"/>
              </a:rPr>
              <a:t>Data</a:t>
            </a:r>
            <a:r>
              <a:rPr sz="2000" spc="-65" dirty="0">
                <a:latin typeface="+mn-lt"/>
                <a:cs typeface="Trebuchet MS"/>
              </a:rPr>
              <a:t> </a:t>
            </a:r>
            <a:r>
              <a:rPr sz="2000" spc="-10" dirty="0">
                <a:latin typeface="+mn-lt"/>
                <a:cs typeface="Trebuchet MS"/>
              </a:rPr>
              <a:t>Exploration</a:t>
            </a:r>
            <a:endParaRPr sz="20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70" dirty="0">
                <a:latin typeface="+mn-lt"/>
                <a:cs typeface="Trebuchet MS"/>
              </a:rPr>
              <a:t>Data</a:t>
            </a:r>
            <a:r>
              <a:rPr sz="2000" spc="-55" dirty="0">
                <a:latin typeface="+mn-lt"/>
                <a:cs typeface="Trebuchet MS"/>
              </a:rPr>
              <a:t> </a:t>
            </a:r>
            <a:r>
              <a:rPr sz="2000" spc="-110" dirty="0">
                <a:latin typeface="+mn-lt"/>
                <a:cs typeface="Trebuchet MS"/>
              </a:rPr>
              <a:t>Visualization</a:t>
            </a:r>
            <a:r>
              <a:rPr sz="2000" spc="-60" dirty="0">
                <a:latin typeface="+mn-lt"/>
                <a:cs typeface="Trebuchet MS"/>
              </a:rPr>
              <a:t> </a:t>
            </a:r>
            <a:r>
              <a:rPr sz="2000" spc="-40" dirty="0">
                <a:latin typeface="+mn-lt"/>
                <a:cs typeface="Trebuchet MS"/>
              </a:rPr>
              <a:t>Dashboard</a:t>
            </a:r>
            <a:endParaRPr sz="2000" dirty="0">
              <a:latin typeface="+mn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3113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5400" algn="ctr">
              <a:lnSpc>
                <a:spcPct val="100000"/>
              </a:lnSpc>
              <a:spcBef>
                <a:spcPts val="2640"/>
              </a:spcBef>
            </a:pPr>
            <a:r>
              <a:rPr spc="325" dirty="0"/>
              <a:t>ABOUT</a:t>
            </a:r>
            <a:r>
              <a:rPr spc="315" dirty="0"/>
              <a:t> </a:t>
            </a:r>
            <a:r>
              <a:rPr spc="185" dirty="0"/>
              <a:t>THE</a:t>
            </a:r>
            <a:r>
              <a:rPr spc="310" dirty="0"/>
              <a:t> </a:t>
            </a:r>
            <a:r>
              <a:rPr spc="14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56459"/>
            <a:ext cx="7347584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sz="2000" spc="-1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characteristics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1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 </a:t>
            </a:r>
            <a:r>
              <a:rPr sz="2000" spc="-1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(companies</a:t>
            </a: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billion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dollars).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particular,</a:t>
            </a:r>
            <a:r>
              <a:rPr sz="2000" spc="-1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sz="2000" spc="-1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00" spc="-9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answers</a:t>
            </a: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-5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questions: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AutoNum type="arabicPeriod"/>
              <a:tabLst>
                <a:tab pos="354965" algn="l"/>
              </a:tabLst>
            </a:pP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companies</a:t>
            </a:r>
            <a:r>
              <a:rPr sz="2000" spc="-6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biggest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sz="2000" spc="-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sz="2000" spc="-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sz="2000" spc="-1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usually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</a:t>
            </a:r>
            <a:r>
              <a:rPr sz="2000" spc="-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9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14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sz="2000" spc="-5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9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industries</a:t>
            </a: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unicorns?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AutoNum type="arabicPeriod"/>
              <a:tabLst>
                <a:tab pos="354965" algn="l"/>
              </a:tabLst>
            </a:pP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000" spc="-3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5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7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unicorns?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AutoNum type="arabicPeriod"/>
              <a:tabLst>
                <a:tab pos="354965" algn="l"/>
              </a:tabLst>
            </a:pP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sz="2000" spc="-3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investors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sz="2000" spc="-5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funded</a:t>
            </a:r>
            <a:r>
              <a:rPr sz="2000" spc="-4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sz="2000" spc="-4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unicorns?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0320" algn="ctr">
              <a:lnSpc>
                <a:spcPct val="100000"/>
              </a:lnSpc>
              <a:spcBef>
                <a:spcPts val="2715"/>
              </a:spcBef>
            </a:pPr>
            <a:r>
              <a:rPr spc="325" dirty="0"/>
              <a:t>ABOUT</a:t>
            </a:r>
            <a:r>
              <a:rPr spc="-30" dirty="0"/>
              <a:t> </a:t>
            </a:r>
            <a:r>
              <a:rPr spc="185" dirty="0"/>
              <a:t>THE</a:t>
            </a:r>
            <a:r>
              <a:rPr spc="310" dirty="0"/>
              <a:t> </a:t>
            </a:r>
            <a:r>
              <a:rPr spc="17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62554"/>
            <a:ext cx="7451090" cy="2115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+mn-lt"/>
                <a:cs typeface="Trebuchet MS"/>
              </a:rPr>
              <a:t>dataset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+mn-lt"/>
                <a:cs typeface="Trebuchet MS"/>
              </a:rPr>
              <a:t>used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+mn-lt"/>
                <a:cs typeface="Trebuchet MS"/>
              </a:rPr>
              <a:t>in</a:t>
            </a:r>
            <a:r>
              <a:rPr sz="2000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+mn-lt"/>
                <a:cs typeface="Trebuchet MS"/>
              </a:rPr>
              <a:t>this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+mn-lt"/>
                <a:cs typeface="Trebuchet MS"/>
              </a:rPr>
              <a:t>analysis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+mn-lt"/>
                <a:cs typeface="Trebuchet MS"/>
              </a:rPr>
              <a:t>contains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+mn-lt"/>
                <a:cs typeface="Trebuchet MS"/>
              </a:rPr>
              <a:t>records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of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1074</a:t>
            </a:r>
            <a:r>
              <a:rPr sz="2000" spc="-3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65" dirty="0">
                <a:solidFill>
                  <a:srgbClr val="252525"/>
                </a:solidFill>
                <a:latin typeface="+mn-lt"/>
                <a:cs typeface="Trebuchet MS"/>
              </a:rPr>
              <a:t>unicorn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+mn-lt"/>
                <a:cs typeface="Trebuchet MS"/>
              </a:rPr>
              <a:t>companies</a:t>
            </a:r>
            <a:r>
              <a:rPr lang="en-IN" sz="2000" dirty="0"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obtained</a:t>
            </a:r>
            <a:r>
              <a:rPr sz="200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+mn-lt"/>
                <a:cs typeface="Trebuchet MS"/>
              </a:rPr>
              <a:t>from</a:t>
            </a:r>
            <a:r>
              <a:rPr sz="200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Maven</a:t>
            </a:r>
            <a:r>
              <a:rPr sz="2000" spc="-20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+mn-lt"/>
                <a:cs typeface="Trebuchet MS"/>
              </a:rPr>
              <a:t>Analytics'</a:t>
            </a:r>
            <a:r>
              <a:rPr sz="2000" spc="-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45" dirty="0">
                <a:solidFill>
                  <a:srgbClr val="252525"/>
                </a:solidFill>
                <a:latin typeface="+mn-lt"/>
                <a:cs typeface="Trebuchet MS"/>
              </a:rPr>
              <a:t>official</a:t>
            </a:r>
            <a:r>
              <a:rPr sz="2000" spc="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+mn-lt"/>
                <a:cs typeface="Trebuchet MS"/>
              </a:rPr>
              <a:t>website.</a:t>
            </a:r>
            <a:endParaRPr sz="2000" dirty="0">
              <a:latin typeface="+mn-lt"/>
              <a:cs typeface="Trebuchet MS"/>
            </a:endParaRPr>
          </a:p>
          <a:p>
            <a:pPr marL="241300" marR="334010" indent="-228600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The </a:t>
            </a:r>
            <a:r>
              <a:rPr sz="2000" spc="-130" dirty="0">
                <a:solidFill>
                  <a:srgbClr val="252525"/>
                </a:solidFill>
                <a:latin typeface="+mn-lt"/>
                <a:cs typeface="Trebuchet MS"/>
              </a:rPr>
              <a:t>sample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rgbClr val="252525"/>
                </a:solidFill>
                <a:latin typeface="+mn-lt"/>
                <a:cs typeface="Trebuchet MS"/>
              </a:rPr>
              <a:t>size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+mn-lt"/>
                <a:cs typeface="Trebuchet MS"/>
              </a:rPr>
              <a:t>reduces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+mn-lt"/>
                <a:cs typeface="Trebuchet MS"/>
              </a:rPr>
              <a:t>to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 1060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due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+mn-lt"/>
                <a:cs typeface="Trebuchet MS"/>
              </a:rPr>
              <a:t>to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+mn-lt"/>
                <a:cs typeface="Trebuchet MS"/>
              </a:rPr>
              <a:t>lack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of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30" dirty="0">
                <a:solidFill>
                  <a:srgbClr val="252525"/>
                </a:solidFill>
                <a:latin typeface="+mn-lt"/>
                <a:cs typeface="Trebuchet MS"/>
              </a:rPr>
              <a:t>funding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+mn-lt"/>
                <a:cs typeface="Trebuchet MS"/>
              </a:rPr>
              <a:t>and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+mn-lt"/>
                <a:cs typeface="Trebuchet MS"/>
              </a:rPr>
              <a:t>inaccurate </a:t>
            </a:r>
            <a:r>
              <a:rPr sz="2000" spc="-95" dirty="0">
                <a:solidFill>
                  <a:srgbClr val="252525"/>
                </a:solidFill>
                <a:latin typeface="+mn-lt"/>
                <a:cs typeface="Trebuchet MS"/>
              </a:rPr>
              <a:t>information</a:t>
            </a:r>
            <a:r>
              <a:rPr sz="2000" spc="-6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+mn-lt"/>
                <a:cs typeface="Trebuchet MS"/>
              </a:rPr>
              <a:t>on</a:t>
            </a:r>
            <a:r>
              <a:rPr sz="2000" spc="-3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rgbClr val="252525"/>
                </a:solidFill>
                <a:latin typeface="+mn-lt"/>
                <a:cs typeface="Trebuchet MS"/>
              </a:rPr>
              <a:t>year</a:t>
            </a:r>
            <a:r>
              <a:rPr sz="2000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rgbClr val="252525"/>
                </a:solidFill>
                <a:latin typeface="+mn-lt"/>
                <a:cs typeface="Trebuchet MS"/>
              </a:rPr>
              <a:t>companies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+mn-lt"/>
                <a:cs typeface="Trebuchet MS"/>
              </a:rPr>
              <a:t>are</a:t>
            </a:r>
            <a:r>
              <a:rPr sz="2000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+mn-lt"/>
                <a:cs typeface="Trebuchet MS"/>
              </a:rPr>
              <a:t>found.</a:t>
            </a:r>
            <a:endParaRPr sz="2000" dirty="0">
              <a:latin typeface="+mn-lt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Microsoft</a:t>
            </a:r>
            <a:r>
              <a:rPr sz="2000" spc="-6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+mn-lt"/>
                <a:cs typeface="Trebuchet MS"/>
              </a:rPr>
              <a:t>Excel</a:t>
            </a:r>
            <a:r>
              <a:rPr sz="2000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+mn-lt"/>
                <a:cs typeface="Trebuchet MS"/>
              </a:rPr>
              <a:t>was</a:t>
            </a:r>
            <a:r>
              <a:rPr sz="2000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rgbClr val="252525"/>
                </a:solidFill>
                <a:latin typeface="+mn-lt"/>
                <a:cs typeface="Trebuchet MS"/>
              </a:rPr>
              <a:t>used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+mn-lt"/>
                <a:cs typeface="Trebuchet MS"/>
              </a:rPr>
              <a:t>for</a:t>
            </a:r>
            <a:r>
              <a:rPr sz="2000" spc="-5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40" dirty="0">
                <a:solidFill>
                  <a:srgbClr val="252525"/>
                </a:solidFill>
                <a:latin typeface="+mn-lt"/>
                <a:cs typeface="Trebuchet MS"/>
              </a:rPr>
              <a:t>initial</a:t>
            </a:r>
            <a:r>
              <a:rPr sz="2000" spc="-1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rgbClr val="252525"/>
                </a:solidFill>
                <a:latin typeface="+mn-lt"/>
                <a:cs typeface="Trebuchet MS"/>
              </a:rPr>
              <a:t>setup</a:t>
            </a:r>
            <a:r>
              <a:rPr sz="2000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rgbClr val="252525"/>
                </a:solidFill>
                <a:latin typeface="+mn-lt"/>
                <a:cs typeface="Trebuchet MS"/>
              </a:rPr>
              <a:t>before</a:t>
            </a:r>
            <a:r>
              <a:rPr sz="2000" spc="-4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rgbClr val="252525"/>
                </a:solidFill>
                <a:latin typeface="+mn-lt"/>
                <a:cs typeface="Trebuchet MS"/>
              </a:rPr>
              <a:t>importing</a:t>
            </a:r>
            <a:r>
              <a:rPr sz="2000" spc="-3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dirty="0">
                <a:solidFill>
                  <a:srgbClr val="252525"/>
                </a:solidFill>
                <a:latin typeface="+mn-lt"/>
                <a:cs typeface="Trebuchet MS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55" dirty="0">
                <a:solidFill>
                  <a:srgbClr val="252525"/>
                </a:solidFill>
                <a:latin typeface="+mn-lt"/>
                <a:cs typeface="Trebuchet MS"/>
              </a:rPr>
              <a:t>SQL</a:t>
            </a:r>
            <a:r>
              <a:rPr sz="2000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+mn-lt"/>
                <a:cs typeface="Trebuchet MS"/>
              </a:rPr>
              <a:t>server.</a:t>
            </a:r>
            <a:endParaRPr sz="2000" dirty="0"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310" dirty="0"/>
              <a:t>CLEANING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532545"/>
            <a:ext cx="6797675" cy="2780889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buClr>
                <a:srgbClr val="9BAEB5"/>
              </a:buClr>
              <a:tabLst>
                <a:tab pos="240665" algn="l"/>
              </a:tabLst>
            </a:pP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In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this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project,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we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mainly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used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50" dirty="0">
                <a:solidFill>
                  <a:schemeClr val="tx1"/>
                </a:solidFill>
                <a:latin typeface="+mn-lt"/>
                <a:cs typeface="Trebuchet MS"/>
              </a:rPr>
              <a:t>SQL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5" dirty="0">
                <a:solidFill>
                  <a:schemeClr val="tx1"/>
                </a:solidFill>
                <a:latin typeface="+mn-lt"/>
                <a:cs typeface="Trebuchet MS"/>
              </a:rPr>
              <a:t>for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both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50" dirty="0">
                <a:solidFill>
                  <a:schemeClr val="tx1"/>
                </a:solidFill>
                <a:latin typeface="+mn-lt"/>
                <a:cs typeface="Trebuchet MS"/>
              </a:rPr>
              <a:t>data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cleaning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exploration.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buClr>
                <a:srgbClr val="9BAEB5"/>
              </a:buClr>
              <a:tabLst>
                <a:tab pos="240665" algn="l"/>
              </a:tabLst>
            </a:pPr>
            <a:r>
              <a:rPr sz="2000" spc="-55" dirty="0">
                <a:solidFill>
                  <a:schemeClr val="tx1"/>
                </a:solidFill>
                <a:latin typeface="+mn-lt"/>
                <a:cs typeface="Trebuchet MS"/>
              </a:rPr>
              <a:t>Data</a:t>
            </a:r>
            <a:r>
              <a:rPr sz="2000" spc="-6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cleaning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steps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include: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3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Check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+mn-lt"/>
                <a:cs typeface="Trebuchet MS"/>
              </a:rPr>
              <a:t>for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duplicates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2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solidFill>
                  <a:schemeClr val="tx1"/>
                </a:solidFill>
                <a:latin typeface="+mn-lt"/>
                <a:cs typeface="Trebuchet MS"/>
              </a:rPr>
              <a:t>Drop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rows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with</a:t>
            </a:r>
            <a:r>
              <a:rPr sz="2000" spc="-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errors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19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Reformat</a:t>
            </a:r>
            <a:r>
              <a:rPr sz="2000" spc="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currency</a:t>
            </a:r>
            <a:r>
              <a:rPr sz="2000" spc="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values</a:t>
            </a:r>
            <a:r>
              <a:rPr sz="2000" spc="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70" dirty="0">
                <a:solidFill>
                  <a:schemeClr val="tx1"/>
                </a:solidFill>
                <a:latin typeface="+mn-lt"/>
                <a:cs typeface="Trebuchet MS"/>
              </a:rPr>
              <a:t>(e.g.</a:t>
            </a:r>
            <a:r>
              <a:rPr lang="en-IN" sz="2000" spc="-17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dirty="0">
                <a:solidFill>
                  <a:schemeClr val="tx1"/>
                </a:solidFill>
                <a:latin typeface="+mn-lt"/>
                <a:cs typeface="Trebuchet MS"/>
              </a:rPr>
              <a:t>$2M</a:t>
            </a:r>
            <a:r>
              <a:rPr sz="2000" spc="-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85" dirty="0">
                <a:solidFill>
                  <a:schemeClr val="tx1"/>
                </a:solidFill>
                <a:latin typeface="+mn-lt"/>
                <a:cs typeface="Trebuchet MS"/>
              </a:rPr>
              <a:t>=&gt;</a:t>
            </a:r>
            <a:r>
              <a:rPr sz="2000" spc="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2,000,000)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83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65" dirty="0">
                <a:solidFill>
                  <a:schemeClr val="tx1"/>
                </a:solidFill>
                <a:latin typeface="+mn-lt"/>
                <a:cs typeface="Trebuchet MS"/>
              </a:rPr>
              <a:t>Delete</a:t>
            </a:r>
            <a:r>
              <a:rPr sz="2000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unused</a:t>
            </a:r>
            <a:r>
              <a:rPr sz="2000" spc="-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columns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510924"/>
            <a:ext cx="4700271" cy="264752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buClr>
                <a:srgbClr val="9BAEB5"/>
              </a:buClr>
              <a:tabLst>
                <a:tab pos="240665" algn="l"/>
              </a:tabLst>
            </a:pPr>
            <a:r>
              <a:rPr lang="en-IN" sz="2000" spc="55" dirty="0">
                <a:solidFill>
                  <a:schemeClr val="tx1"/>
                </a:solidFill>
                <a:latin typeface="+mn-lt"/>
                <a:cs typeface="Trebuchet MS"/>
              </a:rPr>
              <a:t>  </a:t>
            </a:r>
            <a:r>
              <a:rPr sz="2000" spc="55" dirty="0">
                <a:solidFill>
                  <a:schemeClr val="tx1"/>
                </a:solidFill>
                <a:latin typeface="+mn-lt"/>
                <a:cs typeface="Trebuchet MS"/>
              </a:rPr>
              <a:t>SQL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skills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used: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Joins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dirty="0">
                <a:solidFill>
                  <a:schemeClr val="tx1"/>
                </a:solidFill>
                <a:latin typeface="+mn-lt"/>
                <a:cs typeface="Trebuchet MS"/>
              </a:rPr>
              <a:t>Common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Table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+mn-lt"/>
                <a:cs typeface="Trebuchet MS"/>
              </a:rPr>
              <a:t>Expressions 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(CTEs)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Aggregate</a:t>
            </a:r>
            <a:r>
              <a:rPr sz="2000" spc="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Functions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60" dirty="0">
                <a:solidFill>
                  <a:schemeClr val="tx1"/>
                </a:solidFill>
                <a:latin typeface="+mn-lt"/>
                <a:cs typeface="Trebuchet MS"/>
              </a:rPr>
              <a:t>Data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0" dirty="0">
                <a:solidFill>
                  <a:schemeClr val="tx1"/>
                </a:solidFill>
                <a:latin typeface="+mn-lt"/>
                <a:cs typeface="Trebuchet MS"/>
              </a:rPr>
              <a:t>Types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Conversion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469265" lvl="1" indent="-227965">
              <a:lnSpc>
                <a:spcPct val="100000"/>
              </a:lnSpc>
              <a:spcBef>
                <a:spcPts val="994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Relational</a:t>
            </a:r>
            <a:r>
              <a:rPr sz="2000" spc="7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operators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0129" y="2632075"/>
            <a:ext cx="4852671" cy="3607398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5080" algn="l">
              <a:spcBef>
                <a:spcPts val="50"/>
              </a:spcBef>
              <a:spcAft>
                <a:spcPts val="125"/>
              </a:spcAft>
            </a:pPr>
            <a:r>
              <a:rPr sz="2000" b="1" spc="-155" dirty="0">
                <a:solidFill>
                  <a:srgbClr val="252525"/>
                </a:solidFill>
                <a:latin typeface="+mn-lt"/>
                <a:cs typeface="Trebuchet MS"/>
              </a:rPr>
              <a:t>1.</a:t>
            </a:r>
            <a:r>
              <a:rPr sz="2000" b="1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dirty="0">
                <a:solidFill>
                  <a:srgbClr val="252525"/>
                </a:solidFill>
                <a:latin typeface="+mn-lt"/>
                <a:cs typeface="Trebuchet MS"/>
              </a:rPr>
              <a:t>Which</a:t>
            </a:r>
            <a:r>
              <a:rPr sz="2000" b="1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60" dirty="0">
                <a:solidFill>
                  <a:srgbClr val="252525"/>
                </a:solidFill>
                <a:latin typeface="+mn-lt"/>
                <a:cs typeface="Trebuchet MS"/>
              </a:rPr>
              <a:t>unicorn</a:t>
            </a:r>
            <a:r>
              <a:rPr sz="2000" b="1" spc="-25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95" dirty="0">
                <a:solidFill>
                  <a:srgbClr val="252525"/>
                </a:solidFill>
                <a:latin typeface="+mn-lt"/>
                <a:cs typeface="Trebuchet MS"/>
              </a:rPr>
              <a:t>companies</a:t>
            </a:r>
            <a:r>
              <a:rPr sz="2000" b="1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25" dirty="0">
                <a:solidFill>
                  <a:srgbClr val="252525"/>
                </a:solidFill>
                <a:latin typeface="+mn-lt"/>
                <a:cs typeface="Trebuchet MS"/>
              </a:rPr>
              <a:t>have</a:t>
            </a:r>
            <a:r>
              <a:rPr sz="2000" b="1" spc="-3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20" dirty="0">
                <a:solidFill>
                  <a:srgbClr val="252525"/>
                </a:solidFill>
                <a:latin typeface="+mn-lt"/>
                <a:cs typeface="Trebuchet MS"/>
              </a:rPr>
              <a:t>had</a:t>
            </a:r>
            <a:r>
              <a:rPr sz="2000" b="1" spc="-5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10" dirty="0">
                <a:solidFill>
                  <a:srgbClr val="252525"/>
                </a:solidFill>
                <a:latin typeface="+mn-lt"/>
                <a:cs typeface="Trebuchet MS"/>
              </a:rPr>
              <a:t>the</a:t>
            </a:r>
            <a:r>
              <a:rPr sz="2000" b="1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14" dirty="0">
                <a:solidFill>
                  <a:srgbClr val="252525"/>
                </a:solidFill>
                <a:latin typeface="+mn-lt"/>
                <a:cs typeface="Trebuchet MS"/>
              </a:rPr>
              <a:t>biggest</a:t>
            </a:r>
            <a:r>
              <a:rPr sz="2000" b="1" spc="-5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70" dirty="0">
                <a:solidFill>
                  <a:srgbClr val="252525"/>
                </a:solidFill>
                <a:latin typeface="+mn-lt"/>
                <a:cs typeface="Trebuchet MS"/>
              </a:rPr>
              <a:t>return</a:t>
            </a:r>
            <a:r>
              <a:rPr sz="2000" b="1" spc="-25" dirty="0">
                <a:solidFill>
                  <a:srgbClr val="252525"/>
                </a:solidFill>
                <a:latin typeface="+mn-lt"/>
                <a:cs typeface="Trebuchet MS"/>
              </a:rPr>
              <a:t> on </a:t>
            </a:r>
            <a:r>
              <a:rPr sz="2000" b="1" spc="-105" dirty="0">
                <a:solidFill>
                  <a:srgbClr val="252525"/>
                </a:solidFill>
                <a:latin typeface="+mn-lt"/>
                <a:cs typeface="Trebuchet MS"/>
              </a:rPr>
              <a:t>investment</a:t>
            </a:r>
            <a:r>
              <a:rPr sz="2000" b="1" spc="-40" dirty="0">
                <a:solidFill>
                  <a:srgbClr val="252525"/>
                </a:solidFill>
                <a:latin typeface="+mn-lt"/>
                <a:cs typeface="Trebuchet MS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+mn-lt"/>
                <a:cs typeface="Trebuchet MS"/>
              </a:rPr>
              <a:t>(ROI)?</a:t>
            </a:r>
            <a:endParaRPr lang="en-IN" sz="600" b="1" dirty="0">
              <a:latin typeface="+mn-lt"/>
              <a:cs typeface="Trebuchet MS"/>
            </a:endParaRPr>
          </a:p>
          <a:p>
            <a:pPr marR="369570" algn="l">
              <a:lnSpc>
                <a:spcPct val="139100"/>
              </a:lnSpc>
              <a:spcBef>
                <a:spcPts val="50"/>
              </a:spcBef>
              <a:spcAft>
                <a:spcPts val="125"/>
              </a:spcAft>
            </a:pPr>
            <a:r>
              <a:rPr lang="en-US" sz="2000" spc="-45" dirty="0">
                <a:solidFill>
                  <a:schemeClr val="tx1"/>
                </a:solidFill>
                <a:latin typeface="+mn-lt"/>
                <a:cs typeface="Trebuchet MS"/>
              </a:rPr>
              <a:t>This</a:t>
            </a:r>
            <a:r>
              <a:rPr lang="en-US" sz="2000" spc="-6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75" dirty="0">
                <a:solidFill>
                  <a:schemeClr val="tx1"/>
                </a:solidFill>
                <a:latin typeface="+mn-lt"/>
                <a:cs typeface="Trebuchet MS"/>
              </a:rPr>
              <a:t>query</a:t>
            </a:r>
            <a:r>
              <a:rPr lang="en-US" sz="2000" spc="-5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80" dirty="0">
                <a:solidFill>
                  <a:schemeClr val="tx1"/>
                </a:solidFill>
                <a:latin typeface="+mn-lt"/>
                <a:cs typeface="Trebuchet MS"/>
              </a:rPr>
              <a:t>output</a:t>
            </a:r>
            <a:r>
              <a:rPr lang="en-US"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35" dirty="0">
                <a:solidFill>
                  <a:schemeClr val="tx1"/>
                </a:solidFill>
                <a:latin typeface="+mn-lt"/>
                <a:cs typeface="Trebuchet MS"/>
              </a:rPr>
              <a:t>shows</a:t>
            </a:r>
            <a:r>
              <a:rPr lang="en-US" sz="2000" spc="-5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1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lang="en-US"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+mn-lt"/>
                <a:cs typeface="Trebuchet MS"/>
              </a:rPr>
              <a:t>top</a:t>
            </a:r>
            <a:r>
              <a:rPr lang="en-US" sz="2000" spc="-5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rebuchet MS"/>
              </a:rPr>
              <a:t>10</a:t>
            </a:r>
            <a:r>
              <a:rPr lang="en-US"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95" dirty="0">
                <a:solidFill>
                  <a:schemeClr val="tx1"/>
                </a:solidFill>
                <a:latin typeface="+mn-lt"/>
                <a:cs typeface="Trebuchet MS"/>
              </a:rPr>
              <a:t>companies</a:t>
            </a:r>
            <a:r>
              <a:rPr lang="en-US"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40" dirty="0">
                <a:solidFill>
                  <a:schemeClr val="tx1"/>
                </a:solidFill>
                <a:latin typeface="+mn-lt"/>
                <a:cs typeface="Trebuchet MS"/>
              </a:rPr>
              <a:t>with </a:t>
            </a:r>
            <a:r>
              <a:rPr lang="en-US" sz="2000" spc="-11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lang="en-US"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14" dirty="0">
                <a:solidFill>
                  <a:schemeClr val="tx1"/>
                </a:solidFill>
                <a:latin typeface="+mn-lt"/>
                <a:cs typeface="Trebuchet MS"/>
              </a:rPr>
              <a:t>biggest</a:t>
            </a:r>
            <a:r>
              <a:rPr lang="en-US"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rebuchet MS"/>
              </a:rPr>
              <a:t>ROI.</a:t>
            </a:r>
            <a:r>
              <a:rPr lang="en-US"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b="1" i="1" spc="-55" dirty="0">
                <a:solidFill>
                  <a:schemeClr val="tx1"/>
                </a:solidFill>
                <a:latin typeface="+mn-lt"/>
                <a:cs typeface="Trebuchet MS"/>
              </a:rPr>
              <a:t>Zapier</a:t>
            </a:r>
            <a:r>
              <a:rPr lang="en-US" sz="2000" b="1" spc="-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20" dirty="0">
                <a:solidFill>
                  <a:schemeClr val="tx1"/>
                </a:solidFill>
                <a:latin typeface="+mn-lt"/>
                <a:cs typeface="Trebuchet MS"/>
              </a:rPr>
              <a:t>achieved</a:t>
            </a:r>
            <a:r>
              <a:rPr lang="en-US"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1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lang="en-US"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14" dirty="0">
                <a:solidFill>
                  <a:schemeClr val="tx1"/>
                </a:solidFill>
                <a:latin typeface="+mn-lt"/>
                <a:cs typeface="Trebuchet MS"/>
              </a:rPr>
              <a:t>biggest</a:t>
            </a:r>
            <a:r>
              <a:rPr lang="en-US"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70" dirty="0">
                <a:solidFill>
                  <a:schemeClr val="tx1"/>
                </a:solidFill>
                <a:latin typeface="+mn-lt"/>
                <a:cs typeface="Trebuchet MS"/>
              </a:rPr>
              <a:t>ROI</a:t>
            </a:r>
            <a:r>
              <a:rPr lang="en-US" sz="2000" spc="-25" dirty="0">
                <a:solidFill>
                  <a:schemeClr val="tx1"/>
                </a:solidFill>
                <a:latin typeface="+mn-lt"/>
                <a:cs typeface="Trebuchet MS"/>
              </a:rPr>
              <a:t> of 3999</a:t>
            </a:r>
            <a:r>
              <a:rPr lang="en-US" sz="2000" spc="-125" dirty="0">
                <a:solidFill>
                  <a:schemeClr val="tx1"/>
                </a:solidFill>
                <a:latin typeface="+mn-lt"/>
                <a:cs typeface="Trebuchet MS"/>
              </a:rPr>
              <a:t>%.</a:t>
            </a:r>
            <a:r>
              <a:rPr lang="en-US"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b="1" i="1" spc="-50" dirty="0">
                <a:solidFill>
                  <a:schemeClr val="tx1"/>
                </a:solidFill>
                <a:latin typeface="+mn-lt"/>
                <a:cs typeface="Trebuchet MS"/>
              </a:rPr>
              <a:t>Dunamu</a:t>
            </a:r>
            <a:r>
              <a:rPr lang="en-US" sz="2000" spc="-5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70" dirty="0">
                <a:solidFill>
                  <a:schemeClr val="tx1"/>
                </a:solidFill>
                <a:latin typeface="+mn-lt"/>
                <a:cs typeface="Trebuchet MS"/>
              </a:rPr>
              <a:t>comes</a:t>
            </a:r>
            <a:r>
              <a:rPr lang="en-US"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75" dirty="0">
                <a:solidFill>
                  <a:schemeClr val="tx1"/>
                </a:solidFill>
                <a:latin typeface="+mn-lt"/>
                <a:cs typeface="Trebuchet MS"/>
              </a:rPr>
              <a:t>second</a:t>
            </a:r>
            <a:r>
              <a:rPr lang="en-US"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90" dirty="0">
                <a:solidFill>
                  <a:schemeClr val="tx1"/>
                </a:solidFill>
                <a:latin typeface="+mn-lt"/>
                <a:cs typeface="Trebuchet MS"/>
              </a:rPr>
              <a:t>with</a:t>
            </a:r>
            <a:r>
              <a:rPr lang="en-US"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+mn-lt"/>
                <a:cs typeface="Trebuchet MS"/>
              </a:rPr>
              <a:t>125</a:t>
            </a:r>
            <a:r>
              <a:rPr lang="en-US" sz="2000" spc="-75" dirty="0">
                <a:solidFill>
                  <a:schemeClr val="tx1"/>
                </a:solidFill>
                <a:latin typeface="+mn-lt"/>
                <a:cs typeface="Trebuchet MS"/>
              </a:rPr>
              <a:t>% </a:t>
            </a:r>
            <a:r>
              <a:rPr lang="en-US" sz="2000" dirty="0">
                <a:solidFill>
                  <a:schemeClr val="tx1"/>
                </a:solidFill>
                <a:latin typeface="+mn-lt"/>
                <a:cs typeface="Trebuchet MS"/>
              </a:rPr>
              <a:t>ROI,</a:t>
            </a:r>
            <a:r>
              <a:rPr lang="en-US" sz="2000" spc="-8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114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lang="en-US"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b="1" i="1" spc="-30" dirty="0">
                <a:solidFill>
                  <a:schemeClr val="tx1"/>
                </a:solidFill>
                <a:latin typeface="+mn-lt"/>
                <a:cs typeface="Trebuchet MS"/>
              </a:rPr>
              <a:t>Workhuman</a:t>
            </a:r>
            <a:r>
              <a:rPr lang="en-US" sz="2000" b="1" i="1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65" dirty="0">
                <a:solidFill>
                  <a:schemeClr val="tx1"/>
                </a:solidFill>
                <a:latin typeface="+mn-lt"/>
                <a:cs typeface="Trebuchet MS"/>
              </a:rPr>
              <a:t>is</a:t>
            </a:r>
            <a:r>
              <a:rPr lang="en-US"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90" dirty="0">
                <a:solidFill>
                  <a:schemeClr val="tx1"/>
                </a:solidFill>
                <a:latin typeface="+mn-lt"/>
                <a:cs typeface="Trebuchet MS"/>
              </a:rPr>
              <a:t>third</a:t>
            </a:r>
            <a:r>
              <a:rPr lang="en-US"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90" dirty="0">
                <a:solidFill>
                  <a:schemeClr val="tx1"/>
                </a:solidFill>
                <a:latin typeface="+mn-lt"/>
                <a:cs typeface="Trebuchet MS"/>
              </a:rPr>
              <a:t>with</a:t>
            </a:r>
            <a:r>
              <a:rPr lang="en-US"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+mn-lt"/>
                <a:cs typeface="Trebuchet MS"/>
              </a:rPr>
              <a:t>110</a:t>
            </a:r>
            <a:r>
              <a:rPr lang="en-US" sz="2000" spc="-100" dirty="0">
                <a:solidFill>
                  <a:schemeClr val="tx1"/>
                </a:solidFill>
                <a:latin typeface="+mn-lt"/>
                <a:cs typeface="Trebuchet MS"/>
              </a:rPr>
              <a:t>%</a:t>
            </a:r>
            <a:r>
              <a:rPr lang="en-US"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lang="en-US" sz="2000" spc="-20" dirty="0">
                <a:solidFill>
                  <a:schemeClr val="tx1"/>
                </a:solidFill>
                <a:latin typeface="+mn-lt"/>
                <a:cs typeface="Trebuchet MS"/>
              </a:rPr>
              <a:t>ROI.</a:t>
            </a:r>
            <a:endParaRPr lang="en-US"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algn="l">
              <a:lnSpc>
                <a:spcPct val="100000"/>
              </a:lnSpc>
              <a:spcBef>
                <a:spcPts val="50"/>
              </a:spcBef>
              <a:spcAft>
                <a:spcPts val="125"/>
              </a:spcAft>
            </a:pP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Zapier’s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70" dirty="0">
                <a:solidFill>
                  <a:schemeClr val="tx1"/>
                </a:solidFill>
                <a:latin typeface="+mn-lt"/>
                <a:cs typeface="Trebuchet MS"/>
              </a:rPr>
              <a:t>ROI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65" dirty="0">
                <a:solidFill>
                  <a:schemeClr val="tx1"/>
                </a:solidFill>
                <a:latin typeface="+mn-lt"/>
                <a:cs typeface="Trebuchet MS"/>
              </a:rPr>
              <a:t>is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significantly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high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compared</a:t>
            </a:r>
            <a:r>
              <a:rPr sz="2000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to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other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algn="l">
              <a:lnSpc>
                <a:spcPct val="100000"/>
              </a:lnSpc>
              <a:spcBef>
                <a:spcPts val="50"/>
              </a:spcBef>
              <a:spcAft>
                <a:spcPts val="125"/>
              </a:spcAft>
            </a:pP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companies.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14EEE-DE6F-2433-AEC4-4C55AC3A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48" t="54080" r="66874" b="17436"/>
          <a:stretch/>
        </p:blipFill>
        <p:spPr>
          <a:xfrm>
            <a:off x="7192478" y="2645711"/>
            <a:ext cx="2798953" cy="35937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7729855" cy="1188720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44805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2715"/>
              </a:spcBef>
            </a:pPr>
            <a:r>
              <a:rPr spc="190" dirty="0"/>
              <a:t>DATA</a:t>
            </a:r>
            <a:r>
              <a:rPr spc="300" dirty="0"/>
              <a:t> </a:t>
            </a:r>
            <a:r>
              <a:rPr spc="290" dirty="0"/>
              <a:t>EXPLORATION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10129" y="2662554"/>
            <a:ext cx="4700271" cy="216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spcAft>
                <a:spcPts val="125"/>
              </a:spcAft>
            </a:pPr>
            <a:r>
              <a:rPr sz="2000" b="1" spc="-170" dirty="0">
                <a:solidFill>
                  <a:schemeClr val="tx1"/>
                </a:solidFill>
                <a:latin typeface="+mn-lt"/>
              </a:rPr>
              <a:t>2.</a:t>
            </a:r>
            <a:r>
              <a:rPr sz="2000" b="1" spc="-21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dirty="0">
                <a:solidFill>
                  <a:schemeClr val="tx1"/>
                </a:solidFill>
                <a:latin typeface="+mn-lt"/>
              </a:rPr>
              <a:t>How</a:t>
            </a:r>
            <a:r>
              <a:rPr sz="2000" b="1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85" dirty="0">
                <a:solidFill>
                  <a:schemeClr val="tx1"/>
                </a:solidFill>
                <a:latin typeface="+mn-lt"/>
              </a:rPr>
              <a:t>long</a:t>
            </a:r>
            <a:r>
              <a:rPr sz="2000" b="1" spc="-2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60" dirty="0">
                <a:solidFill>
                  <a:schemeClr val="tx1"/>
                </a:solidFill>
                <a:latin typeface="+mn-lt"/>
              </a:rPr>
              <a:t>does</a:t>
            </a:r>
            <a:r>
              <a:rPr sz="2000" b="1" spc="-4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25" dirty="0">
                <a:solidFill>
                  <a:schemeClr val="tx1"/>
                </a:solidFill>
                <a:latin typeface="+mn-lt"/>
              </a:rPr>
              <a:t>it</a:t>
            </a:r>
            <a:r>
              <a:rPr sz="2000" b="1" spc="-2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20" dirty="0">
                <a:solidFill>
                  <a:schemeClr val="tx1"/>
                </a:solidFill>
                <a:latin typeface="+mn-lt"/>
              </a:rPr>
              <a:t>usually</a:t>
            </a:r>
            <a:r>
              <a:rPr sz="2000" b="1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45" dirty="0">
                <a:solidFill>
                  <a:schemeClr val="tx1"/>
                </a:solidFill>
                <a:latin typeface="+mn-lt"/>
              </a:rPr>
              <a:t>take</a:t>
            </a:r>
            <a:r>
              <a:rPr sz="2000" b="1" spc="-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75" dirty="0">
                <a:solidFill>
                  <a:schemeClr val="tx1"/>
                </a:solidFill>
                <a:latin typeface="+mn-lt"/>
              </a:rPr>
              <a:t>for</a:t>
            </a:r>
            <a:r>
              <a:rPr sz="2000" b="1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9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b="1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10" dirty="0">
                <a:solidFill>
                  <a:schemeClr val="tx1"/>
                </a:solidFill>
                <a:latin typeface="+mn-lt"/>
              </a:rPr>
              <a:t>company</a:t>
            </a:r>
            <a:r>
              <a:rPr sz="2000" b="1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dirty="0">
                <a:solidFill>
                  <a:schemeClr val="tx1"/>
                </a:solidFill>
                <a:latin typeface="+mn-lt"/>
              </a:rPr>
              <a:t>to</a:t>
            </a:r>
            <a:r>
              <a:rPr sz="2000" b="1" spc="-35" dirty="0">
                <a:solidFill>
                  <a:schemeClr val="tx1"/>
                </a:solidFill>
                <a:latin typeface="+mn-lt"/>
              </a:rPr>
              <a:t> become</a:t>
            </a:r>
            <a:r>
              <a:rPr lang="en-IN" sz="2000" b="1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9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IN" sz="2000" b="1" spc="-190" dirty="0">
                <a:solidFill>
                  <a:schemeClr val="tx1"/>
                </a:solidFill>
                <a:latin typeface="+mn-lt"/>
              </a:rPr>
              <a:t>n</a:t>
            </a:r>
            <a:r>
              <a:rPr sz="2000" b="1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+mn-lt"/>
              </a:rPr>
              <a:t>unicorn?</a:t>
            </a:r>
            <a:endParaRPr lang="en-IN" sz="2000" b="1" spc="-10" dirty="0">
              <a:solidFill>
                <a:schemeClr val="tx1"/>
              </a:solidFill>
              <a:latin typeface="+mn-lt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  <a:spcAft>
                <a:spcPts val="125"/>
              </a:spcAft>
            </a:pPr>
            <a:endParaRPr sz="600" spc="-10" dirty="0">
              <a:solidFill>
                <a:schemeClr val="tx1"/>
              </a:solidFill>
              <a:latin typeface="+mn-lt"/>
            </a:endParaRPr>
          </a:p>
          <a:p>
            <a:pPr marL="12700" marR="40005" algn="l">
              <a:lnSpc>
                <a:spcPct val="100000"/>
              </a:lnSpc>
              <a:spcAft>
                <a:spcPts val="125"/>
              </a:spcAft>
            </a:pPr>
            <a:r>
              <a:rPr sz="2000" spc="80" dirty="0">
                <a:solidFill>
                  <a:schemeClr val="tx1"/>
                </a:solidFill>
                <a:latin typeface="+mn-lt"/>
              </a:rPr>
              <a:t>O</a:t>
            </a:r>
            <a:r>
              <a:rPr lang="en-IN" sz="2000" spc="80" dirty="0">
                <a:solidFill>
                  <a:schemeClr val="tx1"/>
                </a:solidFill>
                <a:latin typeface="+mn-lt"/>
              </a:rPr>
              <a:t>n </a:t>
            </a:r>
            <a:r>
              <a:rPr sz="2000" spc="-160" dirty="0">
                <a:solidFill>
                  <a:schemeClr val="tx1"/>
                </a:solidFill>
                <a:latin typeface="+mn-lt"/>
              </a:rPr>
              <a:t>average,</a:t>
            </a:r>
            <a:r>
              <a:rPr sz="2000" spc="-24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IN" sz="2000" spc="-2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a</a:t>
            </a:r>
            <a:r>
              <a:rPr sz="2000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+mn-lt"/>
              </a:rPr>
              <a:t>company</a:t>
            </a:r>
            <a:r>
              <a:rPr sz="2000" spc="-7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</a:rPr>
              <a:t>takes</a:t>
            </a:r>
            <a:r>
              <a:rPr sz="2000" spc="-5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</a:rPr>
              <a:t>about</a:t>
            </a:r>
            <a:r>
              <a:rPr sz="2000" spc="-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dirty="0">
                <a:solidFill>
                  <a:schemeClr val="tx1"/>
                </a:solidFill>
                <a:latin typeface="+mn-lt"/>
              </a:rPr>
              <a:t>6</a:t>
            </a:r>
            <a:r>
              <a:rPr sz="2000" i="1" spc="-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spc="-100" dirty="0">
                <a:solidFill>
                  <a:schemeClr val="tx1"/>
                </a:solidFill>
                <a:latin typeface="+mn-lt"/>
              </a:rPr>
              <a:t>years</a:t>
            </a:r>
            <a:r>
              <a:rPr sz="2000" i="1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dirty="0">
                <a:solidFill>
                  <a:schemeClr val="tx1"/>
                </a:solidFill>
                <a:latin typeface="+mn-lt"/>
              </a:rPr>
              <a:t>to</a:t>
            </a:r>
            <a:r>
              <a:rPr sz="2000" spc="-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55" dirty="0">
                <a:solidFill>
                  <a:schemeClr val="tx1"/>
                </a:solidFill>
                <a:latin typeface="+mn-lt"/>
              </a:rPr>
              <a:t>become</a:t>
            </a:r>
            <a:r>
              <a:rPr lang="en-IN" sz="2000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IN" sz="2000" spc="-190" dirty="0">
                <a:solidFill>
                  <a:schemeClr val="tx1"/>
                </a:solidFill>
                <a:latin typeface="+mn-lt"/>
              </a:rPr>
              <a:t>n</a:t>
            </a:r>
            <a:r>
              <a:rPr sz="2000" spc="-5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</a:rPr>
              <a:t>unicorn.</a:t>
            </a:r>
          </a:p>
          <a:p>
            <a:pPr marL="12700" algn="l">
              <a:lnSpc>
                <a:spcPct val="100000"/>
              </a:lnSpc>
              <a:spcBef>
                <a:spcPts val="994"/>
              </a:spcBef>
              <a:spcAft>
                <a:spcPts val="125"/>
              </a:spcAft>
            </a:pPr>
            <a:r>
              <a:rPr sz="2000" spc="-50" dirty="0">
                <a:solidFill>
                  <a:schemeClr val="tx1"/>
                </a:solidFill>
                <a:latin typeface="+mn-lt"/>
              </a:rPr>
              <a:t>The</a:t>
            </a:r>
            <a:r>
              <a:rPr sz="20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</a:rPr>
              <a:t>majority</a:t>
            </a:r>
            <a:r>
              <a:rPr sz="20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</a:rPr>
              <a:t>of</a:t>
            </a:r>
            <a:r>
              <a:rPr sz="2000" spc="-4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</a:rPr>
              <a:t>companies</a:t>
            </a:r>
            <a:r>
              <a:rPr sz="2000" spc="-4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80" dirty="0">
                <a:solidFill>
                  <a:schemeClr val="tx1"/>
                </a:solidFill>
                <a:latin typeface="+mn-lt"/>
              </a:rPr>
              <a:t>could</a:t>
            </a:r>
            <a:r>
              <a:rPr sz="2000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</a:rPr>
              <a:t>become</a:t>
            </a:r>
            <a:r>
              <a:rPr sz="2000" spc="-4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9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IN" sz="2000" spc="-190" dirty="0">
                <a:solidFill>
                  <a:schemeClr val="tx1"/>
                </a:solidFill>
                <a:latin typeface="+mn-lt"/>
              </a:rPr>
              <a:t>n</a:t>
            </a:r>
            <a:r>
              <a:rPr sz="2000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</a:rPr>
              <a:t>unicorn</a:t>
            </a:r>
            <a:r>
              <a:rPr lang="en-IN" sz="2000" spc="-1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</a:rPr>
              <a:t>within</a:t>
            </a:r>
            <a:r>
              <a:rPr sz="2000" spc="-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dirty="0">
                <a:solidFill>
                  <a:schemeClr val="tx1"/>
                </a:solidFill>
                <a:latin typeface="+mn-lt"/>
              </a:rPr>
              <a:t>4</a:t>
            </a:r>
            <a:r>
              <a:rPr sz="2000" i="1" spc="-135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dirty="0">
                <a:solidFill>
                  <a:schemeClr val="tx1"/>
                </a:solidFill>
                <a:latin typeface="+mn-lt"/>
              </a:rPr>
              <a:t>to</a:t>
            </a:r>
            <a:r>
              <a:rPr sz="2000" i="1" spc="-11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dirty="0">
                <a:solidFill>
                  <a:schemeClr val="tx1"/>
                </a:solidFill>
                <a:latin typeface="+mn-lt"/>
              </a:rPr>
              <a:t>7</a:t>
            </a:r>
            <a:r>
              <a:rPr sz="2000" i="1" spc="-90" dirty="0">
                <a:solidFill>
                  <a:schemeClr val="tx1"/>
                </a:solidFill>
                <a:latin typeface="+mn-lt"/>
              </a:rPr>
              <a:t> </a:t>
            </a:r>
            <a:r>
              <a:rPr sz="2000" i="1" spc="-10" dirty="0">
                <a:solidFill>
                  <a:schemeClr val="tx1"/>
                </a:solidFill>
                <a:latin typeface="+mn-lt"/>
              </a:rPr>
              <a:t>years</a:t>
            </a:r>
            <a:r>
              <a:rPr sz="2000" spc="-1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F902F-05AA-EF87-B68F-04E61DF4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48" t="54395" r="70701" b="17777"/>
          <a:stretch/>
        </p:blipFill>
        <p:spPr>
          <a:xfrm>
            <a:off x="7142353" y="2362200"/>
            <a:ext cx="2819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965453"/>
            <a:ext cx="8359902" cy="1200329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vert="horz" wrap="square" lIns="0" tIns="335280" rIns="0" bIns="0" rtlCol="0">
            <a:spAutoFit/>
          </a:bodyPr>
          <a:lstStyle/>
          <a:p>
            <a:pPr marR="22860" algn="ctr">
              <a:lnSpc>
                <a:spcPct val="100000"/>
              </a:lnSpc>
              <a:spcBef>
                <a:spcPts val="2640"/>
              </a:spcBef>
            </a:pPr>
            <a:r>
              <a:rPr spc="250" dirty="0"/>
              <a:t>DATA</a:t>
            </a:r>
            <a:r>
              <a:rPr spc="295" dirty="0"/>
              <a:t> </a:t>
            </a:r>
            <a:r>
              <a:rPr spc="290" dirty="0"/>
              <a:t>EXPLORATION</a:t>
            </a:r>
            <a:br>
              <a:rPr lang="en-US" spc="290" dirty="0"/>
            </a:br>
            <a:endParaRPr spc="290" dirty="0"/>
          </a:p>
        </p:txBody>
      </p:sp>
      <p:sp>
        <p:nvSpPr>
          <p:cNvPr id="3" name="object 3"/>
          <p:cNvSpPr txBox="1"/>
          <p:nvPr/>
        </p:nvSpPr>
        <p:spPr>
          <a:xfrm>
            <a:off x="2231899" y="2656459"/>
            <a:ext cx="4168901" cy="3144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70" dirty="0">
                <a:solidFill>
                  <a:schemeClr val="tx1"/>
                </a:solidFill>
                <a:latin typeface="+mn-lt"/>
                <a:cs typeface="Trebuchet MS"/>
              </a:rPr>
              <a:t>3.</a:t>
            </a:r>
            <a:r>
              <a:rPr sz="2000" b="1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+mn-lt"/>
                <a:cs typeface="Trebuchet MS"/>
              </a:rPr>
              <a:t>Which</a:t>
            </a:r>
            <a:r>
              <a:rPr sz="2000" b="1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95" dirty="0">
                <a:solidFill>
                  <a:schemeClr val="tx1"/>
                </a:solidFill>
                <a:latin typeface="+mn-lt"/>
                <a:cs typeface="Trebuchet MS"/>
              </a:rPr>
              <a:t>industries</a:t>
            </a:r>
            <a:r>
              <a:rPr sz="2000" b="1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45" dirty="0">
                <a:solidFill>
                  <a:schemeClr val="tx1"/>
                </a:solidFill>
                <a:latin typeface="+mn-lt"/>
                <a:cs typeface="Trebuchet MS"/>
              </a:rPr>
              <a:t>have</a:t>
            </a:r>
            <a:r>
              <a:rPr sz="2000" b="1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2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b="1" spc="-2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70" dirty="0">
                <a:solidFill>
                  <a:schemeClr val="tx1"/>
                </a:solidFill>
                <a:latin typeface="+mn-lt"/>
                <a:cs typeface="Trebuchet MS"/>
              </a:rPr>
              <a:t>most</a:t>
            </a:r>
            <a:r>
              <a:rPr sz="2000" b="1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+mn-lt"/>
                <a:cs typeface="Trebuchet MS"/>
              </a:rPr>
              <a:t>unicorns?</a:t>
            </a:r>
            <a:endParaRPr lang="en-IN" sz="2000" b="1" spc="-1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00" b="1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298450" marR="8636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Fintech</a:t>
            </a:r>
            <a:r>
              <a:rPr sz="200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and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Internet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Software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  <a:cs typeface="Trebuchet MS"/>
              </a:rPr>
              <a:t>&amp;</a:t>
            </a:r>
            <a:r>
              <a:rPr sz="2000" spc="-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Services </a:t>
            </a:r>
            <a:r>
              <a:rPr sz="2000" spc="-145" dirty="0">
                <a:solidFill>
                  <a:schemeClr val="tx1"/>
                </a:solidFill>
                <a:latin typeface="+mn-lt"/>
                <a:cs typeface="Trebuchet MS"/>
              </a:rPr>
              <a:t>have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about</a:t>
            </a:r>
            <a:r>
              <a:rPr sz="2000" spc="-4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30" dirty="0">
                <a:solidFill>
                  <a:schemeClr val="tx1"/>
                </a:solidFill>
                <a:latin typeface="+mn-lt"/>
                <a:cs typeface="Trebuchet MS"/>
              </a:rPr>
              <a:t>40</a:t>
            </a:r>
            <a:r>
              <a:rPr lang="en-IN" sz="2000" b="1" i="1" spc="-105" dirty="0">
                <a:solidFill>
                  <a:schemeClr val="tx1"/>
                </a:solidFill>
                <a:latin typeface="+mn-lt"/>
                <a:cs typeface="Trebuchet MS"/>
              </a:rPr>
              <a:t>%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total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unicorns.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994"/>
              </a:spcBef>
              <a:buFont typeface="Arial" panose="020B0604020202020204" pitchFamily="34" charset="0"/>
              <a:buChar char="•"/>
            </a:pP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e-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commerce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industry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85" dirty="0">
                <a:solidFill>
                  <a:schemeClr val="tx1"/>
                </a:solidFill>
                <a:latin typeface="+mn-lt"/>
                <a:cs typeface="Trebuchet MS"/>
              </a:rPr>
              <a:t>also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has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50" dirty="0">
                <a:solidFill>
                  <a:schemeClr val="tx1"/>
                </a:solidFill>
                <a:latin typeface="+mn-lt"/>
                <a:cs typeface="Trebuchet MS"/>
              </a:rPr>
              <a:t>a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significant</a:t>
            </a:r>
            <a:r>
              <a:rPr sz="2000" spc="-6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share</a:t>
            </a:r>
            <a:r>
              <a:rPr sz="2000" spc="-6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65" dirty="0">
                <a:solidFill>
                  <a:schemeClr val="tx1"/>
                </a:solidFill>
                <a:latin typeface="+mn-lt"/>
                <a:cs typeface="Trebuchet MS"/>
              </a:rPr>
              <a:t>unicorns</a:t>
            </a:r>
            <a:r>
              <a:rPr sz="2000" spc="-6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of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b="1" i="1" spc="-35" dirty="0">
                <a:solidFill>
                  <a:schemeClr val="tx1"/>
                </a:solidFill>
                <a:latin typeface="+mn-lt"/>
                <a:cs typeface="Trebuchet MS"/>
              </a:rPr>
              <a:t>10</a:t>
            </a:r>
            <a:r>
              <a:rPr lang="en-IN" sz="2000" b="1" i="1" spc="-90" dirty="0">
                <a:solidFill>
                  <a:schemeClr val="tx1"/>
                </a:solidFill>
                <a:latin typeface="+mn-lt"/>
                <a:cs typeface="Trebuchet MS"/>
              </a:rPr>
              <a:t>%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  <a:p>
            <a:pPr marL="298450" marR="82550" indent="-28575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</a:pP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These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4" dirty="0">
                <a:solidFill>
                  <a:schemeClr val="tx1"/>
                </a:solidFill>
                <a:latin typeface="+mn-lt"/>
                <a:cs typeface="Trebuchet MS"/>
              </a:rPr>
              <a:t>figures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40" dirty="0">
                <a:solidFill>
                  <a:schemeClr val="tx1"/>
                </a:solidFill>
                <a:latin typeface="+mn-lt"/>
                <a:cs typeface="Trebuchet MS"/>
              </a:rPr>
              <a:t>show</a:t>
            </a:r>
            <a:r>
              <a:rPr sz="2000" spc="-3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5" dirty="0">
                <a:solidFill>
                  <a:schemeClr val="tx1"/>
                </a:solidFill>
                <a:latin typeface="+mn-lt"/>
                <a:cs typeface="Trebuchet MS"/>
              </a:rPr>
              <a:t>the</a:t>
            </a:r>
            <a:r>
              <a:rPr sz="2000" spc="-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20" dirty="0">
                <a:solidFill>
                  <a:schemeClr val="tx1"/>
                </a:solidFill>
                <a:latin typeface="+mn-lt"/>
                <a:cs typeface="Trebuchet MS"/>
              </a:rPr>
              <a:t>potential</a:t>
            </a:r>
            <a:r>
              <a:rPr sz="2000" spc="-25" dirty="0">
                <a:solidFill>
                  <a:schemeClr val="tx1"/>
                </a:solidFill>
                <a:latin typeface="+mn-lt"/>
                <a:cs typeface="Trebuchet MS"/>
              </a:rPr>
              <a:t> of </a:t>
            </a:r>
            <a:r>
              <a:rPr sz="2000" spc="-145" dirty="0">
                <a:solidFill>
                  <a:schemeClr val="tx1"/>
                </a:solidFill>
                <a:latin typeface="+mn-lt"/>
                <a:cs typeface="Trebuchet MS"/>
              </a:rPr>
              <a:t>Fintech,</a:t>
            </a:r>
            <a:r>
              <a:rPr sz="2000" spc="30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0" dirty="0">
                <a:solidFill>
                  <a:schemeClr val="tx1"/>
                </a:solidFill>
                <a:latin typeface="+mn-lt"/>
                <a:cs typeface="Trebuchet MS"/>
              </a:rPr>
              <a:t>Internet</a:t>
            </a:r>
            <a:r>
              <a:rPr sz="2000" spc="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5" dirty="0">
                <a:solidFill>
                  <a:schemeClr val="tx1"/>
                </a:solidFill>
                <a:latin typeface="+mn-lt"/>
                <a:cs typeface="Trebuchet MS"/>
              </a:rPr>
              <a:t>software</a:t>
            </a:r>
            <a:r>
              <a:rPr sz="2000" spc="-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60" dirty="0">
                <a:solidFill>
                  <a:schemeClr val="tx1"/>
                </a:solidFill>
                <a:latin typeface="+mn-lt"/>
                <a:cs typeface="Trebuchet MS"/>
              </a:rPr>
              <a:t>&amp;</a:t>
            </a:r>
            <a:r>
              <a:rPr sz="2000" spc="1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10" dirty="0">
                <a:solidFill>
                  <a:schemeClr val="tx1"/>
                </a:solidFill>
                <a:latin typeface="+mn-lt"/>
                <a:cs typeface="Trebuchet MS"/>
              </a:rPr>
              <a:t>services,</a:t>
            </a:r>
            <a:r>
              <a:rPr sz="2000" spc="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70" dirty="0">
                <a:solidFill>
                  <a:schemeClr val="tx1"/>
                </a:solidFill>
                <a:latin typeface="+mn-lt"/>
                <a:cs typeface="Trebuchet MS"/>
              </a:rPr>
              <a:t>and </a:t>
            </a:r>
            <a:r>
              <a:rPr sz="2000" spc="-90" dirty="0">
                <a:solidFill>
                  <a:schemeClr val="tx1"/>
                </a:solidFill>
                <a:latin typeface="+mn-lt"/>
                <a:cs typeface="Trebuchet MS"/>
              </a:rPr>
              <a:t>E-</a:t>
            </a:r>
            <a:r>
              <a:rPr sz="2000" spc="-95" dirty="0">
                <a:solidFill>
                  <a:schemeClr val="tx1"/>
                </a:solidFill>
                <a:latin typeface="+mn-lt"/>
                <a:cs typeface="Trebuchet MS"/>
              </a:rPr>
              <a:t>commerce</a:t>
            </a:r>
            <a:r>
              <a:rPr sz="2000" spc="5" dirty="0">
                <a:solidFill>
                  <a:schemeClr val="tx1"/>
                </a:solidFill>
                <a:latin typeface="+mn-lt"/>
                <a:cs typeface="Trebuchet MS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+mn-lt"/>
                <a:cs typeface="Trebuchet MS"/>
              </a:rPr>
              <a:t>industries.</a:t>
            </a:r>
            <a:endParaRPr sz="2000" dirty="0">
              <a:solidFill>
                <a:schemeClr val="tx1"/>
              </a:solidFill>
              <a:latin typeface="+mn-lt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386AD-9B81-9992-F2C2-3BA2D8F4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4" t="4090"/>
          <a:stretch/>
        </p:blipFill>
        <p:spPr>
          <a:xfrm>
            <a:off x="6581180" y="2286000"/>
            <a:ext cx="4010620" cy="34541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523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Times New Roman</vt:lpstr>
      <vt:lpstr>Trebuchet MS</vt:lpstr>
      <vt:lpstr>Office Theme</vt:lpstr>
      <vt:lpstr>UNICORN COMPANIES ANALYSIS</vt:lpstr>
      <vt:lpstr>PowerPoint Presentation</vt:lpstr>
      <vt:lpstr>ABOUT THE PROJECT</vt:lpstr>
      <vt:lpstr>ABOUT THE DATA</vt:lpstr>
      <vt:lpstr>DATA CLEANING</vt:lpstr>
      <vt:lpstr>DATA EXPLORATION</vt:lpstr>
      <vt:lpstr>DATA EXPLORATION</vt:lpstr>
      <vt:lpstr>DATA EXPLORATION</vt:lpstr>
      <vt:lpstr>DATA EXPLORATION </vt:lpstr>
      <vt:lpstr>DATA EXPLORATION </vt:lpstr>
      <vt:lpstr>DATA EXPLORATION</vt:lpstr>
      <vt:lpstr>DATA VISUALIZATION (POWER BI)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Unicorn companies analysis</dc:title>
  <dc:creator>Bun Bopith</dc:creator>
  <cp:lastModifiedBy>ISHAANT JAIN</cp:lastModifiedBy>
  <cp:revision>21</cp:revision>
  <dcterms:created xsi:type="dcterms:W3CDTF">2025-04-06T16:35:50Z</dcterms:created>
  <dcterms:modified xsi:type="dcterms:W3CDTF">2025-04-08T14:27:41Z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2025-04-06T00:00:00Z</vt:filetime>
  </property>
  <property fmtid="{D5CDD505-2E9C-101B-9397-08002B2CF9AE}" pid="5" name="Producer">
    <vt:lpwstr>Microsoft® PowerPoint® 2019</vt:lpwstr>
  </property>
</Properties>
</file>