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9" r:id="rId7"/>
    <p:sldId id="270" r:id="rId8"/>
    <p:sldId id="260" r:id="rId9"/>
    <p:sldId id="262" r:id="rId10"/>
    <p:sldId id="263" r:id="rId11"/>
    <p:sldId id="264" r:id="rId12"/>
    <p:sldId id="261" r:id="rId13"/>
    <p:sldId id="266" r:id="rId14"/>
    <p:sldId id="268"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22F609-B668-482D-A992-1F81DCE8F815}" type="datetimeFigureOut">
              <a:rPr lang="en-US" smtClean="0"/>
              <a:t>16-Mar-20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E2FAD-D463-45B3-8C0C-F9AD64A6FF32}" type="slidenum">
              <a:rPr lang="en-US" smtClean="0"/>
              <a:t>‹#›</a:t>
            </a:fld>
            <a:endParaRPr lang="en-US"/>
          </a:p>
        </p:txBody>
      </p:sp>
    </p:spTree>
    <p:extLst>
      <p:ext uri="{BB962C8B-B14F-4D97-AF65-F5344CB8AC3E}">
        <p14:creationId xmlns:p14="http://schemas.microsoft.com/office/powerpoint/2010/main" val="19868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F609-B668-482D-A992-1F81DCE8F815}" type="datetimeFigureOut">
              <a:rPr lang="en-US" smtClean="0"/>
              <a:t>16-Mar-20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E2FAD-D463-45B3-8C0C-F9AD64A6FF32}" type="slidenum">
              <a:rPr lang="en-US" smtClean="0"/>
              <a:t>‹#›</a:t>
            </a:fld>
            <a:endParaRPr lang="en-US"/>
          </a:p>
        </p:txBody>
      </p:sp>
    </p:spTree>
    <p:extLst>
      <p:ext uri="{BB962C8B-B14F-4D97-AF65-F5344CB8AC3E}">
        <p14:creationId xmlns:p14="http://schemas.microsoft.com/office/powerpoint/2010/main" val="470709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F609-B668-482D-A992-1F81DCE8F815}" type="datetimeFigureOut">
              <a:rPr lang="en-US" smtClean="0"/>
              <a:t>16-Mar-20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E2FAD-D463-45B3-8C0C-F9AD64A6FF32}" type="slidenum">
              <a:rPr lang="en-US" smtClean="0"/>
              <a:t>‹#›</a:t>
            </a:fld>
            <a:endParaRPr lang="en-US"/>
          </a:p>
        </p:txBody>
      </p:sp>
    </p:spTree>
    <p:extLst>
      <p:ext uri="{BB962C8B-B14F-4D97-AF65-F5344CB8AC3E}">
        <p14:creationId xmlns:p14="http://schemas.microsoft.com/office/powerpoint/2010/main" val="829649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F609-B668-482D-A992-1F81DCE8F815}" type="datetimeFigureOut">
              <a:rPr lang="en-US" smtClean="0"/>
              <a:t>16-Mar-20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E2FAD-D463-45B3-8C0C-F9AD64A6FF32}" type="slidenum">
              <a:rPr lang="en-US" smtClean="0"/>
              <a:t>‹#›</a:t>
            </a:fld>
            <a:endParaRPr lang="en-US"/>
          </a:p>
        </p:txBody>
      </p:sp>
    </p:spTree>
    <p:extLst>
      <p:ext uri="{BB962C8B-B14F-4D97-AF65-F5344CB8AC3E}">
        <p14:creationId xmlns:p14="http://schemas.microsoft.com/office/powerpoint/2010/main" val="224249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F609-B668-482D-A992-1F81DCE8F815}" type="datetimeFigureOut">
              <a:rPr lang="en-US" smtClean="0"/>
              <a:t>16-Mar-20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E2FAD-D463-45B3-8C0C-F9AD64A6FF32}" type="slidenum">
              <a:rPr lang="en-US" smtClean="0"/>
              <a:t>‹#›</a:t>
            </a:fld>
            <a:endParaRPr lang="en-US"/>
          </a:p>
        </p:txBody>
      </p:sp>
    </p:spTree>
    <p:extLst>
      <p:ext uri="{BB962C8B-B14F-4D97-AF65-F5344CB8AC3E}">
        <p14:creationId xmlns:p14="http://schemas.microsoft.com/office/powerpoint/2010/main" val="48379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22F609-B668-482D-A992-1F81DCE8F815}" type="datetimeFigureOut">
              <a:rPr lang="en-US" smtClean="0"/>
              <a:t>16-Mar-20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E2FAD-D463-45B3-8C0C-F9AD64A6FF32}" type="slidenum">
              <a:rPr lang="en-US" smtClean="0"/>
              <a:t>‹#›</a:t>
            </a:fld>
            <a:endParaRPr lang="en-US"/>
          </a:p>
        </p:txBody>
      </p:sp>
    </p:spTree>
    <p:extLst>
      <p:ext uri="{BB962C8B-B14F-4D97-AF65-F5344CB8AC3E}">
        <p14:creationId xmlns:p14="http://schemas.microsoft.com/office/powerpoint/2010/main" val="1686208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F609-B668-482D-A992-1F81DCE8F815}" type="datetimeFigureOut">
              <a:rPr lang="en-US" smtClean="0"/>
              <a:t>16-Mar-20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9E2FAD-D463-45B3-8C0C-F9AD64A6FF32}" type="slidenum">
              <a:rPr lang="en-US" smtClean="0"/>
              <a:t>‹#›</a:t>
            </a:fld>
            <a:endParaRPr lang="en-US"/>
          </a:p>
        </p:txBody>
      </p:sp>
    </p:spTree>
    <p:extLst>
      <p:ext uri="{BB962C8B-B14F-4D97-AF65-F5344CB8AC3E}">
        <p14:creationId xmlns:p14="http://schemas.microsoft.com/office/powerpoint/2010/main" val="3160757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22F609-B668-482D-A992-1F81DCE8F815}" type="datetimeFigureOut">
              <a:rPr lang="en-US" smtClean="0"/>
              <a:t>16-Mar-20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9E2FAD-D463-45B3-8C0C-F9AD64A6FF32}" type="slidenum">
              <a:rPr lang="en-US" smtClean="0"/>
              <a:t>‹#›</a:t>
            </a:fld>
            <a:endParaRPr lang="en-US"/>
          </a:p>
        </p:txBody>
      </p:sp>
    </p:spTree>
    <p:extLst>
      <p:ext uri="{BB962C8B-B14F-4D97-AF65-F5344CB8AC3E}">
        <p14:creationId xmlns:p14="http://schemas.microsoft.com/office/powerpoint/2010/main" val="378137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F609-B668-482D-A992-1F81DCE8F815}" type="datetimeFigureOut">
              <a:rPr lang="en-US" smtClean="0"/>
              <a:t>16-Mar-20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9E2FAD-D463-45B3-8C0C-F9AD64A6FF32}" type="slidenum">
              <a:rPr lang="en-US" smtClean="0"/>
              <a:t>‹#›</a:t>
            </a:fld>
            <a:endParaRPr lang="en-US"/>
          </a:p>
        </p:txBody>
      </p:sp>
    </p:spTree>
    <p:extLst>
      <p:ext uri="{BB962C8B-B14F-4D97-AF65-F5344CB8AC3E}">
        <p14:creationId xmlns:p14="http://schemas.microsoft.com/office/powerpoint/2010/main" val="1155016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F609-B668-482D-A992-1F81DCE8F815}" type="datetimeFigureOut">
              <a:rPr lang="en-US" smtClean="0"/>
              <a:t>16-Mar-20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E2FAD-D463-45B3-8C0C-F9AD64A6FF32}" type="slidenum">
              <a:rPr lang="en-US" smtClean="0"/>
              <a:t>‹#›</a:t>
            </a:fld>
            <a:endParaRPr lang="en-US"/>
          </a:p>
        </p:txBody>
      </p:sp>
    </p:spTree>
    <p:extLst>
      <p:ext uri="{BB962C8B-B14F-4D97-AF65-F5344CB8AC3E}">
        <p14:creationId xmlns:p14="http://schemas.microsoft.com/office/powerpoint/2010/main" val="789658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F609-B668-482D-A992-1F81DCE8F815}" type="datetimeFigureOut">
              <a:rPr lang="en-US" smtClean="0"/>
              <a:t>16-Mar-20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E2FAD-D463-45B3-8C0C-F9AD64A6FF32}" type="slidenum">
              <a:rPr lang="en-US" smtClean="0"/>
              <a:t>‹#›</a:t>
            </a:fld>
            <a:endParaRPr lang="en-US"/>
          </a:p>
        </p:txBody>
      </p:sp>
    </p:spTree>
    <p:extLst>
      <p:ext uri="{BB962C8B-B14F-4D97-AF65-F5344CB8AC3E}">
        <p14:creationId xmlns:p14="http://schemas.microsoft.com/office/powerpoint/2010/main" val="325476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F609-B668-482D-A992-1F81DCE8F815}" type="datetimeFigureOut">
              <a:rPr lang="en-US" smtClean="0"/>
              <a:t>16-Mar-20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9E2FAD-D463-45B3-8C0C-F9AD64A6FF32}" type="slidenum">
              <a:rPr lang="en-US" smtClean="0"/>
              <a:t>‹#›</a:t>
            </a:fld>
            <a:endParaRPr lang="en-US"/>
          </a:p>
        </p:txBody>
      </p:sp>
    </p:spTree>
    <p:extLst>
      <p:ext uri="{BB962C8B-B14F-4D97-AF65-F5344CB8AC3E}">
        <p14:creationId xmlns:p14="http://schemas.microsoft.com/office/powerpoint/2010/main" val="2564245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Text Mining: Bank Reviews Case Study</a:t>
            </a:r>
            <a:endParaRPr lang="en-US" dirty="0"/>
          </a:p>
        </p:txBody>
      </p:sp>
    </p:spTree>
    <p:extLst>
      <p:ext uri="{BB962C8B-B14F-4D97-AF65-F5344CB8AC3E}">
        <p14:creationId xmlns:p14="http://schemas.microsoft.com/office/powerpoint/2010/main" val="3977724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3: Identifying Key Themes of Problems and Intent Analysis</a:t>
            </a:r>
            <a:endParaRPr lang="en-US" dirty="0"/>
          </a:p>
        </p:txBody>
      </p:sp>
      <p:sp>
        <p:nvSpPr>
          <p:cNvPr id="3" name="Content Placeholder 2"/>
          <p:cNvSpPr>
            <a:spLocks noGrp="1"/>
          </p:cNvSpPr>
          <p:nvPr>
            <p:ph idx="1"/>
          </p:nvPr>
        </p:nvSpPr>
        <p:spPr>
          <a:xfrm>
            <a:off x="578892" y="1940880"/>
            <a:ext cx="10774907" cy="4917119"/>
          </a:xfrm>
        </p:spPr>
        <p:txBody>
          <a:bodyPr>
            <a:normAutofit/>
          </a:bodyPr>
          <a:lstStyle/>
          <a:p>
            <a:r>
              <a:rPr lang="en-US" sz="1800" dirty="0" smtClean="0"/>
              <a:t>Deciding the Number of Clusters (K) = 7 here:</a:t>
            </a:r>
          </a:p>
        </p:txBody>
      </p:sp>
      <p:graphicFrame>
        <p:nvGraphicFramePr>
          <p:cNvPr id="5" name="Table 4"/>
          <p:cNvGraphicFramePr>
            <a:graphicFrameLocks noGrp="1"/>
          </p:cNvGraphicFramePr>
          <p:nvPr>
            <p:extLst>
              <p:ext uri="{D42A27DB-BD31-4B8C-83A1-F6EECF244321}">
                <p14:modId xmlns:p14="http://schemas.microsoft.com/office/powerpoint/2010/main" val="1199593137"/>
              </p:ext>
            </p:extLst>
          </p:nvPr>
        </p:nvGraphicFramePr>
        <p:xfrm>
          <a:off x="838198" y="2402006"/>
          <a:ext cx="9465864" cy="4663440"/>
        </p:xfrm>
        <a:graphic>
          <a:graphicData uri="http://schemas.openxmlformats.org/drawingml/2006/table">
            <a:tbl>
              <a:tblPr firstRow="1" bandRow="1">
                <a:tableStyleId>{5C22544A-7EE6-4342-B048-85BDC9FD1C3A}</a:tableStyleId>
              </a:tblPr>
              <a:tblGrid>
                <a:gridCol w="2366466"/>
                <a:gridCol w="2366466"/>
                <a:gridCol w="2366466"/>
                <a:gridCol w="2366466"/>
              </a:tblGrid>
              <a:tr h="552601">
                <a:tc>
                  <a:txBody>
                    <a:bodyPr/>
                    <a:lstStyle/>
                    <a:p>
                      <a:endParaRPr lang="en-US" dirty="0"/>
                    </a:p>
                  </a:txBody>
                  <a:tcPr/>
                </a:tc>
                <a:tc>
                  <a:txBody>
                    <a:bodyPr/>
                    <a:lstStyle/>
                    <a:p>
                      <a:r>
                        <a:rPr lang="en-US" dirty="0" smtClean="0"/>
                        <a:t>QUANTITATIVE ANALYSIS</a:t>
                      </a:r>
                      <a:endParaRPr lang="en-US" dirty="0"/>
                    </a:p>
                  </a:txBody>
                  <a:tcPr/>
                </a:tc>
                <a:tc>
                  <a:txBody>
                    <a:bodyPr/>
                    <a:lstStyle/>
                    <a:p>
                      <a:r>
                        <a:rPr lang="en-US" dirty="0" smtClean="0"/>
                        <a:t>SILHOUETTE COEFFICIENT</a:t>
                      </a:r>
                      <a:endParaRPr lang="en-US" dirty="0"/>
                    </a:p>
                  </a:txBody>
                  <a:tcPr/>
                </a:tc>
                <a:tc>
                  <a:txBody>
                    <a:bodyPr/>
                    <a:lstStyle/>
                    <a:p>
                      <a:r>
                        <a:rPr lang="en-US" dirty="0" smtClean="0"/>
                        <a:t>CLUSTER ERRORS</a:t>
                      </a:r>
                      <a:endParaRPr lang="en-US" dirty="0"/>
                    </a:p>
                  </a:txBody>
                  <a:tcPr/>
                </a:tc>
              </a:tr>
              <a:tr h="315772">
                <a:tc>
                  <a:txBody>
                    <a:bodyPr/>
                    <a:lstStyle/>
                    <a:p>
                      <a:r>
                        <a:rPr lang="en-US" dirty="0" smtClean="0"/>
                        <a:t>K=3</a:t>
                      </a:r>
                      <a:endParaRPr lang="en-US" dirty="0"/>
                    </a:p>
                  </a:txBody>
                  <a:tcPr/>
                </a:tc>
                <a:tc>
                  <a:txBody>
                    <a:bodyPr/>
                    <a:lstStyle/>
                    <a:p>
                      <a:r>
                        <a:rPr lang="en-US" dirty="0" smtClean="0"/>
                        <a:t>98%,1%,1%</a:t>
                      </a:r>
                      <a:endParaRPr lang="en-US" dirty="0"/>
                    </a:p>
                  </a:txBody>
                  <a:tcPr/>
                </a:tc>
                <a:tc>
                  <a:txBody>
                    <a:bodyPr/>
                    <a:lstStyle/>
                    <a:p>
                      <a:r>
                        <a:rPr lang="en-US" dirty="0" smtClean="0"/>
                        <a:t>-0.392</a:t>
                      </a:r>
                      <a:endParaRPr lang="en-US" dirty="0"/>
                    </a:p>
                  </a:txBody>
                  <a:tcPr/>
                </a:tc>
                <a:tc>
                  <a:txBody>
                    <a:bodyPr/>
                    <a:lstStyle/>
                    <a:p>
                      <a:r>
                        <a:rPr lang="en-US" dirty="0" smtClean="0"/>
                        <a:t>566046.80</a:t>
                      </a:r>
                      <a:endParaRPr lang="en-US" dirty="0"/>
                    </a:p>
                  </a:txBody>
                  <a:tcPr/>
                </a:tc>
              </a:tr>
              <a:tr h="315772">
                <a:tc>
                  <a:txBody>
                    <a:bodyPr/>
                    <a:lstStyle/>
                    <a:p>
                      <a:r>
                        <a:rPr lang="en-US" dirty="0" smtClean="0"/>
                        <a:t>K=4</a:t>
                      </a:r>
                      <a:endParaRPr lang="en-US" dirty="0"/>
                    </a:p>
                  </a:txBody>
                  <a:tcPr/>
                </a:tc>
                <a:tc>
                  <a:txBody>
                    <a:bodyPr/>
                    <a:lstStyle/>
                    <a:p>
                      <a:r>
                        <a:rPr lang="en-US" dirty="0" smtClean="0"/>
                        <a:t>97%,1%,1%,1%</a:t>
                      </a:r>
                      <a:endParaRPr lang="en-US" dirty="0"/>
                    </a:p>
                  </a:txBody>
                  <a:tcPr/>
                </a:tc>
                <a:tc>
                  <a:txBody>
                    <a:bodyPr/>
                    <a:lstStyle/>
                    <a:p>
                      <a:r>
                        <a:rPr lang="en-US" dirty="0" smtClean="0"/>
                        <a:t>-0.389</a:t>
                      </a:r>
                      <a:endParaRPr lang="en-US" dirty="0"/>
                    </a:p>
                  </a:txBody>
                  <a:tcPr/>
                </a:tc>
                <a:tc>
                  <a:txBody>
                    <a:bodyPr/>
                    <a:lstStyle/>
                    <a:p>
                      <a:r>
                        <a:rPr lang="en-US" dirty="0" smtClean="0"/>
                        <a:t>543017.11</a:t>
                      </a:r>
                      <a:endParaRPr lang="en-US" dirty="0"/>
                    </a:p>
                  </a:txBody>
                  <a:tcPr/>
                </a:tc>
              </a:tr>
              <a:tr h="315772">
                <a:tc>
                  <a:txBody>
                    <a:bodyPr/>
                    <a:lstStyle/>
                    <a:p>
                      <a:r>
                        <a:rPr lang="en-US" dirty="0" smtClean="0"/>
                        <a:t>K=5</a:t>
                      </a:r>
                      <a:endParaRPr lang="en-US" dirty="0"/>
                    </a:p>
                  </a:txBody>
                  <a:tcPr/>
                </a:tc>
                <a:tc>
                  <a:txBody>
                    <a:bodyPr/>
                    <a:lstStyle/>
                    <a:p>
                      <a:r>
                        <a:rPr lang="en-US" dirty="0" smtClean="0"/>
                        <a:t>94%,3%,1%,1%</a:t>
                      </a:r>
                      <a:endParaRPr lang="en-US" dirty="0"/>
                    </a:p>
                  </a:txBody>
                  <a:tcPr/>
                </a:tc>
                <a:tc>
                  <a:txBody>
                    <a:bodyPr/>
                    <a:lstStyle/>
                    <a:p>
                      <a:r>
                        <a:rPr lang="en-US" dirty="0" smtClean="0"/>
                        <a:t>-0.347</a:t>
                      </a:r>
                      <a:endParaRPr lang="en-US" dirty="0"/>
                    </a:p>
                  </a:txBody>
                  <a:tcPr/>
                </a:tc>
                <a:tc>
                  <a:txBody>
                    <a:bodyPr/>
                    <a:lstStyle/>
                    <a:p>
                      <a:r>
                        <a:rPr lang="en-US" dirty="0" smtClean="0"/>
                        <a:t>517254.56</a:t>
                      </a:r>
                      <a:endParaRPr lang="en-US" dirty="0"/>
                    </a:p>
                  </a:txBody>
                  <a:tcPr/>
                </a:tc>
              </a:tr>
              <a:tr h="315772">
                <a:tc>
                  <a:txBody>
                    <a:bodyPr/>
                    <a:lstStyle/>
                    <a:p>
                      <a:r>
                        <a:rPr lang="en-US" dirty="0" smtClean="0"/>
                        <a:t>K=6</a:t>
                      </a:r>
                      <a:endParaRPr lang="en-US" dirty="0"/>
                    </a:p>
                  </a:txBody>
                  <a:tcPr/>
                </a:tc>
                <a:tc>
                  <a:txBody>
                    <a:bodyPr/>
                    <a:lstStyle/>
                    <a:p>
                      <a:r>
                        <a:rPr lang="en-US" dirty="0" smtClean="0"/>
                        <a:t>92%,3%,2%,1%,1%,1%</a:t>
                      </a:r>
                      <a:endParaRPr lang="en-US" dirty="0"/>
                    </a:p>
                  </a:txBody>
                  <a:tcPr/>
                </a:tc>
                <a:tc>
                  <a:txBody>
                    <a:bodyPr/>
                    <a:lstStyle/>
                    <a:p>
                      <a:r>
                        <a:rPr lang="en-US" dirty="0" smtClean="0"/>
                        <a:t>-0.317</a:t>
                      </a:r>
                      <a:endParaRPr lang="en-US" dirty="0"/>
                    </a:p>
                  </a:txBody>
                  <a:tcPr/>
                </a:tc>
                <a:tc>
                  <a:txBody>
                    <a:bodyPr/>
                    <a:lstStyle/>
                    <a:p>
                      <a:r>
                        <a:rPr lang="en-US" dirty="0" smtClean="0"/>
                        <a:t>485614.82 </a:t>
                      </a:r>
                      <a:endParaRPr lang="en-US" dirty="0"/>
                    </a:p>
                  </a:txBody>
                  <a:tcPr/>
                </a:tc>
              </a:tr>
              <a:tr h="552601">
                <a:tc>
                  <a:txBody>
                    <a:bodyPr/>
                    <a:lstStyle/>
                    <a:p>
                      <a:r>
                        <a:rPr lang="en-US" dirty="0" smtClean="0"/>
                        <a:t>K=7</a:t>
                      </a:r>
                      <a:endParaRPr lang="en-US" dirty="0"/>
                    </a:p>
                  </a:txBody>
                  <a:tcPr>
                    <a:solidFill>
                      <a:schemeClr val="accent6">
                        <a:lumMod val="60000"/>
                        <a:lumOff val="40000"/>
                      </a:schemeClr>
                    </a:solidFill>
                  </a:tcPr>
                </a:tc>
                <a:tc>
                  <a:txBody>
                    <a:bodyPr/>
                    <a:lstStyle/>
                    <a:p>
                      <a:r>
                        <a:rPr lang="en-US" dirty="0" smtClean="0"/>
                        <a:t>89%,3%,3%,2%,1%,1%,1%</a:t>
                      </a:r>
                      <a:endParaRPr lang="en-US" dirty="0"/>
                    </a:p>
                  </a:txBody>
                  <a:tcPr>
                    <a:solidFill>
                      <a:schemeClr val="accent6">
                        <a:lumMod val="60000"/>
                        <a:lumOff val="40000"/>
                      </a:schemeClr>
                    </a:solidFill>
                  </a:tcPr>
                </a:tc>
                <a:tc>
                  <a:txBody>
                    <a:bodyPr/>
                    <a:lstStyle/>
                    <a:p>
                      <a:r>
                        <a:rPr lang="en-US" dirty="0" smtClean="0"/>
                        <a:t>-0.274</a:t>
                      </a:r>
                      <a:endParaRPr lang="en-US" dirty="0"/>
                    </a:p>
                  </a:txBody>
                  <a:tcPr>
                    <a:solidFill>
                      <a:schemeClr val="accent6">
                        <a:lumMod val="60000"/>
                        <a:lumOff val="40000"/>
                      </a:schemeClr>
                    </a:solidFill>
                  </a:tcPr>
                </a:tc>
                <a:tc>
                  <a:txBody>
                    <a:bodyPr/>
                    <a:lstStyle/>
                    <a:p>
                      <a:r>
                        <a:rPr lang="en-US" dirty="0" smtClean="0"/>
                        <a:t>454752.14</a:t>
                      </a:r>
                      <a:endParaRPr lang="en-US" dirty="0"/>
                    </a:p>
                  </a:txBody>
                  <a:tcPr>
                    <a:solidFill>
                      <a:schemeClr val="accent6">
                        <a:lumMod val="60000"/>
                        <a:lumOff val="40000"/>
                      </a:schemeClr>
                    </a:solidFill>
                  </a:tcPr>
                </a:tc>
              </a:tr>
              <a:tr h="552601">
                <a:tc>
                  <a:txBody>
                    <a:bodyPr/>
                    <a:lstStyle/>
                    <a:p>
                      <a:r>
                        <a:rPr lang="en-US" dirty="0" smtClean="0"/>
                        <a:t>K=8</a:t>
                      </a:r>
                      <a:endParaRPr lang="en-US" dirty="0"/>
                    </a:p>
                  </a:txBody>
                  <a:tcPr/>
                </a:tc>
                <a:tc>
                  <a:txBody>
                    <a:bodyPr/>
                    <a:lstStyle/>
                    <a:p>
                      <a:r>
                        <a:rPr lang="en-US" dirty="0" smtClean="0"/>
                        <a:t>88%,3%,3%,2%,1%,1%,1%,1%</a:t>
                      </a:r>
                      <a:endParaRPr lang="en-US" dirty="0"/>
                    </a:p>
                  </a:txBody>
                  <a:tcPr/>
                </a:tc>
                <a:tc>
                  <a:txBody>
                    <a:bodyPr/>
                    <a:lstStyle/>
                    <a:p>
                      <a:r>
                        <a:rPr lang="en-US" dirty="0" smtClean="0"/>
                        <a:t>-0.285</a:t>
                      </a:r>
                      <a:endParaRPr lang="en-US" dirty="0"/>
                    </a:p>
                  </a:txBody>
                  <a:tcPr/>
                </a:tc>
                <a:tc>
                  <a:txBody>
                    <a:bodyPr/>
                    <a:lstStyle/>
                    <a:p>
                      <a:r>
                        <a:rPr lang="en-US" dirty="0" smtClean="0"/>
                        <a:t>445485.76 </a:t>
                      </a:r>
                      <a:endParaRPr lang="en-US" dirty="0"/>
                    </a:p>
                  </a:txBody>
                  <a:tcPr/>
                </a:tc>
              </a:tr>
              <a:tr h="552601">
                <a:tc>
                  <a:txBody>
                    <a:bodyPr/>
                    <a:lstStyle/>
                    <a:p>
                      <a:r>
                        <a:rPr lang="en-US" dirty="0" smtClean="0"/>
                        <a:t>K=9</a:t>
                      </a:r>
                      <a:endParaRPr lang="en-US" dirty="0"/>
                    </a:p>
                  </a:txBody>
                  <a:tcPr/>
                </a:tc>
                <a:tc>
                  <a:txBody>
                    <a:bodyPr/>
                    <a:lstStyle/>
                    <a:p>
                      <a:r>
                        <a:rPr lang="en-US" dirty="0" smtClean="0"/>
                        <a:t>87%,3%,3%,2%,1%,1%,1%,1%,1%</a:t>
                      </a:r>
                      <a:endParaRPr lang="en-US" dirty="0"/>
                    </a:p>
                  </a:txBody>
                  <a:tcPr/>
                </a:tc>
                <a:tc>
                  <a:txBody>
                    <a:bodyPr/>
                    <a:lstStyle/>
                    <a:p>
                      <a:r>
                        <a:rPr lang="en-US" dirty="0" smtClean="0"/>
                        <a:t>-0.282</a:t>
                      </a:r>
                      <a:endParaRPr lang="en-US" dirty="0"/>
                    </a:p>
                  </a:txBody>
                  <a:tcPr/>
                </a:tc>
                <a:tc>
                  <a:txBody>
                    <a:bodyPr/>
                    <a:lstStyle/>
                    <a:p>
                      <a:r>
                        <a:rPr lang="en-US" dirty="0" smtClean="0"/>
                        <a:t>419375.24</a:t>
                      </a:r>
                      <a:endParaRPr lang="en-US" dirty="0"/>
                    </a:p>
                  </a:txBody>
                  <a:tcPr/>
                </a:tc>
              </a:tr>
              <a:tr h="552601">
                <a:tc>
                  <a:txBody>
                    <a:bodyPr/>
                    <a:lstStyle/>
                    <a:p>
                      <a:r>
                        <a:rPr lang="en-US" dirty="0" smtClean="0"/>
                        <a:t>K=10</a:t>
                      </a:r>
                      <a:endParaRPr lang="en-US" dirty="0"/>
                    </a:p>
                  </a:txBody>
                  <a:tcPr/>
                </a:tc>
                <a:tc>
                  <a:txBody>
                    <a:bodyPr/>
                    <a:lstStyle/>
                    <a:p>
                      <a:r>
                        <a:rPr lang="en-US" dirty="0" smtClean="0"/>
                        <a:t>83%,4%,3%,3%,2%,1%,1%,1%,1%,1%</a:t>
                      </a:r>
                      <a:endParaRPr lang="en-US" dirty="0"/>
                    </a:p>
                  </a:txBody>
                  <a:tcPr/>
                </a:tc>
                <a:tc>
                  <a:txBody>
                    <a:bodyPr/>
                    <a:lstStyle/>
                    <a:p>
                      <a:r>
                        <a:rPr lang="en-US" dirty="0" smtClean="0"/>
                        <a:t>-0.229</a:t>
                      </a:r>
                      <a:endParaRPr lang="en-US" dirty="0"/>
                    </a:p>
                  </a:txBody>
                  <a:tcPr/>
                </a:tc>
                <a:tc>
                  <a:txBody>
                    <a:bodyPr/>
                    <a:lstStyle/>
                    <a:p>
                      <a:r>
                        <a:rPr lang="en-US" dirty="0" smtClean="0"/>
                        <a:t>388655.14</a:t>
                      </a:r>
                      <a:endParaRPr lang="en-US" dirty="0"/>
                    </a:p>
                  </a:txBody>
                  <a:tcPr/>
                </a:tc>
              </a:tr>
            </a:tbl>
          </a:graphicData>
        </a:graphic>
      </p:graphicFrame>
    </p:spTree>
    <p:extLst>
      <p:ext uri="{BB962C8B-B14F-4D97-AF65-F5344CB8AC3E}">
        <p14:creationId xmlns:p14="http://schemas.microsoft.com/office/powerpoint/2010/main" val="1024262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3: Identifying Key Themes of Problems and Intent Analysis</a:t>
            </a:r>
            <a:endParaRPr lang="en-US" dirty="0"/>
          </a:p>
        </p:txBody>
      </p:sp>
      <p:sp>
        <p:nvSpPr>
          <p:cNvPr id="3" name="Content Placeholder 2"/>
          <p:cNvSpPr>
            <a:spLocks noGrp="1"/>
          </p:cNvSpPr>
          <p:nvPr>
            <p:ph idx="1"/>
          </p:nvPr>
        </p:nvSpPr>
        <p:spPr/>
        <p:txBody>
          <a:bodyPr/>
          <a:lstStyle/>
          <a:p>
            <a:r>
              <a:rPr lang="en-US" dirty="0" smtClean="0"/>
              <a:t>For each of the seven clusters, topic modelling is applied to extract the key themes</a:t>
            </a:r>
          </a:p>
          <a:p>
            <a:pPr marL="0" indent="0">
              <a:buNone/>
            </a:pPr>
            <a:endParaRPr lang="en-US" b="1" dirty="0"/>
          </a:p>
        </p:txBody>
      </p:sp>
      <p:pic>
        <p:nvPicPr>
          <p:cNvPr id="6" name="Picture 5"/>
          <p:cNvPicPr>
            <a:picLocks noChangeAspect="1"/>
          </p:cNvPicPr>
          <p:nvPr/>
        </p:nvPicPr>
        <p:blipFill>
          <a:blip r:embed="rId2"/>
          <a:stretch>
            <a:fillRect/>
          </a:stretch>
        </p:blipFill>
        <p:spPr>
          <a:xfrm>
            <a:off x="974678" y="2653016"/>
            <a:ext cx="10379122" cy="4204984"/>
          </a:xfrm>
          <a:prstGeom prst="rect">
            <a:avLst/>
          </a:prstGeom>
        </p:spPr>
      </p:pic>
    </p:spTree>
    <p:extLst>
      <p:ext uri="{BB962C8B-B14F-4D97-AF65-F5344CB8AC3E}">
        <p14:creationId xmlns:p14="http://schemas.microsoft.com/office/powerpoint/2010/main" val="3444191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Problem 4: </a:t>
            </a:r>
            <a:r>
              <a:rPr lang="en-US" b="1" dirty="0" smtClean="0"/>
              <a:t>Predicting Star </a:t>
            </a:r>
            <a:r>
              <a:rPr lang="en-US" b="1" dirty="0" smtClean="0"/>
              <a:t>Ratings Given to the Bank</a:t>
            </a:r>
            <a:endParaRPr lang="en-US" b="1" dirty="0"/>
          </a:p>
        </p:txBody>
      </p:sp>
      <p:sp>
        <p:nvSpPr>
          <p:cNvPr id="3" name="Content Placeholder 2"/>
          <p:cNvSpPr>
            <a:spLocks noGrp="1"/>
          </p:cNvSpPr>
          <p:nvPr>
            <p:ph idx="1"/>
          </p:nvPr>
        </p:nvSpPr>
        <p:spPr/>
        <p:txBody>
          <a:bodyPr/>
          <a:lstStyle/>
          <a:p>
            <a:pPr marL="0" indent="0">
              <a:buNone/>
            </a:pPr>
            <a:endParaRPr lang="en-US" b="1" dirty="0"/>
          </a:p>
          <a:p>
            <a:r>
              <a:rPr lang="en-US" b="1" dirty="0"/>
              <a:t>Features Used :</a:t>
            </a:r>
            <a:r>
              <a:rPr lang="en-US" dirty="0"/>
              <a:t> </a:t>
            </a:r>
            <a:r>
              <a:rPr lang="en-US" dirty="0" smtClean="0"/>
              <a:t>Unigrams of </a:t>
            </a:r>
            <a:r>
              <a:rPr lang="en-US" dirty="0"/>
              <a:t>the Reviews </a:t>
            </a:r>
            <a:r>
              <a:rPr lang="en-US" dirty="0" smtClean="0"/>
              <a:t>after removing Stop words</a:t>
            </a:r>
            <a:endParaRPr lang="en-US" dirty="0"/>
          </a:p>
          <a:p>
            <a:endParaRPr lang="en-US" dirty="0"/>
          </a:p>
          <a:p>
            <a:r>
              <a:rPr lang="en-US" b="1" dirty="0"/>
              <a:t>Technique Used to solve the Problem</a:t>
            </a:r>
            <a:r>
              <a:rPr lang="en-US" b="1" dirty="0" smtClean="0"/>
              <a:t>: </a:t>
            </a:r>
            <a:r>
              <a:rPr lang="en-US" dirty="0" smtClean="0"/>
              <a:t>Random Forest Regressor</a:t>
            </a:r>
            <a:endParaRPr lang="en-US" dirty="0" smtClean="0"/>
          </a:p>
          <a:p>
            <a:pPr marL="0" indent="0">
              <a:buNone/>
            </a:pPr>
            <a:endParaRPr lang="en-US" dirty="0"/>
          </a:p>
        </p:txBody>
      </p:sp>
    </p:spTree>
    <p:extLst>
      <p:ext uri="{BB962C8B-B14F-4D97-AF65-F5344CB8AC3E}">
        <p14:creationId xmlns:p14="http://schemas.microsoft.com/office/powerpoint/2010/main" val="1680596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4: </a:t>
            </a:r>
            <a:r>
              <a:rPr lang="en-US" b="1" dirty="0" smtClean="0"/>
              <a:t>Predicting </a:t>
            </a:r>
            <a:r>
              <a:rPr lang="en-US" b="1" dirty="0"/>
              <a:t>Star Ratings Given to the Bank</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r>
              <a:rPr lang="en-US" dirty="0" smtClean="0"/>
              <a:t>Modelling Steps:</a:t>
            </a:r>
          </a:p>
          <a:p>
            <a:pPr lvl="1"/>
            <a:endParaRPr lang="en-US" dirty="0" smtClean="0"/>
          </a:p>
          <a:p>
            <a:pPr lvl="1"/>
            <a:r>
              <a:rPr lang="en-US" dirty="0" smtClean="0"/>
              <a:t>Making </a:t>
            </a:r>
            <a:r>
              <a:rPr lang="en-US" dirty="0"/>
              <a:t>‘Term Document Matrix (TDM)’ from </a:t>
            </a:r>
            <a:r>
              <a:rPr lang="en-US" dirty="0" smtClean="0"/>
              <a:t>Unigrams of </a:t>
            </a:r>
            <a:r>
              <a:rPr lang="en-US" dirty="0"/>
              <a:t>the </a:t>
            </a:r>
            <a:r>
              <a:rPr lang="en-US" dirty="0" smtClean="0"/>
              <a:t>Reviews</a:t>
            </a:r>
            <a:endParaRPr lang="en-US" dirty="0"/>
          </a:p>
          <a:p>
            <a:pPr lvl="1"/>
            <a:endParaRPr lang="en-US" dirty="0" smtClean="0"/>
          </a:p>
          <a:p>
            <a:pPr lvl="1"/>
            <a:r>
              <a:rPr lang="en-US" dirty="0" smtClean="0"/>
              <a:t>Outlier Analysis – In the TDM, the outliers are capped at bottom 1 percentile and top 99 percentile respectively for each Feature obtained above</a:t>
            </a:r>
            <a:endParaRPr lang="en-US" dirty="0"/>
          </a:p>
          <a:p>
            <a:pPr lvl="1"/>
            <a:endParaRPr lang="en-US" dirty="0" smtClean="0"/>
          </a:p>
          <a:p>
            <a:pPr lvl="1"/>
            <a:r>
              <a:rPr lang="en-US" dirty="0" smtClean="0"/>
              <a:t>We cannot use Linear Regression to predict here as the Dependent Variable does not follow Normal Distribution and having only two values in the data provided, it cannot be Transformed to Normal Distribution as well</a:t>
            </a:r>
          </a:p>
        </p:txBody>
      </p:sp>
    </p:spTree>
    <p:extLst>
      <p:ext uri="{BB962C8B-B14F-4D97-AF65-F5344CB8AC3E}">
        <p14:creationId xmlns:p14="http://schemas.microsoft.com/office/powerpoint/2010/main" val="2719060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4: Predicting Star Ratings Given to the Bank</a:t>
            </a:r>
            <a:endParaRPr lang="en-US" dirty="0"/>
          </a:p>
        </p:txBody>
      </p:sp>
      <p:sp>
        <p:nvSpPr>
          <p:cNvPr id="3" name="Content Placeholder 2"/>
          <p:cNvSpPr>
            <a:spLocks noGrp="1"/>
          </p:cNvSpPr>
          <p:nvPr>
            <p:ph idx="1"/>
          </p:nvPr>
        </p:nvSpPr>
        <p:spPr/>
        <p:txBody>
          <a:bodyPr/>
          <a:lstStyle/>
          <a:p>
            <a:r>
              <a:rPr lang="en-US" dirty="0" smtClean="0"/>
              <a:t>Modelling Steps:</a:t>
            </a:r>
          </a:p>
          <a:p>
            <a:pPr lvl="1"/>
            <a:endParaRPr lang="en-US" sz="2000" dirty="0" smtClean="0"/>
          </a:p>
          <a:p>
            <a:pPr lvl="1"/>
            <a:r>
              <a:rPr lang="en-US" dirty="0" smtClean="0"/>
              <a:t>Random </a:t>
            </a:r>
            <a:r>
              <a:rPr lang="en-US" dirty="0"/>
              <a:t>Forest Regressor is fitted on Train Data and used to predict the Star Ratings on Test </a:t>
            </a:r>
            <a:r>
              <a:rPr lang="en-US" dirty="0" smtClean="0"/>
              <a:t>Data</a:t>
            </a:r>
          </a:p>
          <a:p>
            <a:pPr marL="457200" lvl="1" indent="0">
              <a:buNone/>
            </a:pPr>
            <a:endParaRPr lang="en-US" dirty="0" smtClean="0"/>
          </a:p>
          <a:p>
            <a:pPr lvl="1"/>
            <a:r>
              <a:rPr lang="en-US" dirty="0" smtClean="0"/>
              <a:t>MSE</a:t>
            </a:r>
            <a:r>
              <a:rPr lang="en-US" dirty="0"/>
              <a:t>, MAPE, Correlation with Dependent Variable are the metrics used to evaluate the performance of the model  </a:t>
            </a:r>
          </a:p>
          <a:p>
            <a:pPr marL="0" indent="0">
              <a:buNone/>
            </a:pPr>
            <a:endParaRPr lang="en-US" dirty="0" smtClean="0"/>
          </a:p>
        </p:txBody>
      </p:sp>
    </p:spTree>
    <p:extLst>
      <p:ext uri="{BB962C8B-B14F-4D97-AF65-F5344CB8AC3E}">
        <p14:creationId xmlns:p14="http://schemas.microsoft.com/office/powerpoint/2010/main" val="2343788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4: </a:t>
            </a:r>
            <a:r>
              <a:rPr lang="en-US" b="1" dirty="0" smtClean="0"/>
              <a:t>Predicting Star </a:t>
            </a:r>
            <a:r>
              <a:rPr lang="en-US" b="1" dirty="0"/>
              <a:t>Ratings Given to the Bank</a:t>
            </a:r>
            <a:endParaRPr lang="en-US" dirty="0"/>
          </a:p>
        </p:txBody>
      </p:sp>
      <p:sp>
        <p:nvSpPr>
          <p:cNvPr id="3" name="Content Placeholder 2"/>
          <p:cNvSpPr>
            <a:spLocks noGrp="1"/>
          </p:cNvSpPr>
          <p:nvPr>
            <p:ph idx="1"/>
          </p:nvPr>
        </p:nvSpPr>
        <p:spPr/>
        <p:txBody>
          <a:bodyPr/>
          <a:lstStyle/>
          <a:p>
            <a:r>
              <a:rPr lang="en-US" dirty="0" smtClean="0"/>
              <a:t>Model Evaluation Metrics </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63757145"/>
              </p:ext>
            </p:extLst>
          </p:nvPr>
        </p:nvGraphicFramePr>
        <p:xfrm>
          <a:off x="1690802" y="2971547"/>
          <a:ext cx="6746547" cy="2837407"/>
        </p:xfrm>
        <a:graphic>
          <a:graphicData uri="http://schemas.openxmlformats.org/drawingml/2006/table">
            <a:tbl>
              <a:tblPr firstRow="1" bandRow="1">
                <a:tableStyleId>{5C22544A-7EE6-4342-B048-85BDC9FD1C3A}</a:tableStyleId>
              </a:tblPr>
              <a:tblGrid>
                <a:gridCol w="2248849"/>
                <a:gridCol w="2248849"/>
                <a:gridCol w="2248849"/>
              </a:tblGrid>
              <a:tr h="440393">
                <a:tc>
                  <a:txBody>
                    <a:bodyPr/>
                    <a:lstStyle/>
                    <a:p>
                      <a:endParaRPr lang="en-US" dirty="0"/>
                    </a:p>
                  </a:txBody>
                  <a:tcPr/>
                </a:tc>
                <a:tc>
                  <a:txBody>
                    <a:bodyPr/>
                    <a:lstStyle/>
                    <a:p>
                      <a:pPr algn="ctr"/>
                      <a:r>
                        <a:rPr lang="en-US" dirty="0" smtClean="0"/>
                        <a:t>TRAIN</a:t>
                      </a:r>
                      <a:endParaRPr lang="en-US" dirty="0"/>
                    </a:p>
                  </a:txBody>
                  <a:tcPr/>
                </a:tc>
                <a:tc>
                  <a:txBody>
                    <a:bodyPr/>
                    <a:lstStyle/>
                    <a:p>
                      <a:pPr algn="ctr"/>
                      <a:r>
                        <a:rPr lang="en-US" dirty="0" smtClean="0"/>
                        <a:t>TEST</a:t>
                      </a:r>
                      <a:endParaRPr lang="en-US" dirty="0"/>
                    </a:p>
                  </a:txBody>
                  <a:tcPr/>
                </a:tc>
              </a:tr>
              <a:tr h="741307">
                <a:tc>
                  <a:txBody>
                    <a:bodyPr/>
                    <a:lstStyle/>
                    <a:p>
                      <a:r>
                        <a:rPr lang="en-US" b="1" dirty="0" smtClean="0"/>
                        <a:t>RMSE</a:t>
                      </a:r>
                      <a:endParaRPr lang="en-US" b="1" dirty="0"/>
                    </a:p>
                  </a:txBody>
                  <a:tcPr/>
                </a:tc>
                <a:tc>
                  <a:txBody>
                    <a:bodyPr/>
                    <a:lstStyle/>
                    <a:p>
                      <a:pPr algn="ctr"/>
                      <a:r>
                        <a:rPr lang="en-US" dirty="0" smtClean="0"/>
                        <a:t>0.420</a:t>
                      </a:r>
                    </a:p>
                  </a:txBody>
                  <a:tcPr/>
                </a:tc>
                <a:tc>
                  <a:txBody>
                    <a:bodyPr/>
                    <a:lstStyle/>
                    <a:p>
                      <a:pPr algn="ctr"/>
                      <a:r>
                        <a:rPr lang="en-US" dirty="0" smtClean="0"/>
                        <a:t>0.940</a:t>
                      </a:r>
                    </a:p>
                  </a:txBody>
                  <a:tcPr/>
                </a:tc>
              </a:tr>
              <a:tr h="741307">
                <a:tc>
                  <a:txBody>
                    <a:bodyPr/>
                    <a:lstStyle/>
                    <a:p>
                      <a:r>
                        <a:rPr lang="en-US" b="1" dirty="0" smtClean="0"/>
                        <a:t>MAPE</a:t>
                      </a:r>
                      <a:endParaRPr lang="en-US" b="1" dirty="0"/>
                    </a:p>
                  </a:txBody>
                  <a:tcPr/>
                </a:tc>
                <a:tc>
                  <a:txBody>
                    <a:bodyPr/>
                    <a:lstStyle/>
                    <a:p>
                      <a:pPr algn="ctr"/>
                      <a:r>
                        <a:rPr lang="en-US" dirty="0" smtClean="0"/>
                        <a:t>0.134</a:t>
                      </a:r>
                      <a:endParaRPr lang="en-US" dirty="0"/>
                    </a:p>
                  </a:txBody>
                  <a:tcPr/>
                </a:tc>
                <a:tc>
                  <a:txBody>
                    <a:bodyPr/>
                    <a:lstStyle/>
                    <a:p>
                      <a:pPr algn="ctr"/>
                      <a:r>
                        <a:rPr lang="en-US" dirty="0" smtClean="0"/>
                        <a:t>0.298</a:t>
                      </a:r>
                      <a:endParaRPr lang="en-US" dirty="0"/>
                    </a:p>
                  </a:txBody>
                  <a:tcPr/>
                </a:tc>
              </a:tr>
              <a:tr h="741307">
                <a:tc>
                  <a:txBody>
                    <a:bodyPr/>
                    <a:lstStyle/>
                    <a:p>
                      <a:r>
                        <a:rPr lang="en-US" b="1" dirty="0" smtClean="0"/>
                        <a:t>CORRELATION WITH DEPENDENT VARIABLE</a:t>
                      </a:r>
                      <a:endParaRPr lang="en-US" b="1" dirty="0"/>
                    </a:p>
                  </a:txBody>
                  <a:tcPr/>
                </a:tc>
                <a:tc>
                  <a:txBody>
                    <a:bodyPr/>
                    <a:lstStyle/>
                    <a:p>
                      <a:pPr algn="ctr"/>
                      <a:r>
                        <a:rPr lang="en-US" dirty="0" smtClean="0"/>
                        <a:t>0.972</a:t>
                      </a:r>
                      <a:endParaRPr lang="en-US" dirty="0"/>
                    </a:p>
                  </a:txBody>
                  <a:tcPr/>
                </a:tc>
                <a:tc>
                  <a:txBody>
                    <a:bodyPr/>
                    <a:lstStyle/>
                    <a:p>
                      <a:pPr algn="ctr"/>
                      <a:r>
                        <a:rPr lang="en-US" dirty="0" smtClean="0"/>
                        <a:t>0.809</a:t>
                      </a:r>
                      <a:endParaRPr lang="en-US" dirty="0"/>
                    </a:p>
                  </a:txBody>
                  <a:tcPr/>
                </a:tc>
              </a:tr>
            </a:tbl>
          </a:graphicData>
        </a:graphic>
      </p:graphicFrame>
    </p:spTree>
    <p:extLst>
      <p:ext uri="{BB962C8B-B14F-4D97-AF65-F5344CB8AC3E}">
        <p14:creationId xmlns:p14="http://schemas.microsoft.com/office/powerpoint/2010/main" val="3199419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Problems </a:t>
            </a:r>
            <a:r>
              <a:rPr lang="en-US" dirty="0"/>
              <a:t>T</a:t>
            </a:r>
            <a:r>
              <a:rPr lang="en-US" dirty="0" smtClean="0"/>
              <a:t>o </a:t>
            </a:r>
            <a:r>
              <a:rPr lang="en-US" dirty="0"/>
              <a:t>B</a:t>
            </a:r>
            <a:r>
              <a:rPr lang="en-US" dirty="0" smtClean="0"/>
              <a:t>e Solved:</a:t>
            </a:r>
            <a:endParaRPr lang="en-US" dirty="0"/>
          </a:p>
        </p:txBody>
      </p:sp>
      <p:sp>
        <p:nvSpPr>
          <p:cNvPr id="3" name="Content Placeholder 2"/>
          <p:cNvSpPr>
            <a:spLocks noGrp="1"/>
          </p:cNvSpPr>
          <p:nvPr>
            <p:ph idx="1"/>
          </p:nvPr>
        </p:nvSpPr>
        <p:spPr/>
        <p:txBody>
          <a:bodyPr/>
          <a:lstStyle/>
          <a:p>
            <a:r>
              <a:rPr lang="en-US" dirty="0" smtClean="0"/>
              <a:t>Classification of Bank Reviews into Positive, Negative and Neutral</a:t>
            </a:r>
          </a:p>
          <a:p>
            <a:pPr marL="0" indent="0">
              <a:buNone/>
            </a:pPr>
            <a:endParaRPr lang="en-US" dirty="0" smtClean="0"/>
          </a:p>
          <a:p>
            <a:r>
              <a:rPr lang="en-US" dirty="0" smtClean="0"/>
              <a:t>Key Positive and Negative Words (Most </a:t>
            </a:r>
            <a:r>
              <a:rPr lang="en-US" dirty="0"/>
              <a:t>F</a:t>
            </a:r>
            <a:r>
              <a:rPr lang="en-US" dirty="0" smtClean="0"/>
              <a:t>requent </a:t>
            </a:r>
            <a:r>
              <a:rPr lang="en-US" dirty="0"/>
              <a:t>W</a:t>
            </a:r>
            <a:r>
              <a:rPr lang="en-US" dirty="0" smtClean="0"/>
              <a:t>ords)</a:t>
            </a:r>
          </a:p>
          <a:p>
            <a:pPr marL="0" indent="0">
              <a:buNone/>
            </a:pPr>
            <a:endParaRPr lang="en-US" dirty="0" smtClean="0"/>
          </a:p>
          <a:p>
            <a:r>
              <a:rPr lang="en-US" dirty="0" smtClean="0"/>
              <a:t>Identifying Key Themes and Intent Analysis</a:t>
            </a:r>
          </a:p>
          <a:p>
            <a:pPr marL="0" indent="0">
              <a:buNone/>
            </a:pPr>
            <a:endParaRPr lang="en-US" dirty="0" smtClean="0"/>
          </a:p>
          <a:p>
            <a:r>
              <a:rPr lang="en-US" dirty="0" smtClean="0"/>
              <a:t>Classifying Star Ratings given to the Bank</a:t>
            </a:r>
            <a:endParaRPr lang="en-US" dirty="0"/>
          </a:p>
        </p:txBody>
      </p:sp>
    </p:spTree>
    <p:extLst>
      <p:ext uri="{BB962C8B-B14F-4D97-AF65-F5344CB8AC3E}">
        <p14:creationId xmlns:p14="http://schemas.microsoft.com/office/powerpoint/2010/main" val="1308165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endParaRPr lang="en-US" dirty="0" smtClean="0"/>
          </a:p>
          <a:p>
            <a:r>
              <a:rPr lang="en-US" dirty="0" smtClean="0"/>
              <a:t>Converting the Reviews into lower case</a:t>
            </a:r>
          </a:p>
          <a:p>
            <a:endParaRPr lang="en-US" dirty="0" smtClean="0"/>
          </a:p>
          <a:p>
            <a:r>
              <a:rPr lang="en-US" dirty="0" smtClean="0"/>
              <a:t>Removing special characters from the Reviews</a:t>
            </a:r>
          </a:p>
          <a:p>
            <a:endParaRPr lang="en-US" dirty="0" smtClean="0"/>
          </a:p>
          <a:p>
            <a:r>
              <a:rPr lang="en-US" dirty="0" smtClean="0"/>
              <a:t>Lemmatizing the words in Reviews</a:t>
            </a:r>
            <a:endParaRPr lang="en-US" dirty="0"/>
          </a:p>
        </p:txBody>
      </p:sp>
    </p:spTree>
    <p:extLst>
      <p:ext uri="{BB962C8B-B14F-4D97-AF65-F5344CB8AC3E}">
        <p14:creationId xmlns:p14="http://schemas.microsoft.com/office/powerpoint/2010/main" val="406028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Problem 1: Classification of Bank Reviews into Positive, Negative and Neutral</a:t>
            </a:r>
            <a:endParaRPr lang="en-US" b="1" dirty="0"/>
          </a:p>
        </p:txBody>
      </p:sp>
      <p:sp>
        <p:nvSpPr>
          <p:cNvPr id="3" name="Content Placeholder 2"/>
          <p:cNvSpPr>
            <a:spLocks noGrp="1"/>
          </p:cNvSpPr>
          <p:nvPr>
            <p:ph idx="1"/>
          </p:nvPr>
        </p:nvSpPr>
        <p:spPr/>
        <p:txBody>
          <a:bodyPr/>
          <a:lstStyle/>
          <a:p>
            <a:r>
              <a:rPr lang="en-US" b="1" dirty="0" smtClean="0"/>
              <a:t>Features </a:t>
            </a:r>
            <a:r>
              <a:rPr lang="en-US" b="1" dirty="0"/>
              <a:t>Used :</a:t>
            </a:r>
            <a:r>
              <a:rPr lang="en-US" dirty="0"/>
              <a:t> </a:t>
            </a:r>
            <a:r>
              <a:rPr lang="en-US" dirty="0" smtClean="0"/>
              <a:t>Reviews given by Customers</a:t>
            </a:r>
            <a:endParaRPr lang="en-US" dirty="0"/>
          </a:p>
          <a:p>
            <a:r>
              <a:rPr lang="en-US" b="1" dirty="0"/>
              <a:t>Technique Used to solve the Problem</a:t>
            </a:r>
            <a:r>
              <a:rPr lang="en-US" b="1" dirty="0" smtClean="0"/>
              <a:t>: </a:t>
            </a:r>
            <a:r>
              <a:rPr lang="en-US" dirty="0" err="1" smtClean="0"/>
              <a:t>TextBlob</a:t>
            </a:r>
            <a:r>
              <a:rPr lang="en-US" dirty="0" smtClean="0"/>
              <a:t>() function in </a:t>
            </a:r>
            <a:r>
              <a:rPr lang="en-US" dirty="0" err="1" smtClean="0"/>
              <a:t>textblob</a:t>
            </a:r>
            <a:r>
              <a:rPr lang="en-US" dirty="0" smtClean="0"/>
              <a:t> package</a:t>
            </a:r>
            <a:endParaRPr lang="en-US" b="1" dirty="0"/>
          </a:p>
        </p:txBody>
      </p:sp>
      <p:pic>
        <p:nvPicPr>
          <p:cNvPr id="6" name="Picture 5"/>
          <p:cNvPicPr>
            <a:picLocks noChangeAspect="1"/>
          </p:cNvPicPr>
          <p:nvPr/>
        </p:nvPicPr>
        <p:blipFill>
          <a:blip r:embed="rId2"/>
          <a:stretch>
            <a:fillRect/>
          </a:stretch>
        </p:blipFill>
        <p:spPr>
          <a:xfrm>
            <a:off x="838200" y="3166281"/>
            <a:ext cx="8142027" cy="3691719"/>
          </a:xfrm>
          <a:prstGeom prst="rect">
            <a:avLst/>
          </a:prstGeom>
        </p:spPr>
      </p:pic>
    </p:spTree>
    <p:extLst>
      <p:ext uri="{BB962C8B-B14F-4D97-AF65-F5344CB8AC3E}">
        <p14:creationId xmlns:p14="http://schemas.microsoft.com/office/powerpoint/2010/main" val="3190405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Problem 2: Key Positive and Negative Words (Most Frequent Words)</a:t>
            </a:r>
            <a:endParaRPr lang="en-US" b="1" dirty="0"/>
          </a:p>
        </p:txBody>
      </p:sp>
      <p:sp>
        <p:nvSpPr>
          <p:cNvPr id="3" name="Content Placeholder 2"/>
          <p:cNvSpPr>
            <a:spLocks noGrp="1"/>
          </p:cNvSpPr>
          <p:nvPr>
            <p:ph idx="1"/>
          </p:nvPr>
        </p:nvSpPr>
        <p:spPr/>
        <p:txBody>
          <a:bodyPr/>
          <a:lstStyle/>
          <a:p>
            <a:endParaRPr lang="en-US" b="1" dirty="0" smtClean="0"/>
          </a:p>
          <a:p>
            <a:r>
              <a:rPr lang="en-US" b="1" dirty="0" smtClean="0"/>
              <a:t>Features </a:t>
            </a:r>
            <a:r>
              <a:rPr lang="en-US" b="1" dirty="0"/>
              <a:t>Used :</a:t>
            </a:r>
            <a:r>
              <a:rPr lang="en-US" dirty="0"/>
              <a:t> </a:t>
            </a:r>
            <a:r>
              <a:rPr lang="en-US" dirty="0" smtClean="0"/>
              <a:t>Noun list from positive and negative reviews body as calculated in the previous problem</a:t>
            </a:r>
            <a:endParaRPr lang="en-US" dirty="0"/>
          </a:p>
          <a:p>
            <a:endParaRPr lang="en-US" b="1" dirty="0" smtClean="0"/>
          </a:p>
          <a:p>
            <a:r>
              <a:rPr lang="en-US" b="1" dirty="0" smtClean="0"/>
              <a:t>Technique </a:t>
            </a:r>
            <a:r>
              <a:rPr lang="en-US" b="1" dirty="0"/>
              <a:t>Used to solve the </a:t>
            </a:r>
            <a:r>
              <a:rPr lang="en-US" b="1" dirty="0" smtClean="0"/>
              <a:t>Problem: </a:t>
            </a:r>
            <a:r>
              <a:rPr lang="en-US" dirty="0" smtClean="0"/>
              <a:t>POS Tagging to get Nouns followed by </a:t>
            </a:r>
            <a:r>
              <a:rPr lang="en-US" dirty="0" err="1" smtClean="0"/>
              <a:t>FreqDist</a:t>
            </a:r>
            <a:r>
              <a:rPr lang="en-US" dirty="0" smtClean="0"/>
              <a:t>() function from ‘</a:t>
            </a:r>
            <a:r>
              <a:rPr lang="en-US" dirty="0" err="1" smtClean="0"/>
              <a:t>nltk</a:t>
            </a:r>
            <a:r>
              <a:rPr lang="en-US" dirty="0" smtClean="0"/>
              <a:t>’ package</a:t>
            </a:r>
          </a:p>
          <a:p>
            <a:endParaRPr lang="en-US" b="1" dirty="0"/>
          </a:p>
          <a:p>
            <a:r>
              <a:rPr lang="en-US" dirty="0" smtClean="0"/>
              <a:t>20 most frequent positive and negative words are calculated and represented as ‘Count vs Word’ </a:t>
            </a:r>
            <a:r>
              <a:rPr lang="en-US" dirty="0"/>
              <a:t>G</a:t>
            </a:r>
            <a:r>
              <a:rPr lang="en-US" dirty="0" smtClean="0"/>
              <a:t>raph</a:t>
            </a:r>
            <a:endParaRPr lang="en-US" dirty="0"/>
          </a:p>
          <a:p>
            <a:pPr marL="0" indent="0">
              <a:buNone/>
            </a:pPr>
            <a:endParaRPr lang="en-US" dirty="0"/>
          </a:p>
        </p:txBody>
      </p:sp>
    </p:spTree>
    <p:extLst>
      <p:ext uri="{BB962C8B-B14F-4D97-AF65-F5344CB8AC3E}">
        <p14:creationId xmlns:p14="http://schemas.microsoft.com/office/powerpoint/2010/main" val="1418026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2: Key Positive and Negative Words (Most Frequent Words)</a:t>
            </a:r>
            <a:endParaRPr lang="en-US" dirty="0"/>
          </a:p>
        </p:txBody>
      </p:sp>
      <p:sp>
        <p:nvSpPr>
          <p:cNvPr id="11" name="AutoShape 14" descr="data:image/png;base64,iVBORw0KGgoAAAANSUhEUgAAAtMAAAHnCAYAAAB699EXAAAABHNCSVQICAgIfAhkiAAAAAlwSFlzAAALEgAACxIB0t1+/AAAADh0RVh0U29mdHdhcmUAbWF0cGxvdGxpYiB2ZXJzaW9uMy4xLjIsIGh0dHA6Ly9tYXRwbG90bGliLm9yZy8li6FKAAAgAElEQVR4nOzdd5ydZZ3//9c1PTOpkzpJJpmEQIAUCOlEgVCkRbGCIE1XcRXdtStf3d+639Wvrru6zbK6i9IERAWEhA4hAdID6Y20ySSZ1EmftJm5fn+cE5yNSUiZM/eU1/PxOA9m7lM+7xNR3l5c932HGCOSJEmSTl1W0gEkSZKk5soyLUmSJJ0my7QkSZJ0mizTkiRJ0mmyTEuSJEmnyTItSZIknSbLtCS1ICGEvSGE/id4fnEI4bJGjJQRIYRXQwifTjqHJFmmJekoIYS1IYQr6/3+8RDCjhDCpQ0859UQwoF0Ad4WQng8hFByJp8ZY2wbY1yd/vz7QgjfO+r5QTHGV89kxtFCCM+HEL5R7/deIYR4nGM9GnK2JCXNMi1JJxBCuAP4GXB9jHFKBkZ8IcbYFjgH6Aj8awZmZNpUoP7/0bgEWHaMY2/HGDedygeHEHLOPJ4kZY5lWpKOI4RwF/Bj4OoY47R6x8eEEKaFEHaGEOYf2TYRQvhYCGHuUZ/x1RDCk+82K8ZYBfwRGJx+X4cQwgMhhK0hhPIQwndCCFnp5waEEKaEEHalV7R/V29eTD9/F/AJ4Bvple+n08+vDSFcGULoGULYH0IorvfeYenPy03//qkQwtL0qvzzIYS+x4k/FRh3JB/wXuDfgBFHHZtab9ZnQggrQwhVIYSnQgg9j/oOd4cQ3gbeTh+7KoSwLP2dfwqEeq8/7p+HJGWaZVqSju1zwD8CV8QY5xw5GELoBUwCvgcUA18D/hhC6Ao8BfQLIZxX73NuBR58t2EhhC7AR4C30of+E+gA9Ce1wns78Mn0c/8IvAB0AnqnX/u/xBh/BfwW+FF668f7j3p+IzA9PfOIW4A/xBgPhxA+CPwf4MNAV+A14JHjxJ8F5AMXpH+/BHgRWHnUsanp73o58APgRqAEKAcePeozPwiMBs5P/9n8EfgO0AVYBYyr99p3/fOQpEyxTEvSsV0FzAAWHnX8VuCZGOMzMca6GOOLwBzguhjjQeB36dcQQhgElAETTzDnP0IIO4H5QCXwlRBCNnATcE+McU+McS2pFfLb0u85DPQFesYYD8QYXz/N7/gwcHM6awA+nj4G8FngBzHGpTHGGuD/ARcea3U6/b1nApekV7o7pvdtv1bv2PnAkW0ynwB+HWN8M/3ee4CxIYSyeh/7gxhjVYxxP3AdsCTG+IcY42FSq971t4s01J+HJJ0yy7QkHdtfk9rH/D/ponlEX+Bj6S0eO9NF+D2kVlgB7gduSb/nNuCxdGE8nr+JMXaMMfaKMX4ixriV1OprHqkV2yPKgV7pn79BapvDrPTVOT51mt/xD6RKbE9SK8eRVAE+8j3/vd53rErP7HXMT0qtOl9CajvHkTL7er1jFTHGI9+nZ/3vFmPcC2w/6rMr6v3cs/7vMcZ41PMN9echSafMEzsk6di2AFeQWk39OaltH5AqcQ/GGD9zrDfFGGeEEA6RKpC3pB+naht/Xm1dkj7WB9iQnrEJ+AxACOE9wEshhKkxxpVHxznRkBjjzhDCC6S2W5wHPJIuqpD6nt+PMf72JDNPJfV/QNby50L+BvA/6WNT6712Y/q7kf4ORUDnI9/vGNkrgdJ6rw/1fz+FPw9JanCuTEvScaT3FV8OXBNCOHKVjYeA94cQrg4hZIcQCkIIl4UQetd76wPAT4Ga09lyEGOsBR4Dvh9CaJfeWvGV9OwjJzoembeDVPGsPcZHbSa15/pEHia1H/sj/HmLB8B/Afekt6ocOSHyYyf4nGmkrkZyK+kyHWPcAWxNH6tfph8GPhlCuDCEkE9qC8nM9HaWY5kEDAohfDh9dY+/Ad65xN4p/HlIUoOzTEvSCcQYK0gV6o+GEH6Q/v0GUifnbSW1gvt1/vf/nj5I6qoc73ri4Ql8EdgHrCa1XeJh4Nfp50YCM0MIe0md9Pi3McY1x/iMe0mdwLfzBFcUeQo4G9gcY5x/5GCM8Qngn4BHQwi7gUXAtccLG2OsBuaSOhFxUb2nXgO6Ua9MxxhfBv6O1EmFlcBZpPZrH++ztwEfA35IajvI2aRWvY842T8PSWpw4c//Rk+S1BBCCG1IbRO5KMb4dtJ5JEmZ48q0JDW8zwGzLdKS1PJ5AqIkNaAQwlpSV5b4YMJRJEmNwG0ekiRJ0mlym4ckSZJ0mizTkiRJ0mlq1numu3TpEsvKyhKZvX//ftq0aZPIbOc73/nOd77zne985zeuuXPnbosxdv2LJ2KMzfYxfPjwmJQ5c+YkNtv5zne+853vfOc73/mNC5gTj9FH3eYhSZIknSbLtCRJknSaLNOSJEnSabJMS5IkSafJMi1JkiSdJsu0JEmSdJos05IkSdJpskxLkiRJp8kyLUmSJJ0my7QkSZJ0mizTkiRJ0mmyTEuSJEmnyTItSZIknSbL9Gk4cLiW/TV1SceQJElSwizTp+jxN9cz9gcv88zb1UlHkSRJUsIs06eoS9t8dlQf5oVV1dTWxaTjSJIkKUGW6VP0ngFdKOtcyLb9dby8dHPScSRJkpQgy/QpysoK3DqmLwAPzihPOI0kSZKSZJk+DR8bXkpeNrz29jbWbNuXdBxJkiQlxDJ9GjoU5vKe0jYA/NbVaUmSpFbLMn2arhlQCMBjcyrYf6g24TSSJElKgmX6NJ3VKZcLSjuy+0ANT8/fmHQcSZIkJcAyfQZuS5+I+MCMtcToZfIkSZJaG8v0GZgwtISOhbks2rCb+et3JR1HkiRJjcwyfQYKcrO5aUQpAA9O90RESZKk1sYyfYZuGd2HEODpBRup2nco6TiSJElqRJbpM9S3cxGXntOVQzV1/H5ORdJxJEmS1Igs0w3g9rGpExEfmllOXZ0nIkqSJLUWlukGcOk53ejdqQ0VVfuZ8vbWpONIkiSpkVimG0B2VuATo1Or056IKEmS1HpYphvIjSN6k5edxeTlW6ioqk46jiRJkhqBZbqBdG6bz/VDS4gRfjtzXdJxJEmS1Ags0w3otvSJiI/NqeDA4dqE00iSJCnTLNMNaFhpRwb1bE/VvkM8u6gy6TiSJEnKMMt0AwohcNuY1Or0A56IKEmS1OJZphvYBy7sSbuCHN5at5NFG3YlHUeSJEkZZJluYIV5OXxseCkAD81wdVqSJKkls0xnwCfG9AHgyXkb2LX/cMJpJEmSlCmW6Qw4q2tb3jOgCwcO1/GHueuTjiNJkqQMsUxnyK3pExEfmlFOXV1MOI0kSZIywTKdIVee142SDgWs2baPaau2Jx1HkiRJGWCZzpCc7CxuGZXaO/3gjLXJhpEkSVJGWKYz6KZRpeRkBV5cspnKXfuTjiNJkqQGZpnOoG7tCrhmcA/qIjw8c13ScSRJktTALNMZduSOiI/MquBQTV3CaSRJktSQLNMZNqpfMQO7t2Pb3oM8v3hT0nEkSZLUgCzTGRZC4NaxqdXpB70joiRJUotimW4EHxrWi6K8bGatqWLZpt1Jx5EkSVIDsUw3grb5OXz4ot5A6iYukiRJahks043ktvRWjyfe3MCeA4cTTiNJkqSGYJluJOd0b8fofsXsO1TLk29tSDqOJEmSGoBluhHdVu9ExBhjwmkkSZJ0pizTjeh95/ega7t8Vmzey8w1VUnHkSRJ0hnKWJkOIZSGECaHEJaGEBaHEP42ffy7IYQNIYR56cd19d5zTwhhZQhheQjh6kxlS0peThY3jywFvEyeJElSS5DJleka4KsxxvOAMcDdIYTz08/9a4zxwvTjGYD0cx8HBgHXAD8PIWRnMF8ibh7dh+yswPOLNrFl94Gk40iSJOkMZKxMxxgrY4xvpn/eAywFep3gLTcAj8YYD8YY1wArgVGZypeUkg5tuOq87tTURR6dXZF0HEmSJJ2BRtkzHUIoA4YBM9OHvhBCWBBC+HUIoVP6WC+gfrtcz4nLd7N15ETEh2euo6a2LuE0kiRJOl0h01eVCCG0BaYA348xPh5C6A5sAyLwj0BJjPFTIYSfAdNjjA+l33cv8EyM8Y9Hfd5dwF0AJSUlw59++umM5j+e6upqCgsLT+u9MUb+5vltbNxTy9fHdmRM74JGnd8QnO985zvf+c53vvNb0/wRI0bMjTGO+IsnYowZewC5wPPAV47zfBmwKP3zPcA99Z57Hhh7os8fPnx4TMqcOXPO6P2/fn117PvNifGW/56eyPwz5XznO9/5zne+853fmuYDc+Ix+mgmr+YRgHuBpTHGn9Q7XlLvZR8CFqV/fgr4eAghP4TQDzgbmJWpfEn78EW9aZObzRsrt7Nyy96k40iSJOk0ZHLP9DjgNuDyoy6D96MQwsIQwgJgPPBlgBjjYuAxYAnwHHB3jLE2g/kS1aFNLh8c1hOAh7xMniRJUrOUk6kPjjG+DoRjPPXMCd7zfeD7mcrU1Nw6pi+PzKrgj3PX841rBlKYl7H/OCRJkpQB3gExQYN6dmB4307sOVjDn+ZtTDqOJEmSTpFlOmG3jUldJu/B6eVHTryUJElSM2GZTti1Q3pQXJTHksrdvLluZ9JxJEmSdAos0wnLz8nmppGlADw4fW2iWSRJknRqLNNNwC2j+hACPLNwE9v2Hkw6jiRJkk6SZboJKC0u5Ipzu3Goto7H5lS8+xskSZLUJFimm4hb0yci/nbGOmrrPBFRkiSpObBMNxGXnN2VPsWFbNi5n8nLtiQdR5IkSSfBMt1EZGUFbh3TB4AHvSOiJElSs2CZbkI+NryU/JwspqzYSvn2fUnHkSRJ0ruwTDchnYryeP8FPQH47cx1CaeRJEnSu7FMNzFH7oj42JwKDhyuTTiNJEmSTsQy3cRcUNqRob07sLP6ME/P35h0HEmSJJ2AZboJOnKZvIc8EVGSJKlJs0w3QR+4oCcd2uQyf/0u5lfsTDqOJEmSjsMy3QQV5GZz44jegKvTkiRJTZlluon6xOjUVo+n5m9kx75DCaeRJEnSsVimm6iyLkVcck5XDtbU8Ye565OOI0mSpGOwTDdhtx85EXFmOXV1MeE0kiRJOpplugkbf243enVsQ/n2al5buS3pOJIkSTqKZboJy84K3DK6DwAPTvdEREmSpKbGMt3E3TSylNzswCvLNrN+R3XScSRJklSPZbqJ69I2n+uGlFAX4eGZ65KOI0mSpHos083A7WNTJyL+bnYFB2tqE04jSZKkIyzTzcBFfTpxXkl7tu87xHOLNiUdR5IkSWmW6WYghMBt6cvkPeCJiJIkSU2GZbqZuOHCnrTLz2Fu+Q4Wb9yVdBxJkiRhmW42ivJz+Mjw3gA8NMMTESVJkpoCy3Qzcmt6q8eTb21g3+G6hNNIkiTJMt2MDOjWlovP6sz+w7W8unZ/0nEkSZJaPct0M3PkRMTnVlZTVxcTTiNJktS6WaabmavO705JhwI27q3ljVXbko4jSZLUqlmmm5mc7Kx39k7fP21tsmEkSZJaOct0M3TTyFJysuDlZVuoqKpOOo4kSVKrZZluhrq0zWdcaQExwoMzvImLJElSUizTzdR1A4oA+N3sCvYfqk04jSRJUutkmW6mBhTnckFpR3btP8xT8zckHUeSJKlVskw3Y3denDoR8b5p5cToZfIkSZIam2W6GbtuSAmdi/JYWrmbOeU7ko4jSZLU6limm7H8nGxuHtUHgPu8TJ4kSVKjs0w3c58Y04fsrMDzizaxadeBpONIkiS1KpbpZq6kQxuuHtSdmrrIw7PWJR1HkiSpVbFMtwC3jy0D4OGZ6zhUU5dsGEmSpFbEMt0CjO5XzLk92rFt70GeXVSZdBxJkqRWwzLdAoQQ3lmdvt8TESVJkhqNZbqF+OCwnrQvyOHNdTtZuH5X0nEkSZJaBct0C1GYl8ONI0oBuH/62kSzSJIktRaW6RbktrF9CQGemr+R7XsPJh1HkiSpxbNMtyB9OxcxfmA3DtXU8bs5FUnHkSRJavEs0y3M7WP7AvDbGeuoqfUyeZIkSZlkmW5hLjm7K/26FLFh535eWrol6TiSJEktmmW6hcnKCtw2JrU6/cD0tYlmkSRJauks0y3QR0f0pjAvm2mrtrNi856k40iSJLVYlukWqH1BLh++qBfg6rQkSVImWaZbqCN3RHz8zQ3sPnA42TCSJEktlGW6hTqnezvG9u9M9aFa/jBnfdJxJEmSWiTLdAt2x8VlADw4o5y6uphsGEmSpBbIMt2CXXleN3p2KGDNtn28tnJb0nEkSZJaHMt0C5aTncWt6Zu43D9tbbJhJEmSWiDLdAt304hS8nKymLx8C+Xb9yUdR5IkqUWxTLdwndvm8/6hPYkRHpxennQcSZKkFsUy3QrcmT4R8bE5FVQfqkk2jCRJUgtimW4FhvTuwLA+Hdl9oIY/zduYdBxJkqQWwzLdStyRvonL/dPWEqOXyZMkSWoIlulW4rohJXRpm8+yTXuYtaYq6TiSJEktgmW6lcjLyeKWUaUA3D99baJZJEmSWgrLdCvyiTF9yckKPL94M5W79icdR5IkqdmzTLci3dsXcPXgHtTWRR6euS7pOJIkSc1exsp0CKE0hDA5hLA0hLA4hPC36ePFIYQXQwhvp//aKX08hBD+I4SwMoSwIIRwUaaytWZHTkR8ZNY6DtbUJhtGkiSpmcvkynQN8NUY43nAGODuEML5wLeAl2OMZwMvp38HuBY4O/24C/hFBrO1WiPLOnFeSXu27T3EMwsrk44jSZLUrGWsTMcYK2OMb6Z/3gMsBXoBNwD3p192P/DB9M83AA/ElBlAxxBCSabytVYhBO4Y2xeA+6Z5R0RJkqQz0Sh7pkMIZcAwYCbQPcZYCanCDXRLv6wXUFHvbevTx9TAbriwFx3a5DK/YifzKnYmHUeSJKnZCpm+gUcIoS0wBfh+jPHxEMLOGGPHes/viDF2CiFMAn4QY3w9ffxl4BsxxrlHfd5dpLaBUFJSMvzpp5/OaP7jqa6uprCwMJHZDTH//vm7eWpFNZf1LeCLozq++xsaeP6Zcr7zne985zvf+c5vTCNGjJgbYxzxF0/EGDP2AHKB54Gv1Du2HChJ/1wCLE///Evg5mO97niP4cOHx6TMmTMnsdkNMb98275Y9q2J8ez/80zcuudAo88/U853vvOd73znO9/5jQmYE4/RRzN5NY8A3AssjTH+pN5TTwF3pH++A/hTveO3p6/qMQbYFdPbQdTw+nQu5Ipzu3Goto7fza549zdIkiTpL2Ryz/Q44Dbg8hDCvPTjOuCHwFUhhLeBq9K/AzwDrAZWAv8NfD6D2QTcnr5M3kMzyqmprUs2jCRJUjOUk6kPjqm9z+E4T19xjNdH4O5M5dFfes+ALvTvUsTqbft4cclmrh3ixVMkSZJOhXdAbMWysgK3py+Td//0tYlmkSRJao4s063cR4b3pigvmxmrq1i2aXfScSRJkpoVy3Qr164gl48M7w3AA9O9iYskSdKpsEzrna0eT7y5gV37DyecRpIkqfmwTIsB3doxbkBn9h+u5fdzvEyeJEnSybJMC4A70pfJe3BGOXV1mb0rpiRJUkthmRYAV5zXnV4d21C+vZopK7YmHUeSJKlZsEwLgOyswG1eJk+SJOmUWKb1jptGlJKfk8Wry7eydtu+pONIkiQ1eZZpvaNTUR4fuKAn4GXyJEmSToZlWv/LHReXAfD7uRXsO1iTbBhJkqQmzjKt/2Vwrw4M79uJPQdqeHLehqTjSJIkNWmWaf2FIzdxuX/aWmL0MnmSJEnHY5nWX7h2cAld2+WzYvNeZqyuSjqOJElSk2WZ1l/Iy8nillF9gNTqtCRJko7NMq1j+sToPuRkBV5YsokNO/cnHUeSJKlJskzrmLq1L+DaISXURXh4ppfJkyRJOhbLtI7rjvSJiI/MquDA4dqE00iSJDU9lmkd1/C+nRjUsz1V+w4xaUFl0nEkSZKaHMu0jiuEwB1jywC4f7qXyZMkSTqaZVon9IELe9KxMJcF63cxr2Jn0nEkSZKaFMu0TqggN5ubRpYC8MB0T0SUJEmqzzKtd3Xr6L5kBZi4YCNb9xxMOo4kSVKTYZnWuyotLuSK87pzuDby6Kx1SceRJElqMizTOilHTkT87cx1HK6tSzaMJElSE2GZ1kkZN6AzZ3UtYtPuA7yweHPScSRJkpoEy7ROSgiBOy4uA1KXyZMkSZJlWqfgwxf1pm1+DrPWVLF25+Gk40iSJCXOMq2T1jY/h48O7w3AP762gy//bh6PzFrHqq17vaGLJElqlXKSDqDm5dPv7cfLyzZTUbWfJ97awBNvbQCgS9s8RpYVM6pfMSPLijmvpD3ZWSHhtJIkSZllmdYp6d2pkFe/Np4nJ89kb5sezFpTxcw1VWzbe5BnF23i2UWbAGiXn8OIsk6M6teZUf06MaRXR/Jy/BchkiSpZbFM65RlZwXKOuYyfHgZd1xcRoyRtdurmbVmOzPXVDFrTRXrd+xn8vKtTF6+FYCC3CyGlXZiZL9iRvcrZlifjhTm+befJElq3mwzOmMhBPp1KaJflyJuGtkHgI079zN7bWrVevaaKt7espfpq7czffV2AHKyAoN7dWB0v9TWkBF9i+lQmJvk15AkSTpllmllRM+Obbjhwl7ccGEvALbvPcjstTuYvTa1cr144y7mVexkXsVOfjl1NSHAwO7t0uW6MyP7daJbu4KEv4UkSdKJnXKZDiF0AkpjjAsykEctVOe2+VwzuAfXDO4BwJ4Dh3lz3U5mrdnOrDVVzK/YxbJNe1i2aQ/3Ty8HoF+XIkalT2oc1a+Y3p3aEIInNUqSpKbjpMp0COFV4APp188DtoYQpsQYv5LBbGrB2hXkcuk5Xbn0nK4AHDhcy/yKncxaU8WstVXMLd/Bmm37WLNtH7+bUwFASYeCd4p1X7yluSRJSt7Jrkx3iDHuDiF8GvhNjPHvQwiuTKvBFORmM7p/Z0b37wzA4do6lmzc/U65nr22ispdB/jTvI38ad5GBnXNZeKo6Eq1JElK1MmW6ZwQQglwI/DtDOaRAMjNzuKC0o5cUNqRz1zSn7q6yNtb9jJrbRX/8vxyFm89zPTV27n4rC5JR5UkSa3YyV749x+A54GVMcbZIYT+wNuZiyX9b1lZgYE92nHbmL781Xv6AfDTV1YmnEqSJLV2J1umK2OMQ2OMnweIMa4GfpK5WNLx3XFxGYU5gWmrtjO3fEfScSRJUit2smX6P0/ymJRxHdrkcs2AQgB+NtnVaUmSlJwT7pkOIYwFLga6hhDqX7mjPZCdyWDSiUw4p4hnVu3nlWVbWLRhF4N7dUg6kiRJaoXebWU6D2hLqnS3q/fYDXw0s9Gk4+uQn8Uto/oC8PNXXZ2WJEnJOOHKdIxxCjAlhHBfjLG8kTJJJ+WuS/rz0Ixynl20iZVb9jCgW7ukI0mSpFbmZPdM54cQfhVCeCGE8MqRR0aTSe+iR4cCPjqiNzHCzyevSjqOJElqhU62TP8eeAv4DvD1eg8pUZ+79CyyswJ/mr+Rddurk44jSZJamZMt0zUxxl/EGGfFGOceeWQ0mXQSSosLueHCntTWRX4xxdVpSZLUuE62TD8dQvh8CKEkhFB85JHRZNJJ+vxlAwgB/jh3PZW79icdR5IktSInW6bvILWtYxowN/2Yk6lQ0qkY0K0t1w0u4VBtHb+aujrpOJIkqRU5qTIdY+x3jEf/TIeTTtbd4wcA8MisdWzbezDhNJIkqbU44aXxjggh3H6s4zHGBxo2jnR6zu/ZnivO7cbLy7Zw7+tr+OY15yYdSZIktQInu81jZL3He4HvAh/IUCbptNx9eWp1+sHp5eyqPpxwGkmS1Bqc7DaPL9Z7fAYYRuruiFKTcVGfTowb0Jm9B2u4b9rapONIkqRW4GRXpo9WDZzdkEGkhvCF8am/LX8zbQ17D9YknEaSJLV0J1WmQwhPhxCeSj8mAcuBP2U2mnTqxvQvZnjfTuysPsxvZ5QnHUeSJLVwJ3UCIvAv9X6uAcpjjOszkEc6IyEEvnD5AD75m9n892truOPiMgpys5OOJUmSWqiT3TM9BVgGtAM6AYcyGUo6E5ed05XBvdqzbe9Bfje7Iuk4kiSpBTvZbR43ArOAjwE3AjNDCB/NZDDpdIUQ+EL6utO/nLKKQzV1CSeSJEkt1cmegPhtYGSM8Y4Y4+3AKODvMhdLOjPvO78HZ3dry8ZdB3jiLXckSZKkzDjZMp0VY9xS7/ftp/BeqdFlZYV37or4i1dXUVPr6rQkSWp4J1uInwshPB9CuDOEcCcwCXgmc7GkMzdhaAl9igtZu72aSQsrk44jSZJaoBOW6RDCgBDCuBjj14FfAkOBC4DpwK8aIZ902nKys/j8ZWcB8LPJK6mriwknkiRJLc27rUz/G7AHIMb4eIzxKzHGL5Nalf63TIeTztSHL+pNSYcCVmzeywtLNicdR5IktTDvVqbLYowLjj4YY5wDlGUkkdSA8nKy+Owl/YHU6nSMrk5LkqSG825luuAEz7VpyCBSpnx8VB+6tM1j4YZdTFmxNek4kiSpBXm3Mj07hPCZow+GEP4KmJuZSFLDKsjN5tPvTa1O//QVV6clSVLDebfbiX8JeCKE8An+XJ5HAHnAhzIZTGpIt47pyy9eXcWc8h3MXFPFmP6dk44kSZJagBOuTMcYN8cYLwb+AVibfvxDjHFsjHFT5uNJDaNtfg6fHFcGpPZOS5IkNYSTus50jHFyjPE/049XMh1KyoQ7Ly6jbX4Or729jXkVO5OOI0mSWoCM3cUwhPDrEMKWEMKiese+G0LYEEKYl35cV++5e0IIK0MIy0MIV2cql1qvjoV53DqmL5DaOy1JknSmMnlL8PuAa45x/F9jjBemH88AhBDOBz4ODEq/5+chhOwMZlMr9en39qMgN4uXlm5maeXupONIkqRmLmNlOsY4Fag6yZffADwaYzwYY1wDrARGZSqbWq8ubfP5+Mg+gHunJUnSmQuZvExYCKEMmBhjHJz+/bvAncBuYA7w1RjjjhDCT4EZMcaH0nhAhRUAACAASURBVK+7F3g2xviHY3zmXcBdACUlJcOffvrpjOU/kerqagoLCxOZ7fwzm7+9upbPP7OV2gj/fk0XerV7t4vaNOz8huB85zvf+c53vvMb14gRI+bGGEf8xRMxxow9SN0lcVG937sD2aRWxL8P/Dp9/GfArfVedy/wkXf7/OHDh8ekzJkzJ7HZzj/z+d/64/zY95sT41cfm5fI/DPlfOc73/nOd77zGxcwJx6jj2Zyz/SxivvmGGNtjLEO+G/+vJVjPVBa76W9gY2NmU2ty+cuHUB2VuCJtzZQUVWddBxJktRMNWqZDiGU1Pv1Q8CRK308BXw8hJAfQugHnA3Masxsal36dC7kAxf0pLYu8supq5KOI0mSmqlMXhrvEWA6MDCEsD59C/IfhRAWhhAWAOOBLwPEGBcDjwFLgOeAu2OMtZnKJgF8/rKzCAEem72ezbsPJB1HkiQ1Q6d+5tVJijHefIzD957g9d8ntY9aahRnd2/HNYN68OyiTfxq6mr+bsL5SUeSJEnNTKNu85CamrvHDwDg4Znr2L73YMJpJElSc2OZVqs2uFcHxg/syv7Dtfz6jTVJx5EkSc2MZVqt3hcuPxuAB6aVs2v/4YTTSJKk5sQyrVZveN9OjO3fmT0Ha3hg2tqk40iSpGbEMi0BX7w8tXf612+sYd/BmoTTSJKk5sIyLQFjz+rMsD4d2VF9mIdnrks6jiRJaiYs0xIQQnhndfpXr63mwGEvcy5Jkt6dZVpKGz+wG+eXtGfrnoP8fk5F0nEkSVIzYJmW0kIIfCG9Ov1fU1ZzuLYu4USSJKmps0xL9VwzqAcDurVlw879PPHWhqTjSJKkJs4yLdWTlRX4/GVnAfCLV1dRWxcTTiRJkpoyy7R0lA9c0JPS4jas2baPSQsrk44jSZKaMMu0dJSc7Cw+d2lq7/TPXllJnavTkiTpOCzT0jF8ZHgverQvYPnmPby0dHPScSRJUhNlmZaOIT8nm7su6Q/AzyavJEZXpyVJ0l+yTEvHcfOoPnQuymP++l289va2pONIkqQmyDItHUebvGz+6r39APjp5JUJp5EkSU2RZVo6gdvG9KV9QQ6z1lQxa01V0nEkSVITY5mWTqBdQS53jnN1WpIkHZtlWnoXn7y4jKK8bKau2Mr8ip1Jx5EkSU2IZVp6F52K8rh1TF8gdWUPSZKkIyzT0kn4q/f2Iz8nixeWbGbZpt1Jx5EkSU2EZVo6Cd3aFfDxkaUA/HzyqoTTSJKkpsIyLZ2kuy49i9zswMQFG9m4pybpOJIkqQmwTEsnqVfHNnx4WG/qIvxkxk4enbWOHfsOJR1LkiQlyDItnYK7xw+gU2Eua3bW8K3HFzLy+y9xx69n8dicCnZVH046niRJamQ5SQeQmpM+nQuZ/LXL+OUzM1m0K49pq7YzZcVWpqzYyrezF/Les7ty/ZASrhrUnfYFuUnHlSRJGWaZlk5Rx8I8ruxXyDeHD2f73oM8v3gzkxZuZPqq7byybAuvLNtC3uNZXHJOV95/QQlXnNedtvn+V02SpJbIf8JLZ6Bz23xuGd2HW0b3Yeuegzy3eBMT529k1toqXlq6mZeWbiYvJ4vxA7syYWhPLj+3G0UWa0mSWgz/qS41kK7t8rltTF9uG9OXLbsP8OyiTUxcsJHZa3fw/OLNPL94MwW5WVx+bjcmDO3J+IHdaJOXnXRsSZJ0BizTUgZ0a1/AHReXccfFZWzadYBnFlYyccFG3ly3k2cWbuKZhZsozMvmivO6c/2QEi4b2JWCXIu1JEnNjWVayrAeHQr41Hv68an39GPDzv08u7CSpxdUMr9iJ0/P38jT8zdSlJfNVed35/qhPbnknC7k51isJUlqDizTUiPq1bENn35vfz793v5UVFWnV6wrWbhhF0/O28iT8zbSLj+HqwZ1Z8LQEt4zoCt5OV7BUpKkpsoyLSWktLiQz156Fp+99CzKt+9j4oJKJi2oZEnlbh5/cwOPv7mB9gU5XD2oB9cPLWHcgC7kZlusJUlqSizTUhPQt3MRd48fwN3jB7B6614mLahk0sJKlm3aw+/nruf3c9fTsTCXa9LFOr8uJh1ZkiRhmZaanP5d2/LFK87mi1eczcote5i4ILUVZOWWvTw6u4JHZ1fQrTCbv6kt56PDe3vioiRJCbJMS03YgG7t+NKV7fjSleewYvMeJs7fyJ/mb6R8ezXfeXIR//Hy29x1SX9uGd2Hwjz/6yxJUmNzA6bUTJzTvR1fed9AXvnqZXxlTAfO7dGOLXsO8r1JS3nPP03mZ5NXsvvA4aRjSpLUqlimpWYmOyswrrQNz/7te7n3jhFcWNqRqn2H+OfnlzPuh6/w4xeWU7XvUNIxJUlqFSzTUjMVQuCK87rzxOcv5refHs2Y/sXsOVDDf76yknE/fIXvTVzClt0Hko4pSVKL5iZLqZkLITBuQBfGDejCnLVV/HTySl5dvpX/eX0ND8wo58YRvfnsJWdRWlyYdFRJklocV6alFmREWTH3fXIUE7/4Hq4d3INDNXU8NGMd4//lVb72+/ms3ro36YiSJLUolmmpBRrcqwO/uHU4L375Ej40rBd1MfKHueu54idT+MLDb7K0cnfSESVJahEs01ILdnb3dvzrTRcy+WuXcfOoUnKyAhMXVHLtv7/Gp++fw7yKnUlHlCSpWbNMS61A385F/ODDQ5ny9fHceXEZ+TlZvLR0Mx/82Rvcdu9MZqzeTozeVVGSpFNlmZZakZ4d2/DdDwzi9W9ezl9fehZFedm89vY2Pv6rGXzsv6bz6vItlmpJkk6BZVpqhbq2y+db157LG9+6nC9deTYd2uQyp3wHd/5mNh/46Rs8t2gTdXWWakmS3o1lWmrFOhbm8aUrz+GNb13OPdeeS5e2+SzcsIu/fmgu1/z7VP40bwM1tXVJx5QkqcmyTEuibX4On730LF7/5nj+4QOD6NmhgBWb9/K3j87jip9M4dFZ6zhUY6mWJOlolmlJ7yjIzeaOi8t49evj+aePDKGscyHl26v51uMLueyfJ3PfG2s4cLg26ZiSJDUZ3gFR0l/Iy8nippF9+MhFvZm0sJKfTV7Jis17+e7TS/jp5JWM75NLh9I9DOjWLumokiQlyjIt6bhysrO44cJevH9oT15cupmfvrKShRt28fslh/j9kqkM7N6OCUNLuH5oCf27tk06riRJjc4yLeldZWUFrh7Ug/ed351pq7Zz70sLmLPpMMs372H5i3v48YsrOK+kfapYDymhrEtR0pElSWoUlmlJJy2EwLgBXSjY1YEhFwzjjZXbmLigkheWbGJp5W6WVu7mn59fzuBe7ZkwtCfXDymhtLgw6diSJGWMZVrSacnLyWL8ud0Yf243DtYM5rUV25i0sJIXl2xm0YbdLNqwmx8+u4wLendgwtCeXDe0hF4d2yQdW5KkBmWZlnTG8nOyufL87lx5fncOHK5lyoqtTFpQyUtLNzN//S7mr9/F959ZyrA+HVPFekgPSjpYrCVJzZ9lWlKDKsjN5upBPbh6UA/2H6rl1eVbmLigkpeXbeatdTt5a91O/nHiEkb07cSEoSVcO6SE7u0Lko4tSdJpsUxLypg2edlcOyRVmKsP1fDKsi1MnF/J5OVbmFO+gznlO/iHiUsYWVbM+4eWcM3gErq2y086tiRJJ80yLalRFOblMGFoTyYM7cnegzW8vHQzExdUMmX5VmatqWLWmir+/qnFjO7XmQkXlHDNoB50bmuxliQ1bZZpSY2ubX4ON1zYixsu7MXuA4dTxXp+JVPf3sr01duZvno7/9+fFnPxWZ25fkgJVw/qQaeivKRjS5L0FyzTkhLVviCXDw3rzYeG9WbX/sO8uGQzExds5PW3t/Fa+vGdJxcxbkAXrh9awtXn90g6siRJ77BMS2oyOrTJ5aPDe/PR4b3ZWX2IFxZv5ukFG5m2ajtTVmxlyoqtfDt7Ied2zuXKHW8zsl8nhpV2ok1edtLRJUmtlGVaUpPUsTCPG0eWcuPIUqr2HeK5RZuYtHAj01dtZ+GWQyx8aQUAudmBob07MqpfMaPKihle1on2BbkJp5cktRaWaUlNXnFRHreM7sMto/uwfe9BHnl5DttCR2avrWJJ5W7mlu9gbvkOfsEqsgKcV9KekWXFjO5XzMh+xXTxREZJUoZYpiU1K53b5jO2dwHDhw8CYNf+w7xZvoOZa6qYvbaKBet3snjjbhZv3M1909YC0L9rEaP7FTOqXzEjy4rp3clbnEuSGoZlWlKz1qFN7ju3NQfYf6iWtyp2MHvNDmat3c7c8h2s3rqP1Vv38cisCgB6dWyT2haSLtdndS0ihJDk15AkNVOWaUktSpu8bC4+qwsXn9UFOJtDNXUs2riL2elrWc9aW8WGnft54q0NPPHWBgA6F+W9U6xH9SvmvJL2ZGdZriVJ784yLalFy8vJ4qI+nbioTyc+e+lZ1NZFlm/aw+y1qXI9c00V2/Ye5NlFm3h20SYA2uXnMKKsEyP7pfZdD+nVkbycrIS/iSSpKcpYmQ4h/BqYAGyJMQ5OHysGfgeUAWuBG2OMO0Lq36/+O3AdUA3cGWN8M1PZJLVe2VmB83u25/ye7bnj4jJijKzdXs2sNduZmV69Xr9jP5OXb2Xy8q0A5OdkMaxPR0b168zofsWEmpjwt5AkNRWZXJm+D/gp8EC9Y98CXo4x/jCE8K30798ErgXOTj9GA79I/1WSMiqEQL8uRfTrUsRNI/sAsHHnfmavrXqnXK/cspcZq6uYsboKgPzswFWr3mTC0J5cNrArBble51qSWquMlekY49QQQtlRh28ALkv/fD/wKqkyfQPwQIwxAjNCCB1DCCUxxspM5ZOk4+nZsc07tzsH2L73ILPX7mDWmipmrN7OksrdTFxQycQFlRTlZXPl+d2ZMLQnl5zThfwci7UktSYh1V8z9OGpMj2x3jaPnTHGjvWe3xFj7BRCmAj8MMb4evr4y8A3Y4xzjvGZdwF3AZSUlAx/+umnM5b/RKqrqyksTO7yWs53vvOTm1++bS9vbQ9Mq9jPqh017xwvzAmM6pXPxaUFDO2eT26GTmJM+vs73/nOd35rnD9ixIi5McYRRx9vKicgHuufOMds+THGXwG/AhgxYkQcPnx4JnMd19y5c0lqtvOd7/xk5zN3Lh++OjW/fPs+Ji2sZOL8SpZU7ubV8gO8Wn6A9gU5XD2oB9cPLWHcgC7kZjfcCYxJf3/nO9/5zm+t84+lscv05iPbN0IIJcCW9PH1QGm91/UGNjZyNkk6ZX07F/H5ywbw+csGsHrrXiYtqGTSwkqWbdrD7+eu5/dz19OxMJdr0sV6bP/O5DRgsZYkJauxy/RTwB3AD9N//VO9418IITxK6sTDXe6XltTc9O/ali9ecTZfvOJsVm7Z886+6pVb9vLo7AoenV1BcVEe1wzuwYShJYzu19nrWUtSM5fJS+M9Qupkwy4hhPXA35Mq0Y+FEP4KWAd8LP3yZ0hdFm8lqUvjfTJTuSSpMQzo1o4vXdmOL115Dss37WHSgo1MXFDJ6m37eHjmOh6euY4ubfO5Nl2sR5QVW6wlqRnK5NU8bj7OU1cc47URuDtTWSQpSQN7tGNgj4F8+apzWFq5h0kLU8W6fHs1D84o58EZ5XRrl891Q0qYMLSEi/p0IstiLUnNQlM5AVGSWrwQ/nzDmK+9byCLN6YusTdp4UYqqvZz37S13DdtLSUdCrhuSAnXDy1hWGlHUve1kiQ1RZZpSUpACIHBvTowuFcHvnnNQBas38WkhZVMWlDJhp37uff1Ndz7+hp6dWzD9UNLuH5ICUN7d7BYS1ITY5mWpISFELigtCMXlHbknmvP5a2KnamrgqSL9a+mruZXU1dTWtyG64f05Jz8wzStC0NJUutlmZakJiSEwEV9OnFRn058+7rzeHPdDiYuqOSZhZVUVO3nv6asAuCxldP55Lh+XHled09clKQEWaYlqYnKygqMKCtmRFkxfzfhfOasreKp+Rv549wKZqyuYsbqKkqL23DH2DJuHFlK+4LcpCNLUqtjmZakZiA7KzC6f2dG9+/M1SUHeLumC/dPW8u6qmq+N2kpP3lxBR8d3ps7Ly6jf9e2SceVpFbDMi1JzUxRbhZ/NaYfd15cxivLtvCbN9YwbdV2HphezgPTyxk/sCufHNeP957dxRMWJSnDLNOS1ExlZwWuOr87V53fnWWbdnPfG2t54q0NTF6+lcnLtzKgW1vuvLiMD1/Ui8I8/+dekjIhK+kAkqQzd26P9vzwI0OZfs8VfP3qgfRoX8DKLXv5zpOLGPP/Xub/PbOU9Tuqk44pSS2OZVqSWpDiojzuHj+A1745nv+8eRgX9enI7gM1/Grqai750WQ+99BcZq2pInXjWUnSmfLf+0lSC5SbncX7L+jJ+y/oyfyKnfzmjTVMXFDJs4s28eyiTQzq2Z5PjuvH+y8oIT8nO+m4ktRsuTItSS3cBaUd+bePD+ONb13OFy8fQOeiPBZv3M3Xfj+fcT98hZ+8uIItew4kHVOSmiXLtCS1Et3bF/DV9w3kjW9dzo8+OpTzStqzbe8h/uPltxn3w1f48u/msWD9zqRjSlKz4jYPSWplCnKzuXFEKR8b3puZa6r4zRtreHHJZp54awNPvLWB4X078clxZVwzqAc52a65SNKJWKYlqZUKITCmf2fG9O9MRVU1D0xfy6OzK5hbvoO55Tso6VDAbWP7cvPIPnQqyks6riQ1SS45SJIoLS7k29efz4x7ruAfbxhE/65FVO46wI+eW87YH77MPY8vYMXmPUnHlKQmx5VpSdI7ivJzuG1sGZ8Y3Zepb2/l12+sZeqKrTwyq4JHZlUwbkBnLutRx0UxendFScIyLUk6hqyswGUDu3HZwG6s3LKX+6at4Y9zN/DGyu28sRJeWD+db1xzLiPLipOOKkmJcpuHJOmEBnRry/c+OIQZ91zBt649l3Z5gdlrd/Cx/5rOp+6bzdLK3UlHlKTEuDItSTopHQpz+etLz2JQfhWz93Tgf15bzSvLtjB5+RZuuKAnX7lqIH06FyYdU5IalSvTkqRTUpibxVeuOoep3xjPJ8eVkZuVxZPzNnL5j1/l755c5A1gJLUqlmlJ0mnp0jafv3//IF7+6qV85KLe1MXIgzPKufRHr/LPzy9j1/7DSUeUpIyzTEuSzkhpcSE/vvECnvvSJbzv/O7sP1zLzyav4pIfTea/pqxi/6HapCNKUsZYpiVJDeKc7u341e0jePzzFzOmfzG79h/mh88u47J/mczDM9dxuLYu6YiS1OAs05KkBnVRn0488pkxPPCpUQzu1Z7Nuw/yf55YyFU/mcLT8zdSVxeTjihJDcYyLUlqcCEELjmnK0/d/R5+essw+nUpYu32ar74yFu8/6evM2XFVmK0VEtq/izTkqSMycoKTBjakxe+fAk/+PAQurfPZ/HG3dzx61nc/N8zeHPdjqQjStIZsUxLkjIuNzuLm0f1YcrXx3PPtefSoU0uM1ZX8eGfT+MzD8xhxeY9SUeUpNNimZYkNZqC3Gw+e+lZTP3GeL4wfgBtcrN5cclmrv63qXzlsXlUVFUnHVGSTollWpLU6Dq0yeVrVw9kyjcu4/axfcnJCjz+5gYu//GrfPepxWzbezDpiJJ0UizTkqTEdGtXwP+9YTAvf+UyPjSsFzV1kfumreWSH03mJy+uYM8Bb/wiqWmzTEuSEtencyH/etOFPPM37+WKc7tRfaiW/3j5bS750WT+57XVHDjsjV8kNU2WaUlSk3FeSXvuvXMkf/jrsYws68SO6sN8b9JSxv/Lq/xu9jpqvPGLpCYmJ+kAkiQdbURZMY99diyvLt/KPz23jGWb9vDNPy7kl1NXc2mvLNZlracwL4eivByK8rMpys+hMC+btvk5FOblkJfjWpGkxmGZliQ1SSEExp/bjUvP6crTCzby4xdWsHrrPlZvBebNP+F7c7MDRfmpsl2YlyrbRfnZFOblpAt39jvPHzlelJ+den3+n0v5O8/lZZOTbUGX9Jcs05KkJi0rK3DDhb24dnAJj7+5nlfmraSwfSf2Hapl38Gad/5aXe/nw7WRndWH2VndcCcw5udkUZSfQ6e8Oj6yZyUThvSkT+fCBvt8Sc2TZVqS1Czk5WTx8VF9ODt7K8OHDzvu62KMHKqto/pgLXsP1lB9qJZ9h2pSxftgLdVHfj5US/XBGvamj73z2oM17DtUQ/XBI+9L/fVgTR0Haw5RtQ9+9NxyfvTccob27sD1Q0q4fmgJvTtZrKXWyDItSWpRQgjk52STn5NNp6K8BvnMGCMHDtex92ANf5g8h6X7Cnlp6WYWrN/FgvW7+MGzy7iwtCMThpZw3ZASenZs0yBzJTV9lmlJkt5FCIE2edm0yctmVK8CPjd8GAcO1/Lq8i08vaCSV5ZuYV7FTuZV7OR7k5YyvG+nd4p19/YFSceXlEGWaUmSTkNBbjbXDC7hmsElVB+qYfKyrUxcsJFXlm1hbvkO5pbv4P9OXMLIsmImDC3hmsE96NbOYi21NJZpSZLOUGFeDtcPTe2d3newhpeWbmbSgkpeXbGVWWuqmLWmiu8+tZjR/Tpz/dASrh3cg85t85OOLakBWKYlSWpARfk53HBhL264sBd7Dhx+p1hPWbGV6au3M331dv7+qcWM7Z8q1tcM6tFge7slNT7LtCRJGdKuIJcPDevNh4b1Ztf+w7y4ZDOTFmzktbe38frK1OM7Ty5i3IAuTBhawtXn96BDYW7SsSWdAsu0JEmNoEObXD46vDcfHd6bndWHeGHxZiYurOSNlduYumIrU1ds5dvZC3nPgC5MGNqTqwZ1p32BxVpq6izTkiQ1so6Fedw4spQbR5ZSte8Qzy/exMQFG5m+ajuTl29l8vKt5D2exSXndGXC0BKuOK8b7SzWUpNkmZYkKUHFRXncPKoPN4/qw7a9B3luUapYz1xTxUtLN/PS0s3k5WQxfmBXrh/ak+KauqQjS6rHMi1JUhPRpW0+t47py61j+rJlz4FUsZ5fyezyKp5fvJnnF28mLxuuXDmX64f05PJzu9EmLzvp2FKrZpmWJKkJ6taugNvHlnH72DI27TrAs4sqmbigkrnlO3hm4SaeWbiJNrnZXHFeNyYMLeGygd0oyLVYS43t/2/vvMPsKqv2fT9pk04SEiD0FoIYApIgVekoiIpU+UBpfthF8eP7qaCCBcX6ISoKIiKKAgoioBhBinQSCAkdpAUSJKGk9zy/P973MGcmk2rOu2cy676uc83sPefMs+bM2Xuvvd5VwpkOgiAIgnbOBuv05MQ9tuDEPbbgb/+8j0kM5voJUxg/6Q2un5Cc7D49urL/dutzyMgNeec2g2nqFo51EJQgnOkgCIIg6EAM7t2Vd43ako+8Y0smvTaHv0ycwg0TpzDhxelcO34y146fTL+mbhyw3focssNQ9tx6CD26dana7CBYawlnOgiCIAg6KJsM6s1H99qKj+61FS+8OofrJ07mhglTeGTyDK5+8CWufvAl+vfsxoFv3YBDRg5lj60H071rONZBsCYJZzoIgiAI1gI2Xbc3n9h7az6x99Y8O202N0yYzPUTpvD4yzP5w7gX+cO4FxnQuzvvfusGvGfkUHbbcl26hWMdBP8x4UwHQRAEwVrGFoP78Kl9h/GpfYfx9CuzuGHCFG6YOJkn/z2L398/id/fP4lBfXrw7hEbcMj2Q9lly3Xp2kVVmx0EHZJwpoMgCIJgLWbr9fpy6v7DOHX/YTz575m5YHEyz0ydzeX3vsDl977A4L49OGjEUN4zcig7bz4oHOsgWAXCmQ6CIAiCTsI26/fjtAP68bn9h/H4yzO5ITvWz706h8vueZ7L7nme9fo1cfD2ybEetelAuoRjHQTLJZzpIAiCIOhkSOItQ/vzlqH9+fyB2/DI5BncMDE51pNem8uv7nqOX931HBv078nB2w/lkB2G8rZNBiCFYx0ErQlnOgiCIAg6MZIYsdE6jNhoHf73XcOZ+NL0HLGewktvzOWXdz7LL+98lo0G9OLg7Tdgoy7zWXfabIb0a6JPU7gRQRBHQRAEQRAEQHKsR248gJEbD+ALB23L+Elv5OLF5Fhf9M9n0xNvuxWAPj26sl7/ngzp18SQfk2s16+J9fr1bP6+fxND+jYxsHePSBcJ1lrCmQ6CIAiCYCkk8bZNB/K2TQfypYPfwoOTXue6h6Zw9xMvMXtJN16ZOZ/ZCxbz7LTZPDtt9nJ/V7cuauFwD+nXM3+tOd3ZIe/bFANmgg5HONNBEARBECyXLl3EqM0GMWqzQYwbN49Ro0ZhmxnzFjF15jxemTGfqbPm88qM+bwycx5TZ87nlfyYOnM+0+cuZMr0eUyZPm+FWgN7d89OdrPDPaTmcPdtYsr0hfR9eWaBv7ptJs1YxAZvzKVvj270buoaQ3CCcKaDIAiCIFh1JLFOr+6s06s7W6/Xb7nPnbdwMVNnNjvcU9twuF+ZOY9psxbw+pyFvD5nIU/+e9ayf+GY29fwX7OK/O0fb37bo2sX+jR1pXePbvRp6kqfpm706dGN3j260rcpOdx9enSjT1PaV/vat6nb0q/Jz43WhB2LcKaDIAiCIGgoPbt3ZZNBvdlkUO/lPm/xEvP6nAV1ke55bzrbNYf75ddm0qtXz0KWL82sOXNxl+7Mmr+I2fMXsWDxEhbMWcLrcxauMY2e3bss0wGfP2s62059vEV6TC1XvVePrmvMhmDlCWc6CIIgCIJ2QdcuYnDfJgb3bVrmc8aNG8eoUaMKWrVsfdvMX7SE2fMXMWfBYmYvSA727PmLmbNgEbPy1+btRcyZX/e8Bc0/r/8d8xYuYd7CBbw6e0GbNvzjuX+1ub9vU7fmXPScFrNe/6a6/PSUOjOgd/doc7gGCWc6CIIgCIJgNZBEz+5d6dm9K+uuod+5ZImZt2jxmw727AXJya454hOeeJreAzdgBncl+gAAIABJREFU6qx5OUe9OXI/a35y2J9ZQUFo965iSN8mhrRyuFt3YhnctylywleCcKaDIAiCIAjaCV26iN49Uj71kH5LR+g3WDiZUaOGLbXfNtPnLqzLRc+FoXXbte9nzlvE5OnzmLwSBaGD+vRoUQi6ePZM7nzjqbqc8G706dEy77tvLT2lR7dO0RIxnOkgCIIgCIIOjiQG9O7BgN49GLb+yhWEvrKCTiyvzprPa7MX8NrsBTxe30HliSdX2q5e3bu+WWTZu0ed452LNvvW5YX36dGV3k2t97V8ru3VfYsaRjjTQRAEQRAEnYhVKQh9dfb8NyPcU2fO56Enn2Hg4A1a5n3nPPGWKSnpZ3MXpse0WW3nf68qAr6rFzli1MZr5PetCcKZDoIgCIIgCJaiaxflosXm7ilbdXmFUaOGr9TrlywxcxfWCi7riixrueDzs+O9IDneLYs3l35urTizqZ0N9qnEmZb0HDATWAwssj1a0iDgCmBz4DngKNuvV2FfEARBEARB8J/RpYtySkc3WH7myUpz3/1j2WnEBmvml60hqnTt97G9o+3RefsLwM22hwE35+0gCIIgCIIgAFK0vFs76zDSnqx5P3Bp/v5S4NAKbQmCIAiCIAiCFVKVM21gjKRxkk7J+9a3PQUgf12vItuCIAiCIAiCYKVQFS1GJG1oe7Kk9YC/A58G/mx7QN1zXrc9sI3XngKcAjB06NBR1113XSmzWzBnzhx6915+FWzoh37oh37oh37oh37orx36o0ePHleXntyM7UofwFnA/wBPAEPzvqHAEyt67ahRo1wVY8eOrUw79EM/9EM/9EM/9EM/9MsCjHUb/mjxNA9JfST1q30PHAg8DPwZOD4/7Xjg2tK2BUEQBEEQBMGqUEVrvPWBayTV9C+3faOk+4ErJZ0MvAAcWYFtQRAEQRAEQbDSFHembT8D7NDG/leB/UrbEwRBEARBEASrS3tqjRcEQRAEQRAEHYpwpoMgCIIgCIJgNQlnOgiCIAiCIAhWk3CmgyAIgiAIgmA1CWc6CIIgCIIgCFaTcKaDIAiCIAiCYDUJZzoIgiAIgiAIVhOl6YgdE0lTgecrkh8MTKtIO/RDP/RDP/RDP/RDP/TLspntIa13dmhnukokjbU9OvRDP/RDP/RDP/RDP/Q7h35bRJpHEARBEARBEKwm4UwHQRAEQRAEwWoSzvTqc2Hoh37oh37oh37oh37odyr9pYic6SAIgiAIgiBYTSIyHQRBEARBEASrSTjTQRAEQRAEQbCahDMdBEEQBEEQBKtJONNBsIpI6lO1DUEQBCWRdIik8BnaAZIGShpZtR0lkTSojX1bVGFLW8SBsQpIapL0X5K+JOkrtUdB/e9I6i+pu6SbJU2TdFwh7W2y5sN5e6SkM0to19kgScfV3nNJm0p6e0H93SU9CjyWt3eQ9NOC+r0lfVnSRXl7mKRDCmmf3Ma+b5fQzlqHSHpQ0muSZkiaKWlGQf3Kjr2sX/nxl3U3k7R//r6XpH4FtQe18eheUP+wNh77SVqvoA2Vvf/AB4Gn8rHwloK6QOXnv66SbiqhtRwbbs3noEHAQ8Alkn5QUP/UrC9JF0t6QNKBpfSB6yT1r7NnO+C6gvrLJZzpVeNa4P3AImB23aMUB9qeARwCvAhsA5xeSPsi4IvAQgDbE0gn15L8FNgNOCZvzwR+UlD/h8C7gFcBbD8EvLOg/iXAfNJ7AOkz8I1C2kdIOra2kW8ilhqp2kD+DzgeWNd2f9v9bPdf0YvWIFUee9AOjj9J/w38Afh53rUx8KeCJjwATAWeBJ7K3z+bL+qjCuifDPwCODY/LgJOA+6U9KFGi1f9/ts+Dngb8C+SI3e3pFMKOvSVnf9sLwbmSFqnhN4yWCefgw4DLrE9Cti/oP5JWf9A0rn/RKBYQAU4h+RQ983H+1VAsYDGiuhWtQEdjI1tv7tC/VoU5mDgd7Zfk1RKu7ft+1rpLSolntnF9k6SHgSw/bqkHiUNsD2p1XuwuKD8VraPlnRMtmWuyn0ADgP+LGkJcBDwmu1PFNIGmAQ87Op6eVZ57EH7OP4+CbwduBfA9lMlo7LAjcA1tv8GkKNi7wauJN1o79Jg/SXAW2z/O+uvD1yQdW8HLmuwftXvP7ZnSPoj0Av4LPAB4HRJP7J9foPlqzz/AcwDJkr6O3VBNNufKaTfTdJQ4CjgjEKa9dTe64NJzvxDJd9/2zfklagxQD/gUNtPldJfEeFMrxp3Sdre9sSK9K+T9DgwF/iEpCGkA7wE0yRtBRhA0hHAlELaNRZK6lpnwxDSBa4UkyTtDjg78Z8hp3wUYoGkXjT//VuRIjUNQy3z1D5CioTdCXxN0iDbrzVSv47/Bf4i6Tbq/mbbpZY5qzz2oH0cf/NtL6hdPyV1q9lTiNG2P1bbsD1G0jm2T5PUVEB/85ojnXkF2CbfWC0soF/p+y/pvcBJwFakG4e3235FUm/SebDRznTx818rbsiPqvga8DfgDtv3S9qStEJTinGSxgBbAF/MKxINv/5KOp+Wn/P+wDPApyWVvJlZLjG0ZRVQypfdGniWdBALsO1ihQCSBgIzbC/OJ7H+tl8uoLslaerQ7sDrpPfgONvPNVq7zoZjgaOBnYBLgSOAM21fVUh/MHAeaWlNpDvkU22/Wkj/QFJEYrusvQdwou1bGqj5LC1PZPWRCNveslHarewYA8wCJlJ3Ard9dgn9bEMlx17Wbg/H33eAN4APA58GPgE8artIlCx/Bm4Gfp93HQ0cQIpO3297pwbr/xTYlLS8DHA4KdXgdOB62/s0WL/q9//XwC9s397Gz/azfXOD9Q8AzqTl+e8E27c2UreVDb2ATW0/UUqzTnup4IWkLWw/W0i/C7Aj8IztNyStC2yUU84aqXv88n5u+9JG6q8s4UyvApI2a2u/7ecL6R8J3Gh7plLx0U7AN2w/UEI/29AH6GJ7ZinNVvrbAvuRnLqbbZeMDFdOPoHtSvr777E9rYBmF2A323c2Wms5Noy1Pboq/WzD7sDm1K3o2f51YRsqO/7y5+BkUs6kSFGyX5RKvck3s18F9sz6dwBnA9NJDs7TDdYXyYHeo07/jwX//krf//ZAFee/Ou33At8DetjeQtKOwNdsv6+Q/p3AQTlvuVaAd6XtEYX0v2b7K3XbXYFf2z52OS/rNIQzvRrkPLWetW3bLxTSnWB7pKQ9gW+RDuwv2W50riCSBpAiIpvT0pkousSSo4ObtLKhyM2EpB+1sXs6MNb2tQX0b7a934r2NUj7btu7rfiZDdP/NvAP22Mq0r+MtLw9nuY8eZf6/Es6B/iO7Tfy9kDg87aLdfTIjvy8XIxVu5g22Z5TyoagOiQdBpwLrEdyZmsrs0UKgSV9gHQOmJ63BwB72y5ShClpHLAvcKvtt+V9E21vX0j/PaR0t/cAw4FfA8faHl9I/1fAE7a/ldOqrgIesH1WIf09gLOAzUjX/9rnr8jq6IoIZ3oVkPQ+4PvAhqR8uc2Ax2y/tZD+g7bfJulbwETbl9f2FdC+C7iHpZfZiy2xSPo6cAKpmrz2wbXtfQvpXwhsS8tl3kdIzv0ztj/bIN2eQG/gFmBvmlMt+gN/td3wNlWSzgYmAFdXEQmTNBPoQ0qvWkj5C/ljwHZVRQHbOs4lPdDo1IZWevcA+9uelbf7AmNs715Ifxvgf1j6hr7U8V+1M1mpMyHpaeC9Va0GShpve8dW+4pc/7LWvbZ3qdesBbhK6Ge9Q0kOdT/gsJIFeHll5rckH2Af0rXnhwX1Hwc+B4yjrvC/VJrliogCxFXj66QlppuyU7sPzW3aSvCSpJ+TcnbPzXeHpdob9rR9WiGtZXEUqaJ7QUX6WwP72l4EIOkCUu7eAaQTTKP4KKlyfkPSiaTmTM+gXGvA00jO7GJJcynsSNgu2U+3LR4GNqB80V+NrpKabM+HN3M3SxTd1dOz5kgD2J6Vc8dLcRXwM1J7upJddGp8hwqdSeBi2nAmCvLvitPq2rrWlfRhHpb0X6RjcRipAP2uRotWXYAnqf6G/TxSa8Y7gdsk7VQwzXS67b8W0lplwpleNRbaflVSF0ldbN8i6dyC+keRim2+lwsAhlKu1+1lSn1Or6dlN4VS3RwgOTQDSKsCVbARyaGcnrf7ABvmgrSGVZXbPg84T9Kn3fj2U8uyoWpntpbaMIyWKVZLFUM1iMHAo5Luo+Xnv0i+JPAb4GZJl5AurCeRinBLMrv+4qnU63VuQf1Fti8oqNeaqp3Jqp2JsZKuIHX0qT8Gri6o/wNSAMGkIsxxhbTJemeQ/vbLSTnrJfpcj221XfJvhrQaX8/rpCLQ75P+D0VWhoBbJH0XuJqWn79iNWPLI9I8VgGlCUiHkhqVr0ty6nYutcyZbdgTGGb7EqX2XH1LVPNK+iTwTVI1eX2KRbF8JUmjSYNzHqYCh0ZpCuCZwK2kyOw7SY3kfwecZbvhNzaSRpBOZPUOZZEiuJzmVBtSc6vt60voZu2PAKeSBlWMJ60Q3V1wiX+vtvbbvq2EfrbhIJqLb8c491suqL8zqZPG5LxrKHC07SIXd0lnkc6511DBDb2k80irE5U4k7luoCsVORP5Rq41tn1SIf0+wJdp2U3pG7ZLDk4LKkJSW12riqV5rohwpleBWgEO6UA+FlgH+G2pnB1JXwVGA8NtbyNpQ+Aq23sU0P4XaWhKserpNmx4hLTE1Dpvu6RDM5Q0OEHAfbYnr+Ala1L7q6Sc6e2Av5CGp9xh+4gC2t8GdiblzEFKbxpn+wuN1s76E7P+PbZ3zF1dzrZ9dAn9bMP62QZI//uqVkgqQ2lownDS5/9x2yX6K9e02woalMwZrtqZbNfOxNqO0rCWI1sVAf/e9rsK6VedM78+KXi0oe2DcjeR3WxfXEK/vRPO9CpS5QVV0njSONcHShdASPoz8MEqK/cl3Wa7zQhhQRsqSzXIDuUOwIO2d8ifxV/Yfm8B7QnAjraX5O2u2Y4ixTeS7re9cz4GdrE9v62CpAbqHwV8l+ZViXcAp9v+QyH9yorfJO1r+x/ZhqUouMwfVEguhD4ZeCstz3+lbiaqLkBtqwi4ZAFkpQV4kv5KGul+Rr7+dCNdA4p0M8k2vIelP39fK6W/PCJnehVo44J6vqRiF1RggW1Lqk2A6lNIF9LBOz5HR+qXGEu2xhuXO5n8mWqWOdtMNaBcztg820skLZLUn7TkXbIt0ACgtqS+TkFdgBeVWmH9Cfi7pNdpTjcowRmklK5XAHKK1U1AqWO/yuK3vYB/AG3dtJmUdtAwqnbmJf2v7e+0UQhW0y/VHnEdUp/tWqrVbaQ+x9OX/ao1ymXA48C7SNP4jqXsBNiqC1CXSNrUuRWu0tyJktHIqnPmB9u+UtIXAWwvklTs/yDpZ6SuVvuQPgNHAPeV0l8R4UyvGlVfUK/M3TwG5GLAk4CLCmn/KT+qpBYB2LVuX8kCiFNpTjXYp5ZqUEI4tyWakB3Ki0jRiVmUO5mcAzwg6Vaa88W/WEgb2x/I356Vb+jWAW4spU8alFK/CvUq5TrpQIXFb7a/mr/9iHOP6cJU6szT7DC2LgQrzS9J9SJH5e0PkSKFbd5kNICtbR8p6f22L5VUK8IrRdUFqGcAd0iqpRW+EziloH7VBXizlYbm1IJ5u9JcjF+C3Z3mbEywfbak79P4Y3+liTSPVUCtGrQrTaR6qPAyxwHUTcCy/fdS2p2ddpBqMM72qPz95qRx1g0d5VqnfRnwFKmS+wXgXhcapV1nQyXFt1n7u8BIUrEppFHWE2z/v0L6lRa/ZRteIN3AXEEantFpLx753N/XeRpdIc22+iyXPP/cZ/vtkm4njTJ/mZTqWCpn9ywqLEDNNgymeQLj3SVriKrOmVdqkXc+MIJ0UzcEOKLgNajW5/se0g3kq8DDtoeV0F8REZleNW6U9DdaXlD/Ukpc0hbAP2sOtKRekja3/VwDNa+0fVTO12198bTtHRql3YYtVS9zVp1qcI+knW3f38j/+TK4hDTG+X2k1JLxkm53atvXcOqLb7Mt3Unt4hpefAtg+3RJ9aOkL7R9TQntTH9gDulG+k2zKBuZGU6KDn8SuFjS9aQCrDtKiCv11T+cpXNmi+RM5kjsx0gpBuOAdST9wPZ3S+gDcyXtWXu/c0FaydaEF+aakS+TUu365u9LcXz+Wt81yTQ41U3StrYfV3O/5do5f9Oc9lEkMmx7nxI6y9F/QKmrUa0A+YmSBcjA9fn6+x2a2wP+oqD+conI9CrS6oJ6e8kLqqSxpKWOBXm7B3Cn7Z2X/8r/SHOo7SmSrqTlSUyk8cZHLeOljbDlj6Q74lp/3Q8BO9gutcxZb8te5FQDFxoiI+lRYBvgeWA2zUVopYoAu5LSXPYhORVzbW9bSLuy4ttgabJTdR5pnHHXQpo3kpaVWxdgte6D2yj98U6dZI4FRgH/j9TRptTxtyPp3FerV3gdOL5UZLCzIulC26dUHRnOtlRWgKc0oOk0YDPb/600uGa4C7VIVRpU9XFS8beBfwIX2J5XQn9FRGR6FbH9R+CPFcl3q3fcbC/IDnXDsF2b+La17efrf5Zzhkuyle3D67bPzk5WESQNqtusTTwseTd6UEGtFki6mTSk5m7SSezN2oFCVFJ8K+kO23sqjTOv/1+XHiW9DXABsL7tEZJGAu+zXWJoRL0de5FW5A4C7qc5f7cEG9t+d0G91nRXag14KPBj2wtrn8dCTMxdFPoDlEwxAcj5smeRgkk1Z+brpbpJZBuq6LNfS6U82fYzDdZaJu2gAO8S0o3sbnn7RVJRaKl5A5cCM4Ef5e1jgF9T9hy0TEoW0HRYJM2UNKONx0xJJU9oU5UGZ9Tsej/Q0JwtSR/PKR7DJU2oezwLlI6IzM15szXbSi9zPgBMBZ4k5Q9PBZ6V9IDSNLiGYvv5th6N1s1MABaQ8uVGAiNypKAUrYtvb6JA8a3tPfPXfrb71z36lXKkMxeRCj4XZnsmAB8sqF/r8/xZkhM1wvZRObhQirskFatPaYOfA8+RbipvV+rmUPL8/3TO3d+otCOd+T0pZ/lwkiM3jZQ/X4Sc6nV+fuxDWu4vMbCrVmhdqtHAstjd9oeB122fTXJqNymov5Xt79B8DppLCiqUYrjtk23fkh+nkFJO2gURmV4J3A5GKWc+BvxW0k/y9iRSqkMjuRz4K/AtoH5Ax8yShR+ZjwOX5txpyMucBfVvBK5xnjwn6UDSePcrgZ8CuxS0pSi2PwcgqS9wIilKsQHQVMiEIaSL2QzSCfQrpEloRZB0me0PrWhfA+lt+z6pxbVrUSHtWorPJaWWlFtp1+o1ugEnSnqGVIBWNM3J9o9ojooBPC+pZB7rSNIN1MW5APKXpJz1Uo71INtfr9v+hqRDC2lDcuBrffZPVO6zX0D3tZzisaXSvIUWuNAEXpoDR3OUBra9CmxRSBtgQQ6g1FYHt6KuELQAD0ra1fY9WX8X4M6C+sslnOkOhO1/Abtmh0a2ZxbQnE7KUzym0VorwWOkaMRWpJ7H00lLrqUi5KNtf6y2YXuMpHNsn5aLo9ZaJH2KlKs2ipSz/UtShLIUBzh1znize41Sa6Qi3TRIeYpvojSwoOGrEXVMyxev2oXsCGDK8l+y5rC9ODuOVQxIOKQCzaVYVgE0hdqD5fP9RcBFkt5JKoT/oaQ/kNItnm6wCbdI+iApeADJub2hwZr1zHU1ffYPBnYi9dkukp+/DGoFeN8lrZKasgV4XyUFlDaR9FtSus8JjRatu5nuDnxYqauQSZMgH220/soSBYgdiGWdzAt2s6iUXID0BulEUkUB0hjgZtJyJ6Tc0QNJQwzut73Tsl7b0ZF0OnA7qeCqZET046Q2XFsC/6r7UT9S8e1xDdb/IvAloBepmwakiOgCUkePIr22JW0JXAjsTlqReRY4rmRXF0nfJBW/XUEqgAWKDk2qdHWg6gLovDrwHtLK0OYk5+63pJvcc2xv02D9maQUlyV5VxeaPwcNrx+Q9FPSsfhB4POkPvvjbZ/YYN3LbH9IeXhPI7VWlhy86Vny2q/UHnUiKUL+DKk9asNbA+Z0qmVSMNVxuYQz3YGo+mReNZIetj2iQv3BpJuZWt72HaShLTOATQtEhjod+QZyIBWnGUn6VinHeQV29CENkGn4qlQb2lX3uX2g/oY1O5cTbW9XSL/qPs/PALcAF9u+q9XPfuSy02grRQX77Ct1UTqI1A5wb1rlCRc+D+3O0q0hG12AWdPel3Ttewe5PSqpo1mR9qjtnXCmOxBVn8yrRtKFwPm2J67wyY3RP9L2VSvaF6x95GLX8bZnSzqOtOx7XqOjIpKOs/0bSae19XPbP2ikfnugHa0O3A2c7pZ9nr9ne7flv3KN6fe1PauE1nJsGMnSzlzJwUEbkZb36/Vvb7DmZ0j1OlsCL9X/KMkXG1pzGSnFcTzNK7MueROlCtujtnfCme5AVH0yr4pWBUjDSEtMxQuQWkfGlrUvWPuQNIFU/DSStLx+MXCY7b0arPtR2z/PnQyWIlf1FyEXfJ0DbGj7IEnbAbvZvriQfqWrA2rZ51nAa8AJth8qpD8E+G+WdmZPKqT/S9Ln/xGaUz1cUP9cUmrdo7R0JosUAEq6APgZzWmWt5f632f9x4DtXJHTpqXbo97hsu1R2zVRgNix+Bjw6wq7WVRFpQVIkg4iFaFsJKm+mr8/BTsqBJWyyLaV2lGeZ/tiSQ0/9rIj3RWYYfuHjdZbAb8idXE5I28/ScqfLuJMA9tIOpg0KGnJCp+9hrE9HqiszzNwLcmJuYm6mpGC7FoqpWYZHEpqj1ayg0Q9j5Omrl5Nupm6TNJFts8vpP8wqYNSscLjVkwgFV2PIBXdviHpbqcWeZ2ecKY7CLkV0nBX2LS/KtpBgcFkYCypp+m4uv0zgc9VYlFQmpk53eBDwDuyg9u9hHDupPE+oGpnerDtK/P7gO1Fkko6dReQiu/Ol3QV8CvbjzdadFkpNrU2hQVTbXrnjjZVcbek7WxX1UHhGdIxV5UzfTLphmI2vBkpv5vU97phSLqOtDLbD3hU0n3UvQelIvOuvj1quyac6Q5Cbgn0KeDKzuJEtxdsPyTpYeBA25eu8AXB2sjRwH8BJ9l+WdKmpBZVpbhL0o+pqJNGZrbSFLxae75dKdQWDsD2TcBNeWXuGODvkiaR2sX9xvbCBknX5gyYpYdUlFxyv17Swbb/UlCznktJDvXLVJBmR8qXH5/TDeqdyVI5w6LlisBiygwt+V7WOZcUna+359wC+kms+vao7ZrIme5ASPoyqS1N6wtq6eEpnZLcmu99rhvpHnQecoumYbZvktQb6Fqqq0bVnTSyDTuRonAjSEvOQ4AjSnRUqLNhXeA40grBZFJruD2B7W3v3WDtS4FTbb+RtwcC3y+YM1xrTTefNIWu9Ej7p4HTSO3R3kyzKbVyuKy0qlIBjrxCcTxwTd51KGl15P8K6bdVszOhYM1QJe1ROwrhTHcglMb5LvUPK1VN3NlRGme9E6lFUv3NzFrfUaGzozTC/BTSFLitJA0DfmZ7v4pNK4akI4G/kUYYH06a+PnlUtFxSVcD25IKQH9le0rdz8baHt1g/Qdtv21F+xpswyBSEXbP2j7btxXS/kfJm7f2SL6h3JN0I3O77QcLaFbaaz9YOSLNo2OxHemg2pPkVP+TVF0clGFyfnSheek36Bx8Eng7cC+A7ackrVdKvOpOGpkv274qR2T3J02Du4DkVDeUXDMy3svoqd9oRzrTRdJA269nmwZR8Boq6SPAqcDGpPZouwJ3AaVu6B6XdDlwHS3TLBraGk/SlbaPquvq1IKCaSa1tKqSqVUAlwN/peJe+8Hyich0B0LSlaQBIb/Nu44BBtg+qjqrOh+S+pGWVyvt+RqUQ9K9tnepRSKVxok/UHCJ9a/kThq5CLkb8KDt7UvoZxtqf/u3SMNSLi8Zmc2dAyprAyrpw8AXgT+QnLqjgG/avqyQ/kRSj997bO8oaVvgbNtHF9K/pI3dDW+NJ2lD25O1jEl47aBAPQgiMt3BGG57h7rtWyQV63PZ2ZE0grTEPChvTwM+bPuRSg0LSnCbpC8BvSQdQFohuq6gftWdNABeyqlO+wPnKo007lJQf4ykw4Grq+i1a/vXksYC+5KW+Q8r3Nlinu15kpDUZPtxScNLibvBY7uXw/Wk9LpvuNDo+CBYVcKZ7lg8KGlX2/cASNoFuLNimzoTFwKn2b4FQNLepE4Cu1dpVFCEL5BaY00EPgr8BfhFQf1KO2lkjgLeTRoU9YakocDpBfVPIxXgLZY0l8IFeCSxR0lDQ6rgRUkDgD+ROpm8Tko7K4KkjUkFqHuQPod3kAoyX2ywdI9cfLi7pKXSfBqdZhIEK0OkeXQg8gSk4cALedemwGOkyuqSLYo6JZIearUy0Oa+IFjTtIdOGkH7QdJepEmMN5bqLiTp76T83Vpay3HAsbYPaLDunsCxpJu5P7f6ccPTTIJgZQhnugOxrJyxGpE71lgkXUMqPqm/mIy2feiyXxWsDbSHTjo5T3o4KSL7RAP7KrdLlKakHAtsYfvrkjYBhtq+r2LTOgWSxtvecUX7Gqh/cuGC2yBYaSLNowMRznLlnAScDfyR3BoJOKFKg4Ji1HeL6AkcSc6dL4GknrTq5CPpZ7bnlbKhHfBT0ircvsDXgVnAT0hFeUHjmSbpOOB3efsY4NWC+r+XdCawqe1TcnvK4bavL2hDELRJRKaDYCWRNBo4A9ic5hvRSK/ppEi6w/aehbSuJI2v/03edQww0PaRJfTbA7WhFfUdRCLNqhx56uePgd1IN3R3AZ+x/cJyX7jm9K8AxpGKvkdI6gXcXSoyHgTLIyLTQbDy/Bb4H1LO6pIVPDdYi8g5yzW6kCLVJXuNRycfWCipK81FmEOI47AkXweOb9Vn+3ukFbsSbGX7aEnHANiem1N/gqBywpkOgpVnqu2D+idhAAAFlElEQVSS7dCC9sP3ac6ZXgQ8R0r1KEV08oEfkUY5ryfpm8ARwJnVmtSpGFlzpAFsvyap2PRHYEGORtdupraibnhMEFRJpHkEwUoiaT/S8vrNFJwAFlSPpM+TLuK1SFiLE2ejR8pHJ59EHlSyH+n/cLPtxyo2qdOQV0L2bhWZvq3E4KAcgf4QqT3ldsAYUou+E2zf2mj9IFgREZkOgpXnRGBboDvNy8sGwple+xlFKnS7luTIvZdUgDqpkP67C+m0WySdB1xh+ydV29JJ+T5wl6QWEyBLCNu2pFOBA0lj1EXqcT2thH4QrIiITAfBSiJpYsnxzUH7QdIY4HDbM/N2P+Aq20WcXEn7276p1b7jbV9aQr89kAd3HA1sQ0r3uML22Gqt6lxI2o7mCZA3l5wAKeknwK9s319KMwhWlnCmg2AlkXQR8MPCI4SDdoCkx4EdbM/P203AQ7a3LaR/O/AIqQC2L2n64nzbR5TQb0/k9ILDgQ+S2qQNq9ikoACSHiXdSD0PzKZ5AmanSHEK2jeR5hEEK8+ewPF5gMd84mTembgMuC8P7jHwAaBkVHgv4PPA+Lz9Fdu/W87z12a2JqVbbU51o72D8hxUtQFBsCwiMh0EK8myJlDGMJ3OQW6P9468ebvtBwtqDwJ+TmrHtzGp3/S57kQncEnnkm5ingGuAK6x/Ua1VgVBEIQzHQRB0O6R9CTwbdu/zO3BziWNst+9YtOKIekTpKmHm9v+Wh4iskGMEw+CoGrCmQ6CIGjnZMdxL2CLOkdyc9u3V2xaMSRdQB4nbvstkgYCY2zHOPEgCCqlS9UGBEEQBCvki6SWYMfk7ZmkVmWdiV1sfxKYB5D7Hfeo1qQgCIIoQAyCIOgI7GJ7J0kPQnIkJXU2RzLGiQdB0C6JyHQQBEH7JxzJpceJ3wGcU61JQRAEkTMdBEHQ7pF0LGlgyU6klnxHAGfavqpSwwoT48SDIGiPhDMdBEHQAQhHMgiCoH0SznQQBEEQBEEQrCaRMx0EQRAEQRAEq0k400EQBEEQBEGwmoQzHQRB0M6RdIakRyRNkDRe0i4N1LpV0uhG/f4gCIK1jegzHQRB0I6RtBtwCLCT7fmSBhPDSoIgCNoNEZkOgiBo3wwFptmeD2B7mu3Jkr4i6X5JD0u6UJLgzcjyDyXdLukxSTtLulrSU5K+kZ+zuaTHJV2ao91/kNS7tbCkAyXdLekBSVdJ6pv3f1vSo/m13yv4XgRBELQ7wpkOgiBo34wBNpH0pKSfStor7/+x7Z1tjwB6kaLXNRbYfifwM+Ba4JPACOAESevm5wwHLrQ9EpgBfKJeNEfAzwT2t70TMBY4TdIg4APAW/Nrv9GAvzkIgqDDEM50EARBO8b2LGAUcAowFbhC0gnAPpLulTQR2Bd4a93L/py/TgQesT0lR7afATbJP5tk+878/W+APVtJ7wpsB9wpaTxwPLAZyfGeB/xC0mHAnDX2xwZBEHRAImc6CIKgnWN7MXArcGt2nj8KjARG254k6SygZ91L5uevS+q+r23Xzvuthwy03hbwd9vHtLZH0ttJA2Q+CHyK5MwHQRB0SiIyHQRB0I6RNFzSsLpdOwJP5O+n5TzmI1bjV2+aixsBjgHuaPXze4A9JG2d7egtaZust47tvwCfzfYEQRB0WiIyHQRB0L7pC5wvaQCwCHialPLxBimN4zng/tX4vY8Bx0v6OfAUcEH9D21Pzekkv5PUlHefCcwErpXUkxS9/txqaAdBEKw1xDjxIAiCToakzYHrc/FiEARB8B8QaR5BEARBEARBsJpEZDoIgiAIgiAIVpOITAdBEARBEATBahLOdBAEQRAEQRCsJuFMB0EQBEEQBMFqEs50EARBEARBEKwm4UwHQRAEQRAEwWoSznQQBEEQBEEQrCb/H5gUjMdZNAScAAAAAElFTkSuQmCC"/>
          <p:cNvSpPr>
            <a:spLocks noChangeAspect="1" noChangeArrowheads="1"/>
          </p:cNvSpPr>
          <p:nvPr/>
        </p:nvSpPr>
        <p:spPr bwMode="auto">
          <a:xfrm>
            <a:off x="1261043" y="2230248"/>
            <a:ext cx="8988426" cy="89884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94555"/>
            <a:ext cx="10707806" cy="5263445"/>
          </a:xfrm>
          <a:prstGeom prst="rect">
            <a:avLst/>
          </a:prstGeom>
        </p:spPr>
      </p:pic>
    </p:spTree>
    <p:extLst>
      <p:ext uri="{BB962C8B-B14F-4D97-AF65-F5344CB8AC3E}">
        <p14:creationId xmlns:p14="http://schemas.microsoft.com/office/powerpoint/2010/main" val="2518863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2: Key Positive and Negative Words (Most Frequent Words)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10515600" cy="4969419"/>
          </a:xfrm>
        </p:spPr>
      </p:pic>
    </p:spTree>
    <p:extLst>
      <p:ext uri="{BB962C8B-B14F-4D97-AF65-F5344CB8AC3E}">
        <p14:creationId xmlns:p14="http://schemas.microsoft.com/office/powerpoint/2010/main" val="168487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Problem 3: Identifying Key Themes of Problems and Intent Analysis</a:t>
            </a:r>
            <a:endParaRPr lang="en-US" b="1" dirty="0"/>
          </a:p>
        </p:txBody>
      </p:sp>
      <p:sp>
        <p:nvSpPr>
          <p:cNvPr id="3" name="Content Placeholder 2"/>
          <p:cNvSpPr>
            <a:spLocks noGrp="1"/>
          </p:cNvSpPr>
          <p:nvPr>
            <p:ph idx="1"/>
          </p:nvPr>
        </p:nvSpPr>
        <p:spPr/>
        <p:txBody>
          <a:bodyPr/>
          <a:lstStyle/>
          <a:p>
            <a:pPr marL="0" indent="0">
              <a:buNone/>
            </a:pPr>
            <a:endParaRPr lang="en-US" b="1" dirty="0" smtClean="0"/>
          </a:p>
          <a:p>
            <a:r>
              <a:rPr lang="en-US" b="1" dirty="0" smtClean="0"/>
              <a:t>Features Used :</a:t>
            </a:r>
            <a:r>
              <a:rPr lang="en-US" dirty="0" smtClean="0"/>
              <a:t> Bigrams and Trigrams of the Reviews which have Low Star Rating i.e. 1</a:t>
            </a:r>
          </a:p>
          <a:p>
            <a:endParaRPr lang="en-US" dirty="0"/>
          </a:p>
          <a:p>
            <a:r>
              <a:rPr lang="en-US" b="1" dirty="0" smtClean="0"/>
              <a:t>Technique Used to solve the Problem: </a:t>
            </a:r>
            <a:r>
              <a:rPr lang="en-US" dirty="0" smtClean="0"/>
              <a:t>K-Means Clustering followed by Topic Modelling on each </a:t>
            </a:r>
            <a:r>
              <a:rPr lang="en-US" dirty="0"/>
              <a:t>u</a:t>
            </a:r>
            <a:r>
              <a:rPr lang="en-US" dirty="0" smtClean="0"/>
              <a:t>nique cluster</a:t>
            </a:r>
            <a:endParaRPr lang="en-US" b="1" dirty="0" smtClean="0"/>
          </a:p>
        </p:txBody>
      </p:sp>
    </p:spTree>
    <p:extLst>
      <p:ext uri="{BB962C8B-B14F-4D97-AF65-F5344CB8AC3E}">
        <p14:creationId xmlns:p14="http://schemas.microsoft.com/office/powerpoint/2010/main" val="1090425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3: Identifying Key Themes of Problems and Intent Analysis</a:t>
            </a:r>
            <a:endParaRPr lang="en-US" dirty="0"/>
          </a:p>
        </p:txBody>
      </p:sp>
      <p:sp>
        <p:nvSpPr>
          <p:cNvPr id="3" name="Content Placeholder 2"/>
          <p:cNvSpPr>
            <a:spLocks noGrp="1"/>
          </p:cNvSpPr>
          <p:nvPr>
            <p:ph idx="1"/>
          </p:nvPr>
        </p:nvSpPr>
        <p:spPr/>
        <p:txBody>
          <a:bodyPr/>
          <a:lstStyle/>
          <a:p>
            <a:r>
              <a:rPr lang="en-US" dirty="0" smtClean="0"/>
              <a:t>Modelling Steps:</a:t>
            </a:r>
          </a:p>
          <a:p>
            <a:pPr lvl="1"/>
            <a:endParaRPr lang="en-US" dirty="0"/>
          </a:p>
          <a:p>
            <a:pPr lvl="1"/>
            <a:r>
              <a:rPr lang="en-US" dirty="0" smtClean="0"/>
              <a:t>Making ‘Term Document Matrix (TDM)’ from Bigrams and Trigrams of the Reviews with Star Rating of 1 using ‘</a:t>
            </a:r>
            <a:r>
              <a:rPr lang="en-US" dirty="0" err="1" smtClean="0"/>
              <a:t>TfidfVectorizer</a:t>
            </a:r>
            <a:r>
              <a:rPr lang="en-US" dirty="0" smtClean="0"/>
              <a:t>()’</a:t>
            </a:r>
          </a:p>
          <a:p>
            <a:pPr marL="457200" lvl="1" indent="0">
              <a:buNone/>
            </a:pPr>
            <a:endParaRPr lang="en-US" dirty="0" smtClean="0"/>
          </a:p>
          <a:p>
            <a:pPr lvl="1"/>
            <a:r>
              <a:rPr lang="en-US" dirty="0" smtClean="0"/>
              <a:t>Standardizing the TDM using ‘</a:t>
            </a:r>
            <a:r>
              <a:rPr lang="en-US" dirty="0" err="1" smtClean="0"/>
              <a:t>StandardScalar</a:t>
            </a:r>
            <a:r>
              <a:rPr lang="en-US" dirty="0" smtClean="0"/>
              <a:t>()’</a:t>
            </a:r>
          </a:p>
          <a:p>
            <a:pPr marL="457200" lvl="1" indent="0">
              <a:buNone/>
            </a:pPr>
            <a:endParaRPr lang="en-US" dirty="0" smtClean="0"/>
          </a:p>
          <a:p>
            <a:pPr lvl="1"/>
            <a:r>
              <a:rPr lang="en-US" dirty="0" smtClean="0"/>
              <a:t>Applying ‘Principal Component Analysis (PCA)’ for Variable </a:t>
            </a:r>
            <a:r>
              <a:rPr lang="en-US" dirty="0"/>
              <a:t>R</a:t>
            </a:r>
            <a:r>
              <a:rPr lang="en-US" dirty="0" smtClean="0"/>
              <a:t>eduction</a:t>
            </a:r>
          </a:p>
          <a:p>
            <a:pPr marL="457200" lvl="1" indent="0">
              <a:buNone/>
            </a:pPr>
            <a:endParaRPr lang="en-US" dirty="0" smtClean="0"/>
          </a:p>
          <a:p>
            <a:pPr lvl="1"/>
            <a:r>
              <a:rPr lang="en-US" dirty="0" smtClean="0"/>
              <a:t>K-Means Technique for Clustering is used with K (number of clusters) ranging from 3 to 10</a:t>
            </a:r>
            <a:endParaRPr lang="en-US" dirty="0"/>
          </a:p>
        </p:txBody>
      </p:sp>
    </p:spTree>
    <p:extLst>
      <p:ext uri="{BB962C8B-B14F-4D97-AF65-F5344CB8AC3E}">
        <p14:creationId xmlns:p14="http://schemas.microsoft.com/office/powerpoint/2010/main" val="1873247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1776</TotalTime>
  <Words>699</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Text Mining: Bank Reviews Case Study</vt:lpstr>
      <vt:lpstr>Business Problems To Be Solved:</vt:lpstr>
      <vt:lpstr>Data Preprocessing</vt:lpstr>
      <vt:lpstr>Problem 1: Classification of Bank Reviews into Positive, Negative and Neutral</vt:lpstr>
      <vt:lpstr>Problem 2: Key Positive and Negative Words (Most Frequent Words)</vt:lpstr>
      <vt:lpstr>Problem 2: Key Positive and Negative Words (Most Frequent Words)</vt:lpstr>
      <vt:lpstr>Problem 2: Key Positive and Negative Words (Most Frequent Words)</vt:lpstr>
      <vt:lpstr>Problem 3: Identifying Key Themes of Problems and Intent Analysis</vt:lpstr>
      <vt:lpstr>Problem 3: Identifying Key Themes of Problems and Intent Analysis</vt:lpstr>
      <vt:lpstr>Problem 3: Identifying Key Themes of Problems and Intent Analysis</vt:lpstr>
      <vt:lpstr>Problem 3: Identifying Key Themes of Problems and Intent Analysis</vt:lpstr>
      <vt:lpstr>Problem 4: Predicting Star Ratings Given to the Bank</vt:lpstr>
      <vt:lpstr>Problem 4: Predicting Star Ratings Given to the Bank</vt:lpstr>
      <vt:lpstr>Problem 4: Predicting Star Ratings Given to the Bank</vt:lpstr>
      <vt:lpstr>Problem 4: Predicting Star Ratings Given to the Bank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Bank Reviews Case Study</dc:title>
  <dc:creator>Akki S</dc:creator>
  <cp:lastModifiedBy>Akki S</cp:lastModifiedBy>
  <cp:revision>61</cp:revision>
  <dcterms:created xsi:type="dcterms:W3CDTF">2020-02-28T15:27:44Z</dcterms:created>
  <dcterms:modified xsi:type="dcterms:W3CDTF">2020-03-16T13:15:00Z</dcterms:modified>
</cp:coreProperties>
</file>