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73" r:id="rId7"/>
    <p:sldId id="274" r:id="rId8"/>
    <p:sldId id="261" r:id="rId9"/>
    <p:sldId id="278" r:id="rId10"/>
    <p:sldId id="262" r:id="rId11"/>
    <p:sldId id="263" r:id="rId12"/>
    <p:sldId id="275" r:id="rId13"/>
    <p:sldId id="276" r:id="rId14"/>
    <p:sldId id="277" r:id="rId15"/>
    <p:sldId id="264" r:id="rId16"/>
    <p:sldId id="279" r:id="rId17"/>
    <p:sldId id="265" r:id="rId18"/>
    <p:sldId id="266" r:id="rId19"/>
    <p:sldId id="267" r:id="rId20"/>
    <p:sldId id="268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2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C0B3-0767-4D3B-8B00-BE5F5B42663E}" type="datetimeFigureOut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5C98-0214-4CA1-9CC8-B6AFE1F2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Text Mining: Analyzing Job Postings Case Study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72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2: Desired characteristics and skill-set of the candidates based on the job description dataset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1" name="AutoShape 14" descr="data:image/png;base64,iVBORw0KGgoAAAANSUhEUgAAAtMAAAHnCAYAAAB699EXAAAABHNCSVQICAgIfAhkiAAAAAlwSFlzAAALEgAACxIB0t1+/AAAADh0RVh0U29mdHdhcmUAbWF0cGxvdGxpYiB2ZXJzaW9uMy4xLjIsIGh0dHA6Ly9tYXRwbG90bGliLm9yZy8li6FKAAAgAElEQVR4nOzdd5ydZZ3//9c1PTOpkzpJJpmEQIAUCOlEgVCkRbGCIE1XcRXdtStf3d+639Wvrru6zbK6i9IERAWEhA4hAdID6Y20ySSZ1EmftJm5fn+cE5yNSUiZM/eU1/PxOA9m7lM+7xNR3l5c932HGCOSJEmSTl1W0gEkSZKk5soyLUmSJJ0my7QkSZJ0mizTkiRJ0mmyTEuSJEmnyTItSZIknSbLtCS1ICGEvSGE/id4fnEI4bJGjJQRIYRXQwifTjqHJFmmJekoIYS1IYQr6/3+8RDCjhDCpQ0859UQwoF0Ad4WQng8hFByJp8ZY2wbY1yd/vz7QgjfO+r5QTHGV89kxtFCCM+HEL5R7/deIYR4nGM9GnK2JCXNMi1JJxBCuAP4GXB9jHFKBkZ8IcbYFjgH6Aj8awZmZNpUoP7/0bgEWHaMY2/HGDedygeHEHLOPJ4kZY5lWpKOI4RwF/Bj4OoY47R6x8eEEKaFEHaGEOYf2TYRQvhYCGHuUZ/x1RDCk+82K8ZYBfwRGJx+X4cQwgMhhK0hhPIQwndCCFnp5waEEKaEEHalV7R/V29eTD9/F/AJ4Bvple+n08+vDSFcGULoGULYH0IorvfeYenPy03//qkQwtL0qvzzIYS+x4k/FRh3JB/wXuDfgBFHHZtab9ZnQggrQwhVIYSnQgg9j/oOd4cQ3gbeTh+7KoSwLP2dfwqEeq8/7p+HJGWaZVqSju1zwD8CV8QY5xw5GELoBUwCvgcUA18D/hhC6Ao8BfQLIZxX73NuBR58t2EhhC7AR4C30of+E+gA9Ce1wns78Mn0c/8IvAB0AnqnX/u/xBh/BfwW+FF668f7j3p+IzA9PfOIW4A/xBgPhxA+CPwf4MNAV+A14JHjxJ8F5AMXpH+/BHgRWHnUsanp73o58APgRqAEKAcePeozPwiMBs5P/9n8EfgO0AVYBYyr99p3/fOQpEyxTEvSsV0FzAAWHnX8VuCZGOMzMca6GOOLwBzguhjjQeB36dcQQhgElAETTzDnP0IIO4H5QCXwlRBCNnATcE+McU+McS2pFfLb0u85DPQFesYYD8QYXz/N7/gwcHM6awA+nj4G8FngBzHGpTHGGuD/ARcea3U6/b1nApekV7o7pvdtv1bv2PnAkW0ynwB+HWN8M/3ee4CxIYSyeh/7gxhjVYxxP3AdsCTG+IcY42FSq971t4s01J+HJJ0yy7QkHdtfk9rH/D/ponlEX+Bj6S0eO9NF+D2kVlgB7gduSb/nNuCxdGE8nr+JMXaMMfaKMX4ixriV1OprHqkV2yPKgV7pn79BapvDrPTVOT51mt/xD6RKbE9SK8eRVAE+8j3/vd53rErP7HXMT0qtOl9CajvHkTL7er1jFTHGI9+nZ/3vFmPcC2w/6rMr6v3cs/7vMcZ41PMN9echSafMEzsk6di2AFeQWk39OaltH5AqcQ/GGD9zrDfFGGeEEA6RKpC3pB+naht/Xm1dkj7WB9iQnrEJ+AxACOE9wEshhKkxxpVHxznRkBjjzhDCC6S2W5wHPJIuqpD6nt+PMf72JDNPJfV/QNby50L+BvA/6WNT6712Y/q7kf4ORUDnI9/vGNkrgdJ6rw/1fz+FPw9JanCuTEvScaT3FV8OXBNCOHKVjYeA94cQrg4hZIcQCkIIl4UQetd76wPAT4Ga09lyEGOsBR4Dvh9CaJfeWvGV9OwjJzoembeDVPGsPcZHbSa15/pEHia1H/sj/HmLB8B/Afekt6ocOSHyYyf4nGmkrkZyK+kyHWPcAWxNH6tfph8GPhlCuDCEkE9qC8nM9HaWY5kEDAohfDh9dY+/Ad65xN4p/HlIUoOzTEvSCcQYK0gV6o+GEH6Q/v0GUifnbSW1gvt1/vf/nj5I6qoc73ri4Ql8EdgHrCa1XeJh4Nfp50YCM0MIe0md9Pi3McY1x/iMe0mdwLfzBFcUeQo4G9gcY5x/5GCM8Qngn4BHQwi7gUXAtccLG2OsBuaSOhFxUb2nXgO6Ua9MxxhfBv6O1EmFlcBZpPZrH++ztwEfA35IajvI2aRWvY842T8PSWpw4c//Rk+S1BBCCG1IbRO5KMb4dtJ5JEmZ48q0JDW8zwGzLdKS1PJ5AqIkNaAQwlpSV5b4YMJRJEmNwG0ekiRJ0mlym4ckSZJ0mizTkiRJ0mlq1numu3TpEsvKyhKZvX//ftq0aZPIbOc73/nOd77zne985zeuuXPnbosxdv2LJ2KMzfYxfPjwmJQ5c+YkNtv5zne+853vfOc73/mNC5gTj9FH3eYhSZIknSbLtCRJknSaLNOSJEnSabJMS5IkSafJMi1JkiSdJsu0JEmSdJos05IkSdJpskxLkiRJp8kyLUmSJJ0my7QkSZJ0mizTkiRJ0mmyTEuSJEmnyTItSZIknSbL9Gk4cLiW/TV1SceQJElSwizTp+jxN9cz9gcv88zb1UlHkSRJUsIs06eoS9t8dlQf5oVV1dTWxaTjSJIkKUGW6VP0ngFdKOtcyLb9dby8dHPScSRJkpQgy/QpysoK3DqmLwAPzihPOI0kSZKSZJk+DR8bXkpeNrz29jbWbNuXdBxJkiQlxDJ9GjoU5vKe0jYA/NbVaUmSpFbLMn2arhlQCMBjcyrYf6g24TSSJElKgmX6NJ3VKZcLSjuy+0ANT8/fmHQcSZIkJcAyfQZuS5+I+MCMtcToZfIkSZJaG8v0GZgwtISOhbks2rCb+et3JR1HkiRJjcwyfQYKcrO5aUQpAA9O90RESZKk1sYyfYZuGd2HEODpBRup2nco6TiSJElqRJbpM9S3cxGXntOVQzV1/H5ORdJxJEmS1Igs0w3g9rGpExEfmllOXZ0nIkqSJLUWlukGcOk53ejdqQ0VVfuZ8vbWpONIkiSpkVimG0B2VuATo1Or056IKEmS1HpYphvIjSN6k5edxeTlW6ioqk46jiRJkhqBZbqBdG6bz/VDS4gRfjtzXdJxJEmS1Ags0w3otvSJiI/NqeDA4dqE00iSJCnTLNMNaFhpRwb1bE/VvkM8u6gy6TiSJEnKMMt0AwohcNuY1Or0A56IKEmS1OJZphvYBy7sSbuCHN5at5NFG3YlHUeSJEkZZJluYIV5OXxseCkAD81wdVqSJKkls0xnwCfG9AHgyXkb2LX/cMJpJEmSlCmW6Qw4q2tb3jOgCwcO1/GHueuTjiNJkqQMsUxnyK3pExEfmlFOXV1MOI0kSZIywTKdIVee142SDgWs2baPaau2Jx1HkiRJGWCZzpCc7CxuGZXaO/3gjLXJhpEkSVJGWKYz6KZRpeRkBV5cspnKXfuTjiNJkqQGZpnOoG7tCrhmcA/qIjw8c13ScSRJktTALNMZduSOiI/MquBQTV3CaSRJktSQLNMZNqpfMQO7t2Pb3oM8v3hT0nEkSZLUgCzTGRZC4NaxqdXpB70joiRJUotimW4EHxrWi6K8bGatqWLZpt1Jx5EkSVIDsUw3grb5OXz4ot5A6iYukiRJahks043ktvRWjyfe3MCeA4cTTiNJkqSGYJluJOd0b8fofsXsO1TLk29tSDqOJEmSGoBluhHdVu9ExBhjwmkkSZJ0pizTjeh95/ega7t8Vmzey8w1VUnHkSRJ0hnKWJkOIZSGECaHEJaGEBaHEP42ffy7IYQNIYR56cd19d5zTwhhZQhheQjh6kxlS0peThY3jywFvEyeJElSS5DJleka4KsxxvOAMcDdIYTz08/9a4zxwvTjGYD0cx8HBgHXAD8PIWRnMF8ibh7dh+yswPOLNrFl94Gk40iSJOkMZKxMxxgrY4xvpn/eAywFep3gLTcAj8YYD8YY1wArgVGZypeUkg5tuOq87tTURR6dXZF0HEmSJJ2BRtkzHUIoA4YBM9OHvhBCWBBC+HUIoVP6WC+gfrtcz4nLd7N15ETEh2euo6a2LuE0kiRJOl0h01eVCCG0BaYA348xPh5C6A5sAyLwj0BJjPFTIYSfAdNjjA+l33cv8EyM8Y9Hfd5dwF0AJSUlw59++umM5j+e6upqCgsLT+u9MUb+5vltbNxTy9fHdmRM74JGnd8QnO985zvf+c53vvNb0/wRI0bMjTGO+IsnYowZewC5wPPAV47zfBmwKP3zPcA99Z57Hhh7os8fPnx4TMqcOXPO6P2/fn117PvNifGW/56eyPwz5XznO9/5zne+853fmuYDc+Ix+mgmr+YRgHuBpTHGn9Q7XlLvZR8CFqV/fgr4eAghP4TQDzgbmJWpfEn78EW9aZObzRsrt7Nyy96k40iSJOk0ZHLP9DjgNuDyoy6D96MQwsIQwgJgPPBlgBjjYuAxYAnwHHB3jLE2g/kS1aFNLh8c1hOAh7xMniRJUrOUk6kPjjG+DoRjPPXMCd7zfeD7mcrU1Nw6pi+PzKrgj3PX841rBlKYl7H/OCRJkpQB3gExQYN6dmB4307sOVjDn+ZtTDqOJEmSTpFlOmG3jUldJu/B6eVHTryUJElSM2GZTti1Q3pQXJTHksrdvLluZ9JxJEmSdAos0wnLz8nmppGlADw4fW2iWSRJknRqLNNNwC2j+hACPLNwE9v2Hkw6jiRJkk6SZboJKC0u5Ipzu3Goto7H5lS8+xskSZLUJFimm4hb0yci/nbGOmrrPBFRkiSpObBMNxGXnN2VPsWFbNi5n8nLtiQdR5IkSSfBMt1EZGUFbh3TB4AHvSOiJElSs2CZbkI+NryU/JwspqzYSvn2fUnHkSRJ0ruwTDchnYryeP8FPQH47cx1CaeRJEnSu7FMNzFH7oj42JwKDhyuTTiNJEmSTsQy3cRcUNqRob07sLP6ME/P35h0HEmSJJ2AZboJOnKZvIc8EVGSJKlJs0w3QR+4oCcd2uQyf/0u5lfsTDqOJEmSjsMy3QQV5GZz44jegKvTkiRJTZlluon6xOjUVo+n5m9kx75DCaeRJEnSsVimm6iyLkVcck5XDtbU8Ye565OOI0mSpGOwTDdhtx85EXFmOXV1MeE0kiRJOpplugkbf243enVsQ/n2al5buS3pOJIkSTqKZboJy84K3DK6DwAPTvdEREmSpKbGMt3E3TSylNzswCvLNrN+R3XScSRJklSPZbqJ69I2n+uGlFAX4eGZ65KOI0mSpHos083A7WNTJyL+bnYFB2tqE04jSZKkIyzTzcBFfTpxXkl7tu87xHOLNiUdR5IkSWmW6WYghMBt6cvkPeCJiJIkSU2GZbqZuOHCnrTLz2Fu+Q4Wb9yVdBxJkiRhmW42ivJz+Mjw3gA8NMMTESVJkpoCy3Qzcmt6q8eTb21g3+G6hNNIkiTJMt2MDOjWlovP6sz+w7W8unZ/0nEkSZJaPct0M3PkRMTnVlZTVxcTTiNJktS6WaabmavO705JhwI27q3ljVXbko4jSZLUqlmmm5mc7Kx39k7fP21tsmEkSZJaOct0M3TTyFJysuDlZVuoqKpOOo4kSVKrZZluhrq0zWdcaQExwoMzvImLJElSUizTzdR1A4oA+N3sCvYfqk04jSRJUutkmW6mBhTnckFpR3btP8xT8zckHUeSJKlVskw3Y3denDoR8b5p5cToZfIkSZIam2W6GbtuSAmdi/JYWrmbOeU7ko4jSZLU6limm7H8nGxuHtUHgPu8TJ4kSVKjs0w3c58Y04fsrMDzizaxadeBpONIkiS1KpbpZq6kQxuuHtSdmrrIw7PWJR1HkiSpVbFMtwC3jy0D4OGZ6zhUU5dsGEmSpFbEMt0CjO5XzLk92rFt70GeXVSZdBxJkqRWwzLdAoQQ3lmdvt8TESVJkhqNZbqF+OCwnrQvyOHNdTtZuH5X0nEkSZJaBct0C1GYl8ONI0oBuH/62kSzSJIktRaW6RbktrF9CQGemr+R7XsPJh1HkiSpxbNMtyB9OxcxfmA3DtXU8bs5FUnHkSRJavEs0y3M7WP7AvDbGeuoqfUyeZIkSZlkmW5hLjm7K/26FLFh535eWrol6TiSJEktmmW6hcnKCtw2JrU6/cD0tYlmkSRJauks0y3QR0f0pjAvm2mrtrNi856k40iSJLVYlukWqH1BLh++qBfg6rQkSVImWaZbqCN3RHz8zQ3sPnA42TCSJEktlGW6hTqnezvG9u9M9aFa/jBnfdJxJEmSWiTLdAt2x8VlADw4o5y6uphsGEmSpBbIMt2CXXleN3p2KGDNtn28tnJb0nEkSZJaHMt0C5aTncWt6Zu43D9tbbJhJEmSWiDLdAt304hS8nKymLx8C+Xb9yUdR5IkqUWxTLdwndvm8/6hPYkRHpxennQcSZKkFsUy3QrcmT4R8bE5FVQfqkk2jCRJUgtimW4FhvTuwLA+Hdl9oIY/zduYdBxJkqQWwzLdStyRvonL/dPWEqOXyZMkSWoIlulW4rohJXRpm8+yTXuYtaYq6TiSJEktgmW6lcjLyeKWUaUA3D99baJZJEmSWgrLdCvyiTF9yckKPL94M5W79icdR5IkqdmzTLci3dsXcPXgHtTWRR6euS7pOJIkSc1exsp0CKE0hDA5hLA0hLA4hPC36ePFIYQXQwhvp//aKX08hBD+I4SwMoSwIIRwUaaytWZHTkR8ZNY6DtbUJhtGkiSpmcvkynQN8NUY43nAGODuEML5wLeAl2OMZwMvp38HuBY4O/24C/hFBrO1WiPLOnFeSXu27T3EMwsrk44jSZLUrGWsTMcYK2OMb6Z/3gMsBXoBNwD3p192P/DB9M83AA/ElBlAxxBCSabytVYhBO4Y2xeA+6Z5R0RJkqQz0Sh7pkMIZcAwYCbQPcZYCanCDXRLv6wXUFHvbevTx9TAbriwFx3a5DK/YifzKnYmHUeSJKnZCpm+gUcIoS0wBfh+jPHxEMLOGGPHes/viDF2CiFMAn4QY3w9ffxl4BsxxrlHfd5dpLaBUFJSMvzpp5/OaP7jqa6uprCwMJHZDTH//vm7eWpFNZf1LeCLozq++xsaeP6Zcr7zne985zvf+c5vTCNGjJgbYxzxF0/EGDP2AHKB54Gv1Du2HChJ/1wCLE///Evg5mO97niP4cOHx6TMmTMnsdkNMb98275Y9q2J8ez/80zcuudAo88/U853vvOd73znO9/5jQmYE4/RRzN5NY8A3AssjTH+pN5TTwF3pH++A/hTveO3p6/qMQbYFdPbQdTw+nQu5Ipzu3Goto7fza549zdIkiTpL2Ryz/Q44Dbg8hDCvPTjOuCHwFUhhLeBq9K/AzwDrAZWAv8NfD6D2QTcnr5M3kMzyqmprUs2jCRJUjOUk6kPjqm9z+E4T19xjNdH4O5M5dFfes+ALvTvUsTqbft4cclmrh3ixVMkSZJOhXdAbMWysgK3py+Td//0tYlmkSRJao4s063cR4b3pigvmxmrq1i2aXfScSRJkpoVy3Qr164gl48M7w3AA9O9iYskSdKpsEzrna0eT7y5gV37DyecRpIkqfmwTIsB3doxbkBn9h+u5fdzvEyeJEnSybJMC4A70pfJe3BGOXV1mb0rpiRJUkthmRYAV5zXnV4d21C+vZopK7YmHUeSJKlZsEwLgOyswG1eJk+SJOmUWKb1jptGlJKfk8Wry7eydtu+pONIkiQ1eZZpvaNTUR4fuKAn4GXyJEmSToZlWv/LHReXAfD7uRXsO1iTbBhJkqQmzjKt/2Vwrw4M79uJPQdqeHLehqTjSJIkNWmWaf2FIzdxuX/aWmL0MnmSJEnHY5nWX7h2cAld2+WzYvNeZqyuSjqOJElSk2WZ1l/Iy8nillF9gNTqtCRJko7NMq1j+sToPuRkBV5YsokNO/cnHUeSJKlJskzrmLq1L+DaISXURXh4ppfJkyRJOhbLtI7rjvSJiI/MquDA4dqE00iSJDU9lmkd1/C+nRjUsz1V+w4xaUFl0nEkSZKaHMu0jiuEwB1jywC4f7qXyZMkSTqaZVon9IELe9KxMJcF63cxr2Jn0nEkSZKaFMu0TqggN5ubRpYC8MB0T0SUJEmqzzKtd3Xr6L5kBZi4YCNb9xxMOo4kSVKTYZnWuyotLuSK87pzuDby6Kx1SceRJElqMizTOilHTkT87cx1HK6tSzaMJElSE2GZ1kkZN6AzZ3UtYtPuA7yweHPScSRJkpoEy7ROSgiBOy4uA1KXyZMkSZJlWqfgwxf1pm1+DrPWVLF25+Gk40iSJCXOMq2T1jY/h48O7w3AP762gy//bh6PzFrHqq17vaGLJElqlXKSDqDm5dPv7cfLyzZTUbWfJ97awBNvbQCgS9s8RpYVM6pfMSPLijmvpD3ZWSHhtJIkSZllmdYp6d2pkFe/Np4nJ89kb5sezFpTxcw1VWzbe5BnF23i2UWbAGiXn8OIsk6M6teZUf06MaRXR/Jy/BchkiSpZbFM65RlZwXKOuYyfHgZd1xcRoyRtdurmbVmOzPXVDFrTRXrd+xn8vKtTF6+FYCC3CyGlXZiZL9iRvcrZlifjhTm+befJElq3mwzOmMhBPp1KaJflyJuGtkHgI079zN7bWrVevaaKt7espfpq7czffV2AHKyAoN7dWB0v9TWkBF9i+lQmJvk15AkSTpllmllRM+Obbjhwl7ccGEvALbvPcjstTuYvTa1cr144y7mVexkXsVOfjl1NSHAwO7t0uW6MyP7daJbu4KEv4UkSdKJnXKZDiF0AkpjjAsykEctVOe2+VwzuAfXDO4BwJ4Dh3lz3U5mrdnOrDVVzK/YxbJNe1i2aQ/3Ty8HoF+XIkalT2oc1a+Y3p3aEIInNUqSpKbjpMp0COFV4APp188DtoYQpsQYv5LBbGrB2hXkcuk5Xbn0nK4AHDhcy/yKncxaU8WstVXMLd/Bmm37WLNtH7+bUwFASYeCd4p1X7yluSRJSt7Jrkx3iDHuDiF8GvhNjPHvQwiuTKvBFORmM7p/Z0b37wzA4do6lmzc/U65nr22ispdB/jTvI38ad5GBnXNZeKo6Eq1JElK1MmW6ZwQQglwI/DtDOaRAMjNzuKC0o5cUNqRz1zSn7q6yNtb9jJrbRX/8vxyFm89zPTV27n4rC5JR5UkSa3YyV749x+A54GVMcbZIYT+wNuZiyX9b1lZgYE92nHbmL781Xv6AfDTV1YmnEqSJLV2J1umK2OMQ2OMnweIMa4GfpK5WNLx3XFxGYU5gWmrtjO3fEfScSRJUit2smX6P0/ymJRxHdrkcs2AQgB+NtnVaUmSlJwT7pkOIYwFLga6hhDqX7mjPZCdyWDSiUw4p4hnVu3nlWVbWLRhF4N7dUg6kiRJaoXebWU6D2hLqnS3q/fYDXw0s9Gk4+uQn8Uto/oC8PNXXZ2WJEnJOOHKdIxxCjAlhHBfjLG8kTJJJ+WuS/rz0Ixynl20iZVb9jCgW7ukI0mSpFbmZPdM54cQfhVCeCGE8MqRR0aTSe+iR4cCPjqiNzHCzyevSjqOJElqhU62TP8eeAv4DvD1eg8pUZ+79CyyswJ/mr+Rddurk44jSZJamZMt0zUxxl/EGGfFGOceeWQ0mXQSSosLueHCntTWRX4xxdVpSZLUuE62TD8dQvh8CKEkhFB85JHRZNJJ+vxlAwgB/jh3PZW79icdR5IktSInW6bvILWtYxowN/2Yk6lQ0qkY0K0t1w0u4VBtHb+aujrpOJIkqRU5qTIdY+x3jEf/TIeTTtbd4wcA8MisdWzbezDhNJIkqbU44aXxjggh3H6s4zHGBxo2jnR6zu/ZnivO7cbLy7Zw7+tr+OY15yYdSZIktQInu81jZL3He4HvAh/IUCbptNx9eWp1+sHp5eyqPpxwGkmS1Bqc7DaPL9Z7fAYYRuruiFKTcVGfTowb0Jm9B2u4b9rapONIkqRW4GRXpo9WDZzdkEGkhvCF8am/LX8zbQ17D9YknEaSJLV0J1WmQwhPhxCeSj8mAcuBP2U2mnTqxvQvZnjfTuysPsxvZ5QnHUeSJLVwJ3UCIvAv9X6uAcpjjOszkEc6IyEEvnD5AD75m9n892truOPiMgpys5OOJUmSWqiT3TM9BVgGtAM6AYcyGUo6E5ed05XBvdqzbe9Bfje7Iuk4kiSpBTvZbR43ArOAjwE3AjNDCB/NZDDpdIUQ+EL6utO/nLKKQzV1CSeSJEkt1cmegPhtYGSM8Y4Y4+3AKODvMhdLOjPvO78HZ3dry8ZdB3jiLXckSZKkzDjZMp0VY9xS7/ftp/BeqdFlZYV37or4i1dXUVPr6rQkSWp4J1uInwshPB9CuDOEcCcwCXgmc7GkMzdhaAl9igtZu72aSQsrk44jSZJaoBOW6RDCgBDCuBjj14FfAkOBC4DpwK8aIZ902nKys/j8ZWcB8LPJK6mriwknkiRJLc27rUz/G7AHIMb4eIzxKzHGL5Nalf63TIeTztSHL+pNSYcCVmzeywtLNicdR5IktTDvVqbLYowLjj4YY5wDlGUkkdSA8nKy+Owl/YHU6nSMrk5LkqSG825luuAEz7VpyCBSpnx8VB+6tM1j4YZdTFmxNek4kiSpBXm3Mj07hPCZow+GEP4KmJuZSFLDKsjN5tPvTa1O//QVV6clSVLDebfbiX8JeCKE8An+XJ5HAHnAhzIZTGpIt47pyy9eXcWc8h3MXFPFmP6dk44kSZJagBOuTMcYN8cYLwb+AVibfvxDjHFsjHFT5uNJDaNtfg6fHFcGpPZOS5IkNYSTus50jHFyjPE/049XMh1KyoQ7Ly6jbX4Or729jXkVO5OOI0mSWoCM3cUwhPDrEMKWEMKiese+G0LYEEKYl35cV++5e0IIK0MIy0MIV2cql1qvjoV53DqmL5DaOy1JknSmMnlL8PuAa45x/F9jjBemH88AhBDOBz4ODEq/5+chhOwMZlMr9en39qMgN4uXlm5maeXupONIkqRmLmNlOsY4Fag6yZffADwaYzwYY1wDrARGZSqbWq8ubfP5+Mg+gHunJUnSmQuZvExYCKEMmBhjHJz+/bvAncBuYA7w1RjjjhDCT4EZMcaH0nhAhRUAACAASURBVK+7F3g2xviHY3zmXcBdACUlJcOffvrpjOU/kerqagoLCxOZ7fwzm7+9upbPP7OV2gj/fk0XerV7t4vaNOz8huB85zvf+c53vvMb14gRI+bGGEf8xRMxxow9SN0lcVG937sD2aRWxL8P/Dp9/GfArfVedy/wkXf7/OHDh8ekzJkzJ7HZzj/z+d/64/zY95sT41cfm5fI/DPlfOc73/nOd77zGxcwJx6jj2Zyz/SxivvmGGNtjLEO+G/+vJVjPVBa76W9gY2NmU2ty+cuHUB2VuCJtzZQUVWddBxJktRMNWqZDiGU1Pv1Q8CRK308BXw8hJAfQugHnA3Masxsal36dC7kAxf0pLYu8supq5KOI0mSmqlMXhrvEWA6MDCEsD59C/IfhRAWhhAWAOOBLwPEGBcDjwFLgOeAu2OMtZnKJgF8/rKzCAEem72ezbsPJB1HkiQ1Q6d+5tVJijHefIzD957g9d8ntY9aahRnd2/HNYN68OyiTfxq6mr+bsL5SUeSJEnNTKNu85CamrvHDwDg4Znr2L73YMJpJElSc2OZVqs2uFcHxg/syv7Dtfz6jTVJx5EkSc2MZVqt3hcuPxuAB6aVs2v/4YTTSJKk5sQyrVZveN9OjO3fmT0Ha3hg2tqk40iSpGbEMi0BX7w8tXf612+sYd/BmoTTSJKk5sIyLQFjz+rMsD4d2VF9mIdnrks6jiRJaiYs0xIQQnhndfpXr63mwGEvcy5Jkt6dZVpKGz+wG+eXtGfrnoP8fk5F0nEkSVIzYJmW0kIIfCG9Ov1fU1ZzuLYu4USSJKmps0xL9VwzqAcDurVlw879PPHWhqTjSJKkJs4yLdWTlRX4/GVnAfCLV1dRWxcTTiRJkpoyy7R0lA9c0JPS4jas2baPSQsrk44jSZKaMMu0dJSc7Cw+d2lq7/TPXllJnavTkiTpOCzT0jF8ZHgverQvYPnmPby0dHPScSRJUhNlmZaOIT8nm7su6Q/AzyavJEZXpyVJ0l+yTEvHcfOoPnQuymP++l289va2pONIkqQmyDItHUebvGz+6r39APjp5JUJp5EkSU2RZVo6gdvG9KV9QQ6z1lQxa01V0nEkSVITY5mWTqBdQS53jnN1WpIkHZtlWnoXn7y4jKK8bKau2Mr8ip1Jx5EkSU2IZVp6F52K8rh1TF8gdWUPSZKkIyzT0kn4q/f2Iz8nixeWbGbZpt1Jx5EkSU2EZVo6Cd3aFfDxkaUA/HzyqoTTSJKkpsIyLZ2kuy49i9zswMQFG9m4pybpOJIkqQmwTEsnqVfHNnx4WG/qIvxkxk4enbWOHfsOJR1LkiQlyDItnYK7xw+gU2Eua3bW8K3HFzLy+y9xx69n8dicCnZVH046niRJamQ5SQeQmpM+nQuZ/LXL+OUzM1m0K49pq7YzZcVWpqzYyrezF/Les7ty/ZASrhrUnfYFuUnHlSRJGWaZlk5Rx8I8ruxXyDeHD2f73oM8v3gzkxZuZPqq7byybAuvLNtC3uNZXHJOV95/QQlXnNedtvn+V02SpJbIf8JLZ6Bz23xuGd2HW0b3Yeuegzy3eBMT529k1toqXlq6mZeWbiYvJ4vxA7syYWhPLj+3G0UWa0mSWgz/qS41kK7t8rltTF9uG9OXLbsP8OyiTUxcsJHZa3fw/OLNPL94MwW5WVx+bjcmDO3J+IHdaJOXnXRsSZJ0BizTUgZ0a1/AHReXccfFZWzadYBnFlYyccFG3ly3k2cWbuKZhZsozMvmivO6c/2QEi4b2JWCXIu1JEnNjWVayrAeHQr41Hv68an39GPDzv08u7CSpxdUMr9iJ0/P38jT8zdSlJfNVed35/qhPbnknC7k51isJUlqDizTUiPq1bENn35vfz793v5UVFWnV6wrWbhhF0/O28iT8zbSLj+HqwZ1Z8LQEt4zoCt5OV7BUpKkpsoyLSWktLiQz156Fp+99CzKt+9j4oJKJi2oZEnlbh5/cwOPv7mB9gU5XD2oB9cPLWHcgC7kZlusJUlqSizTUhPQt3MRd48fwN3jB7B6614mLahk0sJKlm3aw+/nruf3c9fTsTCXa9LFOr8uJh1ZkiRhmZaanP5d2/LFK87mi1eczcote5i4ILUVZOWWvTw6u4JHZ1fQrTCbv6kt56PDe3vioiRJCbJMS03YgG7t+NKV7fjSleewYvMeJs7fyJ/mb6R8ezXfeXIR//Hy29x1SX9uGd2Hwjz/6yxJUmNzA6bUTJzTvR1fed9AXvnqZXxlTAfO7dGOLXsO8r1JS3nPP03mZ5NXsvvA4aRjSpLUqlimpWYmOyswrrQNz/7te7n3jhFcWNqRqn2H+OfnlzPuh6/w4xeWU7XvUNIxJUlqFSzTUjMVQuCK87rzxOcv5refHs2Y/sXsOVDDf76yknE/fIXvTVzClt0Hko4pSVKL5iZLqZkLITBuQBfGDejCnLVV/HTySl5dvpX/eX0ND8wo58YRvfnsJWdRWlyYdFRJklocV6alFmREWTH3fXIUE7/4Hq4d3INDNXU8NGMd4//lVb72+/ms3ro36YiSJLUolmmpBRrcqwO/uHU4L375Ej40rBd1MfKHueu54idT+MLDb7K0cnfSESVJahEs01ILdnb3dvzrTRcy+WuXcfOoUnKyAhMXVHLtv7/Gp++fw7yKnUlHlCSpWbNMS61A385F/ODDQ5ny9fHceXEZ+TlZvLR0Mx/82Rvcdu9MZqzeTozeVVGSpFNlmZZakZ4d2/DdDwzi9W9ezl9fehZFedm89vY2Pv6rGXzsv6bz6vItlmpJkk6BZVpqhbq2y+db157LG9+6nC9deTYd2uQyp3wHd/5mNh/46Rs8t2gTdXWWakmS3o1lWmrFOhbm8aUrz+GNb13OPdeeS5e2+SzcsIu/fmgu1/z7VP40bwM1tXVJx5QkqcmyTEuibX4On730LF7/5nj+4QOD6NmhgBWb9/K3j87jip9M4dFZ6zhUY6mWJOlolmlJ7yjIzeaOi8t49evj+aePDKGscyHl26v51uMLueyfJ3PfG2s4cLg26ZiSJDUZ3gFR0l/Iy8nippF9+MhFvZm0sJKfTV7Jis17+e7TS/jp5JWM75NLh9I9DOjWLumokiQlyjIt6bhysrO44cJevH9oT15cupmfvrKShRt28fslh/j9kqkM7N6OCUNLuH5oCf27tk06riRJjc4yLeldZWUFrh7Ug/ed351pq7Zz70sLmLPpMMs372H5i3v48YsrOK+kfapYDymhrEtR0pElSWoUlmlJJy2EwLgBXSjY1YEhFwzjjZXbmLigkheWbGJp5W6WVu7mn59fzuBe7ZkwtCfXDymhtLgw6diSJGWMZVrSacnLyWL8ud0Yf243DtYM5rUV25i0sJIXl2xm0YbdLNqwmx8+u4wLendgwtCeXDe0hF4d2yQdW5KkBmWZlnTG8nOyufL87lx5fncOHK5lyoqtTFpQyUtLNzN//S7mr9/F959ZyrA+HVPFekgPSjpYrCVJzZ9lWlKDKsjN5upBPbh6UA/2H6rl1eVbmLigkpeXbeatdTt5a91O/nHiEkb07cSEoSVcO6SE7u0Lko4tSdJpsUxLypg2edlcOyRVmKsP1fDKsi1MnF/J5OVbmFO+gznlO/iHiUsYWVbM+4eWcM3gErq2y086tiRJJ80yLalRFOblMGFoTyYM7cnegzW8vHQzExdUMmX5VmatqWLWmir+/qnFjO7XmQkXlHDNoB50bmuxliQ1bZZpSY2ubX4ON1zYixsu7MXuA4dTxXp+JVPf3sr01duZvno7/9+fFnPxWZ25fkgJVw/qQaeivKRjS5L0FyzTkhLVviCXDw3rzYeG9WbX/sO8uGQzExds5PW3t/Fa+vGdJxcxbkAXrh9awtXn90g6siRJ77BMS2oyOrTJ5aPDe/PR4b3ZWX2IFxZv5ukFG5m2ajtTVmxlyoqtfDt7Ied2zuXKHW8zsl8nhpV2ok1edtLRJUmtlGVaUpPUsTCPG0eWcuPIUqr2HeK5RZuYtHAj01dtZ+GWQyx8aQUAudmBob07MqpfMaPKihle1on2BbkJp5cktRaWaUlNXnFRHreM7sMto/uwfe9BHnl5DttCR2avrWJJ5W7mlu9gbvkOfsEqsgKcV9KekWXFjO5XzMh+xXTxREZJUoZYpiU1K53b5jO2dwHDhw8CYNf+w7xZvoOZa6qYvbaKBet3snjjbhZv3M1909YC0L9rEaP7FTOqXzEjy4rp3clbnEuSGoZlWlKz1qFN7ju3NQfYf6iWtyp2MHvNDmat3c7c8h2s3rqP1Vv38cisCgB6dWyT2haSLtdndS0ihJDk15AkNVOWaUktSpu8bC4+qwsXn9UFOJtDNXUs2riL2elrWc9aW8WGnft54q0NPPHWBgA6F+W9U6xH9SvmvJL2ZGdZriVJ784yLalFy8vJ4qI+nbioTyc+e+lZ1NZFlm/aw+y1qXI9c00V2/Ye5NlFm3h20SYA2uXnMKKsEyP7pfZdD+nVkbycrIS/iSSpKcpYmQ4h/BqYAGyJMQ5OHysGfgeUAWuBG2OMO0Lq36/+O3AdUA3cGWN8M1PZJLVe2VmB83u25/ye7bnj4jJijKzdXs2sNduZmV69Xr9jP5OXb2Xy8q0A5OdkMaxPR0b168zofsWEmpjwt5AkNRWZXJm+D/gp8EC9Y98CXo4x/jCE8K30798ErgXOTj9GA79I/1WSMiqEQL8uRfTrUsRNI/sAsHHnfmavrXqnXK/cspcZq6uYsboKgPzswFWr3mTC0J5cNrArBble51qSWquMlekY49QQQtlRh28ALkv/fD/wKqkyfQPwQIwxAjNCCB1DCCUxxspM5ZOk4+nZsc07tzsH2L73ILPX7mDWmipmrN7OksrdTFxQycQFlRTlZXPl+d2ZMLQnl5zThfwci7UktSYh1V8z9OGpMj2x3jaPnTHGjvWe3xFj7BRCmAj8MMb4evr4y8A3Y4xzjvGZdwF3AZSUlAx/+umnM5b/RKqrqyksTO7yWs53vvOTm1++bS9vbQ9Mq9jPqh017xwvzAmM6pXPxaUFDO2eT26GTmJM+vs73/nOd35rnD9ixIi5McYRRx9vKicgHuufOMds+THGXwG/AhgxYkQcPnx4JnMd19y5c0lqtvOd7/xk5zN3Lh++OjW/fPs+Ji2sZOL8SpZU7ubV8gO8Wn6A9gU5XD2oB9cPLWHcgC7kZjfcCYxJf3/nO9/5zm+t84+lscv05iPbN0IIJcCW9PH1QGm91/UGNjZyNkk6ZX07F/H5ywbw+csGsHrrXiYtqGTSwkqWbdrD7+eu5/dz19OxMJdr0sV6bP/O5DRgsZYkJauxy/RTwB3AD9N//VO9418IITxK6sTDXe6XltTc9O/ali9ecTZfvOJsVm7Z886+6pVb9vLo7AoenV1BcVEe1wzuwYShJYzu19nrWUtSM5fJS+M9Qupkwy4hhPXA35Mq0Y+FEP4KWAd8LP3yZ0hdFm8lqUvjfTJTuSSpMQzo1o4vXdmOL115Dss37WHSgo1MXFDJ6m37eHjmOh6euY4ubfO5Nl2sR5QVW6wlqRnK5NU8bj7OU1cc47URuDtTWSQpSQN7tGNgj4F8+apzWFq5h0kLU8W6fHs1D84o58EZ5XRrl891Q0qYMLSEi/p0IstiLUnNQlM5AVGSWrwQ/nzDmK+9byCLN6YusTdp4UYqqvZz37S13DdtLSUdCrhuSAnXDy1hWGlHUve1kiQ1RZZpSUpACIHBvTowuFcHvnnNQBas38WkhZVMWlDJhp37uff1Ndz7+hp6dWzD9UNLuH5ICUN7d7BYS1ITY5mWpISFELigtCMXlHbknmvP5a2KnamrgqSL9a+mruZXU1dTWtyG64f05Jz8wzStC0NJUutlmZakJiSEwEV9OnFRn058+7rzeHPdDiYuqOSZhZVUVO3nv6asAuCxldP55Lh+XHled09clKQEWaYlqYnKygqMKCtmRFkxfzfhfOasreKp+Rv549wKZqyuYsbqKkqL23DH2DJuHFlK+4LcpCNLUqtjmZakZiA7KzC6f2dG9+/M1SUHeLumC/dPW8u6qmq+N2kpP3lxBR8d3ps7Ly6jf9e2SceVpFbDMi1JzUxRbhZ/NaYfd15cxivLtvCbN9YwbdV2HphezgPTyxk/sCufHNeP957dxRMWJSnDLNOS1ExlZwWuOr87V53fnWWbdnPfG2t54q0NTF6+lcnLtzKgW1vuvLiMD1/Ui8I8/+dekjIhK+kAkqQzd26P9vzwI0OZfs8VfP3qgfRoX8DKLXv5zpOLGPP/Xub/PbOU9Tuqk44pSS2OZVqSWpDiojzuHj+A1745nv+8eRgX9enI7gM1/Grqai750WQ+99BcZq2pInXjWUnSmfLf+0lSC5SbncX7L+jJ+y/oyfyKnfzmjTVMXFDJs4s28eyiTQzq2Z5PjuvH+y8oIT8nO+m4ktRsuTItSS3cBaUd+bePD+ONb13OFy8fQOeiPBZv3M3Xfj+fcT98hZ+8uIItew4kHVOSmiXLtCS1Et3bF/DV9w3kjW9dzo8+OpTzStqzbe8h/uPltxn3w1f48u/msWD9zqRjSlKz4jYPSWplCnKzuXFEKR8b3puZa6r4zRtreHHJZp54awNPvLWB4X078clxZVwzqAc52a65SNKJWKYlqZUKITCmf2fG9O9MRVU1D0xfy6OzK5hbvoO55Tso6VDAbWP7cvPIPnQqyks6riQ1SS45SJIoLS7k29efz4x7ruAfbxhE/65FVO46wI+eW87YH77MPY8vYMXmPUnHlKQmx5VpSdI7ivJzuG1sGZ8Y3Zepb2/l12+sZeqKrTwyq4JHZlUwbkBnLutRx0UxendFScIyLUk6hqyswGUDu3HZwG6s3LKX+6at4Y9zN/DGyu28sRJeWD+db1xzLiPLipOOKkmJcpuHJOmEBnRry/c+OIQZ91zBt649l3Z5gdlrd/Cx/5rOp+6bzdLK3UlHlKTEuDItSTopHQpz+etLz2JQfhWz93Tgf15bzSvLtjB5+RZuuKAnX7lqIH06FyYdU5IalSvTkqRTUpibxVeuOoep3xjPJ8eVkZuVxZPzNnL5j1/l755c5A1gJLUqlmlJ0mnp0jafv3//IF7+6qV85KLe1MXIgzPKufRHr/LPzy9j1/7DSUeUpIyzTEuSzkhpcSE/vvECnvvSJbzv/O7sP1zLzyav4pIfTea/pqxi/6HapCNKUsZYpiVJDeKc7u341e0jePzzFzOmfzG79h/mh88u47J/mczDM9dxuLYu6YiS1OAs05KkBnVRn0488pkxPPCpUQzu1Z7Nuw/yf55YyFU/mcLT8zdSVxeTjihJDcYyLUlqcCEELjmnK0/d/R5+essw+nUpYu32ar74yFu8/6evM2XFVmK0VEtq/izTkqSMycoKTBjakxe+fAk/+PAQurfPZ/HG3dzx61nc/N8zeHPdjqQjStIZsUxLkjIuNzuLm0f1YcrXx3PPtefSoU0uM1ZX8eGfT+MzD8xhxeY9SUeUpNNimZYkNZqC3Gw+e+lZTP3GeL4wfgBtcrN5cclmrv63qXzlsXlUVFUnHVGSTollWpLU6Dq0yeVrVw9kyjcu4/axfcnJCjz+5gYu//GrfPepxWzbezDpiJJ0UizTkqTEdGtXwP+9YTAvf+UyPjSsFzV1kfumreWSH03mJy+uYM8Bb/wiqWmzTEuSEtencyH/etOFPPM37+WKc7tRfaiW/3j5bS750WT+57XVHDjsjV8kNU2WaUlSk3FeSXvuvXMkf/jrsYws68SO6sN8b9JSxv/Lq/xu9jpqvPGLpCYmJ+kAkiQdbURZMY99diyvLt/KPz23jGWb9vDNPy7kl1NXc2mvLNZlracwL4eivByK8rMpys+hMC+btvk5FOblkJfjWpGkxmGZliQ1SSEExp/bjUvP6crTCzby4xdWsHrrPlZvBebNP+F7c7MDRfmpsl2YlyrbRfnZFOblpAt39jvPHzlelJ+den3+n0v5O8/lZZOTbUGX9Jcs05KkJi0rK3DDhb24dnAJj7+5nlfmraSwfSf2Hapl38Gad/5aXe/nw7WRndWH2VndcCcw5udkUZSfQ6e8Oj6yZyUThvSkT+fCBvt8Sc2TZVqS1Czk5WTx8VF9ODt7K8OHDzvu62KMHKqto/pgLXsP1lB9qJZ9h2pSxftgLdVHfj5US/XBGvamj73z2oM17DtUQ/XBI+9L/fVgTR0Haw5RtQ9+9NxyfvTccob27sD1Q0q4fmgJvTtZrKXWyDItSWpRQgjk52STn5NNp6K8BvnMGCMHDtex92ANf5g8h6X7Cnlp6WYWrN/FgvW7+MGzy7iwtCMThpZw3ZASenZs0yBzJTV9lmlJkt5FCIE2edm0yctmVK8CPjd8GAcO1/Lq8i08vaCSV5ZuYV7FTuZV7OR7k5YyvG+nd4p19/YFSceXlEGWaUmSTkNBbjbXDC7hmsElVB+qYfKyrUxcsJFXlm1hbvkO5pbv4P9OXMLIsmImDC3hmsE96NbOYi21NJZpSZLOUGFeDtcPTe2d3newhpeWbmbSgkpeXbGVWWuqmLWmiu8+tZjR/Tpz/dASrh3cg85t85OOLakBWKYlSWpARfk53HBhL264sBd7Dhx+p1hPWbGV6au3M331dv7+qcWM7Z8q1tcM6tFge7slNT7LtCRJGdKuIJcPDevNh4b1Ztf+w7y4ZDOTFmzktbe38frK1OM7Ty5i3IAuTBhawtXn96BDYW7SsSWdAsu0JEmNoEObXD46vDcfHd6bndWHeGHxZiYurOSNlduYumIrU1ds5dvZC3nPgC5MGNqTqwZ1p32BxVpq6izTkiQ1so6Fedw4spQbR5ZSte8Qzy/exMQFG5m+ajuTl29l8vKt5D2exSXndGXC0BKuOK8b7SzWUpNkmZYkKUHFRXncPKoPN4/qw7a9B3luUapYz1xTxUtLN/PS0s3k5WQxfmBXrh/ak+KauqQjS6rHMi1JUhPRpW0+t47py61j+rJlz4FUsZ5fyezyKp5fvJnnF28mLxuuXDmX64f05PJzu9EmLzvp2FKrZpmWJKkJ6taugNvHlnH72DI27TrAs4sqmbigkrnlO3hm4SaeWbiJNrnZXHFeNyYMLeGygd0oyLVYS43t/2/vvMPsKqv2fT9pk04SEiD0FoIYApIgVekoiIpU+UBpfthF8eP7qaCCBcX6ISoKIiKKAgoioBhBinQSCAkdpAUSJKGk9zy/P973MGcmk2rOu2cy676uc83sPefMs+bM2Xuvvd5VwpkOgiAIgnbOBuv05MQ9tuDEPbbgb/+8j0kM5voJUxg/6Q2un5Cc7D49urL/dutzyMgNeec2g2nqFo51EJQgnOkgCIIg6EAM7t2Vd43ako+8Y0smvTaHv0ycwg0TpzDhxelcO34y146fTL+mbhyw3focssNQ9tx6CD26dana7CBYawlnOgiCIAg6KJsM6s1H99qKj+61FS+8OofrJ07mhglTeGTyDK5+8CWufvAl+vfsxoFv3YBDRg5lj60H071rONZBsCYJZzoIgiAI1gI2Xbc3n9h7az6x99Y8O202N0yYzPUTpvD4yzP5w7gX+cO4FxnQuzvvfusGvGfkUHbbcl26hWMdBP8x4UwHQRAEwVrGFoP78Kl9h/GpfYfx9CuzuGHCFG6YOJkn/z2L398/id/fP4lBfXrw7hEbcMj2Q9lly3Xp2kVVmx0EHZJwpoMgCIJgLWbr9fpy6v7DOHX/YTz575m5YHEyz0ydzeX3vsDl977A4L49OGjEUN4zcig7bz4oHOsgWAXCmQ6CIAiCTsI26/fjtAP68bn9h/H4yzO5ITvWz706h8vueZ7L7nme9fo1cfD2ybEetelAuoRjHQTLJZzpIAiCIOhkSOItQ/vzlqH9+fyB2/DI5BncMDE51pNem8uv7nqOX931HBv078nB2w/lkB2G8rZNBiCFYx0ErQlnOgiCIAg6MZIYsdE6jNhoHf73XcOZ+NL0HLGewktvzOWXdz7LL+98lo0G9OLg7Tdgoy7zWXfabIb0a6JPU7gRQRBHQRAEQRAEQHKsR248gJEbD+ALB23L+Elv5OLF5Fhf9M9n0xNvuxWAPj26sl7/ngzp18SQfk2s16+J9fr1bP6+fxND+jYxsHePSBcJ1lrCmQ6CIAiCYCkk8bZNB/K2TQfypYPfwoOTXue6h6Zw9xMvMXtJN16ZOZ/ZCxbz7LTZPDtt9nJ/V7cuauFwD+nXM3+tOd3ZIe/bFANmgg5HONNBEARBECyXLl3EqM0GMWqzQYwbN49Ro0ZhmxnzFjF15jxemTGfqbPm88qM+bwycx5TZ87nlfyYOnM+0+cuZMr0eUyZPm+FWgN7d89OdrPDPaTmcPdtYsr0hfR9eWaBv7ptJs1YxAZvzKVvj270buoaQ3CCcKaDIAiCIFh1JLFOr+6s06s7W6/Xb7nPnbdwMVNnNjvcU9twuF+ZOY9psxbw+pyFvD5nIU/+e9ayf+GY29fwX7OK/O0fb37bo2sX+jR1pXePbvRp6kqfpm706dGN3j260rcpOdx9enSjT1PaV/vat6nb0q/Jz43WhB2LcKaDIAiCIGgoPbt3ZZNBvdlkUO/lPm/xEvP6nAV1ke55bzrbNYf75ddm0qtXz0KWL82sOXNxl+7Mmr+I2fMXsWDxEhbMWcLrcxauMY2e3bss0wGfP2s62059vEV6TC1XvVePrmvMhmDlCWc6CIIgCIJ2QdcuYnDfJgb3bVrmc8aNG8eoUaMKWrVsfdvMX7SE2fMXMWfBYmYvSA727PmLmbNgEbPy1+btRcyZX/e8Bc0/r/8d8xYuYd7CBbw6e0GbNvzjuX+1ub9vU7fmXPScFrNe/6a6/PSUOjOgd/doc7gGCWc6CIIgCIJgNZBEz+5d6dm9K+uuod+5ZImZt2jxmw727AXJya454hOeeJreAzdgBncl+gAAIABJREFU6qx5OUe9OXI/a35y2J9ZQUFo965iSN8mhrRyuFt3YhnctylywleCcKaDIAiCIAjaCV26iN49Uj71kH5LR+g3WDiZUaOGLbXfNtPnLqzLRc+FoXXbte9nzlvE5OnzmLwSBaGD+vRoUQi6ePZM7nzjqbqc8G706dEy77tvLT2lR7dO0RIxnOkgCIIgCIIOjiQG9O7BgN49GLb+yhWEvrKCTiyvzprPa7MX8NrsBTxe30HliSdX2q5e3bu+WWTZu0ed452LNvvW5YX36dGV3k2t97V8ru3VfYsaRjjTQRAEQRAEnYhVKQh9dfb8NyPcU2fO56Enn2Hg4A1a5n3nPPGWKSnpZ3MXpse0WW3nf68qAr6rFzli1MZr5PetCcKZDoIgCIIgCJaiaxflosXm7ilbdXmFUaOGr9TrlywxcxfWCi7riixrueDzs+O9IDneLYs3l35urTizqZ0N9qnEmZb0HDATWAwssj1a0iDgCmBz4DngKNuvV2FfEARBEARB8J/RpYtySkc3WH7myUpz3/1j2WnEBmvml60hqnTt97G9o+3RefsLwM22hwE35+0gCIIgCIIgAFK0vFs76zDSnqx5P3Bp/v5S4NAKbQmCIAiCIAiCFVKVM21gjKRxkk7J+9a3PQUgf12vItuCIAiCIAiCYKVQFS1GJG1oe7Kk9YC/A58G/mx7QN1zXrc9sI3XngKcAjB06NBR1113XSmzWzBnzhx6915+FWzoh37oh37oh37oh37orx36o0ePHleXntyM7UofwFnA/wBPAEPzvqHAEyt67ahRo1wVY8eOrUw79EM/9EM/9EM/9EM/9MsCjHUb/mjxNA9JfST1q30PHAg8DPwZOD4/7Xjg2tK2BUEQBEEQBMGqUEVrvPWBayTV9C+3faOk+4ErJZ0MvAAcWYFtQRAEQRAEQbDSFHembT8D7NDG/leB/UrbEwRBEARBEASrS3tqjRcEQRAEQRAEHYpwpoMgCIIgCIJgNQlnOgiCIAiCIAhWk3CmgyAIgiAIgmA1CWc6CIIgCIIgCFaTcKaDIAiCIAiCYDUJZzoIgiAIgiAIVhOl6YgdE0lTgecrkh8MTKtIO/RDP/RDP/RDP/RDP/TLspntIa13dmhnukokjbU9OvRDP/RDP/RDP/RDP/Q7h35bRJpHEARBEARBEKwm4UwHQRAEQRAEwWoSzvTqc2Hoh37oh37oh37oh37odyr9pYic6SAIgiAIgiBYTSIyHQRBEARBEASrSTjTQRAEQRAEQbCahDMdBEEQBEEQBKtJONNBsIpI6lO1DUEQBCWRdIik8BnaAZIGShpZtR0lkTSojX1bVGFLW8SBsQpIapL0X5K+JOkrtUdB/e9I6i+pu6SbJU2TdFwh7W2y5sN5e6SkM0to19kgScfV3nNJm0p6e0H93SU9CjyWt3eQ9NOC+r0lfVnSRXl7mKRDCmmf3Ma+b5fQzlqHSHpQ0muSZkiaKWlGQf3Kjr2sX/nxl3U3k7R//r6XpH4FtQe18eheUP+wNh77SVqvoA2Vvf/AB4Gn8rHwloK6QOXnv66SbiqhtRwbbs3noEHAQ8Alkn5QUP/UrC9JF0t6QNKBpfSB6yT1r7NnO+C6gvrLJZzpVeNa4P3AImB23aMUB9qeARwCvAhsA5xeSPsi4IvAQgDbE0gn15L8FNgNOCZvzwR+UlD/h8C7gFcBbD8EvLOg/iXAfNJ7AOkz8I1C2kdIOra2kW8ilhqp2kD+DzgeWNd2f9v9bPdf0YvWIFUee9AOjj9J/w38Afh53rUx8KeCJjwATAWeBJ7K3z+bL+qjCuifDPwCODY/LgJOA+6U9KFGi1f9/ts+Dngb8C+SI3e3pFMKOvSVnf9sLwbmSFqnhN4yWCefgw4DLrE9Cti/oP5JWf9A0rn/RKBYQAU4h+RQ983H+1VAsYDGiuhWtQEdjI1tv7tC/VoU5mDgd7Zfk1RKu7ft+1rpLSolntnF9k6SHgSw/bqkHiUNsD2p1XuwuKD8VraPlnRMtmWuyn0ADgP+LGkJcBDwmu1PFNIGmAQ87Op6eVZ57EH7OP4+CbwduBfA9lMlo7LAjcA1tv8GkKNi7wauJN1o79Jg/SXAW2z/O+uvD1yQdW8HLmuwftXvP7ZnSPoj0Av4LPAB4HRJP7J9foPlqzz/AcwDJkr6O3VBNNufKaTfTdJQ4CjgjEKa9dTe64NJzvxDJd9/2zfklagxQD/gUNtPldJfEeFMrxp3Sdre9sSK9K+T9DgwF/iEpCGkA7wE0yRtBRhA0hHAlELaNRZK6lpnwxDSBa4UkyTtDjg78Z8hp3wUYoGkXjT//VuRIjUNQy3z1D5CioTdCXxN0iDbrzVSv47/Bf4i6Tbq/mbbpZY5qzz2oH0cf/NtL6hdPyV1q9lTiNG2P1bbsD1G0jm2T5PUVEB/85ojnXkF2CbfWC0soF/p+y/pvcBJwFakG4e3235FUm/SebDRznTx818rbsiPqvga8DfgDtv3S9qStEJTinGSxgBbAF/MKxINv/5KOp+Wn/P+wDPApyWVvJlZLjG0ZRVQypfdGniWdBALsO1ihQCSBgIzbC/OJ7H+tl8uoLslaerQ7sDrpPfgONvPNVq7zoZjgaOBnYBLgSOAM21fVUh/MHAeaWlNpDvkU22/Wkj/QFJEYrusvQdwou1bGqj5LC1PZPWRCNveslHarewYA8wCJlJ3Ard9dgn9bEMlx17Wbg/H33eAN4APA58GPgE8artIlCx/Bm4Gfp93HQ0cQIpO3297pwbr/xTYlLS8DHA4KdXgdOB62/s0WL/q9//XwC9s397Gz/azfXOD9Q8AzqTl+e8E27c2UreVDb2ATW0/UUqzTnup4IWkLWw/W0i/C7Aj8IztNyStC2yUU84aqXv88n5u+9JG6q8s4UyvApI2a2u/7ecL6R8J3Gh7plLx0U7AN2w/UEI/29AH6GJ7ZinNVvrbAvuRnLqbbZeMDFdOPoHtSvr777E9rYBmF2A323c2Wms5Noy1Pboq/WzD7sDm1K3o2f51YRsqO/7y5+BkUs6kSFGyX5RKvck3s18F9sz6dwBnA9NJDs7TDdYXyYHeo07/jwX//krf//ZAFee/Ou33At8DetjeQtKOwNdsv6+Q/p3AQTlvuVaAd6XtEYX0v2b7K3XbXYFf2z52OS/rNIQzvRrkPLWetW3bLxTSnWB7pKQ9gW+RDuwv2W50riCSBpAiIpvT0pkousSSo4ObtLKhyM2EpB+1sXs6MNb2tQX0b7a934r2NUj7btu7rfiZDdP/NvAP22Mq0r+MtLw9nuY8eZf6/Es6B/iO7Tfy9kDg87aLdfTIjvy8XIxVu5g22Z5TyoagOiQdBpwLrEdyZmsrs0UKgSV9gHQOmJ63BwB72y5ShClpHLAvcKvtt+V9E21vX0j/PaR0t/cAw4FfA8faHl9I/1fAE7a/ldOqrgIesH1WIf09gLOAzUjX/9rnr8jq6IoIZ3oVkPQ+4PvAhqR8uc2Ax2y/tZD+g7bfJulbwETbl9f2FdC+C7iHpZfZiy2xSPo6cAKpmrz2wbXtfQvpXwhsS8tl3kdIzv0ztj/bIN2eQG/gFmBvmlMt+gN/td3wNlWSzgYmAFdXEQmTNBPoQ0qvWkj5C/ljwHZVRQHbOs4lPdDo1IZWevcA+9uelbf7AmNs715Ifxvgf1j6hr7U8V+1M1mpMyHpaeC9Va0GShpve8dW+4pc/7LWvbZ3qdesBbhK6Ge9Q0kOdT/gsJIFeHll5rckH2Af0rXnhwX1Hwc+B4yjrvC/VJrliogCxFXj66QlppuyU7sPzW3aSvCSpJ+TcnbPzXeHpdob9rR9WiGtZXEUqaJ7QUX6WwP72l4EIOkCUu7eAaQTTKP4KKlyfkPSiaTmTM+gXGvA00jO7GJJcynsSNgu2U+3LR4GNqB80V+NrpKabM+HN3M3SxTd1dOz5kgD2J6Vc8dLcRXwM1J7upJddGp8hwqdSeBi2nAmCvLvitPq2rrWlfRhHpb0X6RjcRipAP2uRotWXYAnqf6G/TxSa8Y7gdsk7VQwzXS67b8W0lplwpleNRbaflVSF0ldbN8i6dyC+keRim2+lwsAhlKu1+1lSn1Or6dlN4VS3RwgOTQDSKsCVbARyaGcnrf7ABvmgrSGVZXbPg84T9Kn3fj2U8uyoWpntpbaMIyWKVZLFUM1iMHAo5Luo+Xnv0i+JPAb4GZJl5AurCeRinBLMrv+4qnU63VuQf1Fti8oqNeaqp3Jqp2JsZKuIHX0qT8Gri6o/wNSAMGkIsxxhbTJemeQ/vbLSTnrJfpcj221XfJvhrQaX8/rpCLQ75P+D0VWhoBbJH0XuJqWn79iNWPLI9I8VgGlCUiHkhqVr0ty6nYutcyZbdgTGGb7EqX2XH1LVPNK+iTwTVI1eX2KRbF8JUmjSYNzHqYCh0ZpCuCZwK2kyOw7SY3kfwecZbvhNzaSRpBOZPUOZZEiuJzmVBtSc6vt60voZu2PAKeSBlWMJ60Q3V1wiX+vtvbbvq2EfrbhIJqLb8c491suqL8zqZPG5LxrKHC07SIXd0lnkc6511DBDb2k80irE5U4k7luoCsVORP5Rq41tn1SIf0+wJdp2U3pG7ZLDk4LKkJSW12riqV5rohwpleBWgEO6UA+FlgH+G2pnB1JXwVGA8NtbyNpQ+Aq23sU0P4XaWhKserpNmx4hLTE1Dpvu6RDM5Q0OEHAfbYnr+Ala1L7q6Sc6e2Av5CGp9xh+4gC2t8GdiblzEFKbxpn+wuN1s76E7P+PbZ3zF1dzrZ9dAn9bMP62QZI//uqVkgqQ2lownDS5/9x2yX6K9e02woalMwZrtqZbNfOxNqO0rCWI1sVAf/e9rsK6VedM78+KXi0oe2DcjeR3WxfXEK/vRPO9CpS5QVV0njSONcHShdASPoz8MEqK/cl3Wa7zQhhQRsqSzXIDuUOwIO2d8ifxV/Yfm8B7QnAjraX5O2u2Y4ixTeS7re9cz4GdrE9v62CpAbqHwV8l+ZViXcAp9v+QyH9yorfJO1r+x/ZhqUouMwfVEguhD4ZeCstz3+lbiaqLkBtqwi4ZAFkpQV4kv5KGul+Rr7+dCNdA4p0M8k2vIelP39fK6W/PCJnehVo44J6vqRiF1RggW1Lqk2A6lNIF9LBOz5HR+qXGEu2xhuXO5n8mWqWOdtMNaBcztg820skLZLUn7TkXbIt0ACgtqS+TkFdgBeVWmH9Cfi7pNdpTjcowRmklK5XAHKK1U1AqWO/yuK3vYB/AG3dtJmUdtAwqnbmJf2v7e+0UQhW0y/VHnEdUp/tWqrVbaQ+x9OX/ao1ymXA48C7SNP4jqXsBNiqC1CXSNrUuRWu0tyJktHIqnPmB9u+UtIXAWwvklTs/yDpZ6SuVvuQPgNHAPeV0l8R4UyvGlVfUK/M3TwG5GLAk4CLCmn/KT+qpBYB2LVuX8kCiFNpTjXYp5ZqUEI4tyWakB3Ki0jRiVmUO5mcAzwg6Vaa88W/WEgb2x/I356Vb+jWAW4spU8alFK/CvUq5TrpQIXFb7a/mr/9iHOP6cJU6szT7DC2LgQrzS9J9SJH5e0PkSKFbd5kNICtbR8p6f22L5VUK8IrRdUFqGcAd0iqpRW+EziloH7VBXizlYbm1IJ5u9JcjF+C3Z3mbEywfbak79P4Y3+liTSPVUCtGrQrTaR6qPAyxwHUTcCy/fdS2p2ddpBqMM72qPz95qRx1g0d5VqnfRnwFKmS+wXgXhcapV1nQyXFt1n7u8BIUrEppFHWE2z/v0L6lRa/ZRteIN3AXEEantFpLx753N/XeRpdIc22+iyXPP/cZ/vtkm4njTJ/mZTqWCpn9ywqLEDNNgymeQLj3SVriKrOmVdqkXc+MIJ0UzcEOKLgNajW5/se0g3kq8DDtoeV0F8REZleNW6U9DdaXlD/Ukpc0hbAP2sOtKRekja3/VwDNa+0fVTO12198bTtHRql3YYtVS9zVp1qcI+knW3f38j/+TK4hDTG+X2k1JLxkm53atvXcOqLb7Mt3Unt4hpefAtg+3RJ9aOkL7R9TQntTH9gDulG+k2zKBuZGU6KDn8SuFjS9aQCrDtKiCv11T+cpXNmi+RM5kjsx0gpBuOAdST9wPZ3S+gDcyXtWXu/c0FaydaEF+aakS+TUu365u9LcXz+Wt81yTQ41U3StrYfV3O/5do5f9Oc9lEkMmx7nxI6y9F/QKmrUa0A+YmSBcjA9fn6+x2a2wP+oqD+conI9CrS6oJ6e8kLqqSxpKWOBXm7B3Cn7Z2X/8r/SHOo7SmSrqTlSUyk8cZHLeOljbDlj6Q74lp/3Q8BO9gutcxZb8te5FQDFxoiI+lRYBvgeWA2zUVopYoAu5LSXPYhORVzbW9bSLuy4ttgabJTdR5pnHHXQpo3kpaVWxdgte6D2yj98U6dZI4FRgH/j9TRptTxtyPp3FerV3gdOL5UZLCzIulC26dUHRnOtlRWgKc0oOk0YDPb/600uGa4C7VIVRpU9XFS8beBfwIX2J5XQn9FRGR6FbH9R+CPFcl3q3fcbC/IDnXDsF2b+La17efrf5Zzhkuyle3D67bPzk5WESQNqtusTTwseTd6UEGtFki6mTSk5m7SSezN2oFCVFJ8K+kO23sqjTOv/1+XHiW9DXABsL7tEZJGAu+zXWJoRL0de5FW5A4C7qc5f7cEG9t+d0G91nRXag14KPBj2wtrn8dCTMxdFPoDlEwxAcj5smeRgkk1Z+brpbpJZBuq6LNfS6U82fYzDdZaJu2gAO8S0o3sbnn7RVJRaKl5A5cCM4Ef5e1jgF9T9hy0TEoW0HRYJM2UNKONx0xJJU9oU5UGZ9Tsej/Q0JwtSR/PKR7DJU2oezwLlI6IzM15szXbSi9zPgBMBZ4k5Q9PBZ6V9IDSNLiGYvv5th6N1s1MABaQ8uVGAiNypKAUrYtvb6JA8a3tPfPXfrb71z36lXKkMxeRCj4XZnsmAB8sqF/r8/xZkhM1wvZRObhQirskFatPaYOfA8+RbipvV+rmUPL8/3TO3d+otCOd+T0pZ/lwkiM3jZQ/X4Sc6nV+fuxDWu4vMbCrVmhdqtHAstjd9oeB122fTXJqNymov5Xt79B8DppLCiqUYrjtk23fkh+nkFJO2gURmV4J3A5GKWc+BvxW0k/y9iRSqkMjuRz4K/AtoH5Ax8yShR+ZjwOX5txpyMucBfVvBK5xnjwn6UDSePcrgZ8CuxS0pSi2PwcgqS9wIilKsQHQVMiEIaSL2QzSCfQrpEloRZB0me0PrWhfA+lt+z6pxbVrUSHtWorPJaWWlFtp1+o1ugEnSnqGVIBWNM3J9o9ojooBPC+pZB7rSNIN1MW5APKXpJz1Uo71INtfr9v+hqRDC2lDcuBrffZPVO6zX0D3tZzisaXSvIUWuNAEXpoDR3OUBra9CmxRSBtgQQ6g1FYHt6KuELQAD0ra1fY9WX8X4M6C+sslnOkOhO1/Abtmh0a2ZxbQnE7KUzym0VorwWOkaMRWpJ7H00lLrqUi5KNtf6y2YXuMpHNsn5aLo9ZaJH2KlKs2ipSz/UtShLIUBzh1znize41Sa6Qi3TRIeYpvojSwoOGrEXVMyxev2oXsCGDK8l+y5rC9ODuOVQxIOKQCzaVYVgE0hdqD5fP9RcBFkt5JKoT/oaQ/kNItnm6wCbdI+iApeADJub2hwZr1zHU1ffYPBnYi9dkukp+/DGoFeN8lrZKasgV4XyUFlDaR9FtSus8JjRatu5nuDnxYqauQSZMgH220/soSBYgdiGWdzAt2s6iUXID0BulEUkUB0hjgZtJyJ6Tc0QNJQwzut73Tsl7b0ZF0OnA7qeCqZET046Q2XFsC/6r7UT9S8e1xDdb/IvAloBepmwakiOgCUkePIr22JW0JXAjsTlqReRY4rmRXF0nfJBW/XUEqgAWKDk2qdHWg6gLovDrwHtLK0OYk5+63pJvcc2xv02D9maQUlyV5VxeaPwcNrx+Q9FPSsfhB4POkPvvjbZ/YYN3LbH9IeXhPI7VWlhy86Vny2q/UHnUiKUL+DKk9asNbA+Z0qmVSMNVxuYQz3YGo+mReNZIetj2iQv3BpJuZWt72HaShLTOATQtEhjod+QZyIBWnGUn6VinHeQV29CENkGn4qlQb2lX3uX2g/oY1O5cTbW9XSL/qPs/PALcAF9u+q9XPfuSy02grRQX77Ct1UTqI1A5wb1rlCRc+D+3O0q0hG12AWdPel3Ttewe5PSqpo1mR9qjtnXCmOxBVn8yrRtKFwPm2J67wyY3RP9L2VSvaF6x95GLX8bZnSzqOtOx7XqOjIpKOs/0bSae19XPbP2ikfnugHa0O3A2c7pZ9nr9ne7flv3KN6fe1PauE1nJsGMnSzlzJwUEbkZb36/Vvb7DmZ0j1OlsCL9X/KMkXG1pzGSnFcTzNK7MueROlCtujtnfCme5AVH0yr4pWBUjDSEtMxQuQWkfGlrUvWPuQNIFU/DSStLx+MXCY7b0arPtR2z/PnQyWIlf1FyEXfJ0DbGj7IEnbAbvZvriQfqWrA2rZ51nAa8AJth8qpD8E+G+WdmZPKqT/S9Ln/xGaUz1cUP9cUmrdo7R0JosUAEq6APgZzWmWt5f632f9x4DtXJHTpqXbo97hsu1R2zVRgNix+Bjw6wq7WVRFpQVIkg4iFaFsJKm+mr8/BTsqBJWyyLaV2lGeZ/tiSQ0/9rIj3RWYYfuHjdZbAb8idXE5I28/ScqfLuJMA9tIOpg0KGnJCp+9hrE9HqiszzNwLcmJuYm6mpGC7FoqpWYZHEpqj1ayg0Q9j5Omrl5Nupm6TNJFts8vpP8wqYNSscLjVkwgFV2PIBXdviHpbqcWeZ2ecKY7CLkV0nBX2LS/KtpBgcFkYCypp+m4uv0zgc9VYlFQmpk53eBDwDuyg9u9hHDupPE+oGpnerDtK/P7gO1Fkko6dReQiu/Ol3QV8CvbjzdadFkpNrU2hQVTbXrnjjZVcbek7WxX1UHhGdIxV5UzfTLphmI2vBkpv5vU97phSLqOtDLbD3hU0n3UvQelIvOuvj1quyac6Q5Cbgn0KeDKzuJEtxdsPyTpYeBA25eu8AXB2sjRwH8BJ9l+WdKmpBZVpbhL0o+pqJNGZrbSFLxae75dKdQWDsD2TcBNeWXuGODvkiaR2sX9xvbCBknX5gyYpYdUlFxyv17Swbb/UlCznktJDvXLVJBmR8qXH5/TDeqdyVI5w6LlisBiygwt+V7WOZcUna+359wC+kms+vao7ZrIme5ASPoyqS1N6wtq6eEpnZLcmu99rhvpHnQecoumYbZvktQb6Fqqq0bVnTSyDTuRonAjSEvOQ4AjSnRUqLNhXeA40grBZFJruD2B7W3v3WDtS4FTbb+RtwcC3y+YM1xrTTefNIWu9Ej7p4HTSO3R3kyzKbVyuKy0qlIBjrxCcTxwTd51KGl15P8K6bdVszOhYM1QJe1ROwrhTHcglMb5LvUPK1VN3NlRGme9E6lFUv3NzFrfUaGzozTC/BTSFLitJA0DfmZ7v4pNK4akI4G/kUYYH06a+PnlUtFxSVcD25IKQH9le0rdz8baHt1g/Qdtv21F+xpswyBSEXbP2j7btxXS/kfJm7f2SL6h3JN0I3O77QcLaFbaaz9YOSLNo2OxHemg2pPkVP+TVF0clGFyfnSheek36Bx8Eng7cC+A7ackrVdKvOpOGpkv274qR2T3J02Du4DkVDeUXDMy3svoqd9oRzrTRdJA269nmwZR8Boq6SPAqcDGpPZouwJ3AaVu6B6XdDlwHS3TLBraGk/SlbaPquvq1IKCaSa1tKqSqVUAlwN/peJe+8Hyich0B0LSlaQBIb/Nu44BBtg+qjqrOh+S+pGWVyvt+RqUQ9K9tnepRSKVxok/UHCJ9a/kThq5CLkb8KDt7UvoZxtqf/u3SMNSLi8Zmc2dAyprAyrpw8AXgT+QnLqjgG/avqyQ/kRSj997bO8oaVvgbNtHF9K/pI3dDW+NJ2lD25O1jEl47aBAPQgiMt3BGG57h7rtWyQV63PZ2ZE0grTEPChvTwM+bPuRSg0LSnCbpC8BvSQdQFohuq6gftWdNABeyqlO+wPnKo007lJQf4ykw4Grq+i1a/vXksYC+5KW+Q8r3Nlinu15kpDUZPtxScNLibvBY7uXw/Wk9LpvuNDo+CBYVcKZ7lg8KGlX2/cASNoFuLNimzoTFwKn2b4FQNLepE4Cu1dpVFCEL5BaY00EPgr8BfhFQf1KO2lkjgLeTRoU9YakocDpBfVPIxXgLZY0l8IFeCSxR0lDQ6rgRUkDgD+ROpm8Tko7K4KkjUkFqHuQPod3kAoyX2ywdI9cfLi7pKXSfBqdZhIEK0OkeXQg8gSk4cALedemwGOkyuqSLYo6JZIearUy0Oa+IFjTtIdOGkH7QdJepEmMN5bqLiTp76T83Vpay3HAsbYPaLDunsCxpJu5P7f6ccPTTIJgZQhnugOxrJyxGpE71lgkXUMqPqm/mIy2feiyXxWsDbSHTjo5T3o4KSL7RAP7KrdLlKakHAtsYfvrkjYBhtq+r2LTOgWSxtvecUX7Gqh/cuGC2yBYaSLNowMRznLlnAScDfyR3BoJOKFKg4Ji1HeL6AkcSc6dL4GknrTq5CPpZ7bnlbKhHfBT0ircvsDXgVnAT0hFeUHjmSbpOOB3efsY4NWC+r+XdCawqe1TcnvK4bavL2hDELRJRKaDYCWRNBo4A9ic5hvRSK/ppEi6w/aehbSuJI2v/03edQww0PaRJfTbA7WhFfUdRCLNqhx56uePgd1IN3R3AZ+x/cJyX7jm9K8AxpGKvkdI6gXcXSoyHgTLIyLTQbDy/Bb4H1LO6pIVPDdYi8g5yzW6kCLVJXuNRycfWCipK81FmEOI47AkXweOb9Vn+3ukFbsSbGX7aEnHANiem1N/gqBywpkOgpVnqu2D+idhAAAFlElEQVSS7dCC9sP3ac6ZXgQ8R0r1KEV08oEfkUY5ryfpm8ARwJnVmtSpGFlzpAFsvyap2PRHYEGORtdupraibnhMEFRJpHkEwUoiaT/S8vrNFJwAFlSPpM+TLuK1SFiLE2ejR8pHJ59EHlSyH+n/cLPtxyo2qdOQV0L2bhWZvq3E4KAcgf4QqT3ldsAYUou+E2zf2mj9IFgREZkOgpXnRGBboDvNy8sGwple+xlFKnS7luTIvZdUgDqpkP67C+m0WySdB1xh+ydV29JJ+T5wl6QWEyBLCNu2pFOBA0lj1EXqcT2thH4QrIiITAfBSiJpYsnxzUH7QdIY4HDbM/N2P+Aq20WcXEn7276p1b7jbV9aQr89kAd3HA1sQ0r3uML22Gqt6lxI2o7mCZA3l5wAKeknwK9s319KMwhWlnCmg2AlkXQR8MPCI4SDdoCkx4EdbM/P203AQ7a3LaR/O/AIqQC2L2n64nzbR5TQb0/k9ILDgQ+S2qQNq9ikoACSHiXdSD0PzKZ5AmanSHEK2jeR5hEEK8+ewPF5gMd84mTembgMuC8P7jHwAaBkVHgv4PPA+Lz9Fdu/W87z12a2JqVbbU51o72D8hxUtQFBsCwiMh0EK8myJlDGMJ3OQW6P9468ebvtBwtqDwJ+TmrHtzGp3/S57kQncEnnkm5ingGuAK6x/Ua1VgVBEIQzHQRB0O6R9CTwbdu/zO3BziWNst+9YtOKIekTpKmHm9v+Wh4iskGMEw+CoGrCmQ6CIGjnZMdxL2CLOkdyc9u3V2xaMSRdQB4nbvstkgYCY2zHOPEgCCqlS9UGBEEQBCvki6SWYMfk7ZmkVmWdiV1sfxKYB5D7Hfeo1qQgCIIoQAyCIOgI7GJ7J0kPQnIkJXU2RzLGiQdB0C6JyHQQBEH7JxzJpceJ3wGcU61JQRAEkTMdBEHQ7pF0LGlgyU6klnxHAGfavqpSwwoT48SDIGiPhDMdBEHQAQhHMgiCoH0SznQQBEEQBEEQrCaRMx0EQRAEQRAEq0k400EQBEEQBEGwmoQzHQRB0M6RdIakRyRNkDRe0i4N1LpV0uhG/f4gCIK1jegzHQRB0I6RtBtwCLCT7fmSBhPDSoIgCNoNEZkOgiBo3wwFptmeD2B7mu3Jkr4i6X5JD0u6UJLgzcjyDyXdLukxSTtLulrSU5K+kZ+zuaTHJV2ao91/kNS7tbCkAyXdLekBSVdJ6pv3f1vSo/m13yv4XgRBELQ7wpkOgiBo34wBNpH0pKSfStor7/+x7Z1tjwB6kaLXNRbYfifwM+Ba4JPACOAESevm5wwHLrQ9EpgBfKJeNEfAzwT2t70TMBY4TdIg4APAW/Nrv9GAvzkIgqDDEM50EARBO8b2LGAUcAowFbhC0gnAPpLulTQR2Bd4a93L/py/TgQesT0lR7afATbJP5tk+878/W+APVtJ7wpsB9wpaTxwPLAZyfGeB/xC0mHAnDX2xwZBEHRAImc6CIKgnWN7MXArcGt2nj8KjARG254k6SygZ91L5uevS+q+r23Xzvuthwy03hbwd9vHtLZH0ttJA2Q+CHyK5MwHQRB0SiIyHQRB0I6RNFzSsLpdOwJP5O+n5TzmI1bjV2+aixsBjgHuaPXze4A9JG2d7egtaZust47tvwCfzfYEQRB0WiIyHQRB0L7pC5wvaQCwCHialPLxBimN4zng/tX4vY8Bx0v6OfAUcEH9D21Pzekkv5PUlHefCcwErpXUkxS9/txqaAdBEKw1xDjxIAiCToakzYHrc/FiEARB8B8QaR5BEARBEARBsJpEZDoIgiAIgiAIVpOITAdBEARBEATBahLOdBAEQRAEQRCsJuFMB0EQBEEQBMFqEs50EARBEARBEKwm4UwHQRAEQRAEwWoSznQQBEEQBEEQrCb/H5gUjMdZNAScAAAAAElFTkSuQmCC"/>
          <p:cNvSpPr>
            <a:spLocks noChangeAspect="1" noChangeArrowheads="1"/>
          </p:cNvSpPr>
          <p:nvPr/>
        </p:nvSpPr>
        <p:spPr bwMode="auto">
          <a:xfrm>
            <a:off x="1261043" y="2230248"/>
            <a:ext cx="8988426" cy="89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121839"/>
            <a:ext cx="10515600" cy="4351338"/>
          </a:xfrm>
        </p:spPr>
        <p:txBody>
          <a:bodyPr/>
          <a:lstStyle/>
          <a:p>
            <a:r>
              <a:rPr lang="en-US" dirty="0" smtClean="0"/>
              <a:t>Modelling Steps: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Making ‘Term Document Matrix (TDM)’ from Bigrams of the ‘</a:t>
            </a:r>
            <a:r>
              <a:rPr lang="en-US" dirty="0" err="1" smtClean="0"/>
              <a:t>RequiredQual</a:t>
            </a:r>
            <a:r>
              <a:rPr lang="en-US" dirty="0" smtClean="0"/>
              <a:t>’ using ‘</a:t>
            </a:r>
            <a:r>
              <a:rPr lang="en-US" dirty="0" err="1" smtClean="0"/>
              <a:t>TfidfVectorizer</a:t>
            </a:r>
            <a:r>
              <a:rPr lang="en-US" dirty="0" smtClean="0"/>
              <a:t>()’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Standardizing the TDM using ‘</a:t>
            </a:r>
            <a:r>
              <a:rPr lang="en-US" dirty="0" err="1" smtClean="0"/>
              <a:t>StandardScalar</a:t>
            </a:r>
            <a:r>
              <a:rPr lang="en-US" dirty="0" smtClean="0"/>
              <a:t>()’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Applying ‘Principal Component Analysis (PCA)’ for Variable </a:t>
            </a:r>
            <a:r>
              <a:rPr lang="en-US" dirty="0"/>
              <a:t>R</a:t>
            </a:r>
            <a:r>
              <a:rPr lang="en-US" dirty="0" smtClean="0"/>
              <a:t>eduction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K-Means Technique for Clustering is used with K (number of clusters) ranging from 3 to </a:t>
            </a: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843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2: Desired characteristics and skill-set of the candidates based on the job description dataset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3711" y="2179139"/>
            <a:ext cx="10057328" cy="46788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Deciding the Number of Clusters (K) = 5 here: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88387"/>
              </p:ext>
            </p:extLst>
          </p:nvPr>
        </p:nvGraphicFramePr>
        <p:xfrm>
          <a:off x="1067336" y="2704580"/>
          <a:ext cx="1005732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332"/>
                <a:gridCol w="2514332"/>
                <a:gridCol w="2514332"/>
                <a:gridCol w="2514332"/>
              </a:tblGrid>
              <a:tr h="594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QUANTITATIVE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SILHOUETTE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ERRORS</a:t>
                      </a:r>
                      <a:endParaRPr lang="en-US" dirty="0"/>
                    </a:p>
                  </a:txBody>
                  <a:tcPr/>
                </a:tc>
              </a:tr>
              <a:tr h="339894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82%,15%,</a:t>
                      </a:r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2883227.60</a:t>
                      </a:r>
                      <a:endParaRPr lang="en-US" dirty="0"/>
                    </a:p>
                  </a:txBody>
                  <a:tcPr/>
                </a:tc>
              </a:tr>
              <a:tr h="339894">
                <a:tc>
                  <a:txBody>
                    <a:bodyPr/>
                    <a:lstStyle/>
                    <a:p>
                      <a:r>
                        <a:rPr lang="en-US" dirty="0" smtClean="0"/>
                        <a:t>K=4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74%,</a:t>
                      </a:r>
                      <a:r>
                        <a:rPr lang="en-US" dirty="0" smtClean="0"/>
                        <a:t>14</a:t>
                      </a:r>
                      <a:r>
                        <a:rPr lang="en-US" dirty="0" smtClean="0"/>
                        <a:t>%,9%,</a:t>
                      </a:r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2830187.84</a:t>
                      </a:r>
                      <a:endParaRPr lang="en-US" dirty="0"/>
                    </a:p>
                  </a:txBody>
                  <a:tcPr/>
                </a:tc>
              </a:tr>
              <a:tr h="339894">
                <a:tc>
                  <a:txBody>
                    <a:bodyPr/>
                    <a:lstStyle/>
                    <a:p>
                      <a:r>
                        <a:rPr lang="en-US" dirty="0" smtClean="0"/>
                        <a:t>K=5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74%,13%,9%,3%,1%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2795948.47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9894">
                <a:tc>
                  <a:txBody>
                    <a:bodyPr/>
                    <a:lstStyle/>
                    <a:p>
                      <a:r>
                        <a:rPr lang="en-US" dirty="0" smtClean="0"/>
                        <a:t>K=6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73%,10%,9%,4%,3%,1%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2764691.96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53240">
                <a:tc>
                  <a:txBody>
                    <a:bodyPr/>
                    <a:lstStyle/>
                    <a:p>
                      <a:r>
                        <a:rPr lang="en-US" dirty="0" smtClean="0"/>
                        <a:t>K=7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69%,14%,5%,4%,3%,</a:t>
                      </a:r>
                      <a:r>
                        <a:rPr lang="en-US" dirty="0" smtClean="0"/>
                        <a:t>3</a:t>
                      </a:r>
                      <a:r>
                        <a:rPr lang="en-US" dirty="0" smtClean="0"/>
                        <a:t>%,2%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0.095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2733723.57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814">
                <a:tc>
                  <a:txBody>
                    <a:bodyPr/>
                    <a:lstStyle/>
                    <a:p>
                      <a:r>
                        <a:rPr lang="en-US" dirty="0" smtClean="0"/>
                        <a:t>K=8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55%,18%,10%,5%,</a:t>
                      </a:r>
                      <a:r>
                        <a:rPr lang="en-US" dirty="0" smtClean="0"/>
                        <a:t>4</a:t>
                      </a:r>
                      <a:r>
                        <a:rPr lang="en-US" dirty="0" smtClean="0"/>
                        <a:t>%,4%,3%,</a:t>
                      </a:r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2700762.94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1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2: Desired characteristics and skill-set of the candidates based on the job description dataset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30219"/>
            <a:ext cx="10515600" cy="4351338"/>
          </a:xfrm>
        </p:spPr>
        <p:txBody>
          <a:bodyPr/>
          <a:lstStyle/>
          <a:p>
            <a:r>
              <a:rPr lang="en-US" dirty="0" smtClean="0"/>
              <a:t>For each of the </a:t>
            </a:r>
            <a:r>
              <a:rPr lang="en-US" dirty="0" smtClean="0"/>
              <a:t>six</a:t>
            </a:r>
            <a:r>
              <a:rPr lang="en-US" dirty="0" smtClean="0"/>
              <a:t> </a:t>
            </a:r>
            <a:r>
              <a:rPr lang="en-US" dirty="0" smtClean="0"/>
              <a:t>clusters, topic modelling is applied to extract the key themes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608"/>
            <a:ext cx="10515600" cy="41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2: </a:t>
            </a:r>
            <a:r>
              <a:rPr lang="en-US" b="1" dirty="0"/>
              <a:t>How </a:t>
            </a:r>
            <a:r>
              <a:rPr lang="en-US" b="1" dirty="0" smtClean="0"/>
              <a:t>are these </a:t>
            </a:r>
            <a:r>
              <a:rPr lang="en-US" b="1" dirty="0"/>
              <a:t>desired characteristics changing over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Features </a:t>
            </a:r>
            <a:r>
              <a:rPr lang="en-US" b="1" dirty="0"/>
              <a:t>Used :</a:t>
            </a:r>
            <a:r>
              <a:rPr lang="en-US" dirty="0"/>
              <a:t> </a:t>
            </a:r>
            <a:r>
              <a:rPr lang="en-US" dirty="0" smtClean="0"/>
              <a:t>Required Qualifications per </a:t>
            </a:r>
            <a:r>
              <a:rPr lang="en-US" dirty="0"/>
              <a:t>year and </a:t>
            </a:r>
            <a:r>
              <a:rPr lang="en-US" dirty="0" smtClean="0"/>
              <a:t>desired skills/qualifications in </a:t>
            </a:r>
            <a:r>
              <a:rPr lang="en-US" dirty="0"/>
              <a:t>demand as calculated previously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Technique Used to Solve the Problem: </a:t>
            </a:r>
            <a:r>
              <a:rPr lang="en-US" dirty="0"/>
              <a:t>Conditional Frequency Distribution in NLTK package to see how </a:t>
            </a:r>
            <a:r>
              <a:rPr lang="en-US" dirty="0" smtClean="0"/>
              <a:t>Skills in </a:t>
            </a:r>
            <a:r>
              <a:rPr lang="en-US" dirty="0"/>
              <a:t>demand are changing over </a:t>
            </a:r>
            <a:r>
              <a:rPr lang="en-US" dirty="0" smtClean="0"/>
              <a:t>years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1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2: </a:t>
            </a:r>
            <a:r>
              <a:rPr lang="en-US" b="1" dirty="0"/>
              <a:t>How </a:t>
            </a:r>
            <a:r>
              <a:rPr lang="en-US" b="1" dirty="0" smtClean="0"/>
              <a:t>are these desired characteristics </a:t>
            </a:r>
            <a:r>
              <a:rPr lang="en-US" b="1" dirty="0"/>
              <a:t>changing over time?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5" y="1690689"/>
            <a:ext cx="9670961" cy="48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3: </a:t>
            </a:r>
            <a:r>
              <a:rPr lang="en-US" b="1" dirty="0"/>
              <a:t>Classification of job as IT or not. Also, understand what important factors are which drives this classification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Features Used :</a:t>
            </a:r>
            <a:r>
              <a:rPr lang="en-US" dirty="0" smtClean="0"/>
              <a:t> Unigrams of ‘</a:t>
            </a:r>
            <a:r>
              <a:rPr lang="en-US" dirty="0" err="1" smtClean="0"/>
              <a:t>JobDescription</a:t>
            </a:r>
            <a:r>
              <a:rPr lang="en-US" dirty="0" smtClean="0"/>
              <a:t>’ and Bigrams of ‘</a:t>
            </a:r>
            <a:r>
              <a:rPr lang="en-US" dirty="0" err="1" smtClean="0"/>
              <a:t>RequiredQual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b="1" dirty="0" smtClean="0"/>
              <a:t>Technique Used to solve the Problem: </a:t>
            </a:r>
            <a:r>
              <a:rPr lang="en-US" dirty="0" smtClean="0"/>
              <a:t>Logistic Regression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968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3: Classification of job as IT or not. Also, understand what important factors are which drives this classification.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Removing Stop words from ‘</a:t>
            </a:r>
            <a:r>
              <a:rPr lang="en-US" dirty="0" err="1"/>
              <a:t>RequiredQual</a:t>
            </a:r>
            <a:r>
              <a:rPr lang="en-US" dirty="0" smtClean="0"/>
              <a:t>’ and ‘</a:t>
            </a:r>
            <a:r>
              <a:rPr lang="en-US" dirty="0" err="1" smtClean="0"/>
              <a:t>JobDescription</a:t>
            </a:r>
            <a:r>
              <a:rPr lang="en-US" dirty="0" smtClean="0"/>
              <a:t>’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Removing special characters from ‘</a:t>
            </a:r>
            <a:r>
              <a:rPr lang="en-US" dirty="0" err="1"/>
              <a:t>RequiredQual</a:t>
            </a:r>
            <a:r>
              <a:rPr lang="en-US" dirty="0" smtClean="0"/>
              <a:t>’ and ‘</a:t>
            </a:r>
            <a:r>
              <a:rPr lang="en-US" dirty="0" err="1" smtClean="0"/>
              <a:t>JobDescription</a:t>
            </a:r>
            <a:r>
              <a:rPr lang="en-US" dirty="0" smtClean="0"/>
              <a:t>’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Removing numbers from ‘</a:t>
            </a:r>
            <a:r>
              <a:rPr lang="en-US" dirty="0" err="1"/>
              <a:t>RequiredQual</a:t>
            </a:r>
            <a:r>
              <a:rPr lang="en-US" dirty="0" smtClean="0"/>
              <a:t>’ and ‘</a:t>
            </a:r>
            <a:r>
              <a:rPr lang="en-US" dirty="0" err="1" smtClean="0"/>
              <a:t>JobDescription</a:t>
            </a:r>
            <a:r>
              <a:rPr lang="en-US" dirty="0" smtClean="0"/>
              <a:t>’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3: Classification of job as IT or not. Also, understand what important factors are which drives this classification.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Modelling Steps: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Making ‘Term Document Matrix (TDM)’ from Unigrams of ‘</a:t>
            </a:r>
            <a:r>
              <a:rPr lang="en-US" dirty="0" err="1" smtClean="0"/>
              <a:t>JobDescription</a:t>
            </a:r>
            <a:r>
              <a:rPr lang="en-US" dirty="0" smtClean="0"/>
              <a:t>’ and Bigrams of ‘</a:t>
            </a:r>
            <a:r>
              <a:rPr lang="en-US" dirty="0" err="1" smtClean="0"/>
              <a:t>RequiredQual</a:t>
            </a:r>
            <a:r>
              <a:rPr lang="en-US" dirty="0" smtClean="0"/>
              <a:t>’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Variable Reduction – Somers’ D for each variable is calculated and significant variables are taken as those with Somers’ D &gt;=0.2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Logistic Regression on Significant variables is applied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92" y="3393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3: Classification of job as IT or not. Also, understand what important factors are which drives this classification.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92" y="1940880"/>
            <a:ext cx="10774907" cy="491711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There are only two significant variables. Therefore, </a:t>
            </a:r>
            <a:r>
              <a:rPr lang="en-US" sz="2400" b="1" dirty="0" smtClean="0"/>
              <a:t>Factors driving the classification of Company as IT or not:</a:t>
            </a:r>
            <a:r>
              <a:rPr lang="en-US" sz="2400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‘Developer’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‘Software’</a:t>
            </a: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987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3393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3: Classification of job as IT or not. Also, understand what important factors are which drives this classification.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1928656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Metrics:</a:t>
            </a:r>
            <a:endParaRPr lang="en-US" sz="2400" dirty="0"/>
          </a:p>
          <a:p>
            <a:pPr lvl="1"/>
            <a:r>
              <a:rPr lang="en-US" dirty="0" smtClean="0"/>
              <a:t>Somers’ D: Train-0.436, Test- 0.460</a:t>
            </a:r>
          </a:p>
          <a:p>
            <a:pPr lvl="1"/>
            <a:r>
              <a:rPr lang="en-US" dirty="0" smtClean="0"/>
              <a:t>Accuracy: Train-0.884, Test-0.884</a:t>
            </a:r>
          </a:p>
          <a:p>
            <a:pPr lvl="1"/>
            <a:r>
              <a:rPr lang="en-US" dirty="0" smtClean="0"/>
              <a:t>Sensitivity + Specificity: Train- 1.436, Test- 1.460 </a:t>
            </a:r>
          </a:p>
          <a:p>
            <a:pPr lvl="1"/>
            <a:r>
              <a:rPr lang="en-US" dirty="0" smtClean="0"/>
              <a:t>Confusion Matrix: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71956"/>
              </p:ext>
            </p:extLst>
          </p:nvPr>
        </p:nvGraphicFramePr>
        <p:xfrm>
          <a:off x="1233508" y="4429584"/>
          <a:ext cx="4291527" cy="211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03"/>
                <a:gridCol w="1255015"/>
                <a:gridCol w="1430509"/>
              </a:tblGrid>
              <a:tr h="491352"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TRAIN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97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PREDICTED-&gt;</a:t>
                      </a:r>
                    </a:p>
                    <a:p>
                      <a:pPr algn="ctr"/>
                      <a:r>
                        <a:rPr lang="en-US" b="1" dirty="0" smtClean="0"/>
                        <a:t>ACTUAL</a:t>
                      </a:r>
                      <a:endParaRPr lang="en-US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9135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49135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51043"/>
              </p:ext>
            </p:extLst>
          </p:nvPr>
        </p:nvGraphicFramePr>
        <p:xfrm>
          <a:off x="5915696" y="4472013"/>
          <a:ext cx="4580586" cy="2071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62"/>
                <a:gridCol w="1526862"/>
                <a:gridCol w="1526862"/>
              </a:tblGrid>
              <a:tr h="43288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855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PREDICTED-&gt;</a:t>
                      </a:r>
                    </a:p>
                    <a:p>
                      <a:pPr algn="ctr"/>
                      <a:r>
                        <a:rPr lang="en-US" b="1" dirty="0" smtClean="0"/>
                        <a:t>ACTUAL</a:t>
                      </a:r>
                      <a:endParaRPr lang="en-US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328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203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Problems </a:t>
            </a:r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B</a:t>
            </a:r>
            <a:r>
              <a:rPr lang="en-US" b="1" dirty="0" smtClean="0"/>
              <a:t>e Solved: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</a:t>
            </a:r>
            <a:r>
              <a:rPr lang="en-US" dirty="0" smtClean="0"/>
              <a:t>jobs </a:t>
            </a:r>
            <a:r>
              <a:rPr lang="en-US" dirty="0"/>
              <a:t>in demand in </a:t>
            </a:r>
            <a:r>
              <a:rPr lang="en-US" dirty="0" smtClean="0"/>
              <a:t>Armenia. </a:t>
            </a:r>
            <a:r>
              <a:rPr lang="en-US" dirty="0"/>
              <a:t>How are the job natures changing over time</a:t>
            </a:r>
            <a:r>
              <a:rPr lang="en-US" dirty="0" smtClean="0"/>
              <a:t>? </a:t>
            </a:r>
            <a:endParaRPr lang="en-US" dirty="0" smtClean="0"/>
          </a:p>
          <a:p>
            <a:r>
              <a:rPr lang="en-US" dirty="0" smtClean="0"/>
              <a:t>Desired </a:t>
            </a:r>
            <a:r>
              <a:rPr lang="en-US" dirty="0"/>
              <a:t>characteristics and skill-set of the candidates based on the job description </a:t>
            </a:r>
            <a:r>
              <a:rPr lang="en-US" dirty="0" smtClean="0"/>
              <a:t>dataset. </a:t>
            </a:r>
            <a:r>
              <a:rPr lang="en-US" dirty="0"/>
              <a:t>How these are desired characteristics changing over </a:t>
            </a:r>
            <a:r>
              <a:rPr lang="en-US" dirty="0" smtClean="0"/>
              <a:t>time?</a:t>
            </a:r>
          </a:p>
          <a:p>
            <a:r>
              <a:rPr lang="en-US" dirty="0" smtClean="0"/>
              <a:t>Classification </a:t>
            </a:r>
            <a:r>
              <a:rPr lang="en-US" dirty="0" smtClean="0"/>
              <a:t>of job as IT or not. Also, </a:t>
            </a:r>
            <a:r>
              <a:rPr lang="en-US" dirty="0"/>
              <a:t>understand what important factors are which drives this classification.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job title, find the 5 top jobs that are of a similar nature, based on the job post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4: </a:t>
            </a:r>
            <a:r>
              <a:rPr lang="en-US" b="1" dirty="0"/>
              <a:t>Given a job title, find the 5 top jobs that are of a similar nature, based on the job post.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Features Used :</a:t>
            </a:r>
            <a:r>
              <a:rPr lang="en-US" dirty="0"/>
              <a:t> </a:t>
            </a:r>
            <a:r>
              <a:rPr lang="en-US" dirty="0" smtClean="0"/>
              <a:t>Unigrams of </a:t>
            </a:r>
            <a:r>
              <a:rPr lang="en-US" dirty="0" smtClean="0"/>
              <a:t>the </a:t>
            </a:r>
            <a:r>
              <a:rPr lang="en-US" dirty="0" err="1" smtClean="0"/>
              <a:t>JobRequirment</a:t>
            </a:r>
            <a:r>
              <a:rPr lang="en-US" dirty="0" smtClean="0"/>
              <a:t> </a:t>
            </a:r>
            <a:r>
              <a:rPr lang="en-US" dirty="0" smtClean="0"/>
              <a:t>after removing </a:t>
            </a:r>
            <a:r>
              <a:rPr lang="en-US" dirty="0" smtClean="0"/>
              <a:t>special characters, numbers, stop words and lemmatization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Technique Used to solve the Problem</a:t>
            </a:r>
            <a:r>
              <a:rPr lang="en-US" b="1" dirty="0" smtClean="0"/>
              <a:t>: </a:t>
            </a:r>
            <a:r>
              <a:rPr lang="en-US" dirty="0" smtClean="0"/>
              <a:t>C</a:t>
            </a:r>
            <a:r>
              <a:rPr lang="en-US" dirty="0" smtClean="0"/>
              <a:t>osine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4: Given a job title, find the 5 top jobs that are of a similar nature, based on the job post.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Modelling Steps: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Making </a:t>
            </a:r>
            <a:r>
              <a:rPr lang="en-US" dirty="0"/>
              <a:t>‘Term Document Matrix (TDM)’ from </a:t>
            </a:r>
            <a:r>
              <a:rPr lang="en-US" dirty="0" smtClean="0"/>
              <a:t>Unigrams of </a:t>
            </a:r>
            <a:r>
              <a:rPr lang="en-US" dirty="0"/>
              <a:t>the </a:t>
            </a:r>
            <a:r>
              <a:rPr lang="en-US" dirty="0" err="1" smtClean="0"/>
              <a:t>JobRequirment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Taking input from user as to which job to search for similarity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Applying Cosine Similarity on above TDM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Sort it in decreasing order of similarity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2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4: Given a job title, find the 5 top jobs that are of a similar nature, based on the job post.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input  ‘accountant’ similar jobs: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2439"/>
            <a:ext cx="10515600" cy="43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Dropping the feature columns with very high number of </a:t>
            </a:r>
            <a:r>
              <a:rPr lang="en-US" dirty="0"/>
              <a:t>missing values - </a:t>
            </a:r>
            <a:r>
              <a:rPr lang="en-US" dirty="0" smtClean="0"/>
              <a:t>‘</a:t>
            </a:r>
            <a:r>
              <a:rPr lang="en-US" dirty="0" err="1" smtClean="0"/>
              <a:t>AboutC</a:t>
            </a:r>
            <a:r>
              <a:rPr lang="en-US" dirty="0" smtClean="0"/>
              <a:t>', ‘</a:t>
            </a:r>
            <a:r>
              <a:rPr lang="en-US" dirty="0" err="1" smtClean="0"/>
              <a:t>AnnouncementCode</a:t>
            </a:r>
            <a:r>
              <a:rPr lang="en-US" dirty="0" smtClean="0"/>
              <a:t>', ‘Attach', 'Audience', 'Duration', 'Eligibility', 'Notes', 'Salary', '</a:t>
            </a:r>
            <a:r>
              <a:rPr lang="en-US" dirty="0" err="1" smtClean="0"/>
              <a:t>StartDate</a:t>
            </a:r>
            <a:r>
              <a:rPr lang="en-US" dirty="0" smtClean="0"/>
              <a:t>', 'Term‘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Imputing missing values in rest of the columns with Mode of the column for categorical features</a:t>
            </a:r>
          </a:p>
          <a:p>
            <a:endParaRPr lang="en-US" dirty="0" smtClean="0"/>
          </a:p>
          <a:p>
            <a:r>
              <a:rPr lang="en-US" dirty="0" smtClean="0"/>
              <a:t>Dropping the ‘date’ column as ‘Month’ and ‘Year’ are already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1: </a:t>
            </a:r>
            <a:r>
              <a:rPr lang="en-US" b="1" dirty="0"/>
              <a:t>Types of jobs in demand in Armenia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Features </a:t>
            </a:r>
            <a:r>
              <a:rPr lang="en-US" b="1" dirty="0"/>
              <a:t>Used :</a:t>
            </a:r>
            <a:r>
              <a:rPr lang="en-US" dirty="0"/>
              <a:t> </a:t>
            </a:r>
            <a:r>
              <a:rPr lang="en-US" dirty="0" smtClean="0"/>
              <a:t>Bigrams of Job Titles on a Yearly Basis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Technique Used to </a:t>
            </a:r>
            <a:r>
              <a:rPr lang="en-US" b="1" dirty="0" smtClean="0"/>
              <a:t>Solve </a:t>
            </a:r>
            <a:r>
              <a:rPr lang="en-US" b="1" dirty="0"/>
              <a:t>the Problem</a:t>
            </a:r>
            <a:r>
              <a:rPr lang="en-US" b="1" dirty="0" smtClean="0"/>
              <a:t>: </a:t>
            </a:r>
            <a:r>
              <a:rPr lang="en-US" dirty="0" smtClean="0"/>
              <a:t>Topic Modelling for the above features (on a yearly basis) to give the Top 5 Topics i.e. Jobs in demand every year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9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1: How </a:t>
            </a:r>
            <a:r>
              <a:rPr lang="en-US" b="1" dirty="0"/>
              <a:t>are the job natures changing over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Features </a:t>
            </a:r>
            <a:r>
              <a:rPr lang="en-US" b="1" dirty="0"/>
              <a:t>Used :</a:t>
            </a:r>
            <a:r>
              <a:rPr lang="en-US" dirty="0"/>
              <a:t> </a:t>
            </a:r>
            <a:r>
              <a:rPr lang="en-US" dirty="0" smtClean="0"/>
              <a:t>Job Titles per year and Jobs in demand as calculated previously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Technique Used to Solve the Problem: </a:t>
            </a:r>
            <a:r>
              <a:rPr lang="en-US" dirty="0" smtClean="0"/>
              <a:t>Conditional Frequency Distribution in NLTK package to see how Count of jobs in demand are changing over years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51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tUAAAImCAYAAACctXbcAAAABHNCSVQICAgIfAhkiAAAAAlwSFlzAAALEgAACxIB0t1+/AAAADh0RVh0U29mdHdhcmUAbWF0cGxvdGxpYiB2ZXJzaW9uMy4xLjIsIGh0dHA6Ly9tYXRwbG90bGliLm9yZy8li6FKAAAgAElEQVR4nOzdeWBM19vA8e9MMtkXSWQliyBBxK4URVFVP2tra7WqVFRRRe1L7Ptaqa32pUpRS9FSLS0tpSRICLGEkE1k3yaTmfePkLdK1JJkMvF8/mLuvec+z9wk88y5556j0Ol0CCGEEEIIIZ6fUt8BCCGEEEIIYeikqBZCCCGEEOIFSVEthBBCCCHEC5KiWgghhBBCiBckRbUQQgghhBAvSIpqIYQQQgghXpCxvgN4UfHxqXqbE/Dq1TAqVqymr9MXKcnNcJXm/CQ3w1Wa85PcDFdpzk9yKxqOjtaKgrZJT/ULyM7O0ncIRUZyM1ylOT/JzXCV5vwkN8NVmvOT3IqfFNVCCCGEEEK8ICmqhRBCCCGEeEFSVAshhBBCCPGCpKgWQgghhBDiBUlRLYQQQgghxAuSoloIIYQQQogXJEW1EEIIIYQQL0iKaiGEEEKIEuTOndv07v0e06YFcvVqBMHBZ4o9huzsbLp0aV8obQ0aFEBk5I1Caaskk6JaCCGEEKIEOX8+hLp16zN+/GSOHDnMjRvX9B2SeAoGv0y5EEIIIcSz+HznBY5fv5f3nwO/FUqbjSvYs+jt6gVuv3kzkhkzJmNsbIyRkRHjx0/G0dGJJUsWcu5cMABvvNGGpk1fZ/361WRlZWFjY8OBAz9gbKwiPT2d2NgYhg0bxcaNawkNPc+sWQv46af9xMbG0KRJU5YsWYhWqyMtLZVOnTpQrVod3nmnHZ6eXnh6VqBHj57MmTMDtTobExNTRo4ci7OzS36MGRkZTJkyntTUVMqVK5//+tWrESxaNBedToetrS1jxgSydu1KKlXy4a232pGQcJcRIz5nzZpNLF8eREjIGbRaHd2796RFi1b57aSmpjJ16gTS09PJzc2lX78B1K1bn/ff70qNGrW4fv0aNjY2TJo0A5VKxdy5M4iKuoVWq6VfvwHUqVOPDz7oRpkyttjbOzJ58oxCuXaFRYpqIYQQQogidurUSXx9qzB48DBCQs6SmprC5cvhREffYeXKdeTm5jJgQN/7RWZvIiNv8OGHfdFoNDg4OPDWW+0ICOgNQEjIWe7dS0Cj0XD8+O/07dufiIjLDBo0lIoVK3Hw4I/88suPtG/flbi4WNas2YStbRkmThxDly7defXVxpw+/RfLlwcRGDgtP8YDB/ZSoUJF+vcfSGjoBc6cOQ3A7NnTGDNmIhUqePPDD7vYvHk97dt3ZsGC2bz1Vjt++mk///tfe/788zjR0bdZtmwN2dnZ9O//EfXrN8hvf/361dSr14Bu3d4lPj6OTz/9mK1bd5GVlUXr1m9Rq1Ydli5dzO7dOzA1NcPWtgxjxkwkOTmJgQMD2LRpG5mZmfTs+R5t2nQq1uv3NKSoFkIIIcRL5UGPcljYGapVq1Ms52zXriObN69n+PDBWFpa0b//QCIjr1OzZi0UCgXGxsb4+fkXONTD1NQMd3cPLl4Mvb9vDUJCzhIbG4OnpxdJSUmsW7cKU1NTMjIyyM3NBcDWtgy2tmUAuHYtgo0b17J583oAjI0fLgOvX79GgwavAuDnVz1/e2TkdebPnwVAbq4Gd3dPvLwqkJubS0xMNIcPH2LRoqXs2bOT8PBLDBoUAIBGoyEmJjq//cjI67Ru3QYAR0cnLCwsSUpKxNjYmFq18q5D9eo1OXHiOEqlEefOnSUs7EL+eZOTkwBwdnZ+kUtRZKSoFkIIIYQoYseOHaVmzdr06RPAoUM/snnzepo1a8H+/Xvo3r0nGo2GCxfO8dZb7bh69Ur+cUqlEq1WB0DTpq/z1VeLadq0OW5u5Vix4qv8nuDFi+cyceI0vLwqsHr1Ci5dupB//AMeHl68++77+PvXJDLyBmfP/v1QjB4eXly4cJ7XXmvO5cuX0Gg091/3ZPz4Kbi4uHDuXDAJCXeBvC8KS5d+iZdXBaytrfH09KJ27XqMGjUOrVbLunWrKFeuXH77np4VCAkJxsenCvHxcaSmpmBjY4tGo+HKlctUruzD+fMhVKhQEQAnJyd69epDdnYW69evwdra5pGcShIpqoUQQgghiliVKtWYMmUCRkZGKJVKBg8ehq9vFc6e/Zv+/T8iJyeHFi1a4etb5aGi2te3KkuXLsbLqwKNGr3GzJlTGD58NM7OzowfP4ovvhgNQOvWbzF69HDs7e1xdHQiKSnpkRgGDhzC/PmzUKvVZGdnMWTIFw9tf/vtrsycOZkBA/ri6emFSqUCYPjwMUybNhGtVgvA6NETAHj99VYsXjyPWbMWANC4cVPOnv2bTz/9mMzMDJo2fR0LC8v89nv1+oiZM6dw5MhhsrOzGTlyXH5v+ObN64mNjcHZ2YV+/QYAecNOBg0KID09jc6du5bYYvoBhU6n03cMLyQ+PlVvCRTnbaPiJrkZrtKcn+RmuEpzfpKb4SrN+RlSbl26tGfz5u2Ympo+1f76zM3R0VpR0LaSXfILIYQQQghhAGT4hxBCCCGE0Jvt2/fqO4RCIT3VQgghhBBCvCApqoUQQojnpNXpMPRnk4QQhUOKaiGEEOI56HQ6Ru+9yLAjGZy7k6LvcIQQeiZFtRBCCPEczkQl8+uVu9zL0jHwu3P88WDZayHES0mKaiGEEOI5rDt5CwBHcwVZGi3DdoVy8FKcnqMShmT//r0sW7bkkdcDA8eQk5NT4HErVnxF374f5C8jXlIcPford+/GP/NxwcFniIi48t87lnBSVAshhBDP6GJsKiciE7FQGTGpkQU965YnV6tj/L5LfBd8R9/hCQM3efLM/IVXHueXXw6xZMly6tSpV4xR/bfvvttCenr6Mx+3b9+e5yrGSxqZUk8IIYR4Rg96qd+p6YqVSRJDmlXAzkJF0O/XmXM4gqTMHD5u6IFCUeA6EUKPbH7ohWnkLzQD+LVw2sz2bEFKuw0Fb8/OYsaMycTExKDRaBg6dAQAoaHnGTp0IElJiXTq1IWOHd/OXwwlKSmROXNmoFZnY2JiysiRY9m/fy/x8XGMGPE5CxYswdTUDIC4uFjmzZuFWp1NSkoyLVu2oFq1Ohw//jtr134NQOXKvowYMYY//zz+yGt///0XK1cuw9TUFBsbW8aMmciVK+Hs3r2DyZNnAtChw5vs2fMT06dPQqVSERMTTULCXcaOnURCwl0iIi4zbdpEli5dfX+p9DAyMjLw8qrA2LGBrF69gujoOyQmJhIbG83gwcOwtS3DyZN/cvnyJby8vHFxcSmcC6IHUlQLIYQQz+BGQga/XrmLiZGC9+qWI+5mEgqFgg9fccfGzJhZP19h5R+RJGfmMOz1iiilsBbArl07cHFxY/LkmVy7FsHp039hZWWNsbExCxYEERMTzYgRQ+jY8e38Y776ajFdunTn1Vcbc/r0XyxfHkRg4DT27dvDggVBD61AGBl5gx49elKnTj3Onw/hyy/n0b37hyxcOIevv16PnZ09a9d+TVxc3GNei2XOnBksXboKR0cntm3bwvr1q2nUqEmB+bi4uDJy5Dj27PmePXt2MmLEWCpV8mHEiLGo1dlYW1uzaNFStFotH3zQjfj4vKFRKpUJ8+d/yalTJ9iyZTMLFiyhQYNXadmytUEX1CBFtRBCCPFM1p+6hQ5o5+dCWStT/jmKunMNV2zNjBm//xJbz94hOUtD4Js+GBvJaMuS5EGPcnEud33zZiQNGzYCwNu7Et7eldi/fy8+PlVQKBTY2zuQlZX10DHXrkWwceNaNm9eD4CxccFlm4NDWdavX82+fbsBBbm5uSQnJ2FtbY2dnT0AH33Uj4SEu4+8lpiYiIWFJY6OTgDUqlWbFSuWPlJU/3P6yMqVfQFwcnLm/PmQh/YzNTUjMTGRwMCxWFhYkJmZiUajAcDH58FxLqjV2U//BhoA+S0XQgghnlJMShYHLsahVMAH9cs/dp8WPo4s7Fwdc5WSHy/GMWJPGFk5ucUcqShpPD0rcPFiGAC3b0cxadI4gCcOEfLw8GLAgMEEBa1kxIixNG/essB9V61aTps2/2PChKnUqVMPnU6HnZ09aWlppKQkA7Bo0VxiY2Meee3OndtkZKRz9+5dIO/BQXd3D0xMTElISAAgJiY6/5iC4lYqlWi1Wk6cOE5cXCyTJ88gIGAg2dlZ+QX549JVKBTodNoCczMU0lMthBBCPKVNp6PI1ep4s4oj5cuYF7hfA087lnWtwZCdFzh27R6Dd5xnQafqWJvJx+7LqmPHt5k5cwqDBgWQm5vLkCHDuXbt6hOPGThwCPPnz0KtVpOdncWQIV8UuO/rr7dk8eJ5bNy4FicnZ9LS0lAqlQwbNooRIz5HqVTi4+NL1ap+j7xWrZofI0eOY9y4ESiVCqytbRg7dhJWVlZYWVnRr9+HeHlVwNW13BPjrV69BtOmBTJ79gLWrVtNQEBvTExMcHMr98QHEatVq87y5UG4upbDy6vCk9/IEkxh6CtBxcen6i2B4rxtVNwkN8NVmvOT3AxXacjvXoaaDl//RbZGy5ZedankaAk8ObfrCRkM2n6OuDQ1lR0t+fIdf8pamhRn2C+kNFy3JynN+UluRcPR0brAWwsy/EMIIYR4Ct+euU22Rstr3vb5BfV/qeBgwep3a+FpZ86V+HQ+3hJMVFJmEUcqhNAHKaqFEEKI/5CWrcmff/qjBh7PdKyLjRlf96hJVWcrbidn8fG3IVyJTyuKMIUQeiRFtRBCCPEftgffIS07l7rutvi72Tzz8XYWJizrVoN67rYkpKvpv/UcIbeT//tAIYTBkKJaCCGEeIKsnFy2nLkNQO9X3J+7HUsTYxa97U/zSg6kZmsYuP08x6/dK6wwhRB6JkW1EEII8QR7Q2O5l5FDVWcrGnjavVBbpsZKZravRsfqLmRrtAzfHcqPF+P++0AhRIknRbUQQghRAE2ulo2n8pYk7/2Ke6EsO26sVDCudWV61S9PrlbHhP2X2Hb29gu3K4TQLymqhRBCiAIcDI8nOiUbL3tzmlcuW2jtKhQKBjf15rOmeXPyzv3lKiv/uIGhT3MrCs+OHVsLpZ3o6DsEBPR+oTZ27drO6tUrnmrfxYvnExMTU+D2wMAx5OTkPHZbSkoyBw/++NRxxcTEcOzYb0+9f1GToloIIYR4DK1Ox7qTeb3Uveq7oyyEXup/+6C+OxNa+6BUwNd/3mTeL1fRSmEtgPXr1+g7hOcyZMhwXFxcCtw+efJMVCrVY7dFRFzh+PGjT32uM2dOPbJEuj7J0k5CCCHEY/wWkcD1exm4WJvyVlWnIjtPB38XrM2MGbfvItuC75CclUNgG19URtLvVVTGnBrOyfg/8/5zo3DabOD4KjPrzy9w+/79e/nzz+NkZ2dx+3YUPXt+SNu27bl6NYJFi+ai0+mwtbVlzJhAduzYSkpKMvPmzSIs7Dzz5y/B2tqGtm1bEhS0Ah+fKvTp05Ply9eyY8c2Dh8+iJGRETVr1ubTTz9j9eoVnDhxDCMjFaNHTwAgNzeXGTMmUaFCRd5/v3d+XOnpacyaNY20tFSSk5No374znTt3ISQkmMWL52FjY4NSaYSfX3Wio+8wceIYnJ2diY6OpmXL1ly/fpXLl8Np1KgJ/fsPZNCgAEaMGMvPP/9EdPQdEhMTiY2NZvDgYTRo8CpdurRn8+btnDhxnE2b1mNsbIyrqxvjx09mw4Y1RERcYffunVy4cI7k5GRSUpKZPXsBy5YtIS4uluTkZCpV8sbXtyabNq0jKysLf/8aODk5s3DhXIyMjDAxMWHkyPHodFpGjRqKjY0tr77amJ49Pyyci10AKaqFEEKIf9HpdKz9K6+X+v165TEu4gL39cpl+fJtf4bvCuWnS/GkZGmY3aEa5iqjIj2vKF7p6WksWBDErVs3GTVqKG3btmf27GmMGTORChW8+eGHXWzevJ7+/QeyY8c2vvhiNGvXfs3Jk3/i5OSMq6sbp06dRKUywd3dg1u3bvLLL4dYvnwNRkZGjBs3kuPHfwfA1dWVKVPmEB19h9zcXKZMGU/NmnV4++2uD8UUFRVFq1atadasBXfvxjNoUACdO3dhyZIFTJo0HQ8PT+bNm5m/f3T0bRYu/Irs7Cy6du3Irl37MTU1o0uX9vTvP/ChtlUqE+bP/5JTp06wZctmGjR4NX/boUM/0b37e7Rq9SYHDvxAeno6vXr1YffuHXTs+DYXLpyjbt16dO/ek+joO/j5+TN69ASys7Pp0KE1Y8ZM5v33exMZeYMmTZrRt+8HjB49nsqVffn99yMEBS1g4MDPuXcvgdWrNxXYO16YpKgWQggh/uXUzSTCYlKxM1fR0b/gW9mFqZ5HGZZ1q8GQnRf480Yig7afZ2FnP2zMir4YeNk86FEu7uWuK1XyAcDJyRm1Wg1AZOR15s+fBUBurgZ3d8+HjmnW7HXWr1+Ds7MLAQGfsn37t2i1Opo1a0lk5A38/PwxNs4r52rWrMX161cBHhqCERFxGUtLSzIzMx6JycHBgW3bvuHo0V+xsLBEo9EAEB8fh4dHXiz+/jWJisr7kunqWg4rKytUKhX29vbY2NgCPPYhXh8f3/v5uqBWZz+0bfDgoWzcuI5du3bg6elF06bNHzn+wfltbGy4eDGUM2dOY2n5/zH+09278VSu7Hv/fajD8uVB9+N1K5aCGmRMtRClSkK6Go1WxmMK8aLW3e+lfrduOcyKsbe4mos1X/eoibO1KefupBCwNYT4tOz/PlAYhMcVnh4enowfP4WgoJUMGPAZr77aGCD/oVVv70pER9/h4sVQXn21MZmZmRw7dpSGDRvh6elFWNgFNBoNOp2O4OCz+UX5P8/l61uVuXMX8dNP+4mIuPLQ+bds2Uj16jWYOHEqLVq0yj+vg4MDN25cB+DixbAn5lBwvgVv27Pne/r2DSAoaCU6nY7ffjuCUqlE+4/PMIUir0zdv/8HrKysCQycRo8e76NWq9HpdCgUCnQ6LQBlyzrm5xYcfAZ3d4+H2igO0lMtRCmg0+lY99ctlh27gZetkvW+uXLbWIjnFBqdwqmbSViaGNGlpluxn9/L3oJVPWoyeMd5rt7N4ONvQwh6xx93O/Nij0UUveHDxzBt2kS02rzi8MEYaC+vCkyZMoGJE6dSq1YdoqPvoFQqqVWrDjduXMPCwoKKFSvRokUrBgzoi06no0aNmjRt2pyIiMuPnMfU1IwvvhjDtGmBrFy5DhMTEwAaN27KvHkzOXjwALa2thgZGaFWq5kwYSrTpwdiYWGJhYUF1tbWhZp31ap+fP75QGxtbbGwsKBRoyao1WquXYtg27ZvHtq3bt36TJo0lnPngjEzM8PJyYm7d+OpWLESGzaswcenCqNGjWPhwjnodDqMjIzy38fipDD06Xvi41P1lkBx3zYqTpKb4UjL1jD5x3CORCTkv/Z65bLMal+1SGYr0KfSdu3+qTTnBoaV34jdoRyJSODDV9wZ9FqF/9y/qHJLyshhyPcXCItJxd5CxZJ3/PFxsir08zyJIV2351Ga85Pcioajo3WBH6wy/EMIA3YjIYOPvjnLkYgErEyNGNGiIhbG8OuVuyw/fkPf4QlhcK7eTedIRAKmxkrerVNOr7GUsVCxtKs/9T3KcC8jh/7bQjgblazXmIQQBZOiWggD9euVu/T+5iw37mXi7WDB+p516Fa7HJ/WMsNIAWtP3mJfaKy+wxTCoGy4v3pih+ouOFia6DkasDQxZlHn6rSoXJa07FwG7zjPsWsJ/32gEKLYSVEthIHJ1epYeuw6I/eEka7OpZWPI2vfq43H/fGW/o7GfNGiEgDTDl6Wni0hntLt5Ex+uhiHkSJvGr2SwsRYyYx2Venk70K2RssXu0LZHyZfmIUoaaSoFsKAJGXm8PnOC6w9eQulAj5rWoEZ7apgYfLwQ4ldarnRvbYbGq2OEbtDiUrK1FPEQhiOTaeiyNVBm6pOuNma6TuchxgpFYx9ozK9X3EnVweBB8L59sxtfYclhPgHKaqFMBDhcWl8uOkMJyITKWOuIqiLPx/Udy9weqPPm1fkVS87krM0DPs+lNSsR+f1FELkuZuuZs+FGAB6veKu52geT6FQMPC1Cgxp5g3A/F+vsvz4DQx9wgEhSgspqoUwAPvDYum7JZg7KdlUdbZi4/u1qe9h98RjjJUKZrSrireDBdfvZTDmhzCZw1qIAmz5+zbqXB3NKzng7WCp73Ce6P165Zn4pg9GClh94iazD0eQK7/bQuidFNVClGCaXC3zfokg8EA42Rot7f2c+bpHLVxsnu7WtJWpMQs6+2FnruJkZBLzfomQXi0h/iU1S8OOkDsA9C6hvdT/1r66C7M7VMPESMGOkGgm7L9ETq5W32GJYnTmzGkCA8c88vrixfOJiYl5prZ27drO6tUrnumY/fv3cuzY0Wc6prSTolqIEupuuppPvzvH1rN3MFYqGNOqEhPe9MHU+Nl+bcvZmjO3YzVU9z98t529U0QRC2GYvgu+Q7o6l/oeZfBztdF3OE+tWaWyfPmOP5YmRhwKj2fY96Fk5uTqOyyhZ0OGDH9oifKi0rZte5o0aVbk5zEksqKiECXQuTspjN4bRnyaGkcrE2a3r4a/2/N/2NcsZ8uEN32YuD+cBUeuUt7OnMYV7AsxYiEMU1ZOLlvuP/D3UQPD6KX+p7ruZVjerQaf7bjAichEBn53joWdq2NrrtJ3aCVa8oih5Jw4jhNwt5DaVDVsjO3chQVuz87OYurUQBIS4nFyciY4+Cy7d//IoEEBlCljR2pqKtOnz2H27GmkpaWSnJxE+/ad6dy5C4MGBeDp6UVk5A0AJk+eAcCtW7cYPvwzEhPv0bjxa/Tt259BgwIYMWIsKSkpfPHFZ6SlpaHT6Rg/fnL+0t0AISHBLF48DxsbG5RKI/z8qgOwffu3HDr0EwqFgpYtW9O1aw+OHv2FTZvWY2xsjKurG+PHT2bt2q9xcHCgY8d3mD9/NuHhYdjbOxAdfYfZsxeyZs1KVCoVMTHRJCTcZezYSfj6VuGXX35m69bNKJVKatSoxYABg1m9egUXLpwjMzOT0aMn4OX134sulUTSUy1ECaLT6dgRcof+W0OIT1NTu5wNG96v80IF9QNvVXWmb0MPtDoY98NFIu6mF0LEQhi2XedjSMrMwc/FmnruZfQdznOp4mzN1z1q4mJtyvnoVAK2hhCXmq3vsMS/7N79PW5ubixbtoY+ffqTmHgvf9sbb7Rh8eKl3L4dRatWrVm48CvmzFnE1q2b8/epXr0GQUEradHiDTZuXAuAWq1m5sx5LF26ip07tz10vv3799OkSVOWL19DQMCnXLwY+tD2JUsWMGnSdBYtWoqbmxsA169f4/DhQyxduoqlS1fx++9HuHnzBocO/UT37u+xbNlq6tdvQHr6/39+HDt2lJSUZL7+egOjR08kLu7/p3t0cXFlwYIg3nmnO3v27CQlJZk1a1awePEyli1bzd27cZw6dQIAT88KLF++xmALapCeaiFKjGyNltk/X2Hv/QVbutd24/Nm3hgbFd5334BGnkTey+Tny/EM//4Ca3vWxt5C/wtcCKEPOblaNp2OAvJ6qQuaSccQeNpbsOrdWgzecZ5rCRn0+zaYJV1q5M9fLx72oEe5OJe7joy8ToMGjQDw9PSiTJn/f9jcw8MTAAcHB7Zt+4ajR3/FwsISjeb/Z22qW7c+AP7+NfLHMnt7V8TEJO9vuJHRwyVdbGwsfn41Hjr2n+Lj4/LP6+9fk6ioW1y7dpXY2BiGDBkAQGpqKlFRUQwePJSNG9exa9cOPD29aNq0eX47N27coHp1fwDs7Ozw8PDK31a5si8ATk7OnD8fQlTULZKSEvnii88AyMjI4Pbt2w+9B4ZMeqqFKAFiUrLo920we0NjMTVWMvktX75oUalQC2oApUJBYBsf/FysuZOSzYjdYWRr5OEm8XI6cDGO2NRsKjhY8FpFB32H88KcrU1Z2b0m1V3zfr/7fRtMeGyavsMS93l7V+TChXMA3L4dRXJyUv42pTLvb/2WLRupXr0GEydOpUWLVg89WB4efhGAc+dCqFAhb1rFJ30PdHFx4dKlMACCg8+wdOmXD213cHDgxo3rAFy8mLefh4cnXl7eLFmygqCglbRt2w5v70rs2fM9ffsGEBS0Ep1Ox2+/HflXXucBSElJ4datm/nb/v1F1dW1HE5OzixatJSgoJV06dI9f9iJUmm4X2ofkJ5qIfTs1M1Exv5wiaTMHNxsTJnT0Q9fJ6siO5+Zyoh5nfzovfks5+6kMO3gZaa85WvQvXRCPKtcrY4Nf+UtSd77FXeUpeTnv4y5iq+61GDknlBORibRf1sICzr7Uae8YQ5tKU3atevI9OmTGTiwHy4uLvk9zP/UuHFT5s2bycGDB7C1tcXIyAi1Wg3A/v0/sHXrN5iZmTFhwhSuXo144vnatm3Ljh27+Omn/SgUCkaPnvDQ9gkTpjJ9eiAWFpZYWFhgbW1N5co+1KtXn08/7YtanUPVqn44OjpStaofn38+EFtbWywsLGjUqAnbt28FoFGjJpw48QeffNIHe3sHzMzMMDZ+fHlpZ2dH9+49GTQogNzcXFxd3WjR4o3neTtLJIWhT68VH5+qtwSK87ZRcZPcip5Op2PT6SiCfr+OVgcNveyY1rbKCz9g9LT5XY5L4+Nvg8nM0fJJY0/6Niz5t95KyrUrCqU5Nyh5+R2+HM/ovRdxszFlR5/6L3RXqKTlBqDWaAk8EM7Pl+Mxvb/MedPn6I0vibkVpuLM7/z5EDIzM3nllYbcunWT4cMHs23b7qc69sHDh56eXk99vuLKLTLyBleuhNOq1ZskJyfxwQfd2b5972O/NBQWff5cOjpaF/gNvEh7qn19fc8Cyff/ex1YASwGNMDB8PDwyb6+vkpgKVATyAY+Dg8Pf/LXLyEMXIY6l6k/Xebny/EA9GngTkAjL4yK8faXj5MVU9tWZcTuUJYfj8TDzoI3fB2L7fxC6ItOp2Pdybxe6vfruxf6MKuSwJ1EbowAACAASURBVMRYybT/VcHGzJid56IZuTuUCW/68j8/Z32H9tJycyvHpEnjWLt2JRqNhmHDRuk7pELh5OTMsmVfsm3bFrRaLQMGDC7SgrokK7Ki2tfX1wwgPDy8+T9eCwbeAa4B+3x9fesAXoBZeHj4q76+vg2B+UDHoopLCH27mZjJiN2hXEvIwNLEiMA2vrxeuaxeYmlWyYHPmnmz+Og1Jv8YjpuNqUHN0yvE8zgZmciluDTsLVS0L8VFppFSwehWlShjoWLNiZtM+jGc5Kwc3qtbXt+hvZQcHMqyZMmzLbDyQFDQykKOpvCYm5sza9YCfYdRIhTl1/OagIWvr+9BX1/fX3x9fZsCpuHh4VfDw8N1wE9AS6AJ8CNAeHj4CaBeEcYkhF79fjWBXpvOcC0hAy97c9a9V1tvBfUDPeuWo6O/C9kaLcN2hRKTkqXXeIQoamvv91K/V7c8ZiojPUdTtBQKBQMaezG0ed6DbQuPXGPpseuysqoQRaDIxlT7+vr6Aw2BVUBl4ACQFB4eXvf+9j6AN+AC7AgPDz9w//WbgHd4eLjmsQ3n7TMJCATo1KkTbdu2LZIchCgsWp2O3RFqdkXkAFDX2Yh+/maYq0rGw1EarY55p7K4eC8XD2sl4xqaY2ZcMmITojBdScxl2olMLIxhQXPLEvM7WByO3c5h9flstDp43d2YXn6mpeYBTSGKS7NmzfQypvoyEHG/V/qyr69vMvDPJdysgSTA4v6/H1A+qaAGCA8PnwRMAnlQsahIboUnNUvDxAOXOHYtHQUwoIkXvV8pujlxnze/JRVz6LMlmJuJmWy+ZsacDtWKdYz305CfS8NVUvL7+vsLQCY96rpTt2bhLDJRUnL7L9WqQRXvBMb+cJFfb2kwMi/D5LeqYGJc8E1rQ8nteZXm/CS34leUwz/6kDc+Gl9fXzfyiud0X1/fir6+vgrgTeB34DjQ9v5+DYHzRRiTEMUqIj6dXpvPcOzaPWzNjPnynep81MCjRE5fZ2uuYkEnP2zMjPntagJBv1/Xd0hCFKor8Wkcu3YPU2MlPeqU03c4etG0ogNfvlMdSxMjfr58l2G7LpChztV3WEKUCkVZVK8Gyvj6+h4DtpJXZH8MbAb+As6Gh4efBL4Hsnx9ff8AFgJDizAmIYrNwUtxfPTNWaKSsvBxtGT9+7Vp6GX/3wfqkae9BbPb5/VQbzodxa5z0foOSYhCs/7+vNSd/F2we4lXEq1TvgwrutfE3kLFycgkPv3uHEmZOfoOSwC7dm1n9eqne5hx8eL5xMTEFLh95cqV5OQ8/rqmpCRz8OCPTx1XTEwMx4799lTnLUonTvzB7t07C9x+9Oiv3L0b/8ztBgefISLiyouEBhTh8I/w8HA18N5jNjX8135a4JOiikOI4qbR6gj67Tqb/85b/rhtNSfGtKpsMA9E1fMow+iWlZh+6AqzDkdQvow59Txk4Qhh2KKSMjkUHo+RUsH79WT2C18nK1b1qMWg7ecIjUkl4NsQlnTxx9naVN+hiac0ZMjwJ24PCAhApXr8ugcREVc4fvworVu3eapznTlzisjIGzRp0vQ/z1uUGjbMW+Y9LOzMY7d/990WvLzGUrbss00Pu2/fHlq2bE2lSpVfKD5ZUVGIQpSYoWbsDxc5fSsZI6WCYc296VrLrUQO93iSTjVciUzMZNPpKEbtDWPNu7XwtLfQd1hCPLeNp6LQ6qB9NSdcbMz0HU6J4G5nzqp3azF4x3mu3s3g4y3BBHXxfyl+13/feJnoy3nLaFzgVKG06epjy2sf+BS4PT09jVmzppGWlkpychLt23emc+cuhIQEs3jxPGxsbFAqjfDzq0509B0mThyDs7Mz0dHRtGzZmuvXr3L5cjiNGjWhf/+B+QvC/PzzT0RH3yExMZHY2GgGDx5GgwavMmbMGLZt28OJE8fZtGk9xsbGuLq6MX78ZDZsWENExBV2797JhQvnSE5OJiUlmdmzF7Bs2RLi4mJJTk6mYcNG9OkTwKZN68jKysLfvwbffruZESPGMmXKBKZNm42rqxu//PIz584F8/HHnzBr1hSSk/Pe288/H0HFipXy34Pc3Fzmzp3xUPv9+g3g6NFfHonxwoVzBAUtwtjYGGtrawIDp3HkyC9ERt6gUaNXGDVqKOnp6WRnZzFgwGdkZWUREXGZadMmsnTpalavXsGlS2FkZGTg5VWBsWMDWb16xSPvla1tGU6e/JPLly/h5eWNi4vLc/8MlL4Z74XQk9CYVD7YdJbTt5Kxt1CxrGsNutUuZ3AF9QODXqtA04oOpGRpGLYrlGS5PSwMVHxaNntDY1AAvV5x13c4JYqjlSkrutXE39WGmNRs+n0bwqXYVH2HVSpFRUXRqlVrFi78ijlzFrF162YAlixZwKRJ01m0aClubm75+0dH32b06InMmbOQVauWM3jwUFauXMcPPzy6CqNKZcL8+V8yZMhwtm795qFthw79RPfu77Fs2Wrq129Aeno6vXr1oW7denTs+DYAdevWY/nyNWRkZODn58+CBUEsXbqKXbu2Y2RkxPvv9+aNN9rQpEmz/HbbtevIjz/uA+DAgb106NCJDRvWULfuKyxZsoKRI8cxb97Mh2KJi4t9pP2CYvz996M0a/Y6QUEr+d//OpKS8v8/l/Hx8dy7l8Ds2QsIDJxOdnYWjRo1oVIlH8aPn4JanY21tTWLFi1l+fI1hIaeJz4+7rHvVZUqVWnQ4FUGDPjshQpqkJ5qIQrF7vPRzD4cQU6uDn9XG2Z3qIqjlWHfRjVSKpjatgoffxvMlfh0Ru8N48t3/FGVwtXnROn2zd+3ycnV0dKnLF4vQS/ss7I1V/FVV39G7QnjzxuJfLLtHPM7+VHXvfQO+3rQo1ycs0g4ODiwbds3HD36KxYWlmg0eROdxcfH4eHhCYC/f02iovLG/ru6lsPKygqVSoW9vT02NrYAj+2o8fHxBcDJyQW1OvuhbYMHD2XjxnXs2rUDT08vmjZt/sjxD85vY2PDxYuhnDlzGktLS9TqgjtTWrduw6effkz79p1IT0/H27sS165FcObMaQ4fPghAaurDX9AKav9xMX7wwUds2LCGIUMG4OjoRLVq1fPbcXNz4+23uzFp0jg0Gg1duvR46DympmYkJiYSGDgWCwsLMjMz89/vJ71XL0o+HYV4AWqNlpmHrjDt4BVycnW8U9OVFd1rGHxB/YCFiRELOvnhYGnC6VvJzP45QhaNEAYlOTOHHSF3AOgtvdQFMlcZMb+TH619HUlX5/LZjvMcuXJX32GVKlu2bKR69RpMnDiVFi1a5f8tdXBw4MaNvNmWLl4My9//We5yPmnXPXu+p2/fAIKCVqLT6fjttyMolUq0Wt0/js8rB/fv/wErq7yhFj16vE92dhY6nQ6FQoFOp32oXUtLK3x9q/Lllwto27Y9AJ6eXnTr9h5BQSuZOnXWI2O2C2r/cTEeOnSAtm3bsWTJCipU8GbPnv9/QDEqKoqMjHTmzl3MuHGTWbRoLsD9vLScOHGcuLhYJk+eQUDAwPzzFPRePS6/5yE91UI8p9jUbEbvDeNCdComRgpGtapMh+ovduuoJHKxMWN+x2r033aO3Rdi8HKwkAe9hMHYFnyHzBwtDT3tqOJs/d8HvMRURkqmtK2CjZkx20OiGbU3jI+qm1Ktmr4jKx0aN27KvHkzOXjwALa2thgZGaFWq5kwYSrTpwdiYWGJhYUF1taF+3Nataofn38+EFtbWywsLGjUqAlqtZpr1yLYtu3hoSJ169Zn0qSxnDsXjJmZGeXLu3P3bjwVK1Ziw4Y1+PhUeWj/9u07MXz4Z4wZMxGAXr36MGvWVPbs2UlGRjp9+gQ8VfuPizEqKopp0yZhYWGBsbExI0eOIzg47wFFZ2dnfvttBz/+uA9jYxV9+/YHoHr1GkybFsjs2QtYt241AQG9MTExwc2t3BNnBalWrTrLlwfh6loOL6/nn7++yFZULC6y+EvRkNye7ExUEmP2XuReRg4u1qbM6ViNqiXkA7uort2h8HjG/nARBTCvkx9NKzoU+jn+i/xcGi595JehzqXD1ydJztKwvFuNIhvOUNqunU6nY+Ufkaw6cROAuR2q0bxyWT1HVTRK27X7J8mtaDg6Whd4X0CGfwjxDHQ6Hd+euc2n353nXkYO9T3KsOH92iWmoC5Kb/g68kljT3TA+H0XuRyXpu+QhHiiXeejSc7S4O9qQ53ytvoOx2AoFAr6N/aif6O8cbbrT93Sc0RCGAYpqoV4Slk5uUw8EM78X6+Sq9XRq355vnzH/6VaRKJPAw/aVHUiM0fLsF2h3E0r3Ic8hCgsao2WTafz5or/qIG7wc7Co0/v1yuPpQouRKcSGiMzggjxX6SoFuIpRCVl0mdLMD9ejMNcpWRmu6oMbuqNsfLl+qBWKBSMb+1DDTcbYlOzGb47jKwcWeJYlDz7w2KJT1NTqawlTbxL9kqmJZWZyoim5fMWD/ku+I6eoxGi5JOiWoj/8Mf1e3y4+SxX4tPxsDNn7Xu1aeX7bKs1lSamxkrmdqyGm40pYTGpTP4xHK2BP5shSpdcrY4N94cs9H5FeqlfRAsPFQrg0KU4EjPU+g5HiBJNimohCqDV6Vhz4iaf77xASpaG17ztWfdebSqWtdR3aHpnb2HCgs7VsTQx4ufLd1n5R6S+QxIi3+HL8dxKyqKcrRktX+IvwIXByUJJY2971Lk6dp+P0Xc4QpRoUlQL8Rhp2RpG7g5j2fEbAPRv5Mm8Tn5Ym8kslA9ULGvJ9HZVUSpg9YmbHLgYq++QhECn07Hur7xe6l6vuL90Q7SKQrfaeav87QiJRqOVu1JCFESKaiH+5XpCBr03n+Xo1QSsTY1Z2Lk6H7/qiVJuIT+icQV7hjWvCMDUny4TcjtZzxGJl90f1xO5Ep9OWUsT2lVz1nc4pUIDTzs87MyJSc3m2NUEfYcjRIklRbUQ//DLlbv03nyWyMRMKpW1ZH3P2jSWh5yeqFttN7rUdCUnV8eI3WHcSc7Sd0jiJbbur7y5ld+rWw4TY/mIKwxKhYIutfJ6q7fJA4tCFEjuZQtB3oNNy47fYP3928atfR0Z/6YP5iojPUdW8ikUCoa3qERUUhYnIhMZ+v0FVr9bCytT+fMiitfZqGSCb6dgY2bM2zVd9R1OqdKumjPLjl3n1M0kridkUMHBQt8hvZDDy2ZzOzQYgNOF1GY5v1q0HDCqwO379+/l99+PkpGRTlJSEh999DHNm7fkgw+64e7uiUql4osvxjB16gTS09PJzc2lX78B1K1bn+PHf2f16uVYWlphbW1DxYqVqF27LsuWLUGlUtGhQ2dMTU3ZufO7/OW4P/igJ2fOnGbTpnWoVCri4mLp2PEdzpw5TUTEZbp2fZfOnbvkxxcdfYeJE8fg7OxMdHQ0LVu25vr1q1y+HE6jRk3o338gZ8/+zdq1XwOQlZXF+PGTUalUTJo0DicnZ27fjqJaNT+++GIMcXGxzJs3C7U6m5SUZHr37kfTps0fm0vfvv1ZvjyIkJAzaLU6unfvSYsWrRg0KIAyZexITU1lwYIlGBmV7M9k+dQTL72kzBzG77vIycgkjBTwWTNv3q1TTmYMeAbGSgUz2lWl75ZgriVkMG7fReZ3qi7jWUWxetBL3a2WG5Ym8vFWmKzNjHmrqjM7z0XzXfAdRraspO+QDFJmZgYLF35FUlIi/fp9SJMmzcjMzKR37774+FQhKGgR9eo1oFu3d4mPj+PTTz/m22+/Z9GieaxYsQZ7ewcmTx6f355arebrr9cDsGHDGubOXYyZmRlz5kwnLCyMmjXrExcXx7p133Dp0kUmThzN1q27iI+PY+zYEQ8V1QDR0bdZuPArsrOz6Nq1I7t27cfU1IwuXdrTv/9Arl+/xsSJUylb1pENG9bw668/07r1W9y6dZOFC4MwNTWjW7eOJCTcJTLyBj169KROnXqcPx/C6tUraNz4tcfm8uefx4mOvs2yZWvIzs6mf/+PqF+/AQBvvNGGZs1eL6Yr9GLkr454qYXHpjFiTyjRKdnYmauY0a4q9TyKZinj0s7azJgFnf3ovfksf1xPZNGRq3zRQj54RfEIj0vjj+uJmKuUdK9TTt/hlEpda7mx81w0+0Jj+bSJl0HfjXrQo1zcy13XqlUHpVKJvb0D1tY2JCUlAeDh4QVAZOR1WrduA4CjoxMWFpbEx8dhaWmJvb0DADVr1iIhIeH+cZ75bdvZ2TNtWiAWFhZERt7A3r4uAN7eFTE2Nsba2ho3t3KoVCqsrW1Qqx9dvMvVtRxWVlaoVCrs7e2xsclbifRBJ5OjoyOLFs3F3NyC+Pg4/P1rAlCuXHksLPJmxnJwKItarcbBoSzr169m377dgAKNRkNSUuJjc7l2LYLw8EsMGhQAgEajISYm+pEcSzoZcCZeWvvDYun7bTDRKdlUc7Fmw/u1paB+QeXLmDOvox8qIwVbz96RBSNEsVl3Mm/oVucarpQxV+k5mtKpkqMldcrbkpGTy/4wme3neYSHXwLg3r0E0tPTsbOzA/6/aPX0rEBISN6wlPj4OFJTU3BwKEtGRjqJiYkAhIZeyG9Pef9uYFpaGqtXr2Dy5BmMGjUeU1PT/GEgz3LT9b/u0M6ePY2xYwMZN24SZcv+/3SVjztu1arltGnzPyZMmEqdOvWAvML/cbl4enpRu3Y9goJW8uWXy2nRohXlypW7n6PhlKqG+zVTiOek0eqYezgi/4Gbjv4ujGhRCVN5qKlQ1Cpvy7g3fJj0Yzjzf4nAvYwZDb3kYU9RdCLvZXD4cjzGSgU965bXdzilWrfabpyJSmbb2Tt0reUmw+Se0b17CQwZMoC0tDSGDx/1yBjhXr0+YubMKRw5cpjs7GxGjhyHSqVi6NCRjBgxBEtLK3Q6LeXLuz90nKWlJf7+NenT533Mzc2xtrbO7wUvTG++2ZaAgN5YW1tjZ+fA3bvxBe77+ustWbx4Hhs3rsXJyZmkpCSUSuVjc2ncuClnz/7Np59+TGZmBk2bvp7f821IFDoDXwktPj5VbwkU922j4lRac7uXoWbwt39xOVGLykjBiBaV6FyjdD3QVFKu3dJj11l78haWJkasea8W3g4v/geypORWFEpzblC0+U376TK7L8TQ0d+F8a19iuQcT1Kar92/c9Pkaum46i/i0tQEdfGngaedHqN7ccV57fbv30tk5A0GDBj8zMdu3LiW7t17YmJiwpQpE6hfvwFvvdXuiceU1J/L58nl3/SZm6OjdYHfJKVrTrw0tDod4364yOVELU5WJqzsXrPUFdQlySeNvWhRuSzp6lyGfh8qSxyLIhGbms2+sFiUCuhV3/2/DxAvxNhImT+zyndnZXhXcbGwsKB//94MGNAHnU5Hy5at9R3ScytNufybDP8QL41vz9zm9K1kbEwUrO9Zm7JWpvoOqVRTKhRMesuX6JQsLsamMXJPGF91qSFzB4tCtfl0FBqtjjd8HfGwM9d3OC+FTv6urPrzJr9fS+BOchZutmb6DskgtG3b/rmPfeed7rzzTvdCjEZ/SlMu/yafbuKlcC0hna9+vw7AR9VNpaAuJuYqI+Z38sPJyoTg2ynMOHQZQx9yJkqOpIwcvj+XN0PAh69IL3VxcbA0oZWvI1pd3tLlQog8UlSLUk+TqyVwfzjqXB0dqjtTx1lu0BQnRytT5nfyw8xYyb6wuPwFdoR4Ud+evU2WRkvjCvb4OlnpO5yXSrf7KyzuPh9Ntkar52iEKBmkqBal3qoTN7kUl4abjSlDm1fUdzgvpSrO1kxtWwUF8NWxG/xy5a6+QxIGLl2tYdv9Mb29pZe62FV3taaqsxXJWRoOhcfpOxwhSgQpqkWpdiE6hXUnb6IAAt/yNejFCgxd88plGfRaBQAm7r/ExdhUPUckDNnOkGhSszXULmdDrfK2+g7npaNQKOh6v7d629k7MqxLCKSoFqVYVk4ugQfCydVBz3rlqVNeFnbRtw/ql6e9nzPZGi3Dd4USl/roil5C/JdsjZbNf98G4MMGHnqO5uX1hq8jtmbGXIxNIzRGviQXh+nTJ3HixB+cOPEHu3fvLHC/Dh3efGI7gwYFEBl5o5CjE1JUi1Lry9+uczMxk4plLfiksZe+wxHk9W6NeaMytcvbEp+mZtiuUDJzcvUdljAw+0JjSEhX4+NoSSMvw54n2ZCZqYzo6J83vd42mV6vWDVs2IiOHd/WdxjiX+ReuCiVTty4x3fBdzBWKpj8VhVZLbEEURkpmdOhGh99c5bwuDQm7r/E7A7VUMrKbOIpaLQ61p+KAqB3Aw9Z0U/P3qnpyqbTt/j5cjxDmnnjYGmi75CeSs7Oa2ivp1ARJdkHggulTWUFG1Rvexe4XaPRMHfuDKKibqHVaunXbwB16tTjww97UKtWHa5ejQBg1qwFWFpaMn/+bMLDw7C3dyA6+g6zZy/Mb+vBQjJ9+gQwceJo0tPTyc7OYsCAz6hTpx5qtZpVq1aRmZmNra0t06bNwdj40ZIvLi6WefNmoVZnk5KSTO/e/WjatPkzxbRmzUpatmxNw4aNOHHiDw4fPsi4cZPYsWMrR4/+ikajwcrKiunT56LV5jJ1aiAJCfE4OTkTHHyW3bt/5OrVCBYtmotOp8PW1pYxYwKxsjK8h4+l0hClTkpWDlN/ugxAQCNPmRWgBCpjrmJhp+pYmxpzJCKBr36/oe+QhIH4OTyeO8lZeNiZ06JyWX2H89JzszXjNW8HcnJ17D4fo+9wSrS9e3dha1uGr776mlmz5rNgwRwA0tPTadXqTYKCVuLo6MSJE8c5duwoKSnJfP31BkaPnkhcXOxj27x9O4p79xKYPXsBgYHTyc7OAiAzM4NOnTqxbNlq0tLSuHz50mOPj4y8QY8ePVm0aClDh45k585tLxwTgFarJTk5mUWLlrJ06So0Gg0XL4aye/f3uLm5sWzZGvr06U9i4j0AZs+exrBhowgKWsmrrzZm8+b1z/0+65P0VItSZ87hCOLS1NRws5EV1kowLwcLZravypAd59lw6hae9uZ0qO6i77BECabV6Vj3100AetUvj5FSeqlLgq613Th6NYEdIXfo9Yo7xgZwXR70KBfnctdXr0Zw7txZwsIuAJCbqyE5OQkAHx9fAJycnFGr1URHR1O9uj8AdnZ2eHh4PbZNb++KvP12NyZNGodGo6FLlx4A2NjYUrZs3pdOBwcHsrKyHnu8g0NZ1q9fzb59uwEFGo0mf9vzxPTggVWlUolKpWLSpHGYm5sTFxeHRqMhMvI6DRo0AsDT04syZfKGb0VGXmf+/Fn574u7u+d/vJslk/RUi1Ll4KU4froUj7lKyaQ2vvKhW8I18LRjRMtKAMw8dIW/byXpOSJRkh27do+rdzNwsjKhbTVnfYcj7nvFowyedubEpan5LUKmyyyIp6dXfu/v/Plf8vrrrbC2trm/9eHPKm/vily4cB6AlJQUbt26+dg2r16NICMjnblzFzNu3GQWLZqb19pTDotatWo5bdr8jwkTplKnTr1/bX26mExMTEhIyLvuD3rEIyKu8NtvR5gyZSZDh45Ep9P+o41zQF4v+4MvFR4enowfP4WgoJUMGPAZr77a+KniL2mkp1qUGvFp2cw+nDf+6/Nm3rjLksUG4Z2abkTey2TLmduM2hPG2vdqy7UTj9DpdKw7mfch3rNeeVRG0idUUjyYXm/er1fZFnyHFj6O+g6pROrY8W1mz57GoEEBpKen0blzV5TKx/8cN2rUhBMn/uCTT/pgb++AmZnZY8dEly/vztq1K/nxx30YG6vo27f/M8X0+ustWbx4Hhs3rsXJyZmkpII7NgqKqX37TsycOYWDB3/E3d0jPy5zc3P69v0AExMVDg5luXs3nnbtOjJ9+mQGDuyHi4sLJiZ5Y/CHDx/DtGkT0Wrziu/Royc8Ux4lhcLQ55aMj0/VWwLFeduouBlabjqdjs92XuDEjUQaVbBjUefqBX5TN7TcnpUh5per1fHF7lCOXbuHp505a96rhY2Z6pH9DDG3p1Wac4MXz+/vW0l8su0ctmbG7A1ogLnKqBCjezGl+do9bW5p2Rr+t+IkGTm5bPmwLpXKWhZDdC+upF67yMgbXLkSTqtWb5KcnMQHH3Rn+/a9+UXo0yjs3AojpvPnQ8jMzOSVVxpy69ZNhg8fzLZtu585Fn1eN0dH6wJvA0hPtSgVdp6L5sSNRGzNjJnQ2kdmBDAwRkoF0/5XhY+3hBBxN50xey+y+O3qGEtvpLhv3cm85e271ylXogpqkcfK1Ji21ZzYHhLN9uA7jG5VWd8hGTQnJ2eWLfuSbdu2oNVqGTBg8DMVryU1Jje3ckyaNI61a1ei0WgYNmxUEUWrH1JUC4N3MzGTRUeuATC6VWXKWpnqOSLxPCxNjFnQ2Y/em8/y180k5v5yldGtKskXJMHF2FRORCZioTKi2/1V/ETJ07W2G9tDotkXGsvAJhWwNpMS43mZm5sza9YCfYfxkMKIycGhLEuWrCikiEoe6QYSBk2j1THpwCWyNFraVHWila+M5TNkrjZmzOvoh4mRgp3novlWFpQQ/H8v9ds1XbE1f3RYkCgZvB0sqedRhiyNlh/CCp5uTYjSSopqYdA2nrrF+ehUnKxMGNGior7DEYXA382GwDZ5UzktOnKVY9cS9ByR0KcbCRn8euUuKiMFPeuW03c44j88uJOwPfgOWgN/ZkuIZyVFtTBY4bFprPgjEoCJb/o+9sE2YZhaV/k/9u4zsKmybeD4P2nSvUsndEIbNmUJFQRkCo8IKqCIyHpACyj6MGQIpYAsBUTKkCEgIio4URAQQYZMgbID3aV77ybNeD+kVHmZhbbpuH+foMk55zo5SXvlPvd9XS6MC/JGp4dZv1wnIq3A2CEJRrL1TDx6oH8zNzG1qwZ4pqETrjZmxGUVcSo2y9jhCEKVEkm1UCOpNDrm7L2OVqdnSKAHXuebHAAAIABJREFUHXwcjB2SUMH+G+RFn8bOFJZoee+Hy2QUqI0dklDFknOL2XstFakEhrdvYOxwhEcgk0p4uZU7AN+K6VtCHSOSaqFGWnsshqiMQrwdLHi7i6+xwxEqgUQi4YPeATR3tyE5T8XUn66g1orbyXXJl2dvodXp6aVwpoG9qF1eUwxs4YbcRMLxqEwScoqMHU6tEBIyg5KSknJtc+TIkTs6JFa2tWtXsWfPbm7eVLJ584Zybx8ZGcGFC+cqIbKqI5Jqocb5Oz6br/6+hYkEQvsqMBfltWotc7kJHw1ohpuNGZeS8th0SUVNr60vPJrMQjU/XkoGYORTXkaORigPB0tTeiuc0QPfXUgydji1QmjoIuTy8k1x3Lt3L1qttpIiuj9/fwWjRo0t93aHDx8kJiaqEiKqOqLejVCj5Ks0hP6mRA+M6uBFM3fbh24j1Gz1rExZ/mIz/rsjnJNJGq6l5NPUzcbYYQmV7OtzCag0Op7xc6SRc81oJCL8Y3Dr+vx6NZWfLicz7mnvajf48csv3xMbGw3AoUOHKmSf3t6+PP/8S/d9fM+e3Rw9+ieFhQVkZ2czatR/6datB8OHD8HT0xu5XM6UKTOYP382BQUFaLVaxo4Npm3b9gwa1J/t23eRnZ3F0qULUatVmJqaMW3aTFxd3diyZSNHj/6JVqtl4MCXkclMyMnJYe7cmSxatKwshqysTD78cC75+fno9Xo++CAUe3uHex7zzJmTrF+/FjMzM2xt7ZgxYw43bypZu3YVcrmcF154EXNzc7Zu3YS9vQMlJSV4e/tw7txZfvrpO0JDF/Hqqy/SokUr4uJicXR0ZMGCpRQXF7F48QLy8/PIycmmf/8X6dy5C3v3/oJMJicgoDEFBfkPPHbbtq2rZdMekVQLNcryQ5Ek5apo4mrNmI5i9Kqu8He2pn9zV745n8j+62kiqa7l8lUadl4wzMcd2UF8zmuiZm42NHOz4UpyHvuvp/FCCzdjh1QtFBUVsmLFarKzsxg7dgSdO3elqKiIkSPHEBDQmLCwT2jXrgNDhgwlLS2V8eP/yzff/Fi2/erVKxk06BWCgjpx9uxp1q0LY+jQ1zl16i/Wr99CSUkJ69aFMWnSZDZsWMvcuQvvOP7WrZ/TuXMXBg4cxN9/n+HatSvcuKG865hff/0DS5cuZM2ajTg7u/DttzvYunUTTz/dGbVazYYNWwEYMmQAGzZsxdbWjqlTJ911vomJCaxcuRZXVzeCg0dz7dpV5HI5PXv2pmvX7qSnpzFx4jhefHEQffs+j5OTE02aNGPIkAEPPPbVq9VzmohIqoUa48+IdHZfScFMJiW0b2PRba+O6aVw5pvziRxQpvJOV1+koilMrbXrQiL5Ki1tPe1o6SHuRtVUQ1p7ELJXyTfnE+jf3LVaNXK6PaJc1e2uAwPbIJVKcXR0wsbGluzsbAC8vHwAiI2Npnfv5wBwdnbB0tKK7Ox/qqhERUWwbdtmtm83JLUymYy4uFiaNGmGiYkJJiYmvPvulPsePy4ulv/85wUA2rZtD8CBA7/ddcycnGwsLa1wdnYpjbs1n322hqef7oyXlzcAmZkZWFlZYWdnD0Dz5i3vOp6dnT2uroYvVC4urqjVKtzc3Pj226/4889DWFpa3TXvOzv74ceurkRWItQImYVqPtx/E4AJz/ji62Rp5IiEqtbCwxYncwmp+WrCE3KNHY5QSYpLtOw4lwDAyKc8jRyN8CR6BDjjYCHnRloBFxPFZxZAqbwOGBLSgoICHBwMlatuf+Hw9vYlPPwCAGlpqeTl5WJra1e2vZeXD8HBbxMWtp6pU2fSrVsPvL19uHFDiU6nQ6PR8O6741Gr1UgkkrvWoPj4+HD9+lUALlw4x5o1n973mIWFBaSnp5c919PTcNdIKjXEamtrR35+AVlZhqT/9n7/7V5fpHbs2Ebz5i2ZM2c+3bv3LItRKpWi0+mxt7d/6LGrKzFSLVR7er2ehftvklVUQjsve15pLdoU10VSiYQO7jL2RJew/3oqrRvYPXwjocb5+XIKmYUlNHG1poO3KJVZk5nJpAxs6cbmU/HsvJBIq/riM5uZmcGkScHk5+czefL7mJjcOdf8jTdGsWjRPA4fPohKpWLatFnIZP+kahMmTGLZssWo1WpUqmImTZqCv7+CDh2CCA4eg06n48UXB2Fqaoq/vz9TprzDqlWflSW3w4ePZtGieezbtweJRML06bOxsbG55zGnTZvFrFlTkUol2NjYMnPmXKKiIspikclkzJw5h8mTJ2JjY3dHnA/SqVMXPv54Efv378XOzg4TExPUajUKRRPWrFmJj4/vQ49dXUlq+kr6tLQ8o51AVd82qkrV6dx+vpzM/H03sDI14esRbXGzNX+i/VWnc6sMtfn89p44w5y/inCwkLPnrY7IqvmoRXnU5usGj3Z+Gq2Olz4/Q1KuiiX9m9A9wLmKonsytfnaPem5JecWM2DjaSQSCb+MfaraNfCpymu3Z89uYmNjCA5+u9zbvvhiP3bt2n1XEv4g4n1ZOZydbe77h0dM/xCqtcScYpYfigRgWo9GT5xQCzWbl60ULwcLsopKOBsnurXVNvuup5GUq8LH0YJu/vWMHY5QAdxszenaqB5anZ4fSkskCuUza9ZUmjZtVq6EWjAOMf1DqLZ0ej2hvykpUGvp7l+Pvk1cjB2SYGQSiYQ+jZ3ZcCKO/dfT6OjjaOyQhAqi0+vZejoegDfae4qFqLXI4EB3Dt1M5/vwJEY95VlnF5n369f/sbb78MOPKjgSobLUzXe2UCPs+DuBc7dycLSUM6Onf7VaOS4YTy+F4cvVoYh01BqdkaMRKsqRiAyiMwtxtTHjOfEFulZp52mPr6Ml6QVqDkVkGDscQag0IqkWqqXI9ALWHDMU5p/dJwB7y/J1khJqL18nS/ydrchXaTkRk2nscIQKoNfr2Vw6Sj28XQPkdXQks7aSSCQMLl1gvvN8gpGjEYTKI35zCdVOiVbHnD3XUWv1DGzhRmc/J2OHJFQzfRobRjL3X08zciRCRTgTl83V5DwcLOQMEE1CaqV+TV2wMjXhfEIuN1LzjR2OIFQKkVQL1c7GE7HcSCvAw86cd7v5GTscoRrqpTBUhTgSmUFRidbI0QhP6vYo9dC29atdO2uhYliZyni+mStAWbdMQahtRFItVCsXE3PZcjoeCRD6nAIrU7GWVribh505LdxtKNboOBop5mjWZJeTcjkbl42VqQmDWoka9LXZ7eu791oqucUlRo6mZgkJmUFJSflesyNHjtzVrVCoXCKpFqqNohItc/deR6eH4e09CRTNPYQH6C2mgNQKW04ZRqkHBXpgYy6+RNdmPk6WdPC2R6XRsftyirHDqVFCQxchl5dvbdHevXvRasWdvKokfoMJ1cbKP6OIzy7G39mKN5/2NnY4QjXXM6Aeyw9F8ldMJnnFGpGQ1UCR6QX8GZmBmUzK0Db1jR2OUAUGB9bnVGw2Oy8kMrRtfaOVToyOmUhe3jEALl6qmH3a2HTG1yfsvo/v2bObo0f/pLCwgOzsbEaN+i/duvVg+PAheHp6I5fLmTJlBvPnz6agoACtVsvYscG0bdueQYP6s337LrKzs1i6dCFqtQpTUzOmTZuJq6sbW7Zs5OjRP9FqtQwc+DI/X0klIyuHGR9MZ/lHK8pi2LTpMxISbpGdnU1eXg4vvjiYw4f/ID4+llmzQmnevAXr1oVx/fpVCgsL8fHxZebMEDZt+oykpESysrJISUni7bf/R4cOQRw69Dvff7+zrNX4ggVLsbOzY9myJSiVV3F0dCIpKZElS1YglUrvil2n0/H+++9ha2tHUFAnhg0bUTEXw0jEXyGhWvgrOpPvwpOQSSWE9lVgKhM3UYQHq2dtRltPO87G53AoIp0XmosFbjXNF2cMo9T9m7niZGVq5GiEqtDZzxF3WzMScoo5EZ1FJ7+6VWu+qKiQFStWk52dxdixI+jcuStFRUWMHDmGgIDGhIV9Qrt2HRgyZChpaamMH/9fvvnmx7LtV69eyaBBrxAU1ImzZ0+zbl0YQ4e+zqlTf7F+/RZKSkqYsmAJl+y7YWpug6b9cPR6/R0lac3MzFi+fBXbtm3hxInjLF26gl9//ZmDB/fj6+uLjY0Nn3yyBp1Ox/DhQ0hLSwVALjdl2bJPOXPmJDt2bKdDhyDi4+P46KOVmJubs3Tph5w+fQILCwtyc3PYsOELsrKyGDr0xfvGPm7ceDIzM9i06ctyj8RXRyKpFowuu6iE+ftuAPBWJx/8na2NHJFQU/Ru7MLZ+BwOXE8TSXUNk5BTxL5rqZhIDNO9hLrBRCphUCsPVh2N5tsLCUZLqm+PKFd1u+vAwDZIpVIcHZ2wsbElOzsbAC8vHwBiY6Pp3fs5AJydXbC0tCI7+5/usVFREWzbtpnt27cCIJPJiIuLpUkTQ8fFhFw14c49oLSG/4mYLH64lMxLLd3L9hEQ0BgAGxtrfHx8S/9ti1qtwszMnKysLEJCZmJpaUlRUVHZvOyAAAUALi5uqNUqABwcHFmwIARLS0tiY2No3rwlMTExNG/eovRxh7Jzu1fsAO7uHrUioQYxp1qoBpYejCC9QE1gfVteb9fA2OEINciz/vUwkUo4E5dFZqHa2OEI5fDlmVto9dCniQsedubGDkeoQi+0cMNMJuVEdBbxWUXGDqdKKZXXAcjMzKCgoAAHBweAspFkb29fwsMvAJCWlkpeXi62tv+sL/Ly8iE4+G3CwtYzdepMunXrgbe3DzduKFFrtIT8chnt4TX08XfAxlQKej2fHI7kVvY/r/ODZtycPHmc1NQUQkMXMm7cBFSq4rKpHf9/u/z8fDZt+ozQ0IW8//4HmJmZodfr8fNryOXLhjk1ubm5xMfH3Td2w35rTyoqRqoFo9p3LZUDyjQs5FJCnlNgIhVdE4VHZ28hp6O3A8ejMzl4I53BgaJ6RE2QXqDm58vJAIx4SoxS1zX2FnJ6K5zZfSWFXeGJvNetobFDqjKZmRlMmhRMfn4+kye/j4nJnSUk33hjFIsWzePw4YOoVCqmTZtVNqILMGHCJJYtW4xarUalKmbSpCn4+yvo0CGIV0YMJyW3GKsmXXi/dxPmHQ3g6oUtpLYdy9y9Sj57pdVD42vSpBlbtmxi3LiRmJqa4uFRn/T0ey8Gt7KyokWLVowe/ToWFhbY2NiQnp5Gv379OXnyL956azSOjk6Ym5sjk8nuGXttI5JqwWhS81QsORgBwHvdGtLA3sLIEQk1Ue/GzhyPzuTA9VSRVNcQO/5OQK3V062RE35OVsYORzCCIa092H0lhd2XU3irkw8WdaQ+eWBgG4KD377jZ7t27S77t62tHYsWLbtrO61Wi0wmo379BixffvdiyPa9B7E6vRFanZ4PB7XAxlzGqFGjqO/bgqFf/E14Yi7bzsQzZsybZdsMHDio7N9dunSjS5duAGzc+MVd+2/ZMrDs397ePoSFrQdg/vzFdz03NjaGVq0CmTz5fXJyshk+/BXs7OwxNTW9Z+zr12+562c1Ve0ZcxdqFL1ez/x9N8hTaejs58hA0UVNeExdGjphJpNyPiGXlDyVscMRHiKvWMN34YbmHyPFKHWd1djVhhbutuSpNPx2LdXY4VRrs2ZNpWnTZneNat+m0uiYs1eJVqfnldYePOXtUPaYnYWc2X0CAPjsr9gq6Wbp4uLK77/vY9y4kUye/A7BwW9jalo3FiKLkWrBKHZeSOJkbBZ25jJm9Q64Y2WyIJSHtZmMTr6O/HEznQPKNDEvv5rbeSGRArWW9l72NHO3NXY4ghENae3BpaRcdl5IZGALt1r/d6Bfv/6Ptd2HH370wMfXHIsmOqMQbwcLJj7je9fjQT6OvNzKne/CkwjZq2TrsNaVWmHLwsKCxYuXV9r+qzMxUi1UudjMQj49EgXAzF7+1BOltIQn1KexoW35/utixKs6Ky7RsuNcAiBGqQXoEVAPR0s5N9MKuJCQa+xwaqS/47PZ8XcCJhII7dcY8/tMo5nU1Q9Pe3Mi0gtYdzymaoOsQ0RSLVQpjU5PyF4lKo2Ofk1d6B7gbOyQhFrgaV9HLOUmXEvJr3PVBGqSHy8lk11UQjM3G9p72Rs7HMHI5CZSXiwt9fbt+UQjR1Pz5Ks0zN2rRA+M7uhFMzeb+z7XQm5CaN/GSCXw5dlbnL+VU3WB1iEiqRaq1JZTcVxJzsPF2pQpzzYydjhCLWEuN6FrIycA9ivFaHV1pNHp+fLsLcAwSl3bb/ULj+allu6YSOBQRDqpYk1EuSw7FElynoomrtaM7uD10Oe38LBl5FOe6IG5vykpUGsqP8g6RiTVQpW5lpLHxpOGepUhzylEW2mhQvUumwJy7/JPgnH9laghJU+Fr5MlXUq/AAmCi40Z3fzrodXp+eFikrHDqTEO30znlyspmMmkzOvbGJnJo6Vz/w3yRuFiTWJOMSsORVVylHWPSKqFKlFcoiVkj2F18qtt6t+xOlkQKkIHbwfszGVEZRQSkV5g7HCEf9Hq9OyJMjTnGfmUJ1IxSi38y+1SmN9fTKJEqzNyNFXv6tXLvP76ENatC+PIkcMMHz6EnTu/ZubMqfd8fmahmoUHbgIw8RlffJwsH/lYchMpoX0VmJpI+OlyMkciMyrkHAQDkVQLVWLNsRiiMwvxcbRgQmcfY4cj1EJyEynP+tcDxILF6uZwRDpJBXo8bM3orRDrKIQ7tWlgR8N6lmQWlvDHjXRjh1PlTp8+ycCBL/HWWxP566+jvPnmRAYPfpWFC++u+qHX6/lw/02yikpo72XPkNblr83fsJ4V4zsbqoR8uP8GWaIbbYUR99+FSnc2Lpsd5xIwkUoI7Xv/1cmC8KR6N3bmx0vJ7L+eRnAnHzFvtxrQ6/VsORUPwOvtPR/5NrVQd0gkEoYEerDo9wi+vZBInyYulX7M8TFJHM0vBOzgcmSF7PMZa0vW+Ljf93GNRsOiRaEkJCSg1Wp59dVhuLt78MsvPyGTybGysuavv45x7doV7O3tmTlzKj//vI8rVy6zcuXH6PV6NGa2XPYagJU6C+2hbbzzpwQ7OztmzAjB2tq67FibNn3G1asX0es3k5eXw4svDubw4T+Ij49l1qxQhrZtzs5t60mNi2DoH1qeCWzCrFlz2bTpM5KSEsnKyiIlJYm33/4fHToEcejQ73z//c6yluULFizFzs6OZcuWoFRexdHRiaSkRJYsWYFUKmXp0oWo1SpMTc2YNm0mOp2O999/D1tbO4KCOjFs2IgKec2rG5FUC5UqX6Vh7m9KAMZ09KLpA1YnC8KTatPAHicrUxJyirmakv/A1fBC1Tgbn8311HxsTSX0b+Zq7HCEauq5Jq6sOhrNxcRcrqfk0di19n12f/rpO+zs7Jk9ez6FhQWMHv0669Ztpm/f53FycqJv3+c5d+4sPXr0pnnzlmXbLV36IaGhC5E7uPHq7JVI8lJxifmV6fPm4+vrxy+//Mj27Vt5880JdxxPLpezePEnbNu2hRMnjrN06Qp+/fVnDh7cj6+vL8+19ObrRn3IUJVw+uQnpKWllm5nyrJln3LmzEl27NhOhw5BxMfH8dFHKzE3N2fp0g85ffoEFhYW5ObmsGHDF2RlZTF06IsArF69kkGDXiEoqBNnz55m3bowxo0bT2ZmBps2fYlcLq+6F72KiaRaqFQf/xFBSp6Kpm42jBJ1aYVKZiKV0DOgHt+cT2T/9VSRVFcDt0ul9fCSi7tUwn1ZmprQv5kbO84lsPNCIrP7KCr1eLdHlK9ePUfTpm0q9Vi3xcTE0K7dUwBYWlrh4+NLQsKth26XlZWJp5cPwTsvUuz9ND0C6nH+9GcsW2ZoEa7VavD09L5rOy8vQ0UQGxtrfHx8S/9ti1qtwszMHE1RHv6R33E5TUVGTj5J2Ya1KAEBhtfexcUNtdpQkcXBwZEFC0KwtLQkNjaG5s1bEhMTQ/PmLUofd8DLyweAqKgItm3bzPbtWwGQyQyppru7R61OqKGSk2qFQuEC/A30AjTAFkAPXAYmKJVKnUKhCAH+U/r4u0ql8nRlxiRUnT9upvPr1VTMZIaFEeK2r1AVejd24ZvzifyuTGNSVz+xKM6IknOLORKZgUwqoZuXGMMRHmxQoAc7ziWw73oab3fxw96idiVgPj4+XLx4nq5dn6WwsIDIyEg8PB4+J7pevXqs/e0052+psIn5ky4tOpLh5c0HH8zDzc2NixcvkJFx91z0B01/O3nyOKmpKaxfsYz3vj7JmQ3TWXk4kiAp/P/N8vPz2bTpM7777hcA3ntvAnq9Hj+/huzbt4chQyA3N5f4eEN1Ly8vH4YOfZ0WLVoRGxvD+fN/l8ZT+3OASvstp1Ao5MBnwO1ODMuBD5RK5WGFQrEOGKBQKGKBrkAHwBP4DmhfWTEJVSe9QM2i0tXJ73Txxcfx0VcnC8KTaOFug7utGUm5Ki4k5NCmgWgyYizfhSeh00MvRT3szURTHuHBvBwsCPJx4ERMFrsvJzO8fe26u/nCCy+xZMkCgoPHoFKpGD16LA4Ojg/d7tWx7xG6eAlyJDRu5EnPbl3x82rAggVz0OkM1VKmT59drliaNGnGli2bePPNUUhMZJjYOHEpOgEby1y6Od1Z8tLKyooWLVoxevTrWFhYYGNjQ3p6Gv369efkyb94663RODo6YW5ujkwmY8KESSxbthi1Wo1KVcykSVPKFVtNJrk96byiKRSKlcAeYAbwFnAQaKBUKvUKhWIA0BtQApZKpXJx6Tbngd5KpfKRC82mpeVVzgk8gqq8bVTVnuTc9Ho9k3+8wtGoTJ7ysmfVoBbVarSwNl83qN3n96jntupINF+cieflVu5M7+lfBZE9udp23VQaHc+vP0V2UQkbX22FPCeyVp3fv9W2a/dvVX1ux6IyeO+HK3jYmvH9mKcwkVbu347qfu1KtDpGbD/PzbQCXmzpxsxeAY+8bXnO7c+IdKb8dBVTEwnbhrfBz8nqodvExsZw86aSnj37kJOTzfDhr7Br125MTU0fOcbHZczr5uxsc983ZaUk1QqFYiSGBHqBQqE4jCGp/kOpVHqUPt4dGA1cBzKUSuXa0p8fAUYrlcqIh+x/LhACMHDgQPr161fh5yA8vj/jS/j8sgpLGXzY2RJHi9p/y0eoXmJztcw5XoSNHD7pboWskv8wC3c7llDChosqvG2lhD5tISqxCI9Ep9cz7c9C0or0vNvGnNaudXva0K4bKnZHluBsIWFBZ0vMZZX3Odp4sZijCRq8baXMCbJ46O9NlUrFxo0byc3NRafT8eyzz/L0009XWnzVRdeuXe/7wlTWu3U0oFcoFD2BQOAL4N81cmyAbCC39N///+cPpFQq5wJzQYxUV5bHPbdb2UV8/fs5AKb3VtC5SfVb7V+brxvU7vN71HNrotfz+bWzxGQWUWDtS5DPw2+xGlttu25Lzp8HVLzRsRHNmrnVuvP7N3FuFeu1olus/DOKk5kWDHu2RaUeqzpfu/CEHH6NCkcqgUUDWtKqvl25ti/vuc1rqGHYF38Tm6virxwn3urk89BtVq8OKldMFaW6XrdKGUJUKpVdlEplV6VS2Q24ALwB7FUoFN1Kn9IXOAocB/ooFAqpQqHwAqRKpbLuVX6vJbQ6PfN+U1JYoqVnQD2ea1z5tUYF4V4kEgm9FYb3n2hbXvWuJOVyNTkPO3NZWft4QXhU/Zu5YiaTcjImi9jMQmOHYxSFai1zf1Oi08Pw9p7lTqgfh7WZjDnPKZAAW07FcTkpt9KPWdtU5X35yUCoQqE4AZgCu5RK5d8YkusTGBYpTnjA9kI199XftzifkIuTlSnv9/QXt3sFo+pVmswdupmOSlP3Wh8b084LhjJ6LzR3E2X0hHKzs5DzXGkDmF3hSUaOxjg+PRLFrexi/J2tGBd0d7m8ytLW057X2jZAq4eQvUqKS7RVduzaoNInK5WOVt/W9R6Pz6V0KodQc91My2ft8RgAZvcJqHWlkISax8fREoWLNcrUfE5EZ9KttIW5ULmyCtXsV6YhAV4OvH93OUF4kMGBHvx0KZndl5MJ7uSDpWnd+XJ2PDqT78KTkJtImNe3Maayql2XFNzZh5OxmUSmF/LpkWim9WhUpcevycQKMuGJqTU6QvYqKdHqeamlO518q//8VaFu6K0wjFbvf/SCQsIT+vFSMiVaPZ39HKlvZ2HscIQaSuFiTWB9WwrUWvZeSzF2OFUmu6iE+ftuABDcyYdGzg+vwlHRDL0lGiOTSth5IZGTMZlVHkNNJZJq4YmtPxHLzbQCGtibM6mrn7HDEYQyt6eAHInMoFAtbmNWNo1Oz3elt+uHtH54UwtBeJDBgYb30LfnE6ms8r/ViV6vZ8nvN8koUNO6vi2vtW3w2PuKjIzgxg1Dch4SMoOSkpJyba9wsWbc04ZpJ/P23SC3uASVSsWgQf0BWLlyGcnJyY8dX3JyMseOHXns7asrkVQLTyQ8IYdtZ+KRSmDuc4o6dYtOqP7cbc1p6WGLSqPjaGSGscOp9Y5GZpCSp8LLwYKnvB2MHY5Qwz3rXw8nK1OiMgo5dyvH2OFUun3X0/j9RjqWchNC+iqeqEb34cMHSUoyfMENDV30WO3Bh7f3pIW7LWn5apYevLPS8aRJk3Fzc3vs+M6dO8OlS+GPvX11VbcLQApPpFCtJWSvYXXyyKeqZnWyIJRXb4UzFxNz2a9Mo08TUZGmMn1bukBxcKBHtWr4JNRMchMpL7V0Y8OJOL49n0hbz4rrjvru95c5Hl06rWFvxYyYdvJ15JOXmt/3cY1Gw0cfLeTWrXh0Oh1jxwajUDTmzTdH8c60UJbsvob8+BYmzP2E1KirLFi/BhMTEzw86jNt2iy0Wg0LF4aSnJyMRqPhvfemEhcXS2xsDMHBb6NSqRg2bBBr125i795f0Om0dO3aizlzZvDFF18zatQwtmzZgYWFBV999QVl8gZGAAAgAElEQVQmJiZ069aDpUsXolarMDU1Y9q0mbi6GpJlmVTCjG6ejHp3Mn8cKST7SMOyc5k4cRxTp87k99/3cfnyRYqKipg+fTZnz57iwIF9SCQSevTozeDBrxIfH8eSJQsoKSnB3NyckJAFfPnlFoqLi2nRoiUuLq6sWPERJiYmmJqaMm3aB+j1Ot5//z1sbe0ICurEsGEjKuQaVTaRVAuP7ZM/I0nIKV2d/HTVrU4WhPLooXBm+eFI/orOJLe4BFtzsYi2MkRlFHA2LhsLuZTnm1W/+vRCzfRiS3c+PxXPnxHpJOcW42ZrbuyQHtvu3T9iZ2fPjBlzyMnJZsKEcXz55bdMnxHC/0LmolJpaDHgLQa18+W11waxdu1GHBwc2bBhLXv27KaoqBA3Nw9CQxcRFRXB2bOnsba2ues4zs4u9O37PGp1IU2bGpJ8ExMZXbt25/Dhg/Tt+zy//76fFSvCWLZsCYMGvUJQUCfOnj3NunVhhIQsKNvXxRO/81SLJhy1DOJK/i3sdZfuOp63ty/vvjuF6OgoDh48wJo1G5FIJLz77ng6dOjImjWf8vrrI+nY8WkOHjxARMRNXn99JLGxMXTu3JUxY4YzffoH+PsrOHr0MGFhy5kw4V0yMzPYtOnLxxplNxaRVAuP5XhUJj9cTDasTu7XGLmJmEkkVE/1rExp62nPmbhsDt/M4IUWj3/LUri/necNo9T9mrpibSb+tAgVw9najO7+9TigTOOHi0kEd/atkP3eHlGuyiYikZERXLx4nqtXLwOg1WrIycnmqtqBfJ0cmaUlC1/vRU5ONhkZ6cyePR0wdC586qmOZGdn0bGjoWOhn18j/PwasWfP7n8d4cHzzvv3H8jHHy/G29sHT08v7OzsiYqKYNu2zWzfvhUAmezOz250dBQDuwahTXfgr2iQqnV3zW/38jIMqkVFRZKSksykScEA5OXlcevWLeLiYmnevCUAPXr0Argj7vT0NPz9FQC0atWGdevCAHB396hRCTWIpFp4DNmFJczf/6/VyfWqfnWyIJRHb4UzZ+Ky2a9MFUl1JchXafj1qqFCw6BAsUBRqFhDAj1Kk+pkxnT0rvIScxXF29sHFxcX3nhjNCpVMVu3fk5GiYxPv/oBvcwMhas1F08foWvX7ri4uLB48XKsra05duxPLCwsiYyM4Nq1qzzzTDcSEm6xYcNaOnfuQkaGoWeeUnm97FhSqfSu5NfT0wvQ89VX23jxxUEAeHn5MHTo67Ro0YrY2BjOn//7jm28vHy4cuUSs4ePY8iKHylWl/D9xTtrh0tL5357eXnj4+PHsmWfIpFI+Oab7fj5NcLb25dr167Qvn0H9u/fS25uDlZW1uj1hv4B9eo5ExFxk0aN/Llw4VxpnCCR1LzrLJJqoVz0ej2LD1bM6mRBqCrP+tdjycEIzsRlk1GgxsnK1Ngh1Sq/XkmhqERHW0878SVbqHCt6tvi72zFzbQCfr+RRr+mNXN60YABL7FkyQImThxHQUE+AwYO4oNdJ9Fd2sOzY0OZ2r0h48f/lyZNmjFp0hSmTp2EXq/H0tKK2bNDad68JYsWzWPixHFotVomTZpM/fqe/PjjdwQHj0GhaIKVleHzp1A0YcWKJXTs2OWOGP7znwFs3LiWNm3aATBhwiSWLVuMWq1GpSpm0qQpdzz/pZcGs2hRKLOnjqeZvRt/S2V8cjiKxvdoqOXvH0C7du0ZP34ManUJTZo0w9nZmQkTJvHRRwvZunUT5ubmzJkzn+TkJL744nMCAhrz/vuzWLFiKXq9HhMTE6ZPn11JV6DySWp6mZq0tDyjnUB17T1fEe53bnuvpTBnjxJLuQlfjWhTI+vQ1ubrBrX7/J7k3N774TLHojKZ2r1RtSz3VlOvm06vZ/Dms8RlFbGkfxO6B9y7LXlNPb9HIc6t8v14MYkPD9ykubsNm19rXWH7Neb5bTgRy/q/YnG1MePrEW0rfNpUZZzbB79eY9/1NFq427D+1UBkT1Ch5EkY87o5O9vc96Rr3ti6YDTJucVlZXUmP9uwRibUQt3Vu7Rm9QFlqpEjqV3OxGYTl1WEi7UpXRqJrpVC5XiuiQs2ZjIuJ+VxJTnP2OE8savJeWw6EQtAyHMBNWYdwrQejXCxNuVSUh7bzsQbO5xqRyTVwiPR6fXM23eDfJWWZ/wc6d+8Zt5+E+quLg2dMJNJuZCQS3JusbHDqTVul9F7uZWH0UathNrPXG7CC80N6yF2lr7naqriEi0he6+j1cPQNvVp71VzarrbmsuZ08ewqPCzv2JRpuQbOaLqRSTVwiPZeT6RM3HZ2FvImdU7AImoQSvUMFamMp7xcwTggGhbXiESc4o5GpmB3ETCwJZiAahQuQYFuiMBDlxPJatQbexwHtvqYzHEZBbh62jJ+M4+xg6n3Dr4ODAk0AOtTs/svddR3WN+dV0lkmrhoWIyCll1NBqAmb38xSIvocbq1djQ/EUk1RXju/BE9EDPAGccLcXvBaFyNbC3oJOfI2qtnp8uPX6LbGM6HZvF1+cSMJFKCO2nwFxeM7sQv93FFy8HC6IzCll7LMbY4VQbIqkWHkij1TGn9Jvof5q58qy/mDMp1FxP+zhgZWrCtZR84rKKjB1OjVZcoi1LbKrjwk+hdhpcWrLxu/AktLqaVWghr1hD6G9KAP7b0Ysmrnc3bqkpzOUmzOurwEQCX/19i7/js40dUrUgkmrhgTafiudaSj5uNmZMebbhwzcQhGrMXG5Ct0ZOAOy/LhYsPon9yjRyijU0cbWmmVvNTQ6EmqWjjwOe9uYk56k4FpVh7HDK5eNDEaTmq2nmZsPIDl7GDueJNXO3ZVQHL/RA6G9K8lUaY4dkdCKpFu7rSnIem07eXp2sqDGrkwXhQW5PAdl/Pe2u5gjCo9Hr9WUdFIe09hBrLIQqI5VIyhoMfXu+5ixY/ONGGnuupmImkxLaV/HIi3o//HAuJ0/+9UjPValUDBrUv1xxZWSk8/HHi8u1zb+N6ehFE1drknJVLD8U+dj7qS1EUi3ck1qrJ2SPYXXya23r087L3tghCUKF6OBlj525jOjMQiLTC40dTo10OSmP66n52JnL6KVwMXY4Qh3Tv5kb5jIpp+Oyic6o/p/h9AI1Cw/cBOCdLn54O1oaOaJ/ODnVY8qU6Y+9vcxESmjfxpjJpOy+ksKfEekVGF3NI4YehXv6VqkmNqsEXydLxnf2NXY4glBhZCZSugfU44eLyey7nkojZ/H+Lq/bZfQGtnTHrIa2jBZqLhtzGf2auvL9xSR2XUhkao9G5d6H7S9vYBb7B10BDlVMXCrv7uQ+/8UdP9Pr9Xy4/wY5xRrsj31Cz1Eb0Gg09OvXg7CwzwgIaMzo0cNYt24zP//8PQcO7EMikdCjR28GD34VgB9+2MmOHdvQarVMnz6bBg08y/ZfWFjIvHkfkJeXR/36/3Q4joyM4OOPP8bS0ho7OztmzAihpKSEkJAZ6HQ6tFoNU6bMxNLSkpCQmaxfv4Xjx4+yadM6rKyssbGxpWHDRrRu3Zbt279ALpeRlJRI9+69GDFiDCkpySxduhC1WoWpqRlv9BvNhuMxfDBpFM283XimU2eGDRtRMS9sDSJ+Gwp3ORWbxYHYEkykEub1VYg/mkKt0+f2FBClmAJSXhkFan5XpiGVwMut3I0djlBH3V6w+MuVlGo9l/enS8kci8rExkzGgD69OH36JBcvXsDd3YMzZ04RHR2Fp6cXCQm3OHjwAGvWbGTNmo0cPXqYuLgYAJo3b8XKlWsZNuwN1qz59I797927G1/fhqxevYEBA14u+/mSJQt47bXXCAtbT1BQJ7Zv38q1a1ewsrJm2bJPmTRpKgUF/9SY1mq1fPLJx3z88aesWvUZZmZmZY+lpCSxYMFS1q3bzFdfGb40rF69kkGDXmHVqs8YOvR1Eo/tpGV9W3RFuVj2mMhrr71Ria9q9SVGqoW7fPyHoWvi2CAvGtfg1cmCcD+B9e2oZ2VKYk4xV5PzaOZua+yQaowfLyWh0enp1sgJd1tzY4cj1FGNnK1o08COc7dy2HM1tdwVaG6PKFdmu+tb2UWsOBwFwPs9GuFv5sLWrZ/j6urGuHHj2bXra3Q6PV279iAqKpKUlGQmTQoGIC8vj1u3bgEQGGhoy968eStWr74zqY6OjqJDhyAAmjVrjkxmSOtiY6P56quv+PHHn9FqNXh6etOx49PcuhXH9OmTkclkjBgxpmw/2dlZWFlZ4ehoWMjdqlUgGRmGhaB+fo2QyWTIZDLMzAyf+aioCLZt28z27VsBkMlkTHrNl/E/OXE0JofdV1LKmvXUJWIIUrhDcm4xMZlFWMpgxFM1f3WyINyLiVRCT4Whbfm+66Jm9aPSaHV8H54E/DNSKAjGcvs9uPNCQrW746TV6Zm7V0lhiZZeCmf6NHHBz68RSUmJXLt2haCgThQVFXHs2J907Pg0Xl7e+Pj4sWrVZ4SFradfv+fx8zNMa7l27QoA4eHn8fO7swqXl5cPly9fAuDGjetoNJrSn3szatQowsLWExz8DkFBnTh//m+cnOqxYsVqRowYw2efrS7bj4ODI4WFBWRlZQFw5crlssfutQ7Zy8uH4OC3CQtbz9SpM+nWrQfO1mZ42FkAsPxQJIk5da9zrRipFu5w7lYOAAEOJqLlsFCr9WnszNfnEjigTGNSVz9MxPv9of6MzCA1X42PowXtxeJlwci6NXLC2dqUmMwizsRl85R39Wn3vf3sLcITc6lnZcr7/5rzHRjYhqSkRKRSKYGBbYiJicLS0hJ//wDatWvP+PFjUKtLaNKkGc7Ohi/+V65c4p133kIikTBjxpw7jvPSS4NZtCiU4OAxeHv7IJfLAZg8eQZLl85nx45vAJg+fTZ2dnbMmTOTb7/dgVQqZdSosWX7kUqlvPfeNKZOnYSVlTV6ve6Oudv/34QJk1i2bDFqtRqVqphJk6YAYG8h51n/ehy6mU7ob0rWDmmJtA5VBxJJtXCH20m1wrFmdnkShEfVzM0GD1szEnNVXEjIoa2nSBIf5nYJs8GBooyeYHwyEykvtXTns79i2Xkhsdok1TfT8ln3VwwAs/sEYGchL3ts/Ph3yv791lsT79jutdfeuGsu8qxZcx94LJlMxuzZ8+/6eePGTZgyZcpdU1tWrlxz13PXr98CQETEDdas2YipqSnz5s3GxcWVNm3a0aZNu7Ln/vzzPgDq12/A8uVh99xXVqGa8IQczt3K4au/E3i9XYO7nldbiekfwh3Oi6RaqCMkEskdNauFB4tIK+DcrRws5Sb0a+pq7HAEATBUoJFJJRyJzCAp1/jTDdQaHXP2KCnR6nm5lTtP+zoaO6RHZmlpyZtvjiQ4eDR6vZ4ePXo/1n4cLE35oHcAAGuORRORXlCRYVZrIqkWyqTnq4jLKsJSboKPrXhrCLVfn8aG26sHb6Sh0eqMHE31trO0jN5/mrmKRlBCtVHPypQeAfXQ6Q2ty43ts79iiUgvwNPenEld/YwdTrm8/PIrbN78FWvXfk5IyAJMTU0fe1/PNHRiQAs3Skp7XpTUkd+vInMSytye+tGyvq2YXyrUCY3qWeHraElOsYbTcdnGDqfayivWsOdqCiAWKArVz5DW9QH48WISKo3xkrcLt3LYdiYeqQTm9m2Mhbxu3/F9r5sfHnbm3EgrYOOJWGOHUyVEUi2UuZ1Ut2lgZ+RIBKFqGKaAGEar919PNXI01dfuK8kUa3S097LH16n6dIMTBIAW7jY0drEmp1jDAaVxPscFag0hvynRAyOe8qSlhyjTaWUqY+5zCiTAltPxXEzMNXZIlU4k1UIZkVQLdVHv0tJ6hyMyjDrKVV3p9Hp2lU79GCJGqYVqSCKRMLi0TvW35xONUl7vk8NRJOYUo3CxZmyQd5Ufv7pq3cCO4e0boNPD3L3XKSrRGjukSiWSagGArEI10RmFmMmkNHUTDV+EusPb0ZLGLtYUqLX8FZ1p7HCqnZMxWcRnF+NmY0bnhk7GDkcQ7qm3whk7cxnXUvK5kpxXpcc+GpnBj5eSMTWRENpXgdxEpFb/9ubTPjSqZ0V8djEr/4wydjiVSlx5AYDzCYbbMi3cbcQvBKHO6S2mgNzX7QWKL7dyF7XrhWrLXG7CgBaGDn63Sz9WhaxCNQv23wAguLMvDetZVej+P/xwLidP/vVIz1WpVAwa1L9Cjjtx4jhiY2MqZF+mMimhfRXIpBK+C0+q1YMXInsSADgXb1ik1aaBqNUr1D29SqeAHI3KpECtMXI01cet7CKOR2ViaiIpS1gEobp6uZUHEuD3G2lkFqor/Xh6vZ5Fv0eQWVhCmwZ2vNa2fqUfs6YKcLHmrU4+AMzfd4PsohLjBlRJRF0kAfinPnUbTzGfWqh73GzNaeVhS3hiLkcjM3muiYuxQ6oWdl1IQg/0auyCg+Xjl9cShKrgYWfOMw2dOBKZwU+XkhnVweu+z51xZjKn0k4Y/hPzBAeVgU0TuAnMOhvEovbL7vvU0aOHsWzZKmxsbOnXrwdhYZ8RENCY0aOHsW7dZn7++XsOHNiHRCKhR4/eDB78KgA//LCTHTu2odVqmT599h2dDgsLC5k37wPy8vKoX/+fJiuRkRF8/PHHWFpaY2dnx4wZIWzevJ5GjQLo2/d5MjLSmTr1XT7//EvWrQsjPPwcOp2eV14ZRvfuPcv2k5eXx/z5sykoKECr1TJ2bDBt27bn9dcH07JlINHRUdja2jJ37kLkcjkffbSQW7fi0el0jB0bTJs27Rg+fAient7I5HJaNR5CeGIuSw9GsPD5Jk/wwldPYqRaILe4hJtpBchNJDQT86mFOur2FJB9YgoIAMUlWn6+nAyIBYpCzXH7vbrrQiIaXdUvWHyQZ57pxqlTJ7h48QLu7h6cOXOK6OgoPD29SEi4xcGDB1izZiNr1mzk6NHDxMXFANC8eStWrlzLsGFvsGbNp3fsc+/e3fj6NmT16g0MGPBy2c+XLFnAa6+9RljYeoKCOrF9+1b693+RvXt/AWDfvj385z/9OXHiOElJCaxd+zmffrqOL774nLy8f+akb926iXbtOrB69Qbmz1/M4sXz0el0FBcX07t3X9au3YS3tw8//fQdu3f/iJ2dPatXb2Dx4mUsX74UgKKiIkaOHMO80IXM7avAQi7lgDKNfddq3+9aMVItcCEhFz2Gts3mdbyuplB39QhwZtmhSE7GZJFTVHJHa+G6aN/1VPJUGpq724jFy0KN0d7bHm8HC2KzijgSmUF3/3r3fN7tEeWrV8/d1cr7YXR6PRN2XeJsXDZdGzrx0YCmSCQPX2/QteuzbN36Oa6ubowbN55du75Gp9PTtWsPoqIiSUlJZtKkYMAwQnzr1i0AAgNbA4bkevXqO5Pq6OgoOnQIAqBZs+bIZIa0LjY2mq+++ooff/wZrVaDp6c3Pj6+aLVakpOTOHjwAJ98soaff/4epfI6EyeOA0Cj0ZCc/E8TndjYaHr3fg4AZ2cXLC2tyM7OQiaTERjYpiyukyePI5WacPHiea5evQyAVqshJ8cwtdTLyweABvYWvNetIQsP3GTJwQgCG9jhamNWrte/OhMj1QLn4kUpPUFwsjKlnac9Gp2ewxHpxg7HqPR6fdliL9HsRahJpBJJ2Xt25/mESjnGN+cTORuXjYOFnJm9/R8poQbw82tEUlIi165dISioE0VFRRw79icdOz6Nl5c3Pj5+rFr1GWFh6+nX73n8/BoBcO3aFQDCw8/j59fwjn16eflw+fIlAG7cuI5Goyn9uTejRo0iLGw9wcHvEBTUCYDnnx/AmjWf4uPji42NDd7ePrRu3Y6wsPV8+uk6unfvSf36/8wN9/b2JTz8AgBpaank5eVia2uHRqPh5k3DAs1Ll8Lx9W2It7cPPXv2ISxsPcuWfcqzz/bExsZQr/vfr9HAFm509nMkT6Vh/j6lUUogVhaRVAucTzAk1a1FUi3Ucf9MAUkzciTGdTExlxtpBThYyOkZ4GzscAShXP7TzBVLuQln43OITC+o0H1HZxSy+mg0ALN6++NYzrUGgYFtsLd3QCqVEhjYBgcHBywtLfH3D6Bdu/aMHz+GMWOGEx8fj7Oz4bN35col3nnnLXbu3MH48e/csb+XXhpMenoqwcFj+P77ncjlhjtskyfPYPPmzYwf/1/WrQujYUN/AJ59tienT5+gf/+BAHTq1AVLSwvGj/8vY8a8jkQiwdLynwomb7wxinPnzjBhwlhmzJjCtGmzykbDt2/fSnDwGNLSUhkw4CUGDHiJ2NgYJk4cx1tvjcbNzR2p9O40UyKRMKt3AHbmMk7FZrPzgvHby1cUSU3/hpCWlme0E3ic20bVTYFaQ48wQ7mePyZ2wtLUMP2jNpzb/dTmc4PafX6VfW65xSX0WXsSnV7Pr292pJ5V1S3Oq07XbdYv19ivTGN0B0+CO/tWyD6r0/lVNHFu1c+S32+yKzyJl1u5M72n/32fV57z02h1jN5xgWsp+fRv5sqc5xQVFW6lqMxrN2hQf7Zv34WZ2eNP3fjjRhrv776GmUzKl8Pb4OP46N1ajfm+dHa2ue+tCTFSXceFJ+Si1UMTN5uyhFoQ6ipbczlBPg7o9IZf+HVRer6KgzfTMZHAiy3djR2OIDyWQaVTQPZcTSFfVTFlMjedjONaSj7utmb879mGD99AeKDuAc70beKCSqNj7l5ltVtY+jhEUl3H3S6l17q+mPohCAC9GxvK6dXVKSA/XExGq9PTtVE93GzNjR2OIDyWhvWsaOdpR1GJjl+upDzx/q4k5bL5VBwSIOQ5BdZmdbvOw65du59olPq2qd0b4WJtypXkPLaciquAyIxLJNV13DlRn1oQ7tCloRNmMikXE3NJyi02djhVqkSr47uLhvmNYoGiUNMNbm1YcLfzQiK6J5jqWlyiZc5eJVo9vNa2AW09RZO0imJjLiOkdBrNxpNxXEup2hbzFU0k1XVYcYmWq8l5SIBAMVItCABYmprwjJ8TAL8r69Zo9aGb6WQUqPF1sqSt+KIt1HBdGjrhYm1KXFYRp2OzHns/q45EE5dVhJ+TJcGdfSouQAGAp7wdeKW1B1qdnpA9SopLtMYO6bGJpLoOu5SUi0anJ8DFus7fyhKEf7tdBWR/HZsCsvOCoYzekECPRy4TJgjVlUwqKZtbfbtEZHmdisni2wuJyKQS5vVtjJlMpE2VYeIzvvg4WhCdWciaYzHGDuexiXdHHSbqUwvCvT3t64iVqQnXU/OJzSw0djhVQpmaz4WEXKxMTejX1NXY4QhChRjQwg25iYRjUZkk5BSVa9vc4hLm7VMCMO5pbxSu1pURogCYy00I7dsYEwnsOJfA2bhsY4f0WERSXYeVzacWSbUg3MFMJqVbaSe2/XVkCsjtUernm7mKSkBCreFoaUovhTN64Lty1kNeejCC1Hw1LdxtGN7es3ICvI/ExARGjnyNBQtCiIyM4MKFc1V6/CexbduWsq6K5dHUzYYxHb0BmPubssKqtlQlkVTXUWqNjstJuYCYTy0I99JbcXsKSGqt6vh1LzlFJfx2LRX4pxSZINQWQ0rf0z9dTn7k+boHlGnsu56GuUxKaN/GyKRVOx3q0qVw2rZtzwcfhHL48EFiYqKq9PhPYvjwkTRt2vyxth3VwZOmbjak5Kn4+I+ICo6s8omJtHXUleQ81Fo9DetZYm8pN3Y4glDtPOVlj72FnJjMIm6mFRDgUntv/e6+koJKo6Ojt0O5GjAIQk3QzN2Wpm42XE3OY//1NF5o4UbO1PcoOXkcFyD9Htu0Bvbe/s+uez/n/5N37ITdRyvu+3hcXCwLF4Yik8kwMTHhgw9CcXZ2YdWqFVy8aGgF3qvXc3Tp8ixbt26iuLgYW1tb9u79BZlMTkFBASkpyfzvf++zbdtmrly5xOLFy9m3bw8pKcl07tyFVatWoNPpyc/PY+DAF2jatA0vv/w83t4+eHv78uqrw1i6dCFqtQpTUzOmTZuJq6tbWYwajYaPPlrIrVvx6HQ6xo4Npk2bdowY8SqBgW2IjDQkuosXL8fKyoply5agVF7F0dGJpKRElixZweefr6dHj95kZmZw4sRxVKpiEhJuMWzYCPr1609kZASffPIRer0eOzs7ZswIwdramnXrwggPP4dErcXMoT2/0pKIXUvwcXchLy+P5ctXYWJSve+iiaS6jjp3yzBfqU0DURpIEO5FZiKlR0A9vgtPYr8yrdYm1Vqdnl2lUz8Gtxaj1ELtNCTQg7m/KfnmfAL9mxtnzcCZM6dQKBrz9tv/Izz8PHl5udy4oSQpKZH167eg1WoJDh5D27btef31kcTGxjBixBg0Gg1OTk707fs848aNBCA8/DyZmRloNBqOHz/KmDFvEhFxg4kT36Nhw0bs3/8bf/zxG/37DyY1NYXPP/8SOzt75syZwaBBrxAU1ImzZ0+zbl0YISELymLcvftH7OzsmTFjDjk52UyYMI4vv/yWgoICevbsw3vvTSM09ANOnjyOmZkZubk5bNjwBVlZWQwd+uJd51xQkM/y5WHEx8fx/vvv0a9ff5YsWcCMGXPw9fXjl19+ZPv2rbRsGUhSUgJr136OSqXilTdeJ8HJn7isIl59pSfP9+5VVZfpiYikuo4qa/oi5lMLwn31UjjzXXgSB66nMqGzT62siHEiJpOEnGI8bM3o5Oto7HAEoVL0VDjzyZ9R3Egr4GJiLq1KR5T/f7vr78MTWfR7BLbmMr4e0RZn6ydvcHLb888PYPv2rUye/DZWVta8+eYEYmOjadUqEIlEgkwmo1mzFved6mFmZo6npxfXrl0pfW5LwsPPk5KSjLe3D9nZ2WzZshEzMzMKCwvRag1TXezs7LGzMwygRUVFsG3bZrZv3wqATHZnGhgZGcHFi+fL5kRrtRpycgyDcAEBhnrSLi6uqNVqkpKSaN78/9i77/Amq7eB49/MNt2bLlp2kPMpl2wAACAASURBVCFTURRkoyii/lhuXCgKooKLjSICyt4ICPq6EAeiIEMQQQERKlPCKBS6d5qmaebz/pFSQVaBjI7zua5e0CTPOfeTtM3Jee5zn+YAhIaGkpBQ56KYGzRodMExACkpp5g+fUp5+7VrJ5KcfAKd7ihDhw4GIEAFzYOtHHVI/HjGwb2SVCX+/opBdQ1kszs4kO7MpxaDakG4vFbxwUQGqEkvMnMow0Dz2CBvh+Ry50qN9W0Zi8LDeaOC4Ck+SjkPNI9mxZ9n+frvdFpcYi3R2QITM391Dmjf7NrApQNqgB07ttGiRSuefnowmzb9zGefreSuu7qwbt0PDBjwKDabjUOHDnDPPfdx8uTx8uPkcjmOsi28O3bszPz5s+nYsROxsXEsXjyfW25pB8Ds2R8wbtwk6tSpy7Jlizl69FD58eckJNTh4Ycfo3nzFqSknCYpae8FMSYm1iEqKoonnngas7mUlSuXExh47u/ehX8f6tWrz4YN6+jfH4qKijh79uIdES81EE5ISGTMmHeIjo7mwIG/ycvLRaVS0apVW958czQOh4MVK5bSuVd7ntj0f+xLLeKHQ5n0aR5z7U+6h4lBdQ30T1YxJquDxFANEf5qb4cjCJWWXCajuzaSz/emsVGXU+0G1WcKTOw8XYCPUk7vZtFXP0AQqrD/tYjhkz1n+eVYLq90slzw/md3SIxfr6PU5qBn40h6NI5yef+NGzfhnXfGolAokMvlDBv2GlptY5KS9vL8809htVrp0qUbWm3jCwbVWu1NLFgwmzp16tK+fQfef/8dRox4i1q1ajFmzJuMHPkWAD163MNbb40gLCyMyMgoCgsvLkv30kvDmT59ChaLBbO5lOHDR15wf58+DzF16iSGDh2M0VjMgw/2u2BQfr727e9k164/eOGFpwkLC8fX1/eime9LGTHibSZNGofD4QDgrbfGUrt2AklJe3nxxWcxmUro2LEzdaPDqB2q4QQwY2sybWqHEB+iqejT7RWyqr6qPSfH4LUT+O9lo6rikz/PMnf7KR5oHs3oHo0u+Ziqem4VUZ3PDar3+Xnj3A5nFDHo87+J8Ffz4+B2bpvN9ca5zdh6ki/2pXF/s1qM7al1a1/i57Jqqm7n9vqaw/x6Io/n2yfy7O2J5ef38e4zLNhxmsgANV8+2YYg36q/gN/dr11KymmOH9fRrVtP9PpCHn98AKtXr0Wtdt1knSRJjPrxHzYfy6VVXBAL+7dAIZd59ecyMjLwsm8CoqReDVRen1psQywIV9UkOpC4YF9yjZbytQjVgclqZ+3hTAD6iTJ6Qg3Rv2wx7rcHMrDZnTOluuxilvyRAsC4no2qxYDaE6KiarF58wYGDx7EiBEvM2TIMJcOqMGZPvJmt4aE+6tJSivi872pLm3f1UT6Rw1jd0j8nVa2SFHUpxaEq5LJZPRoHMnHu8+yUZdN24TqUTFn/T/ZFJvt3BwbRONagd4ORxA8om3tEOqG+XEqv4RfT+QRYZeYsv4oNodEv5ax3FZHLNatKI1Gw5QpM9zeT4hGxdiejXjl20Ms/P00t9UJdXuf10vMVNcwx3OKMVrsxAb7Eh3k6+1wBKFK6KF15lduOZZbPrtVlUmSxNdlCxT7i1lqoQaRyWTlpSNX/Z3Ot8ctnMwtISFUw8sd63o5OuFy7qgbxkM3x2C1O3PfrfbKmbosBtU1jNiaXBCuXf0IP+qG+6EvtbE75eLFP1VNUpqeE7lGwvxUdGkU4e1wBMGjejWJwl+tIClVz8+nrChkMPEeLb6qyr2xSE03/K56xIf4cjzHyHcnLN4O55LEoLqG2XdWDKoF4VrJZDJ6Ni7btlyX7eVobty5WeqHbo5BpRBvA0LN4q9Wcm8T5wYwEjCoXQLNYqpXZZ/qyE+tYMLdWuQyWJds5Z8sg7dDuoj4a1qDOKR/86nFIkVBuDbdy1JAtp3Io9Rq93I01y/bYGbr8VwUchkPtaj8dV8FwR36t4rFRymnfrCcZ29L8HY4QgW1iAvmmdsSkIDUwlJvh3MRMaiuQZJzS9CX2ogKUBMr8qkF4ZokhGq4qVYARoudP07lezuc6/btgQzsEnRuEO7yzS0EoapIDPNjzbO38lY7DUoPXa3ZtesP1qz51m3tDx48iIyM9BtuZ9myxXz//WoXROQeg9vXYWYnP7pVwtQ1Uf2jBtmX6swFbV07pEps9ykIlU2PxlH8k1XMRl0OXRpFejuca2axOfjuQAZA+WItQaipwv3VZCk89154223tPdZXdRemkVfKcYwYVNcgSWKRoiDckG6NIpi9LZkdyfkYLTb81VXrT+iW47nkl1hpEOEvSmoKNdr2T4+Rccz5nniIPS5pM6ZRMB0ev/SGagDr1q0lJeU0MpmMo0ePUFJSQp06dRk1ajzPPPM4kyZNJSYmli1bNnPgwN888sjjfPjhFCwWM0VFegYNeo6OHTtd0ObixfPZvXsntWrVQq93TpwVFxczZco7pKen4u8fyCuvvE5GRhq//fYro0aNB+Cppx5hxox5JCXt46uvPkMul3PzzS0ZMmTYBe3PnTuTAwf+BqB797vp3/9h3ntvApIkkZ2dhclUwpgx75CYWIfVq79k06YNyGQyunbtQb9+A3nvvQno9XqKivRMmzaLoKDqnbtetd4RhOsmSVJ55Y9WYlAtCNclOsiXlnFB/J1WxLYTefQqW+xUVawqW6DYr1Wsx2Z5bDY9p06/iN2RCFSfnfkE4XrYbFbCwsKZNWsBDoeDxx/vT05ONvfd14eff/6Jp556jvXr1zJkyDBSUk4zcOCjtG7dloMH97Ns2eILBtXJySfYvz+JpUs/wWQqYeDAhwD45JPltGlzK488MpDAwAgmT57IvHlLWLBgDiaTidOnk4mLi0ehULB8+WKWLv0UX19f3n13LHv27Cpv//fft5ORkc6SJSuw2+0MGfIMbdrcAkBcXDxjxkxk584dLFgwmxdeGMYvv2xiwYKlyGQyXnnlRdq1uw2ANm3aMmDAo557kr1IDKpriJR8E/klVsL8VCSGarwdjiBUWT0aR/F3WhGbdDlValD9T5aBgxlFBPgouOemKI/1W1DwAybTYeAwRUV3ExTU0WN9C8LlnJtR9vx21zIKCgoYP34Ufn5+mEwmbDYbPXrczYsvPkvv3g9gNBqpV68BIGPlymX89NMaQIbNZrugpVOnkmnc+Cbkcjn+/gFlxzgH2/v2/cXatTb8/AIwGAwoFAo6derKtm1bOHToIL17P0hq6lkKCwsYOfJlAEpKSkhLSytvPyXlFC1atEQmk6FUKmnatDmnTycD0Lq1c3DdrFkL5syZQXLySbKyMhk+fAgABoOB1FTn7ocJCYnufEIrFbFQsYYoz6eOF/nUgnAjujaKQC6DnacL0Jus3g6nws6V0bu/WTQaD9XjlSSJgoI15d+npr2LzV7kkb4FoTJKSvqL7OwsJk6czODBL2E2lyJJEv7+AWi1NzFnzgx69eoNwNKli7j77nsZO/ZdWrdue1FbCQmJ/PPPYRwOR/kMNEBiYh3693+EkSNH8u67U+jR424A7ruvDxs2rOPIkYPccks7YmLiiIqqxaxZC5g3bwl9+w6gadNm5e0nJtYtT/2w2WwcOnSA+HhnpRSd7h8ADh7cT9269UlISKROnXrMnbuYefOW0KvXfeWDfJms5gw1xUx1DSFSPwTBNcL81NySEMLulEK2Hs/lgZsrf1m6QpOVDUed9bX7tvDcAkWT6Qil5hMoFKHY7WHYbCfJSJ9G7dqTPBaDIFQmN93UFJ3uKIMHD0KtVhMbG0dubg6xsXH07v0AI0a8zNtvjwOgc+euzJ79IZ9++jFRUbUoLLxw46mGDbV07tyNZ599goiISEJDnVusP/HE00yZ8i5ZWRmAjKefHgxAbGwcAB06dEIulxMaGsqAAY8ydOhg7HY7MTGxdOnSvbz9O+7oQFLSXp5//imsVitdunRDq20MOCuZ7NixDYfDwahR44mNjaNt21t48cVnsFis3HRTUyIjq95i7hslBtU1gCRJ/y5SFPWpBeGG9Wgcxe6UQjbocqrEoPqHg5lY7BLt64ZS24PpX+dmqUND7qGgoBkOaSIFhT8SHNydoKC7PBaHIFQGNpuN0NAwli795JL3N2/ego0bt5V/37373XTvfvcV2+zf/xH693/kotvff3/6JVNbZs6cf8H3PXv2omfPXhfc9swzz5f/f+jQVy7T78MXVTN55JEneOSRJy64bfToCVeMv7qpOXPyNViavpTsYgvBvkrqhft5OxxBqPI6N4hAKZex90whucVmb4dzRXaHxOr9ztSP/i3jPNavw2GmsHA9AKGhfZDJoomOHgqUpYHY9B6LRRC8befOHXz99Rfccstt3g5FcCMxqK4Bzk/9kIt8akG4YYG+StrXDUMCfjmW6+1wrmhHcj4ZRWbign25vW6ox/otKvoVu8OAxvcmNBotABHhj+Dn1wqbLZf0jGkei0UQvO322+/k009X0aJFS2+HcsNGj54gam5fhhhU1wAin1oQXK9nY2e+4IajOV6O5Mq+/tu5mr9fy1iPfqjOL/gecM5SnyOTKagdPxGZzJfCwp/QF231WDyCIAjuJgbVNUDSWefihjbxIV6ORBCqjw71w/FVyjmYUUS6vtTb4VzS6fwSdqcU4qOU07uZ58r/WSyZFBfvQiZTERJyzwX3+fgkEBPtLOGVljYJm63wUk0IgiBUOWJQXc1lFpWSXmQmwEdBg0h/b4cjCNWGRqWgQ/1wADbrKuds9eq/nbnU99wURZCvymP9FhSuBSSCgjqhVF58hSw8fCD+/m2w2fJIT5/qsbgEQRDcSQyqq7lzqR8t44JRyEU+tSC40r8pINlejuRiRouNHw9nAc7UD09x1qb+Abgw9eN8Mpmc+LgJzjQQ/Xr0+i0ei08QBMFdxKC6mjs3qG4t8qkFweVurxNGgI+CYzlGTueVeDucC6w/ko3RYqdVXBCNogI81m9JSRIWy1mUykgCA26/7ON8fGoTE+0s15WWPgmbrcBTIQpClZWScpqhQ511p8ePfxur1UpmZiY7dvxWoePtdjuvvTaUIUOeoaioiOeff4pXX32JTz9dwZEjh9wZeo0gBtXVXJJYpCgIbqNWyunUIAKATZUoBUSSJFaVpX70a+W5MnoA+edqU4f2Ria78s6N4eH98fdvi82WT1r6FE+EJwjVxsSJ76NSqdi3bw8HD+6v0DF5ebkUFhaycOEyTp1KJiIigpkz5/P444No0qTZ1RsQrshtm79otVoF8BGgBezAU4AMWAFIwCHgJZ1O59BqteOBewEb8IpOp/vTXXHVJLnFZs4UmNCo5DT24EyVINQkPRtH8uPhLDYczebZ2xOQVYKylXvP6jmVV0KEv5rODcI91q/dXoJevxGAsMukfpxPJpMTHz+B48f7oddvoFDfjZDg7lc9ThBu1C8Lp5J22LkF918uajOuaUu6DnnzsvebzaVMnjyRzMxMbDYbr776OmfOpPDTTz/gcDh45pnnKSoq4quvPkMul3PzzS0ZMmQYubm5vPPOGCRJIizs39/nvn178+mnq/i//1tBaWkpzZvfzJ13/rup0u7du5kxYxYqlYratRN4443RTJv2HqmpZ5k8eSLHjunIzc1h2bLFZGZm0LVrD1q1an1RjI0bN+GDDyaTmnoWh8PBc88NoXXrtjz+eH9q105EpVIxceJkFz2LVZs7Z6p7A+h0ujuAccCMsq8xOp2uA84Bdh+tVtsauAtoBwwE5l+6OeFanUv9aBEbjFIhLkoIgju0TQglRKMipcDEsRyjt8MBKJ+lfujmGI/+7uv1G3E4TPj5tcTHJ7FCx/io44k+lwaSNhmbLd+dIQqC13z//TdER8eyePHHjB49vjzdIjAwkIULl9GokZblyxcze/ZCFi5cRm5uNnv27OLLL/+Pbt16MnfuYjp27HRBm3K5nMceG0T37ndfMKDW6wv54YcfmDPH2VZAQABr1nzDiBFvUadOXUaNGs/LL79GmzZtL9hB8VIxrl37PcHBIcyf/xFTpkxnxgxnjXmTycSgQc+IAfV53DZTrdPpvtdqtT+WfZsIZOGcjT63B+d6oAegAzbqdDoJOKPVapVarTZSp6tE11KrKJH6IQjup5TL6Noogm/2Z7DxaA5aL18VyiwqZduJXBRyGQ/eHO3Rvs8tUKzILPX5wsP6UaT/hWLjn6Slv09iwgfuCE8Qyp2bUb7UVt7ucuZMSvmmKfXqNaBevQasW7eWhATnB9DU1LMUFhYwcqSz5GRJSQlpaWmcOpVcvpV48+Yt+O671VftKz09jdjYWPz8nFW/WrRozZ49u2jfvsM1x/jhh1M4cCCp/EOA3W5Dr3eWwkxIqHONz0L15rZBNYBOp7NptdqVwINAX+C+ssEzgAEIBoKAvPMOO3f7ZQfVWq12AjAe4IEHHqBXr16Xe6jbHTmyz2t9X83Ok86FU2G2LI4cufZd3yrzud2o6nxuUL3PrzKem9bXDsC6Q6l0Cc+/7hQQV5zb6mNmHBK0i1aQfeYwnqpLIklZ2B37ADUZGVFkZl58Llc6P0nqC+xHr9/EoUOLkMtvdV+wblAZfy5dpTqfG3ju/Hx9VWzfvoXw8CBycnJYs2YNTZo0IT8/hyNH9mEwGAgMDGTw4GdRKpX88ccfaDRKAgI0bN78E1ZrMUlJSZSUFHPkyD6sVgtHj/5NRsYZcnIyLjgPg8FARkYGSUk78fHxYcuWnwkLC+P48UOYTEaOHNlHSspx9PoCjhzZR2FhHmfOnLhkjHXr1uXmm5vTq1cvLBYL69at4+zZE1itFnS6/ahUnivXeT5v/Vzeddddl73PrYNqAJ1O96RWq30T2A1ozrsrECgEisr+/9/br9TmBGACQE6OQbrSY93Jk59wr1VhiZW09TvxUcrpdVsb1MpruwRcmc/tRlXnc4PqfX6V9dwaSxJLD+8mu9iCPbQhN8cGXXMbrjg3s83B9l93A/DcXU1pEue5q1SZmfPIzoHQkB7Urn3HRfdX5Pzy8vSkpb+HTP4lDRv2Q6XyXD74jaisP5euUJ3PDTx7fvXrN+X9999hwYJF2O12hg8fQXLySaxWqTyGQYOM5ffHxMTy2GPP0qFDd8aPf5vDh/8hNjYOP78AmjRpjUqlpnHjlmg0wYwfP4r09By6detZ3l/v3kdYsGBh2dqF2rzwwivk5+eh0fjTpElrSksdBAcfoEmT1oSE/EBCQgP69BlwUYz16jVg6tRJLFiwCKOxmAcf7EezZm3L+/fx8fHI83e+yvpz6c6Fio8D8Tqd7n2gBHAAf2m12k46ne5X4B5gK3ACmKbVaj8E4gG5Tqe79mlV4QJJac7Uj2Yxgdc8oBYE4drIZTK6aSP5fG8aG49mX9eg2hV+OZZDoclKo0h/j8YgSfayDV8gNPSB624nLKwv+qLNFBfvJi19MokJH1aKhZ+C4Ao+Pj5MmPDeBbc1btzkgu979uxVnupxvg8+mH3RbatXO3/nGjVqzBdffHvR/e3ateOpp4ZccFtMTCxLlqwAoHXrtrRu3RaA0aMnlD/mvzECjB37zmX7F/7lztHWt0ArrVb7G7ABeAV4CZio1Wp3AmpgtU6n2wtsB3YC35Q9RrhBoj61IHhWz8ZRAGw+lovd4Z0LaKuSnAsU+7eK9ehgtLh4N1ZrFmp1PP7+ba67HZlMRnzceORyf4qKfkGv3+DCKAVBENzLnQsVjUD/S9x1UTLK+ekcgmvsO+vMoGkdH+LlSAShZripVgDxIb6kFpayL7WQWxJCPdr/4YwiDmcaCPJVlg/wPSX/3A6KIfff8GBerY4lJuY10tLeJS39ffz926JSRbgiTEEQBLeq8Ey1VquNKfu3g1arfUmr1WqudozgHYZSG8dzjCjlMprFBF79AEEQbphMJqOH1rlt+cajni9e9HVZGb37m0Xjq7rypiuuZLMXUVS0BZARGtrbJW2GhT5EQMDt2O3OHGtJ8trSGUEQhAqr0KBaq9UuBCZptdomwOdAa5wbuwiV0N9peiSgaXSgR99cBaGm6142Q7zleC5Wu8Nj/RaUWNioy0EG/K9FjMf6BSgsXI8kWQgIuBW12jV9/5sGEkBR0VYK9etd0q4gCII7VXSm+lbgWZzpHMt0Ot0zOHdKFCqh8nzq2iKfWhA8qUGEP/Uj/CgqtbE7pcBj/X5/MBOrXeKOemHEh3j2ImJB+bbk11ab+mrU6mhiY0YAkJ4+BatVbF0gCELlVtFBtaLssX2A9Vqt1g/wd1tUwg0Rm74Igvf00Dpnqz2VAmJzSHyzPwNwLlD0pNLSE5hMR5DLAwgO6uLy9kNDHyAw4A7s9iJS0yaJNBBBECq1ig6qPwEygNM6nW438Bew2G1RCdfNaLFxNMuAQobXynoJQk3WvSyvetuJPEqtdrf3t+NkHlkGMwmhGtolenZxZH7ZLHVIyD3I5b4ub18mkxEXPw65PACDYRuFhT+5vA9BqAk+/XRF+Y6IgvtUdFC9AYjW6XQPln3fEedmLkIlcyC9CLsEjWsF4q92+94+giD8R+1QDU2iAymx2vn9VL7b+1tVtkCxb8tY5B4soydJVgoKfgQgLPR+t/WjVtUiNmYkAOnpU7FaPbVHpCBUH48/PogmTZp5O4xq74qjLq1WewfO1I+lwDNarfbcX2wlsAho5N7whGslUj8Ewft6aCM5kmlg49EcujaKdFs/p/JK2HOmEI1Kzn1Narmtn0spKtqO3V6Aj089NBr3vlmHhvZBX7QZg2EHqWnvUidxjtgURrgh1m+TcZwqoj5yzOv/dkmb8rpBqB6qd9n7S0pKmDhxNAaDgbp163Ho0AFWrvySpKS9fPyxs/ZDaWkpY8ZMJCEhsfw4m83GBx9MJjX1LA6Hg+eeG0Lr1m158smBtGzZmpMnTwAwZcoM/P39mT59KjrdEVQqJcXFRqZOncny5Uvo2rUH+fl57Nz5O2ZzKWlpqTz66JP06tWbkydPMGvWB0iSRHBwMG+/PZ6AgAAWLZrH/v37cDgkBgx4lC5dujF06GBCQkIxGAzMmDEXhUIURDjnajPV3YGJQAzwTtn/JwJvI9I/KqV9Z8WmL4Lgbd20kciA30/lU2y2ua2fc2X0ejWpRaCvZ69MFZTVpg4L7eP2Aa6zGsjYsjSQ7eW7NwpCVfLdd19Tr14DFixYyt1334vRaATg1Klkxo17lzlzFnHnnR3ZunXzBcetXfs9wcEhzJ//EVOmTGfGjGkAGI1GunXrybx5S4iMjGLXrt/ZsWMbRUV6PvroE5588kmys7MuisNoLGbatFlMmTKD//u/FQBMnTqJ1157k3nzlnD77Xfw2Wcr2bnzdzIy0li4cDlz5izik0+WYzAYAOje/W5mz14gBtT/ccW/wmWbsqDVah/X6XSfeiQi4bqVWu0czjQgA1rGiUG1IHhLrUAfWsYHk5Sq57eTefRywyxysdnGT4edb5h9W3p2gaLVmkeRYTugICTkXo/0qVLVIi72Tc6mjiU9fRqBAe1QqTw7Oy9UH+dmlI8c2UeTJq090mdGRjrt2t0OQPPmLVCr1QBERkYya9YHaDR+5ORk07x5iwuOO3nyBAcOJJXnRNvtNvR65wZvjRo5C7FFRdXCYrGQkZFBs2bNAQgMDCQhoc5FcTRo0OiCYwBSUk4xffqU8vZr104kOfkEOt1Rhg4dDDhnzDMznYuiz59JF/5V0amN37Ra7QdAGFA+JaHT6Z52S1TCdTmYUYTNIdEo0t/js1aCIFyohzaSpFQ9G4/muGVQve5IFiVWO21qB9MgwrPFmJwLBu0EBt7l0d0OQ0Luo1C/CYPhN1JT36FOnXkiDUSoMurXb8jBg/vp0KETJ0+eKB/QTp06iVWr1uDn58+kSeMvOi4xsQ5RUVE88cTTmM2lrFy5nMDAc4UILvz5r1evPhs2rKN/f+dM9tmzZy5q71K/MwkJiYwZ8w7R0dEcOPA3eXm5qFQqWrVqy5tvjsbhcLBixVLi4uIAkMsrvHdgjVLRkdcqYHvZl6hpVEklldenFluTC4K3dW0UwYdbTrArpYBCk5UQjcplbUuSxKokZ+pHPw/PUkuSVF71I8zFtamvxpkGMoZjx/tiKP6dgoI1hIU94NEYBOF69e79AO+//w4vvfQc0dHR5bf37NmLwYMHERgYSGhoOLm5F5bj7NPnIaZOncTQoYMxGot58MF+lx3Utm9/J7t2/cELLzyNSqXA19cXpfLqQ70RI95m0qRxOBzOTaveemsstWsnkJS0lxdffBaTqYSOHTvj5yeqKV9JRQfVKp1ON9KtkQg3rHzTF5FPLQheF+qn5pbEUHadLmDL8Vweutl1Ox3+eaaQlAITUQFq7qof7rJ2K8JkOozZfBKFIpSgoA4e7RtApYoiNuZNzqaOJj3jQwICbkOtjr76gYLgZUqlkrFj3wHAbDbz6KN9ARg27DWGDbv8cWq1uvy4861e/e/agiFDnA2kpJymRYuWjBjxJn/++RuTJr1HcHAIo0dPuOh4Hx+f8jYaN76JefOWXPSYYcNeu+i2Sz1OcKro/P0OrVbbW6vVqt0ajXDdLDYHhzKcCwhaiXxqQagUepTVrN501LVl4L4um6V+qEUMSoVnL8OW76AYci8ymetm369FSEgvggI74XAUk5r2jtgURhDKREXVYvPmDQwePIjZs2czZMiw8txtwf0qOlPdFxgKoNWW704u6XQ6seyzkjiSacBsc1Av3I8QP++80QmCcKFODSJ4f/Nx9p7Vk1tsJiLA54bbTNeXsj05D6VcxgPNXTf7XREORykFhesBCA3zbOrH+WQyGXFxYzAeT6K4+A/yC74jPOwhr8UjCNfq/FliV9JoNEyZMgPw7CJMwalCg2qdTufZpD3hmonUD0GofAJ9ldxRN4xfT+Sx6VguD7eOu+E2v9mfgUOCHo0jCff37AyUvmgrDkcxp5AMMQAAIABJREFUGk0TNL4NPdr3f6lUEcTGvsnZs6PIyJhOYMDtqNWe/ZAhCIJwvgoNqrVa7bhL3a7T6S5O8hG8Yl+qs7yOWKRYg0kS6pM/4V9sBsTsRGXRXRvpHFQfzb7hQXWp1c6ag86SVv09vEARzkv9cOMOitciJPge9PrNFBVtITVtInXrLBTVQARB8JqKJuPJzvtSA/cDokBoJWGzOziQXgSInRRrMs2B5QRveIHWf72G319zwWH3dkgC0KF+OL5KOQczDKTpTTfU1iZdDvpSGzfVCqBZTKCLIqwYiyWD4uLdyGQqQoLv8WjflyOTyYiLHY1CEUJx8S7yC77xdkjViv3sGQI++xx71sUbiAiCcLEKDap1Ot3E877GAHcAYhP5SuJodjEmq4OEUA0RHr4cLFQOivxj+O+cDIBcsuO/eyrBawYgN6R7OTJBo1JwVwNnhY5NR3Ou8ujL+28ZPU/PyBYU/ghIBAV1QamsPB/eVapw4mLfBiAjYwYWS5qXI6oeJLsdw8Qx+P32G8UfTPZ2OIJQJVzvsvEAIMGVgQjXT2xNXsPZLQRuehmZ3Yyp8QAOtJiIQxOJOn0XoV91R33iR29HWON110YBsFF3/YPqQxkGjmYXE+yrpHtZVRFPkSRHeeqHp2tTV0RwcA+Cg7rhcJSQmiqqgbhC6ZpvsemOAmDdvRPLrj+8HFHN8t57E9glnvMqp0KDaq1We0qr1SaXfZ0GkoGl7gxMqLikNOegWqR+1Ex+e2aiyj2EPSgBY4eJFIS1In/gJsyJXZGb9QRveIGALSPBWuLtUGus2+uEEuij5HiOkVN51/c6rPrbOUvdp3kMvirPFl4yGvdhsaSiUtUiIKCdR/uuCGc1kFEoFKEUG3eTn7/a2yFVaY68XEo+WgiAuWlTAIzzZiHZbN4MSxAqvYqW1Ot03v8loFCn0xW5PhzhWtkd0r87KYpBdY2jzNiD3775SDI5RV1nIakDAJD8Iii6dwW+h1YS8Pu7aP75ElXGnxi6z8MWdbOXo6551Eo5nRuG88OhLDYezeb5O+pc0/F5RgubdTnIZfC/Fp6vcPFvber7kMkqZyVVpTKMuLi3OXPmDTIyZxAY2B61+sarrdRExgVzkYqLUd12B9mPDSR6yjTsKacp/f4bNH0HeDs8l/jxx29JSTkFwNatW13SZmJiXe677/KlHc+cSWHy5IkolUoUCgVjxkwkLCycDz6YTHZ2Fnq9nttua89zzw0pP8Zms/HBB5NJTT2Lw+HgueeG0Lp1WxYvns++fX/hcDjo3r0n/fs/ckFfAwY8QO3a8RgMc2ndui1GYzH//HOYhIRExo59l+TkE8ydOxOHQ6K42MArr4ykefMWDBz4IM2bt+DMmRTCwsKYNGkapaUmpkyZRHGxAb2+kN69H+TBB/ty5MghZsyYhp+fH6GhoajVPowePYHVq79k06YNyGQyunbtQb9+A3nvvQno9XqKivRMmzaLoKCg/z491UJF0z/OAL2A6cAcYJBWqxUbv1cCx3OKMVrsxAb7Eh3k6+1wBA+SWYoJ2jwcmeTA1OpFbLG3/ucBMkqbD6Kg30/YwrQoC5MJ+aYPmqRFIDm8E3QN1uO8FJBrTU/4/mAGNodEh3rhxAZ79vfcbjdSqN8EVJ6qH5cTEtyD4ODuOBwmzqZOQPLAz7lm7zy0R2aC3ez2vjzBkrQX88b1oPYh4NWRoFLh/+LLAJR8/BGOIr2XI6y69uzZjVbbmFmzFvDEE09jMBSRnZ1F06bNmTFjHgsWLOX77y+8yrJ27fcEB4cwf/5HTJkynRkzpgGwYcM6xo+fxPz5H6FWX1z/PjMzgz59+jB//kesXv0VDz7YjyVLVnLgwH4MBgOnTiUzdOirzJ69gAEDHmXdOmfN7PT0NJ599gUWL/6YwsIC/vnnCKmpqXTr1oOZM+czbdosvvrqMwA+/PB9Ro0az5w5i4iNjQfg1KlkfvllEwsWLGXBgqVs3/4rZ86cBqBNm7YsWrS82g6ooeIz1dOAhsBynBVAngLqA8PdFJdQQefqU4vUj5rHf8d4FEVnsEY0w3jrxVvJnmMPb0xBvx/x/2Myfgc/JuCPSajPbMPQbSYOf7G9s6e0SQghzE/FmQITx7KNaGsFVOg4m0Pi2/3OMnr9Wnm+jJ5evwlJKsXPrxU+Poke7/9axcW+TXHxXxiNe8jLX0VE+EC39aU6u52AXVMIAAxHvqS0+ZNu68sTJKsV43TnoM3v8UEoYuOgMAv1nR1RtW6Ldd9flKxYRsDLl/97U1Wcm1H25AYp993Xh88+W8mIEcPw9w/g+edfIigoiH/+Ocy+fX/h7++PxWK94JiTJ09w4EASR44cAsBut6HXFzJhwnssXjyPvLw8brut/UV9BQUFEx4ejlKpRKPRULduPQD8/QOwWMxERESxYsVSfHx8KCkpwd/fH4Dg4BBq1XK+L0RF1cJiMRMdHc2qVZ+zbdtW/Pz8sZWlAeXm5lKvXn0AWrRoxS+/bCQ5+SRZWZkMH+6cbTcYDKSmpgKQkFD5/37cqIrONvcAHtLpdD/odLo1OHdY7OG+sISKEqkfNZM6+Wc0/3yFpPDB0H0OKK5S9UWpwdjxXfT3rsShCUedup3QL7ujPrXRMwELKOUyujZyLjDccA3blv92IpfsYguJoRpuTfB8Hfr8SrxA8VKUyjDi40YDkJExC7Ml1T0dWYwEbn2j/Fu/v+aA7cZKJnqbadXn2FNOIY+vjebhx8pvl8lk+A97xXn169uvsZ1J8WKUVdeOHdto0aIVs2cvpHPnrnz22UrWrfuRgIBAxo+fxMCBj2E2l15wJSsxsQ7duvVk3rwlTJ8+h86du6HR+LF16y9MmDCZOXMWsX79j2RmZlzQ19WqA82e/QHPPPM8Y8ZMpH79BuV9Xuq4L774lGbNbmbcuHfp0qVb+WOjompx6lQyAIcPHwScA+c6deoxd+5i5s1bQq9e91GvXoOytqt/gkNFZ6qVgAown/e9KILrZQ5J5FPXRLKSnPI3c+Ptb2MPa1ThYy11upI/YBNBv7yK+uw2gtc9janZExS3HwsqjbtCFsr00Eby9d/pbNLlMLRjXeQVKIt3boFi/1aeL6NnNqdQUpKEXK4hOLi7R/u+EcHB3QgOvhu9/mdSU8dTr+5HLn9D9989DYXhLNaIppSWmggsTkZz6P8wtXzOpf14ij0zg5IVywAIePV1ZD4XphQoGzTC574+mNd+j3H+bIKnzvBGmFVa48ZNeOedsSgUCuRyOcOGvYZKpWLChFEcOPA3vr6+xMfXJjf33ypBffo8xNSpkxg6dDBGYzEPPtgPtVpNUFAQgwY9QmBgILfcclv57HJF9ehxD2+9NYKwsDAiI6PQ6wsv+9g77ujIhx++z8aN6wkODkahUGCxWBgx4k3ef/8dNBo/VColkZFRNGzYiLZtb+HFF5/BYrFy001NiYz0bLUib5JVJLdPq9WOAu4Dvii76WHgR51O5/XilTk5Bq/VTvLkZaNLOZFr5OGVe4kKUPPj4HYufcP19rm5U5U+N0ki6KdB+KT8giW+A/r7P4P/DBYqdH6SA83+ZfjvfB+Zw4IttBFFPeZhj2jixuBvXJV+7XB+EO69ZDfZxRaWDmxBi7h/Pwxf6tzO/Y77qRT89Hw7AnwqOg/iGpmZc8nOWUZo6P3Ujr+xDXQ9/drZbAUcO/4/bLZ8YmPeJCLiYZe1rcz4i5BvHwSZnMJ+P5H6z+80P/guDk04eY/9AWp/l/XlKUVvj8Sy4zfUXboRNPHft/bzXzdHfh4FD/dFKjESNH0O6ltv81a4LlPV/6ZcibvP7ZtvVtGlS3dCQ0NZsmQBKpWKp57yzIdKb75ukZGBlx1sXfWju1arDQU+At7BWZt6ELCwMgyoa7pz9albxQeLrXlrCN8jn+GT8gsOn2AMXadfNKCuMJkcU8vnKOi7FltoA5QFxwj9+j40+5eCqPHrNnKZjB6NyxYsVmAjmNVls9T3Nq3l8QG1JNkpKHAuXgqtIqkf51MqQ4mLHQNARuZszOYzrmnYVkrg1pHIkChp/SK2yGbkh7fFWqsVclMemoMfu6YfDzL/vh3Ljt+QafzwH/rKZR8nDwtH88QgQJTYEyAsLIzXXnuJF198lhMnjvHQQ/28HZLXXfEdWavVtgKOAG10Ot3POp3udWADMEWr1Yq6XF6WlOq8XNO6tufzLAXPUxQmE7BjIgDFd03GEXDji9bskU0p6LceU9PHkDksBOyYQPCPjyMruf5NSoQr69HYeSl087EcbI7Lf4AxlNr46bBze+i+LT1fRq+4eBdWWzZqdW38/armTF5wcBdCgu9BkkpJTXVNNRC/v+agLDiBLbQBJW3L1urLZBjbOVOy/JIWIjNXnYqzUmkpxtkfAuD37PMoIqOu+HhN34HIY2Kxn0qmdO33nghRqKQ6d+7Gxx9/zoIFS5k2bRbBwWIscrVprg+Bh3U63c/nbtDpdKOApwGRUOVFkiSVV/5oHSfyqas9h43AzcOR2UyUNnwAc0MXzhyqNBR3moL+nqU4fEJQn/mVsC+7oz79i+v6EMo1jgqgdogv+SVW9p29fB7jj0eyKLU5aJsQQr1wz6cTnFugGBp6f5W+EhYb+yZKZTjGkn3k5X1x9QOuQJFz2FkXHhmGzh+A8t/yhtb4O7HEtkNu1juv+FQRJZ9+jCMjA0X9BvhWYKZR5uPzb4m9ZUtwGAzuDlEQqoyrDapDdTrdr/+9UafTbQAi3BKRUCEpBSbyS6yE+alIDBMLzKo7v71zUWUlYQ+IobjjJLf0Yal3NwUDN2GJuwO5KZfgn57Ef/s4sJW6pb+aSlaBFBCHJJWnfvRv6fkyejabnqKirYCM0JDeHu/flZTKEOLizqWBzMVsvs7KFQ4bgVtGIJPsmJoPwhZzy4X3y2SUtHsdAM3+j5CVFtxI2B5hO5OC6fNPAQgY8RYyZcVSjNR3dUbZohWSvhDTJ8vdGaIgVClXG1SrLrXJS9ltV6nhJbjTvvOqflTlWSTh6pRZf+O3ZxYAhq6zkHzdd4nNERCDvs8XFN8+CkmuxO/AckJX34ciT+e2PmuicykgW47nYrVfnJKwO6WAMwUmagX60KF+uKfDo1C/HkmyEhBwG2p11a9lHhzUmZCQe5GkUs6mjkeSrr14lSZpEarcQ9gD4zHe9tYlH2ONvQ1L7Y7ILQb8khbfaNhuJUkSxhnTwGbD5977UTWveEanTCYjYNirIJNhWv0V9rMuylcXhCruaoPqbcD4S9w+BvjL9eEIFZUkNn2pGawlBG5+GZlkp6TFc1jj73B/nzI5ptYvUvi/NdiC66LMO0ro173wPfSJWMToIvXC/WkQ4Y/BbGPX6YtnNFclOWep/9ciBqXc8x+aCwp+AKpObeqKiI15A6UykpKSv8nN/fyajlUUnMR/z0wADJ2mXrG6h/HWkQBoDixDVpJ7/QG7meWXTVj37kEWFIT/C0Ov+XiltjE+99wHNhvGBXPcEKEgVD1XG1S/DXTRarWntVrt91qt9kutVnsM58Yvl18iLLiVJEnluZit48XCgOos4I/3UBYmYwvTYrztTY/2bYtqQUH/nzHdNACZ3UzgtlEErXsGmSnfo3FUV+dmqzfqLkwBSS008XtyPiqFjAeae36W2GQ6hsl0BIU8kKCgzh7v312UymDi48YCkJk1j1Lz6YodKDkI3Po6MrsZU+MBWBPuuuLDbdGtMdfphsxmwm/fghuM2j0cxcUUz3V+SPB/YSjykOt7H/F/bghoNFh2/IZl7x5XhihcRkrKaYYOHQzA+PFvY7Var3LEhe6/v6c7wnKboiI9Gzf+fMXHbNu2ldzcHPLycvnwwykeiuzSrjio1ul0BqAjzoWJ24HdwDM6ne5OnU4n3lm9JE1fSnaxhWBfJfUi/LwdjuAm6pQtaA6tRJKrKOo+94JFUZ4Lwp/iLtMp6rEQhzoIn9MbCf2yO6qz2z0fSzXTXescVG87kUup9d90hG/2ZyDh3Cgm1M/zWXYFZQsUQ0LuRi73ucqjq5agoI6EhtyHJJlJTR1XoTQQ30OfoMr4E7tfFMY7xlaon5Jzs9WHViI3Zt5QzO5QsmwxUn4eyqbN8Ln3/utuRx4Rgd9jgwAwzp2JZBd7wnnSxInvo1KpvB2GW504cZzff992xcd8/fUXGI1GwsMjGDny0qlZnnLVVQk6nU4CtpR9CZXAudSPlnHBFdqRTah6ZKZ8ArY435iN7V73+qYs5oa9sUa3JnDTy6gzdhPyw8OUtHzeOXt+tS3ShUuKD9HQNDqQw5kGdiTnEwuUWu38cMg5COvXKs7jMTkcVgoK1wFVszZ1RcTEvoGheDclJQfIzf0/IiOfvOxj5UWp+O98H4Diu96r8HoGW2QzzPV74XNyHX5751Lc8T2XxO4KtmM6Sr/9GuRy5+JE+Y3tNKkZ8DClP3yH/eQJzD+txff+B1wUqXudOj0Ug2EHAAcOuqbNwMA7qVtn3mXvX7duLb///htms5m8vFz69XuY7du3cerUSV56aTgdOnRiy5bNfPXVZ8jlcm6+uSVDhgwjNzeXd94ZgyRJhIX9u8aib9/efPbZarKzs5g6dRJWqxVfX18mTJhMQUEeM2fOxM8vkOJiA6+8MpLmzVtcMq7//e8+EhPrkJhYl4EDH2XatMlYLGbUah/eeGMUDoeDsWPfIjw8nJycbNq1a8/zz7/Ee+9NQK/XU1SkZ9q0WXz++Sfs378Ph0NiwIBH6dKlG99++zXr1/9Yfj4vvTScrKzMS/YxYcJooqJqkZaWSpMmTRk58m0++WQ5J04cZ82ab2ne/Gbmzp2JwyGRm5vFW2+Nw2AwcOLEMSZNGsfYse8yadJ43nhjNHPmTGfOnEUAvPHGKzz77AsYjUaWLFmAQqEgNjaON94YjbKCi3MrqvpvxF4NlS9SrC3yqaslSSLw1zdRlGRjiWmHqeXz3o4IAEdgHPoHVmFs9zqSTIHf34sJWX0/ioKT3g6tyvpvCsiGo9kUldpoGh1I0+hAj8djMGzHbi/Ax6c+Gk1Tj/fvCUpFEPFx4wDIzJpPaWnypR8oSQRuexO51Yi5/r1Y6t1zTf0YbxmBhAzfw58jL0q90bBdQnI4KJ4+FRwOfP/XH2XDRjfcpszHF/8hwwAwLl2Ew1h8w21WZyUlJXz44RweffRJvvtuNZMnf8Abb4xm3bq1FBXpWb58MbNnL2ThwmXk5mazZ88uvvzy/+jWrSdz5y6mY8dOF7U5f/4sHntsEIsXf8z99z/E8eM6Tp1Kpl+/fsyevYABAx5l3bq1l40pOzuL8eMnMXz4CObPn03fvgOYO3cxDz/8GIsWOT8kZGamM3r0BD766BP27fsLne4oAG3atGXRouUcPnyQjIw0Fi5czpw5i/jkk+UYDAbWrVvL8OEjWbz4Y2Jj47DZbJft4+zZM7z99lg++mglO3f+Tl5eLk888TRt2rSlT5+HOHUqmaFDX2X27AV069aNdevW0r79nTRo0IgxY94pn7Vv0KAhZrOZzMwMcnNzKSwspGFDLVOnvsfkyR8wb94SIiOjrvicXC/PbtEluMT5lT+E6sdHtxqf5PU4VAEYus0CucLbIf1LrqCk7XAs8XcStGkYqtxDhK66m+IOEym96WEQV06uSbdGkcz6NZnfk/Pon+jHqv1lZfRaeb6MHvxbmzostE+1rioUFNSB0NA+FBSs4WzqOBrUX4FMduHboY9uNeoz23D4hGC4jjKW9nAt5oZ98D3+PX57Z1Pc+QNXhX/dzD/+gO3IIeThEfg9M9hl7aq7dEO5+itshw5g+nTFdS189LRzM8qe3u66YUMtAAEBgdSpUxeZTEZgYCBms4XU1LMUFhYwcmRZHfCSEtLS0jh1KpmePXsB0Lx5C777bvUFbZ45k0KzZs7qLV27dgdg//6/Wb58IX/+uZeSkhL8/S+/uDY4OKR845bk5BN8+unHfPbZSoDymdz69RsRFOQcczRp0owzZ04DkJCQWH6cTne0PN/bZrORmZnBqFHj+OKL/2PRork0bdr8in3ExcXj5+eMMzw8AovFckGcERFRrFixFB8fH7Ky0omOvvzVvPvu68PPP/+ESqWiV6/eFBYWkJeXy9ixzvQQs9nMrbfedtnjr5cYVFcxmUWlpOtL8VcraBgZ4O1wBBeTF50l4Ddn3mZxx3dxBNX2ckSXZotuQ8GADQT8NgZf3TcEbn0DdcpWDJ2nIfmGeju8KiMq0IdW8cHsS9Xzlc7MsRwboRoVXRtFejwWqzW37HK4kpCQez3ev6fFxoyg2LATk+kQObmfEhX5VPl9MmM2ATsmAFDcYQKS3/W9HiW3vobPibX4/rOKklYv4gip64LIr4+joABj2Yyg/7BXkfu77v1DJpPh//Jr6AcPwrTqC3zvfxBFrOfTl6qCK31YjYmJIyqqFrNmLUCpVLJu3VoaNmzEmTOnOXz4AA0bNuKff45cdFxiYl3++ecwt9zSjo0b11NUpGfdurU8+ugjdO16L8uWLSYjI/2y/crPSwFKSKjDww8/RvPmLUhJOU1S0l4AUlJOUVpaikql4siRQ/Tq1Zs//9yFTCYvi6EOrVq15c03R+NwOFixYilxcXEsWbKQkSPfxsfHh9deG8rBg/sv28elnhu5XI6jbOfZ2bM/YNy4SdSpU5cpUyZgs0nnPebC0qRdu/Zg+PAhyGQyZs6ch0bjR1RUFFOmzCAgIIAdO7ah0bh+TZoYVFcxSWn/5lMrvFBqS3Ajh53Aza8gtxZjrncPZm1fb0d0RZI6EEO32Vhq30XAtlH4JK9HmZWEofscrHHtvR1eldGjcST7UvX8etYGwAM3R+Oj9HxmXmHhT4CdoKBOqFSer43taQpFEPHx4zl1+iWyshYQFNgRX9/6AARuH4PcrMeS0Alzo/9ddx/2kHqUavuiOfoV/n/NwtBttqvCv2bGxfOQDEWo2t6Kuks3l7evuqkJPj3vwbxhPcYFcwma5N0qDFVRaGgoAwY8ytChg7Hb7cTExNKlS3eefXYI48e/zebNG4m9xIeVl14azgcfTGblymX4+voybty7ZWkW8/nmm++IjIxCr7/87q3/bWv69ClYLBbM5lKGD3eu7VGpVIwd+yb5+fl06tSVhv9JHbrjjo4kJe3lxRefxWQqoWPHzvj5+VO/fgOee+4JQkJCiYyMpEmTZpft41Li4uJJTj7BqlWf06PHPbz11gjCwsLw8VEhSc4xULNmN5fnUp/j5+dHgwaNsNtt+Jd9gBw+fCSvvz4cSZLw8/Nn7NiJFXpOroVMquJ1Z3NyDF47AU9fNgJ4b+Mxvj+YybAOdXniVvfNYnrj3Dylsp6bZt8CAnZOxu4XRcHAzUiasOtqxxvnJy8640wHydyLhAxT65cw3joCFK5dmV5ZX7sbUVhi5e5FO7FLIJfBmmdvJTrIs5VeJEni2PH/YTYnk5g4k2A3lNKrrK/d2dSJFBR8h0bTlAb1V+KTvIHgn5/HofKn4OEtOAKvPuN6pXOTF50l7LOO4LBR8PAW7GENXX0KV2U9sB/9S8+BSkXois9RlF2yr4hred3s2VkUPNoPSksJnrsIVcvK93r/V2X9uXQFV51bRkY648ePYsmSFTcelIt483WLjAy87IymWKhYxewTm75US4rcI/jvduZcFnf58LoH1N7iCEqg8MFvMLZ9BWQy/PbNI+TbB5AXnvJ2aJVeiJ+KWxOdKTN3NYjw+IAawGQ6hNmcjFIZRlDgnR7v35tiY15DpaqFyXSYnIxFBG5zbmluvH1UhQbUV+MIqk3pTQORIeG3Z8YNt3etJJvNuTgR0Dzy+DUNqK+VIqoWfo88AUDxHFFiT6h5xKC6Csk1WjhTYEKjknNTLZFPXW3YSgnaNAyZw4qp2ZNYErt4O6LrI1dS0m4k+ge+xh4Qhyp7P6Gr7sbn6NdiJ8areL59Ik3DFQy5o45X+s8vr019LzJZ9a57+18KRSDxcc6Ng7Nyl1Eiy8cS047SZo+7rI+StsOQFD74nliLIvfinFh3Kl39FfbkE8hjYvF7fJDb+9M8/BjyqCjsx3WYf17n9v4E94uJia1Us9SVmRhUVyHn6lPfHBuEUiFeuurCf9c0lPk6bCH1KG4/xtvh3DBrbDsKBm6ktEFv5FYjQb+8SuCmocjMem+HVmk1jQnijVs11A33/GZODkcphYXOHcuq07bk1yIwsD0RqtuRZBJHGgdh6Pw+yFz3N9YREIup6WMA+P853WXtXo09O4uS5R8BEPDq68h83H8VRObri9/zzuofxiULcJQY3d6nIFQWYmRWhZzbmlykflQfqtTf8du/BEmmwNBtDqg03g7JJSSfYAw9FlDUZQaS0g/f42sI/aonyvQ/vR2a8B/6oi04HMVoNE3x9W3g7XC8QmYppvGevfiW2jEEKMiwXnkHt+tR0volJKUvPqc2oMz62+XtX4px3iwkUwnqjp1Q336HR/oE8OnWA2WTZkj5eZg++8Rj/QqCt4lBdRVyrvJH6/iK7eolVG4ys57AX14BoOSWV7DVaunliFxMJsN8U38KBvyMNaoFCkMqId/3xe/P6eCweTs6oUzBebWpayr/XVPwKUqnYVYUANnZizGZjrm0D8k/ClNzZ9k+/z8/dGnbl2LZvRPL1l/A1xf/l19ze3/nk8nl+L/8KgCmLz/Dnpnh0f4FwVvEoLqKKCyxcjK3BLVC5pWd1gTXC9g2GkVxBtZarShpM8zb4biNPaQehQ99R0nrl0CS8N8zk5Dv+iIvOuPt0Go8iyWd4uI/kcnUBIfc7e1wvEKZ/ieagyuQ5EqUt80lLKwfkmTjbOo4JMnq0r5KWg3BofJHfeZXlBl7XNr2+SSzmeJZzoG736BnUdSKdltfl6Nq2hyfbj3AYsG48PJbdwtCdSIG1VXEuVnqZjFBqL1Qw1ZwLZ/ja/A9/j2SUuOsXSuv5iXjFWqMt7+Nvs/+IjqwAAAgAElEQVSX2P2jUWX+RehXPfE59p23I6vRCgrWAhJBQV1QKoK8HY7n2UoJ3OqskVvS+iXsEU2IiX4FlSqG0tKjZGcvd2l3kiYMU4tnAcqr/biD6fNPcaSeRVGnLpr+D7utn6vxe2EoqH2wbNmE9eABr8VRWeza9Qdr1nzrsrbee2+CS9q6//6eLmlHEIPqKiNJbE1ebciLMwjYNgqA4jvGYw+p5+WIPMcafwcFAzdhrncPcouBoE3DCNw8HJnF4O3QahxJclBQ8AMAYaH3ezka7/DfMxNlYTK20IaUtHVuDa1Q+FM73rkpRFb2R5hMOpf2aWo5GIdPMOq0P1Cl/u7StgHsaf/P3nmHR1F+bfie2V5TCUnoNfQqvaOiYsXuD8VeQOwINoqKiqCCAoKKFbG3T1FUeu9VWiCEhBJCSN1eZ74/FqIoJWU3uwl7XxcXsJl532eyyc6Z9z3nOUdwfP4JAMYnxyCowufmoqidjO62QIGmffpbyP/qeneh0b17T6699vpwy4gSQmr48ljN4ZQ/dad60aC6WiNLmBY/ieguwd3gYlyth4ZbUZUja+OwXP4+2t1fYFw1Hm3696iObcJy6XR8yTWzCUMkYrdvxuM9ikpVG6OxW7jlVDnKE3+h2zobGQHrwDdAoSn9mtHYlYT4myko/IbDR8bRtMnniGJwglNZE4Ozw4MY1k/GsH4KxXV6wjlaV5drbFnGNnUKeDxoLrsCVcfw/z7p/3cH7vn/h2/Pbtx//o728sHhlgTAiKxjrLQ5gBjYeSAoY/Yx6nm3YcpZv/7bb7+QnZ3F8OGP8OWXn7N48Z8oFArat+/IiBGPsmPHNmbMmIZSqcRkMjF+/ET0ekPp+VlZB3nttZfQanXodFpMpsDu0pIli/j663mIoki7dh0YPvwR7r33Du68847Sr+/YsY377nuISZNeoqQkEE88/vjTNGnyd3Hyvn17mTp1CgqFArVazejRLyDLEmPHPkNCQgInTuTRrVtPHnzwYY4fz2Xy5FfxeNyo1RpGj34OSZIYM+YJzOYYevToxdChdwbl+1qdiK5UVwOsLh/78mwoRYG2KRfgFm0NQrfjY9RHViJp47EOmBK0m2m1QxBwtR5K0c2/401sjcKSTewPQ9BvegekaMOIquBUgWJc7NUIgiLMaqoYvxfjklEIsh9n+3vxJXf+zyHJyY+jVtXB5Uon78ScoE7vbHcPkjYOVe4mVIeWBW1cz/KleNevRTCaMIx4NGjjVgZBr0f/4AgAHO/NRHY6w6wo/Bw4kMGSJQuZPfsjZs/+iCNHDrN69UpWrlxOv34DmDHjfa688losltN38ObMmcV99z3I22+/S5s27QCwWEr46KP3ePvtWcya9SH5+Xls3LiOq666lnXr1gGwYMEvXHPNdXz22Ud07tyV6dPfY/To53njjddOG//111/hySdHM2PG+wwZciMzZgSaFeXm5vD88xP44IPP2LJlE+npe5k5821uvPEWpk9/j9tuu53ZswN584WFBUydOvOCDKghulJdLdieU4IMtEo2oVVdYDe/GoSicB+Gta8CYB0wGdmQFGZF4ccf15TiG3/GsG4y+m3vYVg/GdXh5VgvmY5kSg23vBqL32+nuGQRAHEXYOqHfussVPm78JvrY+82+ozHKBR66tadQObB+8nL+5AY8wB0uhZBmV9WG3F0ehjjmokYNrxBcf3+lX7Alhx27O8EgiD9A8MR4xOCoDQ4aC4bjOv7b/Cl78Xx5VwM9zwQbkmlK8rhaHednZ1F69ZtUSoDIVj79h04ePAAd9xxN5999hGPPTacWrWSaNWqzWnnHTyYScuWgdfatu1AdnYWR44cpri4iFGjAg9RDoeDo0ePMmjQ5Xz11Vzy809gt9tp3LgpmZkZbNmyicWL/wTAaj09aM/PP0GzZmknNXUqDZSbNGmO2RzYJW/Vqg2HDmWRmZnB3LkfM2/epwCl15KSkooqjClH4Sa6Ul0N2HI4mk9d7fF7MC18FMHvxtnyFjyNL0ynhTOi0GDvNZbiq+fh1yehzllP3NeXos6YH25lNZaSkj+RZRcGQ2c0mvrhllOlKAr3o984DQBr/8mgOnvDHaOxCwkJtwIBNxBJCp4biLPNnfj1SajytqM++Gflx/v4Q6QTeShbtER7zZAgKAweAYu9gK2f84u5+I8fD7Oi8NKgQUN2796Jz+dDlmW2bdtKvXoNWLhwAYMHX8X06e/RqFFjfv759KLG+vUbsnNnoOBz795dAKSk1CEpqTbTpr3LjBnvc+ONt9C6dRsMBiMNGjTgnXfeYvDgq0vnvfnm/zFjxvu8/PIkBg06/T6UmFiLjIz9AGzbtoV69QKfDdnZB3G5XPj9fnbv3knDho2pX78hw4c/wowZ7/P008/Rv//FAAhBbJpUHYmuVFcDTuVTR5u+VF8MG95Clb8zsDLW+8Vwy4lIvPX7UXTrQkxLnkKTtYiYPx7CeehWbL1fBLXhvOdHKTuFRT8BF+AqteTHtHQUguTB2eo2vPV6n/eUlOTHsFpX4XLtI+/EByTXHhEcLSodjs4jMa0ch2HDFDyNLq1wF0df5gGc334JgoDhqTEIisjb0VS164B6wMV4li7G8d5MTONeCreksNGkSVMGDryE4cPvRZZl2rVrT9++/dm9excTJ05Ar9ejVCoZPfr508576qlnGD/+Wb78ci6xsbGo1Rri4uK45ZahjBz5AH6/n5SUVAYOvBSAPn36MH36DJ59dhwAw4bdw6RJL/Pzzz/gcNi55187BmPGPM/UqZORZRmFQsEzz4wFQKVSMXbsGAoLC+nf/2KaNWvOww8/xptvTsLj8eB2u3jssVEh/75VBwRZlsOtoVKcOGEN2wVUxbaRw+Nn4IxAhfjikT0xqKvmOSgcW2JVRVVfmzJnA7E/3QhA8ZDv8aV0Cel81f69k2W0Oz/FuPplBL8bX0wjrINm4ktqV/2v7RxU1bW53Fns23cdoqijZYvFKBRV0xo9Et473fYPMa4aj99Qm6LbliBryrZQYbNvJjPzXkBB06Zz0etanfb1Cl+bz0X8vD4obMewDJqFu9nV5R5ClmVKRj6Ab8d2tENuxPjkmdNZKkow3zd/zlGK7rgFPB5iZn+EqnWb858UYiLh5zJUBOPajh3LYfz453j//U+CIypIhPN9q1XLdNZcrQt7nb4asCOnBL8MabVNVRZQRwkegseGefHjCLKEs+OIkAfUNQJBwNX2Lopu+hVffBrKkoPEfn8tui3vgnxhW3IFg1M2ejExg6osoI4ERMshDOsmAWDr91qZA2oAo6EziQn/A/wcOTwOSfIER5RSi+OixwDQb3yzQkW67t9/xbdjO0JcPPr7HwqOrhChSK2D7ub/ASct9qr5ol6UKP8mGlRHOFui/tTVGsOq8Sgsh/AmtsHetWpbBVd3/AktKLrpVxxt70aQvBjXvkrbHS+CP7hd7i4kZNl/suHLBdaWXJYxLR2D4HPianoNnkaDyj1EcvIjqNX1cLkzyMt7L2jSXC1uwW+uj7IoA83+8jVDkiwl2Ge+A4BhxKOIpsh3h9LdcSdCfDy+XTvxLK58LnlFETxWTH+OJOXob2HTUB1ISUmNuFXqSCa69BnhbI3mU1db1Jm/o9vzNbJCg/XSd0ChDrek6odSi73vy3jr98e0+AniC7di2/lpaVe6KOXDaluLz3cCtboeen3HcMupMrR7vj5pZRmHrU/FcnlFUUe9ui9xIPMe8k58gtk8AL0+COkLChX2Lk9gXvwEhg1TcTe9FhRlc09wvP8uckkxyvYd0Vx2ReW1/ANZ9uP3lyDLObhcQbz/iKAccQOOOe9T/N1UzF3qI2iq+LNRljGsmYj/yFKauGQs7a/Gl9S+ajVEqZFEg+oIxuX1syvXigB0rBMNqqsTgj0P09JAbqO9x3P445uHWVH1xtPwYqwD3yTmt7vRb5yKq/n1yLr4cMuqdpzypo6PuxbhAvFIF+25GFYHAmlb7xeR9YkVHstg6EhiwlDyCz7n8JFxNGv6JaKoOf+J58HdfAi+zdNRFmeiTf8WV6v/nfcc766duH7+CRQKjE+NLtP7KUlufL4CfL7Cf/35x2v+U/8vBgLpVvv2V/YK/0UqMA4gl+OHwtRGPQlIiiOu2EPbJU9SfNOC6MJHlEoTDaojmJ3HrHj9Ms1rGTBpo29VtUGWMS19GtFViKduH5zt7g63ohqBp+ElFMZ1IL5oG4YNb2Lr90q4JVUrfL5iLJZlgEhsXPkL4qolsoxx+fOIHgvuBhfjbl55q7nk5IexWFfgdmdyPO89UpKD0GRFVOLo+hTmPx9Gv3EarrQbTuvw+G9kvx/bm68jyxKaoTfjS1Xgsm/+b4D8r/9Lkr1cshSKGPx+LRpN8N13ZJcTKfcYCCKKunVBUTX3OMHnQrQeBlnGZdBRFAuFOQcxbnkXR5fHq0RDlJpLNFKLYKKpH9UT7a55aLIXI2lisF78VoVtsqL8C0HgQLP7iNv4GNpdc3G2uQN/QnCacVwIFBcvQJa9GI09Uatqh1tOlaA+8Cuag38gqYzY+r0WlA6mf6eB3M2JE58QYx4QBKXgbno1vk3vIBalI+6eg73pxWcNjj35B/DelYtkBhRzYd/cMs0hCEqUingUynhUygSUyjiUygSUyvh//H3qTxyCoGL37i2kNQ+Ny4Ll69F4VixDc3lnTM+PD8kc/0TwWIn95gqUJUU4Ww0lu3lXjh59mYzGBrpteRt3k8HRXcUolSIaVEcwW44UA9CpXmyYlUQpK4riTIyrAz7Utn6vIRlTwqyoZuEw1MfV5nZ0f32KcdWLlFzzxYXb6r2cFP4j9eNCQHAVYVrxAgD2ni8EtUOnwdCBxMQ7yM//jMNHxiHLz5zzeL/fEUir8Bb8I72i6D/Bsr+NEx+JwAeQ8cHZB9Se/AOIouFfwfC/g+MElIp4lKoEFKIpotJ+DCMexbNmFe7ff0V7w02oWrQ6/0kVRZYxLh2DsiQLX0IrbH0mEK9Qc/Tox7i0RziSoqTOkqcovv4nECPD5/v777/mhhtuOevX161bw+LFf/L88xMqPdc111zGzz//UelxLnSiQXWE4vFJ/HUs0EK0Y53Ir+iOAkg+TIseCzgMNB+Cu9kF1lijirB3HYVm30+oj6xEnbUo0DQjyjlxOtNxufaiEE2Yzf3DLadKMK4cj+jMx5PaHVfr8+col5fk2iOwWlfgdh9EED4hP/9AaYDs9RXi9xXiPfl/WXaVfWAZVF4JpSoRhbHpf4Jl73cL8K/YgqZZF2JfeAuFQhf0a6sqFHXqorvpVpxffo59+lRiZrwfsqBfu+tztBk/I6kMWC6fDUodAiCKtyFJU8iqbyBl4zZ0f30cMYXQn3760TmD6iiRRzSojlD2HLfi9kk0StATp48WT1QH9Junozq+Fb8xBVvfieGWU2ORtXE4ujyJcdV4DKtfwlO/X7TA6DycKlCMjb0iKIV1kY46azHafT8gK7VYB0wJSQqWKGqpW/clDhy4C1leS86xtWc9VhDU/1pBTihNsTgt/UIRj/7IFmJ/uxtJCwV3/HJaN1HPlk1Y5m5DodYRO/mFah1Qn0I37B5cCwJe255li9EMuCTocyhP7MS4agIAtv6v449tzOM/7GT1wUKgHvDO3wcvAhatqNA8vRrFM+36szvC/PbbL6xduxq328XRo0cYOvROBg++mgMHMpg2bQqyLBMTE8Ozz47n+++/xmIp4Y03JjFq1N87IVlZB3nttZfQanXodFpMJ20UlyxZxNdfz0MURdq168Dw4Y/wyiuv8MYb00lJSWXJkkXs2LGN++57iEmTXqKkJJBe+vjjT9OkSdPS8fft28vUqVNQKBSo1WpGj34BWZYYO/YZEhISOHEij27devLggw9z/Hgukye/isfjRq3WMHr0c0iSxJgxT2A2x9CjRy+GDr2zQt/L6ko0qI5Qov7U1Qvl8W3oN04DwHrxtHI1lohSfpxthqHdNRdlUQa6HR/j7PhguCVFLJLkpah4AQBx8deFWU3oETxWjMsDQYi969NIsY1CNpdB3466dcZxNGc+8XGN/xEwn56vLIqGMq/Aehtegrd2J1THtwRWTTuPBED2erG/NRkA/bC7UKTWCdl1VSWi0Yj+vgexvzEJ+7vTUffsg6AJ3oOf4LFi+uMhBL8bZ+vbcTcP7++A3W7jrbdmcPjwIcaMeYLBg6/m9dcn8uyz42jUqDHz5//EvHmf8uCDD/P999+cFlADzJkzi/vue5AuXbrz+eefkJ2dhcVSwkcfvcecOXPRarW8/PJYNm5cR69evfj991+5++77WbDgF4YPf4TPPvuIzp27MmTIjRw+fIhXX32RWbM+LB3/9ddf4ZlnXqBZszRWrlzGjBlv8fDDj5Obm8Nbb03HYDAyYsR9pKfvZd68T7nxxlvo0aMXmzZtYPbsGTzwwAgKCwv48MPPUanKZg1Zk4gG1RHKlsPRoLra4HVgWvQoguzH0f4BvHV7hVtRzUehwt5rHDHzh6HfFHBLqIxVWk3Gal2B31+EVtsMnbZluOWEHMPa11DYjuFNao+z/b0hny8+/jpyc+tTp06QivkEAXu30cT+fCv6rbNwtRmGrDHj/Goe/uwsxLr10N12R3DmKgNV0fVQe+U1uH74Dn9mBs5vvkR/x13BGfjfedS9/y6GPLWifKrddc6xt8jP/4wYi0znbQXYBkwuk7VheWnaNFAImZRUG48n0JkzO/sgb74Z6Pbp9/uoV6/BWc8/eDCTli0D2tu27UB2dhZHjhymuLiIUaMCTjQOh4OjR4/SrVs33nlnOldffR12u53GjZuSmZnBli2bWHyy8Y7Vaj1t/Pz8EzRrlgZA+/admD17BgBNmjTHbA7EI61ateHQoSwyMzOYO/dj5s37FAClMhBSpqSkXpABNUSD6ojEJ8lsz4kG1dUF45pXUBZn4otPw959dLjlXDB4GgzEXX8AmkNLMayfgm3A6+GWFJEUFv0EQFzcNRFVpBYKVEfXotv5GbKowjrwTRCr5y3OW7cXntTuqHPWodv+AdZ6t+H4NLCaaHxqDIK6atKd9uzZyapVqwAVrVu3C9k8glKJ4ZHHsTwxEufcT9AOvgoxofIPydpdc/+TR302aifdR1HRL5SYiziRoCZx9ct46g8IerH5mX4H69dvwAsvvERycjI7dmyjoCAfOPMDTf36Ddm5cwfdu/dk795dAKSk1CEpqTbTpr2LUqnkt99+oVmz5ni9dtLSWvLOO28xeHDARrNBg4YMGtSKQYMup6iokF9++em08RMTa5GRsZ+mTZuxbdsW6tWrDwQCf5fLhUqlYvfunQwefDX16zfktttup23b9mRnZ7F16+aT13jhOl5duFcewaQft+L0StSP05ForPn5j9UZdfYSdDs/RRZVWC6dDkptuCVdUNh7j0cWlWj3fIkif3e45UQcXu8JrNbVgJK42CvDLSe0+JwYlz4NgKPzyOpttygIOLoFrkW37QPsUyeB24364kGoL+paJRKsVgsrVizB5/OxfPkisrMPhnQ+9UVdUffqg+x0YP9gdqXHU57YiXHlBODvPOpzoVCYSa49HIB9aYngtWJc/hxUwUr9U089y8SJ4xgx4j5mz55BkybNAGjYsBEvvTT2X8c+w9y5H/PYY8PZvXsnAHFxcdxyy1BGjnyA+++/k3Xr1pSudl999XWsW7eGiy8eBMCwYfewdOlCRo58gKeeeoTGjZucNv6YMc8zdepkRoy4j2+//ZJHHnkSAJVKxdixY3jggbvo3bsfzZo15+GHH+Pjjz9g5MgHmDhxHE2bNgvp96k6IFTF1k4oOXHCGrYLOLVtFGzmbjzMOysOcm3bZF4YFB7PzFBdWyQQrGsTnIXEfXUJCkceth7P4ew0IgjqKs+F9t4ZVo5Hv+NDPHV6UHLtN9XWYi8U71veiY/JzX0bs3kADRtMDerY5SXUP5eGNRPRb52NLz6NopurtjteqK4t5uehuNet48jKBAS9gdh536BIrBX0ef6NLMv8+utPZGdnolar8Xg8qFRqbrjhVhISQje//1A2RcNuBUkids5nKJunVWgcwWMl7uvLUViycba+HVv/SWc99p/vnSz72Lf/FtzuAzTO9tEouxjLoJm4m1VPG8pg/VweO5bD+PHP8f77n1ReVJAI532uVi3TWW8y0ZXqCCRapFgNkGVMy8agcOThSe2Gs0O0UC5cOLo8gaSNQ310LerMBeGWEzHIskxR0c8AxNVwb2pl3nZ0295HFkSsA9+oMW4wtg6Pcnxz4D6gHza0SgJqgAMH9p0MqDVcdNFFNGuWhtfrYf78H7HbbSGbV1G/AdobbgZZxjZ9asXyuWUZ49LRKCzZJ/OoJ5T5VEFQkpoyCoCsBnrcKgHjirEIzsLy6wgjss+H/b13Mc/5ENnhCLecC4poUB1h+CWZbUejQXWko0n/Dk3mAiSVEevF0yKmWcCFiKyNxd41cCM0rpkIvnJ4AtdgHM6/cLsPolTGYzbV4OJZvwfTkqcQZAln+/vx1e4YbkVBw/L7ZrwOJZpYLwl1D1fJnC6XixUrlgDQo0cfNBoNAwdeTnJyCjabld9++wmv1xuy+fV33YsQE4Nv2xY8K5eV+/xAHvUv/8ijLl9KnsnUA5OpDxIeMlo1RnQVYlw5rtw6woVUXIzlyUdwfv4J2o0bT7azr9yGfkpKakStUkcy0aA6wsg4Ycfm9pNq1pBsjubnRiKi5TDGFYE8N1vfiUjmemFWFMXVeii++DQUlkPots8Jt5yI4G9v6qsQhJpbia/f8i7Kgr34zQ1KH65qAr6sgzi//ByA5IuK0e/5HNF2LOTzrl27EqfTQUpKamlxolKpZPDg6zCbY8jLO86iRQtC5goimszo73kAAPvMd5BPOmSUhdPyqAdMPm8e9dlISX4SUJIbY8Vi1qPd/xPqrEUVGqsq8R3IoPiBO/Fu3YwQn4CsVuP+cwHuBb+GW9oFQzSojjA2n2xN3jG6Sh2ZSH5Mix5H9NpwNxmMO+2GcCuKAiAqS7d59ZunI9qPh1dPmJEkJ8XFvwM1uy25oiAd/aa3AbAOmAyq6t8MBQKpO/apk8HnQ3PVtSi6DULwu9FvnhHSeXNyjrB79w5EUaR//0GnOVXodHquvHIIarWGzMz9rF27MmQ6tNcMQdGwEVLOUZzffV2mcwS3BfPvDyJIHpyt76hUHrRW24jEhJsBifT2zZAB47JnENyWCo8ZatwrllE8/F6kY8dQtmhJ7JxPsd52KwC2qZPxHcwMs8ILg2hQHWFsLc2njg2zkihnQrftPdTH1uPXJ2HtN6naFsXVRLz1+uBuOAjRa0e/bnK45YSVkpIlSJIdna4NWm2T859QHZH8mJaOQpC8OFsNrVH+8O5Ff+DdshkhJgbDQw9j7/IkMgLa3V8gWo6EZE6/38eyZQsB6NSpK/HxCf85Jj4+gcsvvxpRFNm6dSO7du0IiRZBqcQw8nEAnJ99hFR0npzm/+RRjz/38WUgKelBFIoYLMJRjjdugcKei2Htq5UeN9jIsozj0w+xPj8anE40l15OzIz3UNRKwtWjB5rLrgCXC+uE55Fd0dS4UBOSoDotLU2VlpY2Ny0tbWVaWtqGtLS0a9LS0pqmpaWtOvnarLS0NPHkseNPHrMmLS2taryCIhRJlv8OqutFV6ojDcWJXRjWTwHAOvBNZF18mBVF+Tf2Xi8giyq0e79BmReaG3514FTqR01epdbt+AjV8a34DcnYez4fbjlBQ7LZsM8IdGc1DH8EMSYWf0Ia7ubXIUhe9JumhWTezZs3UFRUSGxsHJ07dzvrcfXqNaBfv0Ar8eXLF3H4cHZI9Ki79UDVvRey3Y7jw/fOeax252doD8xHUhkrlEd9JpTKGGonPQRARgMlfoUK3a7PUR1dU+mxg4XsdGId/xyOOe+BIKB/aCTGsS8iaE5evyBgfHIMinr18WcewPbOW+EVfAEQqpXq24GC9PT0PsAVwAzgLeCFk68JwLVpaWmdgH5AN+BWYGaI9FQLMgsclLh81DKqqRMTzaeOKHwuzIseDayKtbkTb4MB4VYU5Qz4YxvjbHcPAjLGVeOrxGM20vB4jmKzb0AQNMTGXhZuOSFBLMnCsD7Q7MfWfxKyxhxmRcHDMWc2cmEhyjbt0Fxx1d+vd3kCWVCg3fstYnFwPaMLCwvYvHkDAP37X1raGe9stGrVlk6duiDLMr///guFhQVB1XMKw8OPgkKB65f/w5ex/4zHKE/8hXHVi0Dl8qjPRELCjWg0jXD7cznYNfAgYVryNHidQZujoviP51L88AN4li5G0BswT3oT/dBh/2kuI+j1mF56FdRq3L/8hHvRH2FSfGEQqqD6W+CfjuU+oDOw/OT/FwCXAL2BP9PT0+X09PRDgDItLa1qPIMikK3/sNKr6Z3PqhuGda+jLEzHF9sYW88Xwi0nyjlwXPQYki4B1bGNaDJ+CbecKqeoKHDNMeYBKBQ1J9gsRZYxLR2N4HPhanYdnoaXhFtR0PCl78X143egUAQ6J4p/36L9sY1xtbgRQfZj2Bg8z3FZllm2bCGS5KdVq7bUqVO2wuvu3fvQpEkzPB438+f/gCME1m3Kho3QXncDSBL2GdP+UxwZyKN+KJBH3WYY7mbXBHV+QVCRkvIUAIc1e3AkNUdhycaw4Y2gzlNevDu2UXz/Xfj3pyPWrUfMex+h7tn7rMcrmzbH8GigiYtt8mv4Dx+qKqkXHCFt/pKWlmYCfgY+AN5IT09PPfn6QOAeYC+BFe1ZJ19fAdyTnp6ecZ5xJwDjAa677joGDx4csmuoSmZudbEh18ddrTUMqF9zq/WrG7GF22m/fSySoGBbp8lYzdGuUZFOcs4fpKXPxKWpxcZu7yIpLozOpLIs4ZeeAfIRxacQhdbhlhR0Tr23HpWZTV1n4lXXkFQ5SSLu9cmosrJwXHwxth8JCqwAACAASURBVJtv+s8hGudxuq4fjiD72dR1Og5D/UpPm5OTQ3p6Omq1mq5du6JSlf3e4/f72bp1K1arFbPZTIcOHVAogmsvKthsJIwdh+hwUDxiBJ72J9ulyzItd00m6cRqrMZGbO00BTlE/uR+/1vI7ETt7UTvtQEXkK2dJ2M1V31zNu2q1Zi++ALB78fTsgUl99+PbDCc/0RZxvzBHLSbN+OtV4+iMaOhHO91lL/p16/fWVc9z73HUwnS0tLqAT8C76anp3+Rlpb2z8ohE1AMWE7++9+vn5P09PQJwASoOR0VZVkmY/k6AAZ3aUujBH1Qxq0oF1pXvrMhuEuI2xho7OLs8gT1utwSSmlBIfreAS3a48tfirZgN51c63F0eTz04ipJMN43m20jmQfzUalSaJE2FEGInFr0YFyfaDtG3OrPAHANeI1mzSIjDSsY1+b6+UdsWVmIibWo+/TziAbjGY9z2/6HbudntC34HWuXyrXzttvtrFkTyBHu3/9SmjX7b2v3811b48at+O67eVgsFnJyjjNo0JVB32l13vcQ9nfeIv7nX4i7cSiCSoX2r08wnViNpDLivfZTWlYw7aMs753LNYF9+2/Bo9pGQedbSNz8Je0OflClnTtlnw/7zLdxnXRD0d50KwkjHiX1HKk6/742aWIaxffegerwYeovWYHxiadDrjtUROp9LlSFirWBP4Ex6enpH518eWtaWlr/k/++AlgJrAYuS0tLE9PS0uoDYnp6en4oNEU6h4qcFDq8xOtVNIyvGbZQNQHj8udR2I7hrd0JR+eR4ZYTpayICmx9AnmW+i0zq8TfNxIoLPoJgLi4qyMqoA4Ksoxx+XOIHivuhoNwNw3uVn84kYoKsc8OlBQZHnn8rAE1gKPzI8gKDdoD81Hk767UvKtWLcXtdtOgQSOaNq1YS3CDwcBVV12PSqUmIyOdDRuCX8inHXIjivoNkI4cxvXDtyjzdmBc9RIQ/DzqM86vbUpC/I2AxIGkErwxDVAWpqPfPD2k855CspRgefrxQECtVGJ85gWMjz6JcJ7c938jGo2YXnwFlEpcP3yLe/nSECm+cAnVp+5zQBwwNi0tbVlaWtoy4AXgxbS0tLWAGvguPT19M4Hgei3wPfBwiPREPKdak3eM5lNHDJr9/4d2/0/ISh2WS94GMWQbO1FCgLdOD9xNBiP4nBjWvhZuOSHH77dSUrIYgLi4mhNwnkKT8TOarIVIahO2fq/UKDtL+6wZyFYLqi7dUA84d464ZEzB2eYOAAzrK57bm5WVSUZGOkqlkr59L6nUfSchIZHLL78aQRDYtGkde/fuqvBYZ0JQKjE8/BgAjk/mYPi/0OVRn43atR9CIZqw2TeQ0/suAPSbZ6Ao2BPSeX0HMyl+4G68mzYgxMUT8/YstFdW/JpVLVphGPEoALZJL+PPORosqVEIUfpHenr6Y8BjZ/hSvzMcO4GTqRwXMqVBdZ0akh9YzRFtORiXPweArfd4pNhGYVYUpSLYer6AOmsx2n0/4Gx7F77kyNsuDBbFJX8iyy4Mhs5o1HXDLSeoCM6C0i6m9l5jkYwpYVYUPLzbt+JeMB9UKoyPjypTcOvo9DC6XfPQZP2J8vg2fLU7lGtOj8fD8uWB3OBu3XphNle+oLV+/Yb07TuQ5csXs3Tpn5hM5jIXPZYFVY9eqLp0w7txPYVr7SRc1gZbr6prH65UxpFU+wGOHXuTw55fSWxzO4adn2NaMoriG/4vJIsuntUrsb40DtlhR9EsDfNrU1DUTq70uNobb8G7ZROeVSuwTniBmJnvI0Tzq4NCDdsfrJ7IssyWw4FU8qg/dQQgS5gWP4noLsHd8BJcrYaGW1GUCiKZ6+Nsfz8AxlUTarTF3ilv6rga6E1tXDke0VWIp04vXC1vC7ecoCH7fNjeCpQb6YbeiaJ+g7Kdp6+Fs93dABg2TCn3vBs2rMFms1KrVhLt2gXvQbNNmw60b98ZSZJYsOBniovP07SlHAiCQPxlDUGQKcrQU9jiuaD4UZeHhPhbUavr43ZncahFGn5jKqq87ei2fxjUeWRZxjHvUyzPjkJ22FEPvITYdz8ISkANge+l8dmxiEm18e3ZheP9WUEZN0o0qI4Iciwu8mwezFolTRLLUMUbJaTodnyE+sgqJG081gFTatQ284WIo/NI/PokVMe3oNn3Y7jlhASX6yAOxw5EUU9szKXhlhNU1FmLTqZhaQOtyGvQ76Pzu6/xZx5ATK2D/vZh5TrX0XE4ksqI+tBylDkbynxeXl4uO3ZsQRAEBgwYhCgGNwzo2bMvDRs2we12MX/+jzidwbHaU+btIC5zJrFNHCALWD/7LijjlgdRVJF60mLveMHHFPcN7J4Y1k8Omne47HZhe3kcjtkzQZbR3/8QpgmvIGiD+wAhmmMwTXgFFAqcX32OZ82qoI4fSmRZxm2V/2OxGAlEg+oIYMvhQOpHhzoxiDXohlEdURTuK82/tQ6Ygqy/YG3Tawyy2oi9+xiAQJthb/D9dMNNUfHPAMTEXIYo1pxCZ8FtwbjsGQDs3cYgxZRtJbc64M87juOj9wEwPvH0313wyoisjcPZ/j6g7KvVkiSxdOmfyLJM+/adqFWrdvlElwFRFLn00sEkJiZRUlLMggU/4/f7KjWm4LZg/mM4guTBdNNgBKMR74Z1eNZVfXdDk6kvRkM3/H4LhzW7cTW/HsHvxrT0aZClSo3tzztOycgHcS/8A0Gnx/TqFPTD7glZnZWqbTv09we6RlpffRF/3vGQzBNMZFlm409Z7J8vcWhH8HZCgkU0qI4A/tn0JUoY8XswLXwUwe/G2fJWPI1rZje6CxF3i5vw1mqHwp6Lfsu74ZYTVGTZV9rwJb6GFSga1ryCwp6Lt3ZHnO3uCbecoGKfPhWcTtT9BqDu3rNCYzg73I+kiUF9dC2qI6vPe/z27ZvJzz+ByWSma9deFZqzLKjVaq688joMBiPHjh1lyZI/K76qKMuYlo5CYcnGm9gG56CX0d15L0CgIYyvcgF7eREE4WRDGJGCgm/I73YPki4Rdc46tLu+qPC43l1/UXz/Xfj27kFMSSVm9odo+vynDC3o6G67A1XX7sglJVhfGlvl38/ysuPPI2RtyUdUQlxKeK2Hz0Q0qI4AThUpRvOpw4thw1uo8nfiNzfA3ntCuOVECSaCiO3ke6rfOgvRWnMq3q3WNfh8+ajVDdDry1ewFsmojqxGt3sesqjCOuANEIPbVCSceNavxbNsCeh0GB55ssLjyJoYnB0CK42G9ZPPWTNgsZSU2t3163dJuZq8VASj0cSVVw5BqVSxb98eNm1aV6FxtH99gubAb0gqI5bLZoFSi+6GmxHr1sOfnYXrp++DrPz86HTNiY+/HvCTUzgHa9+JABjWTES05ZR7PNeC+ZQ88hByYQGqTp2J/eATlI2bBFn1mRFEEdMLExATEvFt34bjkzlVMm9FSF+dS/qqXARRoF5vEXNS5O3KRYPqMHPc6uZoiQuDWkGzWmf3Jo0SWpQ5G9BtfRdZELFcMg1ZHX0vahq+1K64ml6D4HcH0kBqCEVFgdSP+Lhrao4dp9eJaeloINB23p9QMQ/lSER2u0qLE/V33YeiduVSMBzt7kHSxqPK3Yz60Jl9h2VZZvnyRfh8Ppo1a0GDBlXjZlSrVhKXXRZoBrNhwxr27Suf/ZwybzvG1S8DYB34RqkLk6BSldrCOT7+AMlSElzhZSC59ghE0YjVuoqCpDjcjS5D9NowLnu2zAXRss+HbcY0bK++BF4v2utvwvzmdMSY2BCrPx0xLh7j+JdBFHF+9jGeTWXP0a8qsrbms/33wwB0vb4RppTI/KyLBtVh5lTqR/s6ZpRiZP6Q1HQEjxXz4scRZAlHp4fxpXQJt6QoIcLe8/lA44z9/4fy2MZwy6k0Pl8RFusyQCQu7qpwywkahvVTUFiy8SW0wNFpRLjlBBXHvM+Qco6iaNgI3c1BcDJRG3B0CrR40K9/44wB3f79ezl0KAuNRkvv3v0rP2c5aNiwCb16BeZcvPgPjh0r2y6R4C4pzaN2tr0TT9PTf77Vvfui6nQRssWC45Pgum+UBaUynqSkQE57Tu6bWPu+jKQ2o8leXKaCaMlqxTLmSVxffwEKBYZRzwRy68vZ0CVYqDt2Rn/XvSDLWF8eh1QQOX34ju0rZuNPgULQDoPr0aB9QpgVnZ1oUB1mthw5aaVXt2qfTKP8jWHVBBSWQ3hrtcXR5Ylwy4kSQiRTHRwdA9vlxpXjK11YFG6Kixcgyz5Mxh6oVMEvOgsHytwt6HbMQRZErAPfrLI20FWB//AhnPMCbdaNT40JWgDlbDMs4HBzYgfqg3+c9jWXy8mqVYEV7J49+6LXV73DVLt2HWnbtgOS5Oe33/6PkpLic58gy5iWPl36uWzrOfY/hwiCgOGRx0EQcP3wLb7srNCIPweJCf9Dra6L253JCfdK7Cd9s42rxiM4zh6U+g5lU/Lg3Xg3rEOIiSVm2kx0115fVbLPim7YPag6dUYuLMT68nhkvz/cksg/ZGPNVweQJWjRN4XmPYJjKxgqokF1mDnl/NExWqQYFtSZv6Pb8zWyQoP1krdr1A08yplxdHoYvyEZ1YkdaPZWvS1XMCk85U0dX0O8qU+6KAiyhLPDA/iS2odbUdCQZRnbtDfA40Fz+ZWoOgSxEZFKh6PzSCCwyv/Ph8U1a1bgdDqpU6ceLVu2Cd6c5UAQBHr3HkD9+o1wuZzMn/8DLpfrrMeX5lGrTaV51GdC2bQ5mquuBb8f+8y3QyX/rIiimpTkQE788eOzsDW/Ak/dPoiuIowrz9yYxrN+LSUP3o3/8CEUTZoS+8Enwf1ZqASCQoFp7MsIsXF4N2/E+fknYdVTctzJqs/34fdKNOqcSNtL6oRVT1mIBtVhpMDuIbvIiVYp0qp2NIe3qhHseaV5m/Yez+GPbx5mRVGqBJUee49nATCsm4TgsYVZUMVwOvficqWjUMRgNvUPt5ygoN88A2VhOr6YRti7PhVuOUHFs2xJYGXSaMIw4pGgj+9qPRS/MRVlYTqajPkAHDlyiD17dqJQKOjfv3KtyCuLKIpcdtmVJCQkUlxcxO+//4z/DCuhgTzql4CArakU0/Cc4xruexBBb8C7djWeDRUrhqwMZvMADIaL8PuLycv7AOuA15GVOrQZP6PO/HvXQJZlHF/NwzL6CWSbDXW/AcS+OwdFSmqVaz4XYmIiprEvAuD46AO827aERYe92M2Kz9LxOP2ktoil89UNq0XNSDSoDiOn8qnbpZpRKqJvRZVy0qZJdBXiqde3tDtZlAsDd/MheGt3ROHIQ795RrjlVIhTq9SxsVcgitV/h0VRsAf95ukA2AZOAWXkVfZXFMlhD1joAfoHRyDGxQd/EoUGx0WB4j39hjfxeVwsWxZoRX7RRd2JjQ3BnOVErdZw5ZVD0OsNHD16mOXLF51mtfd3HrX3jHnUZ0KMT0A3LPD5HS6LvdSUUYBAfsFXODUy9u4Bb3Xj8ucQ3CXIbje2V1/EMfNtkCR0d9+H6aXXEPSRZwkHoO7aHd3td4EkYX1xLFJRUZXO77Z7WfHpPpwWL4kNjHS/uQmiIvIDaogG1WHllJVeNPWj6tHumocmewmSJiaQtylEfxUuKAQRW+/Aaoxu+weIlkNhFlQ+JMlDcfFvQA1pSy75MC0ZhSD5cLYZhje1e7gVBRXnx3OQTuShbNkK7dXXhWweV4tb8JsboCw+wLaFn1NSUkRcXAIdO0ZO8bXJZObKK69DqVSyZ89Otmw56TQhy5iWjPo7j7rXmdMnzoTuplsRU1LxH8zE9ctPIVJ+jvl1LYiLuw7wcezYVJxt78Kb3BmF4ziaP8ZS8uhw3L//BlotppcnYbjnAYQgd7IMNvp7H0DZtj1S/gmsr76ILFVN/YnP42fl5/ux5ruIqa2j99BmKFWR/b36J9VHaQ1ka9SfOizoHDkYVwcCKlu/SUjGlDArihIOfMmdSruhGddMDLeccmGxLsfvL0GrbY5O2yLcciqNbvscVHnb8RtTS1Nzagq+jP04v/0KBCFQnKgIod+2QoW9y+McJ4GNWYHVxQEDLkURyjkrQFJSMpdeOhiAdetWkZGxD+1fH6PJXPB3HrVCU+bxBLX6b4u9D99DslpDovtcJNd+GFHUY7Euw+rYiHXAGziK9OTOWI1v907E2snEzpqDpv/AKtdWEQSlEtP4iQhmM951a3B+XfHGNmXF75NY82UGhUfsGGLV9L2zOWpdeNxQKko0qA4TxU4vGfl21AqB1snmcMu5cJB8tNjzFoLPiav5ENzNrg63oihhxN7jWWSlDs2B31AdXRtuOWWm6FSBYg3wplYUZwaK6wBb/0nIalOYFQUPWZKwvfk6+P1oh9yIMq1lyOd0NbuOXxRXISHSPlVHSkpkFnc1btyMHj36ArBo4a8Urwq0bC9LHvWZUPcbgLJ9R+SSEpyffRRMqWVCpUokqVag0+OxY29i27yfQ0sS8DkV6JIh9t1ZKJtWr7odRe3aGJ8bD4DjvZl4d/0VsrlkSWbjjwfJzbCgMSjpe1caOlP1S2uLBtVhYtvJVeo2KWY0yujbUBWI1qOYF9yH2bIPvzEVW9/qtToZJfhIxpRSj1/jyvEghd9C6nx4vXlYrWsAJXGxg8Mtp3LIEsaloxH8blxpN+BpUD1W8cqKe8Gv+HbuQIiLR3/fQ1Uy5649uzjij8eIjUEl88DvrpJ5K0LHjhfRKi0NvyTxlTyY3LR7ypRHfSYEQcD4yBMgCDi/+xr/4apP6UpMvB2VKgWXaz95i8cie/2YW6lp0CcH074PqlxPMND06oP25tvA78c64QUkqyXoc8iyzLbfD3NoRyFKtUifO5pjSjiz40ukE43mwkQ0n7oK8XvRbZlF/Bf90WQtwqfQYb10OrIm+r2PAo6OD+I31kFZsBvtnq/CLee8FBX/CkiYzf1QKsNffFYZtLvmoc5Zh6RLLG0jX1OQSoqxz3oHAMPDjyGaQr8Cb7NZWbt2JQCXGfdhsGej3RX6bfuKIgBXeX6iMdnYMfBNXiPc7oo/BCjTWqC54irw+bC/+07whJYVp5eYRYHfSes1frSjHkX38rugVKDb/iHK3M1VrykIGB4aibJFS6TcY9gmTTytuDQY7F2Zy/61xxEVAr3+15T4OlXvpR4sokF1mCjNp44G1SFFeWwjcd9cjnHtK4GUjyZXsbHbu3hTu4VbWpRIQanD3vN5AAzrJyO4g78SEyxkWaawMFCIFV/NCxRFaw6GNa8AYO07EVkbF2ZFwcXx/izkkhJUHTujGXR5lcy5cuVSPB4PDRs2oV7voQABRxWvs0rmLy+6HR+hP/g7N6qWExdjorCokD/++OWMVntlxXD/cNDp8KxagWdz1XVN9R85TMmD96L6eh/qg0okE1i7nsCf1A5nx4cQCBRiRvLOwdkQVCpML76KYDDgWbEM1w/fBm3szM0n+GvhERCg2w2Nqd2kesdE0aA6DNjcPvadsKEQBdqlRvOpQ4HgLMS45CnifhiCsjAdv7kBxVfNxXr5bDyayG1xWllkKbgrCBcK7qZX403piugsQL85DCtcZcTh2I7Hk41SmYjJ1DPcciqOLGNc/gyi14a70WV4mlwZbkVBxbvrr4ALhUKB4cnRVZL3npm5n8zM/ahUKvr2HYi38RV4a7VF4chDt/OzkM9fXpTHt2E4WSDsvfhVrrrmFnQ6HYcPZ7Ny5ZIKr4aKiYnob78LAPv0qVXSFdCzaQPFD9yNP/sgykZNqNvhDQDyC77A7T6Mvcvj+GIboyzaj35T5H6+nAtFah2MYwKLD/aZb+NL31vpMY/uKWLz/2UB0OnKBtRrW7133iAaVIeFbUdLkGRoVduEVhVZVdnVHllCu/sr4r/oF+iUKKqxX/QYhbctwttgQLjVBQVJkrEVusjdX8L+dcfZ8ms2Kz5N59e3dvDdi5vIXOSn8Kg93DKrF4KArfcEZAR02z9ELD4YbkVnpLRAMfZKBKF6VcX/E82+HwOWlmoztn6vQjUvtvwnss+H7c3JIMvobr0dZcNGIZ/T43GzYsUSALp3743JZAZBwNF1FAD6LTPBEzmfCf/0o3a0vRtPkysxm2MYPPg6FAoFu3btYPv2iqdK6G65DbF2Mv4DGbh//SWIyk9HlmWc332NZdRjyFYL6t59iZn9Icb6/YmLvRpZ9nIsdxoodVgHvIGMgH7LTBT5u0OmKZRoBlyC9robwOvFMuF5JHvFG2edyLKy7psDyDK06p9K025JQVQaPqJBdRiIWumFBkXBXmJ/vPFkU5ciPHV7U3TrQhzdnq52jSRkWcZR4iEv08KBjXls+/0Qqz7fz4K3/+KHlzbz29S/WPHZPrb+eoiMdXnkZliwF7mRJXCcgEXv7WbT/2XhsnvDfSnVBl9SO1wtbkaQvBFpsSdJTopL/gSqtze14MjHuCrgKGDvNQ7JUDvMioKL66fv8e9PR6ydjP7Oe6pkznXrVmG320hKSqZNmw6lr3saDMSb3BnRVYh+R9U7YpwRWca05CkU1sN4a7XD3uuF0i8lJ6dy8cWBVJnVq5eTmZlRoSkEjRbD8EDXSvuc2ZUK/s6G7PFge/0V7G+/CX4/umF3Y3plMqI+kA+cnPwIgqDFYlmMzbYRX2pXXG3vRDjpyY5UtU1qgoVh5OMomjZDOnIY25RJFdpRKM51sGrefvw+mcZdatF6YPm6SgpuCwkn1oLv7K3uw0X1XeqoxmyJ5lMHF68Dw8a30G2fgyD5kHS1sPUeh7vZdRG9AibLMm6HD1u+C2uBG2uBC1uBC2u+C1uhG7/37Gb7OrMKY4IWU4IWY4IG08l/qw1K1vy0nYJ9kLnpBId3FtJ6YCpNuyYhRrt2nhdH99FoDsxHc/APVIdX4a3XO9ySSikpWYwk2dHr2qLVNg63nApjXDnu5ENvH1wtbwm3nKAi5efjmDMbAMNjTyHoQv8wn5t7jL/+2oYoigwYMAjxn01FBAF716eJ/flWdNtm42w7LOwF2rodH6HJ/P2sftTNmrWgpKSY9etXs3DhrwwZcitJSeV/8FIPvATld1/j27kD59xPMDw0MliXgFRYgOWFZ/D9tR00GkzPjkNz8aWnHaNSJZFU6x6O571LzrE3aNb0C+zdn0F9cCGqEzvQbXsfZ6cRQdNUVQgaDeYXX6XovmF4Fv+Ju9NFaK8pe0MjW5GbFZ/tw+vyU7dVHJ2ualCu9ChlzgbMCx8h0XYUa2IsrtZDK3IZISMaVFcxDo+fPblWRIFoPnUQUGf+gXHlOBS2o8gIONvcib376LDfOP6Jx+XDVuAOBMsFrpPBcyCI9rrOnu+n0SsxJmoxJWhKA+hTQbRSffa0oeSOIhcNasm23w6Rm2Fh22+Hydx4go5XNqB2k+jP3LmQDLVxdH4E47pJGFeNp+iWP0CMjI/JwlJv6uq7Sq3O/ANtxs/ISh3WAa9H9ENvRbDPnIZst6Pq2Rt1774hn8/v97NsWWD3okOHi0hMrPWfY7x1e+Gp0wP10bXotn2Ao9uokOs6G8rjW0vzqK0D30CKaXDG4zp37kZJSTF79+7i119/5KabhmI0ls89RRAEDI8+SckDd+H85ku01wxBkVp5z25f+l4szz2NlHccMSkJ86tTzuo/XqvWHRQW/YDLlU5R0S/Ex1+HdcDrxP5yO4YNb+JpfDn+2Or3gKyo3wDjqGexvTwO29tvomzdBmWTpuc9z2XzsuLTdFxWL7Uameh2Y2NEsYyfAZIP/cZp6De/gyBLWEzN8DSumgLg8hAZd4sLiL9yLPhlaFnbiFET/fZXFNFyBOPKsWiyFgIE2tr2ew1f7Q7nPjFE+Dx+bIX/DJzdpQG02372bT6VRlG60mxM0GJK/HvluTKdpMy1dPQZ1pxj6SVs/e0QlhMuln+STp1WcXS4vB6GuLJ3K7vQcLa/D93uL1AWpqPd/QWuNsPCLQmP5yh2+0YEQUNs7GXhllMhFF4bxvXPAWDv/gySuX6YFQUXz6YNuBf9CRoNxseeqpLixG3bNlFQkI/ZHEuXLmdp7X5ytVr94/Xots/B2f7esDitCK5izH+MOC2P+qzHCgL9+1+KxVJCTs4R5s//keuvvxW1unzNQFQtW6G57ArcfyzA/u50zBMnVeoa3EsWYn31JXC7UbZph3niJMSExLMeL4o6kpMf4/DhZ8k9Pp2YmEuhfn9cLW5Cu/dbjEuepmTItyBUv11E7aDL8W7ZiPvXX7COf47YDz49586M1+1n5dx92ArcxCbr6f2/ZijK2H5ctBzCvPARVLmbkRFwdBrJNtNAWuoiz3QgGtVVMVuOFAPQqW5smJVUU/xedNvfx7BxGoLPiaQyYu8+GlebO0EMbdGn3ydhL3KXrjJbC1wnUzdcOC1nz11WqESM8Zq/UzUStaUrzxqDMmQ3X0EQSG0RS+0mZvatyWX38mMc3V1E7r5i0nqn0KJP8jlXvC9YlFpsPZ8n5vcHMayfgrvpNcja8P6+nlqljom5GIWienYcbHLgYxSO43iTL8LZ9q5wywkuXi/2qQHHB/2we4KyIno+iouL2LhxHQD9+1+CUqk667G+1K546vdDfWg5+q2zsPd4LuT6TuOfedRJ7U/Loz4bCoWCK664hu+++5KCghP8+eevDB587enpLWVA/8AI3MuX4lm+BO/WLag6diq/fEnC8dH7OD8N5KVrBl8daDlfhiA/NuZyCvK/xOHcQd6JD0lJfhRbr3Gos5ehPrYe7c65uNreWW5NkYDxsVH4du3En3UQ29QpmJ4bd8bj/D6J1V9kUJTjwBCnoc+w5qi0Zbv3aPb9iHH5c4geK35DMtZL38Fbpyfy7i3BvJSgEQ2qq5ho05eKo8pZj3H5cygL0wFwNb0Ge+9xSIbkoM0hSYECwVPBcmmqRr4LR7Gbs9VkCKKAMV7zn1VnU4IGnUmNUNYtaUGdHgAAIABJREFUrhCgUIm07JdKgw6J7Pgz0LVq97Icsrbm0/7yetRtHVftW10HG0/jwXhSu6POWYd+0zTsYWxMIssSRUUBB4PqmvqhOrySWscWIotqrAOmhPwBuKrRL1yE/1A2ivoN0N0a+hxPWZZZvnwRfr+PtLRW1Kt35jSKf2LvOgr1oeXodnyMo/39yPr/poqECt2OD9Ec/ANJbcYy6N3/5FGfDa1Wx1VXDeG7774gOzuT1auX0adP+bpuKpJqo//fMBwfvY9t+lRiP/gEQVH2nz/JYcf28ng8q1aAKGIY+TjaG28p82emIAikpj5NxoE7yM//nIT4G1Br62DtNzHw4L72VTwNL0EyRWY7+XMh6HSYXnqV4vvvwr1gPqpOndFefvoOhCTJbPg+k7xMC1qjkn53NUdnOvsDYOnYHivG5c+j3fcDAO7GV2AdMDni/eyjQXUV4vL62ZVrRQA61o3mtpYVwVmAcc0raPd+A4AvpiG2vq/grd+vQuPJsozD8t/A2VYQKBCU/GeLnMEQqz6Z53xqtTmw8qyP0SAqIjsw1ceo6X5TE5p0TWLr/EMU5zr+n73zDo+qTPvwfab3yaSRCgkhCZAAofciAlJU1A97b2t3113Xtrq2ta1ucS27rrr2tqKidJAOQighQBJSSO99kun1fH8MBlE6k8bmvi4vycyc931PMjPnd573eX4P278oJiJRz8j5/QmJ0nT3EnsOgoB1ytOY/jsX9YH3caZdh8908pzBzsBq24XHU4tcHo1OO7Zb1nA2CLYG9BseAsA+9gF8ocndvKLg4qupRrtiBQDaB35/StHLs6WgII+qqgpUKhWTJ5/a96C330hcCXNQlq1Bk/VGl90oBvKoDzf5OUEe9fEICTExf/5Cvv12Mfv378VoNDF8+MjTGkN99XU4ly3BV1SAa9UKVAsuOqXjfDXVtD/6IL6SYgSdHv3Tz6EYd5w0mxOg0QwjJGQ+ZvMKauteZUD/P+NOWoAraT7K4hXoNz5M24Uf9coaA1liErrfPIj1peew/vXPyIakIRuQABxuP76igsqcVuRKKVOvT0EXevL247K6PRjW3oe0vQJRpsY69WmcQ67uFb+fPlHdheTWWfD4RJIjtBhUJ79T+59H9KM6+DnaH55H4jIjShTYR9+DfdQ9IDv5B/NYHMps4OBqP7mefcd9jVov/4lwPuKsoQ1VIpX1vty3nxMxQM+su4ZSuqeRA99X01hqYe2buSSNiyRtZixKTd/XAoAvIg3n0KtR532KdtsztF/YPQ00OrypTRch9LLcS1nDfgwrb0VqrcWiS8Q58s7uXlJQ8VutWJ5/BsHjQTlrDoox4zp9TofDzrZtGwGYPHkGavWp3wzbxj+IsmwN6pyPcGTcgV8X3TmLPMxRedTDb8GdNP+MxomJiWPmzDl8//1Ktm7dgMFgJCHh1Av8BJUKzR33Yn32j9j+/SbNMaOorfDQWGZBovWTGO/5RfTUnbUbyxOPILa3Ix2QgOGFV5DGn3kdQFS/+2lrW09b2xpstqvRakdimfon5FXbUFRsRFn4Fa7URWc8fneiXHAxnqzduNauDuRXv/UfBKWKvI21HMpsQCITmHztIEwxJ2k/7vehyXodzc6/Iog+POHpWOa8gc+U1DUnEgT6rp5dSFZln5XeqSJtykO/6THkdbsBcMdNxTr9ubOqlM7bVEPO99XAYWeNH/ObQ1Udec66UCVy5bm1NX0sJBKBpLGRxKWFkruhmuKdDRzKbKDiQAvp58cycEzEqVdln8PYxj+E8tBSlOXrkZdv6PIGQj6fhba2dUDva0uuLPoW/brfIvhceKLHcmDgvSRLz51ggq+yIhDFLC/Dr9Ohvec3XTLvtm2bcDqdxMX1JzV16Gkd6wsfijPpQlTFy9DseS3QeKez+Hke9aQ/nNVwqalDMZtb2b17B2vWLOOyy64iPPzUGoZYW5zU6kagjEhC01hM7StvUTLwcLS6CVa/doCM+f0ZMCIMQRBwfLO4w39aPmEy+iefRaLTndX6FYooIiJupKHhLWpqX2ZQ0segjcQ65SkM6x5At+Up3PHTuzQtJ1gIgoD2wUfwHMzDV3wI22t/p376LeSur0YQYMKigUQmnnh3XmKpRr/2fhS1mQDYM+7ANuGhU04V6in0ieouJKu6T1SfFLftiOe06MOnicQ25Ulcgy4+460fURQ58H01+ZtrQYCYsQJTLjq97cNzFaVGxqgFAxg4OoLsFRU0lFrIWlp+2IKvPxEJvbMoLliImnDsY36N7oc/odv2NK1xU6ALhaG5bTWi6EKrHYtC0UtyLkU/msyX0e55DQDHkKuwTn8OT0FuNy8seLh3ZWL542OIVgvSgUk03XITkeHHd4EIFpWVZRQU5CGVypg+fdYZ1ULYx/0WZfFyVHmfYR95F35DfCes9Gd51Mfwoz4Txo2bRFubmaKifJYv/4ZFi65Fq/2l2PX7/DSVW6kpNFNb0IalKdAkxBB3KWMaX6F/1fdoF11K6Igk9qwswFrnY+dXpVTua2BYzRK8K5YEzuGa69H86u7TysE+EZERN9HS8jUORx6t5mWEmi7GlboId9ESFBWb0G9+nPa5bwVlrq5GotFiePp5zHfegvPbr6k8FAIRoxl10QDi0k7cflxxaBn6jQ8jcbXh00RimfV3PPGdb0nZGfSuvcRejMfn50BNO9BXpHhMRBFFyUpCP5uBJvstEP04ht1E6zUbcSUvPHNB7RfZu6KC/M21CJLAHXNoUt/b/ueERGmYfnMqE69MQmNUYK6zs+HdfHb8txh7m7u7l9etOIbfgteYgKz1EOqcrk0BaW0JpH70lii14LZgWHEr2j2vIQpSLFOfwXrey70u2nQ8RFHE8eXngbbUVkugLfU/38Ef0fnRRY/Hw8aN3wMwduwEQkLOrGDLF5qCK+VSBL8Hze6/B3OJHRyVR33+X4JmnygIAjNnXkB0dAxWq5Xly5fg8QScl5xWD6VZTfzw+SG+fSGbje8VULitHkuTE7lSSlyaicE3z0Q2YzYSv5fY7MX0G2hgwAwJYy9NRCOxE/Xln/CuWIIok6N7/Cm0d90XNEENAYu96KhfA1BX9xo+nx0EAcv0lxBlGpTFy1EUrwjafF2NLCUV/1WBFK/B+Z8yPENC0tgT7Ca4bejW/w7j6juRuNpwJcym9aq1vVZQQ1+kusvIq7Pg8vpJDNVg0nR+IUtvQtJegW7zEyjLA9vcnojhWGe8gDdyxFmN6/eL7P62jLKsJiRSgYlXJhE7xEReXnkwln3OIQgC8emhRKcYyd9aR8GWWioOtFCdb2bI9GhSJ0Wdsq/oOYVUgW3yHzGuuAXNrr/iTL2sSyrQnc4S7I4DSCRajMbzO32+s0XSVoZxxa3IWgrwK420X/AvPPFTu3tZQUN0u7H+9SVcywNOLOobbkZz6x0Ip2nxdqbs3r2d9vY2wsLCycgYc1Zj2cY+gLLoW1T5i3GMuieoDUgCedR3Hc6jvhX3wHlBGxtAJpMxb95CFi/+lMbGer769CtC7emYaxxHvc4QoSI6JYToVCPh/XUdHWV9MffR+sNm3OvX4vm/KxBkAvGGVgw5f0Fsq8OlMLI//Vdo6pIYY3ahDQnuDWFIyHyamj/D4cilsel9ovrdjd8Qh3Xio+i3PIFu8+O0xk7qdhvPM6G1xsbW+iEMDs8gsimbfitfRbzonWMW78oa9qFfcy+ytlJEqRLr5D8GegL0gmLEE/E/eIXsHjpak8f3Rak78LlR73md0M9moixfh1+hxzLtT5gXLT17Qe3zk/llCWVZTUjlEqZcl0zskJ5txdNTkCmkpM+MZe79w4gbasLn8ZPzfTWrXsuh+mAr4vF8Bc9h3AmzccdNReJqQ7vzlS6Z88cCxRDjHCSSzm93fTbIK7di+vJCZC0FeE3JtC5adk4Jan9zE22/vjsgqJVK9E89h/b2u7pMUDc1NbB3b6C+ZMaMOUjPMnrqD0nEOXgRguhDs+tvwVhigI486qqg5FH/HI/TR2VOCwdW1qOpHYzgl9FsrabKkotEJhCVbGTkhf2Z/9vhzL1/GCPmxhOZaOgQ1ADSflGor74OANvrf0OZlYX57tsQG+qQDUnD98c3cPVLov5QO6tfy+HQzgZEf/C+8wRBQkx0oKtlY+MHuN21ADiH3YgnehxSewPabc8Gbb6uwtriZMtHhXjdIpZL70ESFY2vIB/bv14/+oWiH3XWm4R8tRBZWynesMG0Xr4i4NXdywU19InqLqNDVPelfgAgr96O6YsL0O14EcHrxJm8kNZrNuIcdtNZe9j6PH5++KyYypwW5Eop025MIWpQ3+/9dNGalEy6ehDTb07FEKnG1upi26eH2PJhIe2NjpMPcC4hCFinPIkoSFDlfIy0uaBTpxNFL63m5UAP96YWRVT738O49FokLjOuhFmYF32HPySxu1cWNLwF+Zh/dRPenP1IIiMJeeNtlOfP7rL5/X4/GzasRRRFhg0bSVRUcBw77GN+gyiRoyxcgrSlMChj/jKP+ux2ZUVRpL3RQcG2Ojb+J58lL+xl+xfFlO1twmdREuEZjoCAQ1tFyiUypt2QQvL4fuhO0jFWc831SMIj8B7Mw/jWv8HhQHnBPIyv/Yv+01M6Agpet5+speVsfL8Aa4vzrM7lp2i1IzEaL0AUXdTV/SPwoCDBct7LiFIl6vwvkFdsCtp8nY3D4mHT+4U4rV76JRkYc80w9E89B1Ipzi8/x7V5IwASay3Gb69Gt/15BL8X+/BbaF20DF9YaveeQBDpE9VdgNcvsr+6L58aQLA3of/+N4QsuRxZaxFeYyLmiz/DMucN/Np+Zz2+x+Vjy8dF1BSYUailTL85lYgB/9vFdmdLv4EG5tydxsgF/ZGrpNQdamf167lkr6rA4/R19/K6DF/YYJxp1yOIPnTbnua4nYCCgMXyA15vE0plAhrN2e3adBo+N7qND6Pf8gSC6MM+6l7a572LqDh3Pm+udWsx33M7/oYGZOnDCXn7A2Spg7t0DTk52TQ01KHT6ZgwYUrQxvUb4nEOvRoBEe3Ov5z1eMHKo/Z5/NQVtZG1vJwVfzvAqn/ksG9VJQ2lFhBFwgfoGDY7jjn3pLHogRmcN3MOAFu3raeysuyU5hA0GjS/ugsAURDQ3H0/uj88haAMiHGVTs6kqwcx8coklFoZjaUWVr+eS+H2uqBFraOjfo0gKDC3rcRmC1i8+kxJ2MY+AIB+48PgtgVlrs7E7fSy5cNCbK0uTLEaJl09CKlMgjwtHe2d9wJgfeFZJDs/x/T5bBTV2/Crw2lb8AG2qc+csT1uT6Uvp7oLKGiwYvf4iA9REaE7Nwp2ThvRjyrvU7TbX0DiakOUKrGPvhf7yLuC9qFyO7xs+biI5gorKp2c6TelYOzX19AkGEikAskT+hE/LJSc76sp2dNI4bZ6KvY1M2x2HAkZ4d3aNbKrsI37HcqiJSgqN6Mo+x53YudELH9sS24KubhHdrsU7E0YV/0Kee1ORKkSy8y/4Eq5pLuXFTREvx/7u2/h+PA94PTaUgcTi6WdHTu2AjBt2vkogjy/ffR9qA5+gbJ4OdLGXHwRaWc0juBsPas8anubm9pCM7WFbdQXt+Pz+DueU2hkRA0yEJMaQr9Bxl/46A8Zko7Z3EpW1k5WrVrKZZddTVjYyZ1YlBfMBxEqvXYiLr7imK+JTw8lMlHP3uUVVBxoIXtFJVU5rYy9NBF9+NldtxSKGCLCb6Ch8R1qa18hKekDBEGCY+SdKIuXI288gHbHi9im9dxUEJ8n0H7cXGdHF6Zk6vUpR1nSqq68BveenXh2bMfy/IuEnm/GnTCD9vP/1iutA0+FPlHdBWRVmgEYFdf7Cg+CQcBz+lHkdXsAcMdPxzLtT0HdInbZPGz6oBBzrR2NUcH0m1PRh51bd8A9AZVWzpiFCSSNjSBreQXNFVZ2fVNG8a5GRs7vT1j82Xm59nREdSj2sQ+g2/oU2m3P4O4//ay3uH+O19uCxbIJkGAyXRjUsYOBtDEX44pbkFqr8WmjaJ//7lnXQPQkzrYtdbAQRZHNm9fh8XhISkomMTH4HT39umgc6dej2fcO2p2v0L7gvTNZKPp1p5dH7feLtFRZqS1oo7bQjLnu6HSykCgN0alGolOMhMbpTuqZP2HCFNrazBQXFx622rsGjebEjUYEiQTV/Avx5GWd8HVKrZwJVyQRPyyUPUvLaaqwsuaNHNLOjyVlUtRZ+flHRNxCS+sS7I4DmM0rMZkWgESG5bxXMC1egPrA+7iSL8Yb3fM6qfr9IjsWl9BYakGllzP9xlRU2qPtRmVNecQPyaZinw9Hs4Lq1nko730LelkTq9Ph3D2zHsSP+dT/a6kfgtuKduvTmP47D3ndHnyafrTP+SdtF30cVEHtaHez4d18zLV2dKFKzrttcJ+g7mRMMVpm3jaY8YsGotLLaamyse7fB9n5dSkOi6e7l9epONJvxGsahKytFPWB94M+fqt5BaLoRa+fhFx+as0tugrFoWWYvr4EqbUaT79RmC9ffk4Jal9NNW133op762YEnR7DK6+ivvyqbtktKCkpoqysBIVCwdSpMzttHvuoexBlapRla5HV7z3t49X73kFZtuaw48vx86hddi8V+5vZ8WUx372Uzfq38zm4uRZznQOZQkLM4BBGL0zgwt+PYM49aQybFUd4f/0piVZBEJg1ay6RkVFYLO2sWPEtXm9wv4dih5iYe186CSPD8HlF9q+uYv3bB2mrP/P6EqlUQ1S/QIpEXf0/8PsDY/ki0rCPvBsBEf36B8EbvHzuYCCKIllLy6nOa0WukjLthhS0P81jF/2os9/GtPgilI5ioi7QgkSCZe0+3Dszu2/hXUCfqO5kfH6R7Or/MecPUURRvBzTpzPQ7HsbEAMFCdduxJV8UVArfG1mFxvezae90YkhUs15tw0OugVSH8dGEAQGjAhj3q+HMXhqFBKpQNneJla+up+CbXX4vP6TD9IbkcqxTf4jAJpdf0dwNAdtaFEUaW39DuhhBYqiH03mKxhX34ngdeAcfDnmS/4blDqInoI7azfm22/EV1qCdEACIf9+D8XY8d2yFpfLyebN6wGYOHHqMRucBAtRE4Fj+M0Ap+1sI6vLQrv9cB71zKPzqEVRxFxn5+DmWta/c5DvXtzLji9LqNjfgtvuRReqJHlCJNNuTGHhoyOZcm0ySWMi0BjObOdHJpOzYMEl6PUG6utr+f77VUF3KlKoZYy7bCBTr09GbQgEE9b+M5e8jTX4fWf2fWcyXYxKNRiPp57GxiM++PYx9wdu3s3FaHa/GqxTCAq562so2d2IVCYw5dpkQqKOpFkKtgaMy65Ht+1pBL8bR/oNOO9fjebWOwCwPPskvqbG7lp6p9MnqjuZQ002rC4f0QYl0YZzP3oqaSvHsOwGjKvuQGqrwxM5AvPly7FNfSboBUyWJifr3z6ItcWFKUbDebcORq3v8wDvauRKKcPnxHPBfenEpIbgdfnZt6qSNW/kUlfU1t3L6xTcA2bi6n8eEnc72syXgzauw5mP01mIVGrEoJ8etHHPCrcNw6o70O7+O6IgwTr5j1hm/vWcKTASRRHHN4tp/+19iO3tyCdMxviv/yCND07DkjNh+/at2O02oqJiSEvr/J0A+8i78Mt1KCo2IavZeUrHCM5WDGvuDrg4jLgN98C5eN0+avLN7P6ujOV/2c+aN3I5sLaKpnIrCAKRA/WMmBvP3PvTmfebYYxcMICoQUaksuBIEY1Gy4IFl6JQKCguLiQzc1tQxv050SkhXHBfOgPHROD3ieSsq+b7tw5irrWf9liCICEm5vcANDS+h9tTH3hCpsJy3iuICGiy3kTWmBPMUzhjinbUk7exJtB+/Iqko7ruKsrWEfrFbBQVm/CrTLTNexfr9OdBrkZ93Y3Ix45HbDNjefoJRN+5WeTeJ6o7mf+Z1A+fC83ufwQ8pys24FcYsEx7DvP/fYc3YljQpzPX2Vn/zkEc7R7CB+iYfnPqLwpY+uha9GEqplyXzNTrk9GHqbA0Odn8YSFbPykKqh1VT8E2+Y+IghRV3qdIm/KCMmaHN3XIfCSS7r9BlLRXYvr6EpQlK/ErDLRd+CGOjF+dE36yAKLHg+2VF7H99c/g86G+9gYML76CRNd9tQE1NVXk5u5DIpEwY8bsLkk9EVUmHCNuA0Cb+eeTO9v8JI+6OWQ62ZJfsfnDQpa8sJetnxRRsqsRe5sblU5GwqhwJl2VxCWPjmTGzYNJnRyFIULdaecVFhbOBRdchCAI7NmTycGDnSNGFSoZYxYmMP2mVLQhCsy1dtb+K4+cddWnvUun047GaJiFKDqpq3ut43Fv9Bgcw28OOA6t/x34uje1rvJAC3tXVAAwemHCkd4PXifazU9gXH4jEkcz7rgptF61FvfACzqOFSQS9I8/hRAaijc7C/sH73bHKXQ6fSqkk9n7P+BPLa/ahm7zH5C1HgLAmXIp1klPIGo7Jx+0ucrKlg8LcTt89EsyMPmaQcgUwWsl28fZEZ0SQuRAQyCisaGGmnwzdUVtpE6OYvC06KOqw3szvtBkHMNuRLP/P+i2PkXbwi/OSmyKogezeSXQM9qSy6u3Y1h1BxJnC96QJNoXvBfUznvdjb+1lfYnHsa7LxsUCnQPP45qztxuXZPP52XjxrUAjBo17pRcLIKFI+N21AfeQ1GzA3nVNjzxx7bv8/v8WNZ/TuH+aMo9r9NaFwv51R3Ph8ZqiU4xEp0agila0y2uQP37JzBt2vls2vQ9GzeuRa83EBfXOTsP/ZIMzLk3nQNrqziU2UDexhqq81oZe1kiobEnLpb8KVHRv6HdsgmzeRnhYVeh0aQDYBv/MMrStcibclFnv4Vj9L2dch4no764jcyvSkCEYbPjGDg64N4hbc7HsOYeZC0FiBI5tvEP4Rh5xzGLESWhYeifeIb2396H4/13kY8YiWJ0zyvCPBv6ItWdiCiKPxHV557zh2BvRL/2fkK+vRJZ6yG8IQMxX/w5ltmvdZqgbiyzsOm9AtwOHzGDQ5hybXKfoO6BSGUSBk+JZt5vhpEwMgy/T+Tg5lpWvXqA8n3N50xXRvvYB/ArQ1BU/4CidNVZjSWSjc/XhkqVilrdtV7IP0eV8zHG765G4mzB3X8G5kXfnVOC2nuoMNDQZV82kvAIjK//u9sFNUBW1i5aW1swGk2MHt21+dyi0ogj404AtDtfPipa7bR6KNvbxA+fH+Lb5/ewenMy2fZLaPXEIldKiUszMe6yRC5+OINZdw4lbWYsobHabrXZTE8fwYgRo/H7/axatZTW1pZOm0uulDLqwgGcd+tgdKFK2hocrPt3HvvXVB5lD3gilIo4wsMDnR5ral8+8h2p0GI57yUAtLv+hvRw8Koraam2se3TQ/h9IskT+zF4alRH4yfTlwsCnVRDBmL+v29xjLrrhO4eijHjUN9wC4gilmf+iL8T/y7dQZ+o7kRKmu2YHR7CtQriQs6N/EMg4Dmd8xGhn85AVfg1olSJbdyDtF619rjRjWBQV9TG5g8L8br99B8WyqSrkpDK+97CPRm1XsG4ywZy/q+GEBqrxWHxkLm4hA3v5tNa0/MbG5wMUWXCNj7Qcli37U/gc535WP4tQDdHqX0edJseQ7/pkUCubMYdtC34AFF57uy0uTaux3zXbfjrapENScP49vvIhwzt7mXR2trC7t0BZ4TzzpuNTNb1G8mWoTfRJEmjskxK0dKt7P62jOLVPr77czY7vy6lKrcVjxtM0krSE0qYcUsqCx/NYNJVg0gYGY5KJz/5JF3IpEnTSExMwuVysmzZNzgcp5/zfDpEJOiZc08aKZP6IYqQv6WONW/m0lRhPaXjIyNuRSYLxW7fR1vbmo7HPfHTcAy5EsHnCriBiF1XBG5pcrLlx+vu8FAy5sYjcbZgWHFzoPGTz4VjyFW0Xr4Sb+TwUxpTc9OtyEaMRGxpxvLsk4j+c6eovS/9oxP5aWvyntjA4UyQNeag2/gI8oZsANz9ZwQ8p40JnTpvVV4rO/5bjN8nkjg6nNEXJ5yVP2gfXUtYvI7zfzWEsuwm9q8JFC6t/VceA8dEMOz8WJTannUxPh2cadehzvkIWUsB6n3v4Bh1z2mP4fHUI5KLIMgICTm9xhnBQnC0YFh9B4rq7YGGLjNewjV4UbespTMQ/X7s77+D4713AFBeMA/d7x/r6KLXnYiiyMaNa/H7fQwZkk5sbHynzeX3idjMLqzNTizNTqzNLixNTqzNTmxtbhD/FHjhLoCAS4NEJhCZoCfRu4xB1k9Qx8RgvuzroHu0BxuJRMLs2Qv45pvPaWxsYOXKb1m48HKk0s6TPjKFlIx5/YlLC2XXN6WBgvp3DpIysR/p58eecGdVKtXRr989VFc/S23d3zEYpiORBAJytklPoCjfgLxuN6oD7+McfkunncOPONrdbPqgAJfdS9QgA2MvTURRtRn9ugeQ2hvwK41YZryEe9Dp+ekLMhn6J5/FfPO1eHZl4vjkQzTX39Q5J9HF9InqTqQj9eMcsNIT3FY0O19Bvf8/CKIfn7Yf1ilP405a0OlFS+XZTez8phTRD8kT+5ExL/6cuUn5X0KQCCSOiiB2qIm8DTUU7WigZFcjlQdaSD8/lqSxkUikvfDvKpFhnfIkId9dg2b3P3CmXn7K6U+i6MHc9j2NjR8AIgb9DGQyU+eu9xhImw9iXH4LUktlwE9+3tt4o0Z1+To6C9Fux/L807g3bQCJBM1d96G+8poe8z1y8GAONTVVqNVqJk2adtbjiX4Rh8WNpcl1WDgfFtBNLqytruO22hYE0JoUmJxZmIQylMNm0Kg2MGpqBvq8d9Ft+xt+rZHWE/hR9zTkcjkLFlzK4sWfUFtbw7p1q5k9e36n/+3D++uYc3cauRuqKdhaR+EP9dTkmxl7aeJRjhk/J9R0Cc3NX+B3pAqkAAAgAElEQVR0FtLU9DGRkYECUlEVgnX68xhX3oZu+4u4E2bjN3TezZfb4WXzh4XYzW5C47RMvDwew44/odn378DzMeOxzHoNvz7mjMaXRkSi/8NTtD/0APZ330I+IgP58IxgnkK30CeqOwlRFM8N54/DntO6rU8itdUjChLsI27DPu53QbfIOxbFuxrYs7QcRBgyPZr082N7zIWwjzNDoZKRMa8/A0dHsHdFBfXF7exdXkHJrkZGLuhP5EBDdy/xtPHET8OVMBtl2Vq0mS9hnfmXE77e6zXT0vIVzc1f4PE2HH5U13EB7UoUJaswrL0fwWvHEzmC9nnv4NdFd/k6OgtfbQ3tjz6Ir/gQglaL/qnnUEyY1N3L6sBut/HDD5sBmDLlPFQq9SkdJ4oiLpsXS5PzJ8LZhbXJibXFic97/LoFjVGBLkyJPkyFLkyFPlyFLlSJ1qREKpOg2p+Ffsu7eC1b2Zb4EqqWbLTbnwfAMvOvnSrmOgOtVseCBZfy9defU1SUT0iIiXHjOv89IJVLGD4nPhC1/rqUtgYHG97NZ9D4SIbNjjtm0bYgSImJ/j0lpbfT0PguJtNC5PJAUaB74Fycgy5CdWgpug0P0zTvPdxu9+H/XLhcLtxuF263G5fLRWtrAykp3tNOJfJ6/Gz9pIi2egf6cBUzLpIRvvRS5E25iIIU+7gHsY+6GyRnV8+kmDgZ9dXX4fjsYyxPP07Ifz5GYuzd9Wd9orqTqGh10GxzY1LLSQzVnPyAHoikrQz95sdRVGwEwBOZgXXGi3gj0rtk/oJtdexbVQkEqo2HTDt3LvR9gCFSzbQbU6jJN5O9spK2Bgcb3ysgLs3EiLnxva6Jj23yEygqNqI6+F+cw246ppWk01lCU/OntLYuQxQDNoNK5UDCw6+hrja2awsURRHNnn90+Gw7ky/BMvNlkJ2aqDsV/H6RhuJ2KnNbaGn24yqrQKGWotDIUKplKDQyFGoZSk3g3zKFJKg3zZ7sLNoffwSxzYwkLh7Di39BNiAhaOMHg61bN+JyOenfP4Hk5F/+/d0O7+Eoc0A0/zTy7HUdPxdVqZUFxHKYCn2YCn2YEl1YQDyfrLjbmXYNmr3/RNZSQEzNKgy7lx72o779KJu03kR4eCRz5lzIihVL2LVrO0ajidTUIV0yd2islll3DeXgploObq6lKLOe6oIm0udGY4hSdAjhI8JYBGE4Mtl+srIeoanpwg6h7HZl4CEeV5Uc8e3XTzp3VVU1Y8dOZPDgNCSSk9cg+X0iO74opqncitogZ/bEXKKWPo7gdeIzDKB99mtB3cXS/OpuPPuz8ebmYHn+GQwv/qVXB876RHUnsfcnUepe9wbxuehf9jmhm79C8LnwK43YJjyCc+g1Z31neiqIokjexhpy19cAMPLC/iSPP3c6t/VxBEEQiB1iImqQkYJtdRzcXEtVbiu1hW0MnhpF6pRoZL2kGNUXMhDH8FvQZL+FbsuTmC/9CgQBURSxWrfT1PQJFuuRZhQ63SQiwq9Dp5uAIEior8vqusV67OjX/RZV8TJEBGwTH8Ux8q6gpXKZ6+yUZzdTvr8Z50/a1reV1Z/wOIlUCIjuw4JbeVh0HyW+fxTlmiOPH6t5iPO7b7Ae9p+Wj5uA/qk/IdH3rF2Q8vJSiorykclkZAyZTFVuayC/ucV5OM/ZhcvuPe7xcpX0cLQ5EHX+UUTrwpQoVGdxeZcqsY/5NfqND5Nc+C8APP1GYpv46JmP2QNISBjIlCkz2LJlA+vXr0avP/3dVlEUOwTwERF87J9//pzb7cYZ68TjcQNwOF51TFSqREaPyUGl3kNjUz9s1rCfPBsIOMjxoFAbUKjUKBRKFAoFCoUSpVKJXK7g0KF8rFYLGzasYe/eXYwfP5mkpJTjahJRFNnzXRk1BWYUKgnzB35M1K7PAXCmLsI67dmg71ALMhn6p57DfPN1eH7YivO/n6G+8pqgztGV9InqTqI3pn5IbHWo8j5DlfcpEdZaAJyp/4d10uOImoguWYMoiuxfXUXBtjoEAcZckkjiqK7zau2je5DKJQydEUPCyHD2r66k4kALuetrKM1qImNuPLFDTYELkrNnN5Gxj/k1qoLFyGt3Ii/6hrpwP01Nn+JylQAgCEpMpgsJD7sGlSqpW9YosVRjWHEr8qYc/HIdljlv4E44/6zHdVg8VOxvpjy7CXOdo+NxXaiSARlhmG21hJvicNu9uBxe3HYv7sP/d9m9uB0+fB4/TqsXp/X4QvJYyBSSgPhWy1CoIG7Pp4QcCPg9O6YuxHrZbdhq/CjU1g4xLldJu7TY2ef1Y205UiDY1mhjX23A4UHZEs/2DyqPeZxULumIMh8RzoGflRpZpwVtnIOvQJP1JtL2cvxKI+1zek8e9YkYPnwUZnMrBw5ks3LltyQlJSGVHvyJ8HXhcrlP8LM7KOuQSmSIHgmCKEMqyAiJNGAwaQ6L44AwlghOEFYzZkwZIcY7USoPP6dQELb2DjSVG3BFz6N93tvHnMNk0iOXa8jM/AGzuZXVq5cRERHJhAlTiY8f8Iv3zoG1VZRmNSGVicwPe5Gouu34FXqs01/AlXJJUM77mL+LqGh0jz6B5Q8PYfvX68iGjUA+NK3T5utM+kR1J/DTfOoe3/RFFJFXbUOd+yGKktUIYqB1qE0Tj2f2K3jiJnfdUvwiWcvKKd7ViCARmHD5QOLTQ7ts/j66H41RwYQrkkgaF8ne5eWY6xz88HkxpgQ5VUImdocVj0dkzJgJSKU9z59cVBpoHXcX5vK/UmV7Bu9hhz2ZLILwsKsIDf0/ZLLuyxmU1e7CuPJ2JI4mvMYE2ue/hy80+YzH+7EtdVl2M/WH2jqsjRVqKfHpoQzICCcsXosgCOTl1ZM6NOrE43n8HUL7KMF9WHR3iPHDz/8oxr1uP163G3dTC8Ny3yXEXIhfkJGfchV10onwbcUvJxNAoTr9qPiJUlT8PhF7m+twnvNPHDaanNjb3Ec1KrTqS/BoHcg8WrSuePQRR1I1dGHKjqizWi/vnt1OqRzr1GdQrH8Y1/kv4zfEdf0aOokpU86jvb2N8vJScnNzyc3NPa3j5XL5T8SvouPfP/85IIKP/bNEIqGt3sGuJaW0VNkQG8E0MpyMafEo1AFp5vMNJb9gJz5fHnp9IUbjrI41OM57CdVn56EsWYni0LJjOnAIgkBKyhCSklI4eDCHXbu209jYwNKlXxETE8fEiVOJigoUGhb+UEf+ljoEwc8FuheI9e3GEzWG9tmvdUkOvXLaDDyLrsS5+AssT/2BkHc/QnIGOwndjdDbmzA0Nlq67QTy8rIYOvSXuUU1bU4WvrMTvVLG9/dMRNID0z8EZyuq/MWocj9CZg5E0URBijtxDo70G9jXrmZo2pguW4/fJ7Lrm1LK9zUjkQlMumoQMamdIz6O93c7VzhXzs/vFynZ3cj+78tp1GThlR/xeo2MjGL27PmEhHS9U8bxsDvyaGr6GLN5NRC4OdX6wwkd8FuMhtlIJCe2Dezsv5sq7zN0mx5D8Htwx02l/YI3EVWn//sT/SKN5RbKspupym3pyOuVSAWiko0kZIQRnRryi5SMzjo/URTxuHw484twP/sINNQi6k1YbngMR+Sgn0TFfT+JinvxOH1nNF8gReVowd3eZga3ClurC7/v+M4ampCAWEZn50DtegAWXLCI/gPje6xF6LnyffJz3G4327dvpqamkrCwiFMWxgqF4pRyk08Vv0+kcHsdOeuq8XtFVHo5oy8a0NECvLn5v1TXPI9CHktKytdIJEdqTVQ5H6Lf9Bh+dTgt12z4xef55387j8fDgQN7ycrahcsV2PVLSBhIf9MwDq5sBeB846ukajZjH/Nr7GN+DZKui72Kbjfmu27DV5iPYsZM9M+8cNwbyu58X0ZE6I/7Ye2LVHcCWVVmADJiDT1LUIsisoZs1DkfoSz6FuFwowqfNgpn2rU4h1x1pOo/r+vyO31eP5lfllCV14pMIWHytcn064UOEH0EF4lEYOCYcPLrt+GtsCL1qtBaBmI1FNPQUMdnn3zA0MSxjJ08Bo2xe4oaRdFHe/tGGps+xm7f++PKCZGPJGnXBgx2G61JI/GfRFB3Kn4v2m3PoNn/HwDsI27DNunx075Ytjc6AnnS+5qxtx3ZAg+N0zIgI4z+6aHd4jcuCALirm14nn0SHHZkqYPRP/8yEZEnrsPw+0Tczp9GxX0dgvuoFJWfRcUDKSoenFbPz0YMiBS1Qf6zAsFA5PlHZw2/38/ixZ8AIiNGjCZhUOe0z+7jxCgUCqZPn9XtNw0SqcDgKdHEpIawe0kZTRVWtn16iP7DQxk5vz+hoZfR1PwFLlcxTc2fEhlxc8exzrTrUBZ9i6ImE93Wp7HM+vsJ55LL5YwaNY60tOHs3bubffuyKCsroay0BKUxkqnibpIjD2GetRhvzLjOPvVfICgUGJ5+DvOtN+DeuB7nkq9QX9q7vPL7RHUnkFX5oz91D7GG8dhRFS1BlfMR8sYDHQ+746fjSL8ed8KsLr0b/Slej58fPjtEXVEbcpWUqdenEN5f1y1r6aPn8cMPmymvKEGpVDHngks5tKsGZ3MUNY4DuNSN5JTuoPBgEbGqEcSnRhCTGoIpVtvpUT+fz0JLyxKamj/D4wkU1EokOkJDLyM87EoUiljUpbcjKVmJdseLWGa92qnrOR6CsxXD6rtRVG1BlMixTn8B59CrTvl4l81DxYEWyvc101J1pAOmxqhgQEYYA0aEYYgInlvI6SKKIo6P3sP+dqCYTjlrDrpHHkdQnryDrUQqoNLKUZ3mjcBRKSqHBXdlVSlDRgw5JWeN/fuzaGxsQKfTd4mtWx+9A0OEmhm3DuZQZj0H1lZTsb+F+uJ2Rl04gJgBD1JadhcNDe9gCrkYufxw0aIgwXrey5g+n42qYDGu5ItxD5h50rmUShUTJkwh3hjLmmU/YFfX41I3sJ546mLnMMY4FG0nn+/xkMbFo/v9o1iefhzb639Hnj4cWXJKN63m9OkT1Z3A3uqekU8tbSlEnfMhyoKvkLgtAPiVITiHXIkj7Tr8IYnduj6Py8fWj4toLLOg1MiYdmMKppju+ij3fkTRj9W2E1EsQxSHIQi9t0shQE7OPvbt24NEImHevIuJjY3B6q5j6NCR2NuGsueHbHJKduBWNVPm20Lz9lQObgpFqZERlWwkOsVIVLKxIz8xGLhclYct8b7F7w+0PFYo4gkPuwaT6WKk0iPvX+ukx1GUrUNV8BWOYTfh7TcyaOs4FaQthRiX3xwoNFOH0zbvbbzRY096nM/rp7YgkCddW9jW0ShEppQQnxbKgIwwIgboEbo5XUF0OrG88Czu9WtBEND86m7U197Q6fnHMrkEmVyBxnCkaK9dKCMk6uTWqe3tbWRmBhxgpk+fhULR+wv/+ggeEolAysQoYlJD2LWkjMZSC9u/KCYuLYJ+Y6Zgc2ylvv4N4uL+2HGML2QgtnEPotv+HLqNj9B69XpExckDU/bcTHb/14HWn8JQXx32ZC0H6+3k5OeTf+gQw4aNZNSosafsmx5MlLPm4Nm7B+d332B58jGM73yARNM7tEGfqA4yDRYXVWYnWoWUlMhuiLj63ChLVqLK+RBFTWbHw56o0TjSr8eVdCHITh7F6Wx+7NbUUmVDpZcz/aZUjJHdF/Hq7TgcBVTXPIfdvh+A3LxX0WpHo9OOR6cbj0o1CEHoHdZ0ABUVZWzevA6AGTNm/6Jts8aoZOq88WRYhrB27Upqa6toD81B74tDbBxA+b5AmoIgCbRIj04JISbViCFSfdqiSxRFbLY9NDV/THv7JiAgMrXaMYSHX4dBPxVB+GV00m8cgCPjdjRZb6Db+hTmy5Z0evfRH1GUfY9+zb1IPFY84em0z38Xvz72uK8XRZHmShvl2U1U5rTgdgTyjQWBjjzpmMEhJ43CdhW++nraH/s9vsJ8BLUG3ZPPopw8tbuXdUJEUWTTpu/xer0MGpRKQsLA7l5SHz0UXaiKGTelUry7kf2rK6nKbaW1YT7xM7bT0voNYWFXolandrzekXE7ykNLkTfuR7v9BazTnzv+4H4v4uY32bhhEC5/BP31hYy/9VIIG8iIlmYyM7dRUlLE3r27yM3dz8iRYxg+fFSX3wBq738AT85+fCXF2F55Cd0TT/cKe+I+UR1kfnT9GB5jQNaFkRxJeyXq3E9QHfwciaMJAFGmwZl6GY70G/CFD+2ytZwMp9XD5g8KMNc50IQomHFzKrrQ7hf6vRGfz0Z9/T9pav4M8CGTheP1yvH7a7FYtmKxbAVAKjWh041HpxuHXjceheL4Aqu7aW5uYvXqpYiiyOjR4xky5PjNhvR6A5dccjnZ2XvIzNyKhSqEZCuDoydgq5TSWG6l6fB/B9ZWoQlREJ1iJDolhMhE/QlFot/vxty2iqamT3A6CwAQBDkhxrmEh197So1a7KPvQ5n/JfK6PSiLluBKufT0fyGngyii3vsm2u0vIiDiHHQRlpl/Bfmxb1itLc7ADUh2M9YWV8fjIVGaQJ708DDU+p614+E5sJ/2PzyE2NqCJDYOwwsvI0vsHnvC0+HQoQIqKspQKpVMmXJedy+njx6OIBEYNC6S6BQju5eUUV8MLUUzCE1ZR1XlnxmU/M4RkSmRYZn5CqYv56PO+QBX8sV4Ysb/YkxJewWKlb9naf4VWP0RRJrMjLlrEagDNSmhoWHMm3cx9fV17NixhaqqCjIzt7F//17GjBlPWtpwpNKukY2CUoX+6ecx334jrrWrkI8ei2rBRV0y99nQJ6qDzN6utNLz+wId3HI+RFG+HuFwBM0bmooj/QZcqZd1SSvx08He5mbT+wVYmpzow1RMvzml24rMejOiKNLevo6amj8fbnMtISzsaqL63U1BQRHJyXFYrTuxWjOxWjPxeBtoa1tFW9sqABSKOHTacR1CWybrGS4adruN5cu/we12M2hQCuPHn9zSUSKRMGrUWOLjB7B27QpaW5vZbVvD2LGTmHDVSBpLrNQWtlFbaMZudlO8s5HinY1IZQKRAw1Ep4QQnWrs6ODo9bbQ3PwlzS3/xettBgI3JWFhVxAWejly+an7posKHbYJD2NY/zu025/HlXgByDupw6rXgX7971EVLQHANv4h7KPv+0V03O3wUpnbSnl2E03lRxxVVHo5A4aHMSAj7JRSGboD5/LvsL7yIni9yEePRf/M80gMPdy2FHA6HWzZsgGASZOmodX2jq3sProfbYiSaTemUJrVxIF1CzEO2IGDPRRlf0dyxsUdwtoXPhT7qHvQ7n4V3foHab1qzVHjKAu+RrnhKZY1/J5Wb3+MJpGJd56H7Bjpcf36RbFw4eVUVVWwffsWGhrq2LJlA9nZexg3bhIpKUOC6oByPGQJieh++xDW55/B+rc/Ixs6tMffQPeJ6iDzo/NHZxYpCvYmVAc/R537CVJLoGGAKFHgTJqPY9iNeKPGdNk28+lgbXGy6b0CbGY3xn5qpt+UikrXs6JgvQGXu4qamhc7otBq9VBiYx9Hoz6yGyGXR2IyXYjJdCGiKOJyl2O17sBq3YnNugu3u4oWdxUtrV8DoFKlotONR68bj1Y7Comk61NxPB4Py5cvwWJpp1+/aM4/f+5pbfdFRERyxRXXsn37VvbvzyIzcysVFSXMmjWf+PRERL9Ia42NmsMCu7Xaflhst8EyCE1sImLoegTtJiDgbqFSJRMedi0hIfOOsrI6HVyDL8dz4H3kjQfQ7P0n9nG/O6NxToTEWoNh5e3IG/bhl2uxzPrHUe2k/T4/dYfaKdvbRE2BGb83cAMulUuIHRJCwshwIgcaeqytm+j1YnvzHzi/DHR3U/3fFWjv/Q2CrHdcwrZv34LDYScmJo4hQ37Zvr6PPk6EIAgMHB1BVLKRA9uuQB33Hu2O19ny8SBGXzSoIyBgH3M/yuKVyFoL0e76GxjnIrgt6Db9AXnBt6w0P0KdZzAag4ypt6ah1Jz48xMX159Fi66htLSYzMyttLQ0s27dKrKydjFhwmQSEwd1ekqGat6FeLJ241q1AssfHyPk7Q8QVD13Z7t3fCP1EpptbspaHChlEob0C3I+tSgir81ElfMRyuIVCP6AnZPP0B9H2nU4h1yJqA47ySDdR3uDg03vF+CweAiN0zL1+pSTfqD7OBq/301j0wc0NLyDKLqQSHRERd1HWOiiY+b0/oggCKiUCaiUCYSHXYUo+nA4DnZEsm32vTidBTidBTQ1fYggyNBoRnREsjWatE4vehRFkXXrVtHQUIdeb2D+/IXIZKc/p0wmZ+rU8xgwIJF161ZRW1vD559/yLRpM0lNHUponI7QOB3pM2NxWDzUFrXQWL0RUbsETcTBw2sRsNdnIHEuRB83BU1MyEk9pk+IIME25SlCvvk/NHv/iXPI1fj1MWc+3s+Q1e3BsPJ2pPYGfIb+tM3/D76wwYiiSGuNnfLsJioOtOCyHe5SKEDkQD0JGeHEDjUhV/aMPOnj4W9vw/LU43h2ZYJMhu6Bh1Bd3Hnd3YJNdXUleXkHkEikzJgxq1fkhfbRM9EYFIy94C7yctah0FdgZgmrX5/LiAviGTgmAkGqxDLzFUK+Woh671tEp4Bpz71I2ir53vIA5a4xKDQypt00GI3x1HKkBUFg4MBBJCQMpKgon8zMbbS2NrNy5XdERkYFXETiB3TqeeseeAjvwTx8ZaVY//4K+kce79T5zoY+VRNEsquP5FPLpcHZGhFc7SgLvkKd+zGylkBepyhIcCXMwZF+PZ7+06GHF6C11trZ/H4BLruXiAQ9U65L7vEX8p6G1bqL6prncblKAQgxziM6+nenlYrwI4IgRaNJR6NJJzLyFvx+Jzb7vo5UEYfjIDbbHmy2PdQ3/BOJRBMoetQdLnpUBj86sWPHVoqLC1EoFFx44WVozrLSu3//BK6++kY2bFhLSUkR69atoqyshBkzZqFSqfH57Njc3+HWfoo6IdBtT0CN3zqT+gMzMFcGdprKd5aBAKGx2o5ix5BozWmfvydmPM5BF6E6tBTt9uewzHnjrM7vR5T5X6Lf8DCC3407dhLtc9/C5tJQvrmW8uwm2huPtHU3RKgYkBHOgBGhvSblyltWSvujD+KvqkQIMWF47iXkwzO6e1mnjNfrZePGQLv0MWPGYzL13MBHH70DiURB/8SHKCu7l4hhy2krn8ie7/xU5rQw5pJEdFGjcIy4Dc2+t0kpeBOALd7fUWifglQuYep1yWdkgymRSEhNHcqgQank5e1n164dNDTU8d13i4mL68+ECVPo1y862KcLgKDRoH/qOcx33IJr+XfIR42BuMhOmets6RPVQaTDnzoI+dSyxhxUOR+iKvwGwesAwKeJxDn0apxDrzlhJX9PornSyuYPC/E4fUQlG5l0VVKPcRDoDXi9LdTU/hWzeRkACsUAYmMfQ6/7ZRHKmSKRqNAfTv0A8PrasVl3B0S2bScuVykWyxYsli0AyGRh6LRj0ekmoNONQ6E4u6hrXt4BsrJ2IggCc+deRGhocISHSqVm7tyLyM/PZcuW9RQXF9LcXMCYsVa8nnX4/AGbSbk8mvCwqzCFXopMaoCJgVSlmoJAmkhjqYWWKhstVTZy11ej0ss7ih37JRlO+QbRNvEPKEvXoCr6Fsewm/FGn0XHUr8P7fbn0WS/BUD7kFsoMN5D2WcNNJS2/2hQglIjo//wQLtwU8zp3wx0J+4ftmJ5+glEuw1pcgqGF15B2u/Ebc57Gnv2ZGI2t2IyhTJq1MntDPvo41Qw6Keg003Cav2B9IUbyV92KQ0lFta8nsOw2XEMGvcgirLvkbWVkml8gf0FgxEkApOvHkRY/NntokulUoYNG8ngwens35/F3r27qKqqYPHiT0lMHMT48ZMJCzv9YM/JkA1KRvfr32J9+QVsr7yI9NGHoef4L3TQJ6qDyI/OHyPPVFR7HSiLlqLO/Qh5/d6Oh92xk3Ck34A78QKQ9p4c5IaSdrZ+UoTX7Sd2SAgTrkj6ReviPo6NKPppafmaurpX8fktCIKCyIjbiIi4CYmkc62NZFIDRuNMjMZAEwG3px6bdSeWw5Fsr7cRc9sqzB1Fj/EdBY867ThkslOvJ6iqqmDTpu+BgG9vfHxCUM9FEASGDEknLKyNokOvodMV4HIFFKdaPZyIiOswGmYiCEd/FepCVaRMVJEysR8el4+GkvaOYkdHu4fSPU2U7mlCIhWISNAHRHZqCPqw4+f6+Q1x2EfeGSgk2vok5kVLz2iXSXC1YVhzD7LyzVR4RpGrv5/yrSZ8nkDEXSIViBkcQkJGOFHJBiRB2jXrKkRRxPHpR9jfegNEMdCu+LEnEdS9y3KzpaWZrKydQMAWsqtcE/r43yAm+rcUFmXiYhkz7ryavDUKKnNa2Lu8gsocHeMWfE3ejv2UZQW6E4+7LJGo5OAV9crlckaPHk9a2gj27t3F/v1ZlJYeorT0EKmpQxk3bhKGIBcRKy+6BPee3bjXr8Xw9juIk2YiKHvWrlvfpzxItDk8HGqyoZAKpEefXottqbkEVc5HqPL/i8QVEOZ+pRFn6iKc6dfjMw3qjCV3KrWFZn747BA+r8iAEWGMvTQRibT3RMm6E4cjn+rq57A7At0vdbpJxMY8glLZPe2MFfJ+KEwXYTJdFCh6dJUG8rFtO7Bad+N2V9LSUklLy2JAQKVKRX84VUSrHXncosfW1mZWrfoOv99PRsYY0tKGB3XdouihrW0dTU2fYHccQK8HUZTQ0DCA6uohKOSDmT074xeC+ufIlVJih5iIHWJCFEXa6hzUFJqpLWyjpdJKfXE79cXtZK+sRBem7EgTCR+g/8VNpH3k3agOfo68YR/Kgq9wDb78tM5J2lqM95tH2d0wiELnO9h8JmgB8BPeX8eAjDDi00OD2vCmKxFdTqwvPY9rbeCGTXPrHahvvKVXRdghcGOwceMa/K1x030AACAASURBVH4/Q4cOJyYmrruX1Mc5hko1iLDQRTS3fEGz+VUmXPFP4oeFkrW0jKZyK6v//f/svXd8HHed//+csk27q7KSdtWbZctN7t1xHMd24tgJJAEuQEjgONodd8AXSCAQSCD0dnzhOC7f/OACoSQhEEqcaseJm2zHTZabbElW71qV3dW2Kb8/VpYt24ltWWUlz/PxWO3O7OzMZ7SzM695f96f1zuAqsa0yLyNueTPHZ3UI6vVyvLlq5gzZz779+/h+PEKKiuPc/r0SWbNmsOiRcuuOZ3vLIIg4HjwIXoqT2BqaCC85dW4s9mbmGfeOORsPvWszEQsVxKNVaOYa1/FdvQpzI07B2dH3XNjdnjF73pbb9l4p+Gol73P1aCpOkWL01l4e/64V1+bCMQ8p/97wHNaQ5bTycp6gKTE9XEjKgRBwGotwmotIi3t/ei6MjDocW/MWaT/EKHQSUKhk3R0/gZBMJGQMCeWKmJfMjDoUSYY7OeFF54nHA5TWFjMihU3jlgbFbUPr/fPdHU9TTTaBoAkJeJyvZfU1HvI8Gi0tryE19vJn/70B5Ytu4F58xZe0f9YEASSMxNIzkxg5uoswoEorVV9tFT20FrVi78rzOmyNk6XtSGbRTxTEsksSSZzWhI2pxnMdgLLHyJxy+ewl32PcNFGMF/+ghPyR2l8Yy/1B1vojD4wON+eYqFgXswGb6J7vasd7fi+8gDKyRNgs+F8+FEsN05MP+djx47Q0tJMQoKdFSviuyiNwcTF4/kUPT0v4vfvwefbQc7MG0kvcHL4xXrqymN2oNNvzGTa8tFPm7LbHaxevY558xaxb99uTp06QUXFYU6cOMrcuQuZP38RFsu1n6NEu4PE7/6Ilsd/RsqChSPQ8pHFENUjxJWmfoj+ZqzH/oD1xB+RArELvi5bCU29k9Ds+1HcIxutG2tqD3Xy1vNn0HWYttLD3Ftz40YQxiu6rtPbt4Xm5h+gKB2ASFrqB/F4/g1JGoeqnFdBzCmklISEUtzujw0Mejx86UGP/AJRdJCQMJ8zNWYUJYH09GmsX79xRI6RULiWrs7f4+3+B7oeG6BnsRSQlnovKSm3D0bMPR6455772LXrTY4dK2f37jepq6th7doNOJ1X18tksZvIn5tK/txUNFWnq9FPS2Usit3bFqTpRA9NJ2I2mylZCWRMTSJr2i1Y0udj6ThEwsH/on/Zly65biWq0Xyim7rDXbRW9aDrFqAAsxQmZ24GBQs9pOY6JsXvK3rsKL6vPojW1YmYmUnid3+MPGXi9dABBAJ+ysq2A7Bq1ZoRERIGBpdCllNwez5BS8uPaW75MU7nciwJJpa+t4iCBWlUnThF6bqxHX+VlJTM+vUbWbBgMXv37uLMmWoOHNjL0aPlLFiwmNLS+ZhM15bGKhcW4bv/fqTMkXNRGikMUT1CvGPRF13D1LAD29HfYq7dgqDHSgArKcWEZt1HaPp70S3xX8DgclTtbefgC3UAzFqTxcw1WZPigj+ahMMNMc9p/y4AbLbZ5GQ/fEXV+uKR2KDHZTgdywBQlF4Cgf2xSIp/H5FIHX7/DtLdkO4GSUqlpfXEoH2f2Xx1o8d1Xccf2Etn5+8GfbsBHI7lpKXdi9Ox4pLl2U0mEzfdtI78/EK2bXuFpqYGnnnmt6xevY6pU4f3vxclgfR8J+n5TubckkugJzyYh91e46O7uZ/u5n5OvNmCxfp1CthG3u4jOItqkd0Fsf3RdDrqfNSVd9F4tJtoOHauEFHJtxykYLaD1I33Ipknz6k79PKL+H/4HYhEkOctIPGx7yEmj57P/2izY8c2IpEIBQVFTJkybbybYzDJSXW9n66uPxGJ1NHV9SxpafcC4ClKpCskjts1ODU1nY0b76S1tZk9e3bS1NRAWdkOyssPsnjxMmbMKEWShmda0BPupiXSwnRdQ4wz97PJc2YeR/xhhcp2P5IoMCfrXKRLCHVjPfEM1mO/Q+6tBUAXZUJT7iA0+z6iWcvjskjLcDi5o4UjrzYCMHdDLiUrJ9Yo/bHmQs9pSXSSkfEZXK6739FzeqIhy0kkJa0lKWktAPv2vUBd/Yu4XG14PN2oahc9PS/S0/MiAGZz3nn52IuR5UvfbGpaiO6eF+ns/D3hcDUAgmAhJXkTaWkfxGq9sihnYeEUPJ4Ps23bq9TW1vDqq5upra3hxhvXYrnGATD2ZAvFS9wUL3GjRDU6zgwMdqzsIdAToZI1VIbWIPy8jbSCEKpZo+alI/T3RAbXkW5rYrq8mWLHAaK3PkZkyqZralM8oasq/f/zC4JP/w4A67vvxv65L06Ygi6X4syZKqqrTyHLJm68ca0RVDAYdUTRRFbmF6it+yxt7Y+TnLzpqgaLjzYZGVkD1RnrKCvbSUdHG2++uZVDh/azZMkKpk6d/rbVGUNqiDrfGWp81ZzxVXPGV0ONr5ruiBcAwW3m5qz1Y7k7l2Xinr3iiPKmPjQdSjMc2GQRufUAtqO/xVL1AoIaBkB1ZBOadS/BGe9Ht8env+Jw0HWdo1ubOPFmCwiw4PZ8ipdMnv0bDfz+fQOe07UAJCdvIjPj85hMk9vDtrLyOG+9VYkgFLN40RfJzy8kHK4ZzMf2B94iEqmny1tPl/dPgIDNNmMwim23z0PXe2ht/QVd3udQ1W4AZDl9oIT4e5Bl11W3KyHBzsaNd3Ls2BF27XqDU6dO0NzcyLp1t5GdnTsi+y6bxFg59GnJ6Jvy6OsI0VpRT8fuPbRESuio9Q0sGSEhyUxBsUJp+9dJi5ajOrLp3fQ71LQ49I8aJprPh+8bDxPdWwaShP2zX8B213vHu1nXRCQSYfv2rQAsW3bDVacSGRgMF6fzRhz2pfgDe2lrf5zsrEunlI0XgiCQm1tATk4+NTWnBwrIeNmy5SUOHnyLJUuXI6ebqfXXDArnM75qmvub0M/6g55HgpxAlpTF1MSScdibd8YQ1SPAwcZeEgjxcdtBUp75EnLXcQB0BMJ5awjNvp9I/s0gTp4IJMQE9eGXGjhd1oYgwOK7CymYN/L+lJOFaLSLltYfD0ZlLZYCsrO+gsOxZJxbNvo0Nzfy+uuvALE804KCIgCs1ilYrVNIS/sguq7QHzw+mI/d319OMHicYPA4HZ1PghqL+rV36AOfnUF62odISrrl2ioeEjvpz549l+zsXLZseZH29jb++tdnWbBgMUuWrBx2N+XbbSvJbSNpbQnzE19E3nM/tZbbKXd+gFlLS8iJbiVx2xcR1DCRzKX0bXgcPWHy/K7U+jr6Hvoian0dQlISzse+h3l+/A04ulr27t2J3+/H7fZQWjpxCtQYTHwEQSAz8wucrno/XV3Pkup6H1Zr0Xg365IkZ7soXjuDk5VH6T3Vjdfbycsv/YMuSxdHU47SaetEQscp6eSZRQoT0shPcJFhcZBqMuOUdEx6kECgh3Q5cvkNjjGGqL5GpK6TLD31Ex6wbMPZHCvSotlSCc24h+CsD6Eljo8N2mijaToH/l476NW77H1F5My6+ijh9YCuq3i9f6al9Wdomh9BsOB2f4z0tA+Puud0PNDT082LL/4NTdOYM2c+paXzL7mcIMjY1EJM1T4cFVHCx6E/coxwcZhIiU40Z0BMHxKwvy5hDYUwLT+JssyFad6CEfErTUlxcffdH2D//j0cOLCXgwffor6+jvXrN45YUZrz6Z/3KVzH/0iJ/1mE9DRy2l4j4WCsClpw5r34b3wMpMlzjET2luF79Kvofj9S0ZRYQZesiVHI6p3o6+vjyJFDCILATTfd8rbd2QYGo4XNNg2X62683udoafkxhYUjU7V1uASV/nNR574qGv2n6eyvBq0Pp6TjFHUSp0OWkohbt2I1RbnFFMRsiSJL0fPWVB97KIACYWIPgFCo+opT/cYKQ1QPE++uLaRX/BUpvIfbpHZEQSOUsYRI6f2Ep9wGUnwZko8kmqqx789nqK/wIskCKz44lcwRNJWfTPQHT9DU9C2CwWMAOB0rycp+CIv5+vCtDYWCA9Z5IfLzi1i58qYh76ttrUSPHEY5Uk70SDnqmWrQz3X3WQG7byomdR6CPJWWjgY8td1EOsvQe5sIPfcMoeeeAasV86IlmJevxLR8JVL68FOQJEli6dKV5OUVsGXLS3R2tvPss79jxYobKS2dN7J5siYbgRVfJfHVTzO18pcI6OiChH/VNwnNvn/SjLnQdR3ba1vo+8tfQNMwr1qN4+FHEUfIv3Y8UVWVyspKAObNW0T6NRx7BgbXQobn3+jpeRmffxc+3y5g9Gx5dV1BUXqIRDto8Z+kLXCa7mAtgXAzitKFqAdwSuAUdVZIOiY7cMmfe9dFczRNQNcdWK0eLBY3suwafJjkVGTZRX19D8nJt47a/g0XQ1QPg/66ara8nAR8eOChEjJpFCal4ay24ujpxZlmxZlqweY0TyqPZjWqUfZsNc0ne5DNIjd8aCruQiN38EJU1U9r2y/o6noG0DDJbrKyHiQx8foZvKSqKi+99Hd6e7tJTU1n/doNaDXVhCvKUY4cJnqkHK29beiHTCbk6TMxlc5BnjMP0+xSxKRzg24ixw/i/NACdFVFOX6MSNlOImW7UKtOE9m5ncjOmJWZVDwV8/KVmJffgDxzFsIw0jcyM7O555772LFj22Cp87q6Gm6++Vbs9pGzOgwXv4toxZOYWt5CsyTTt+FxojkrR2z944nS20Pz3jLqDh8g2NgAc+ciz5wV+04O7B3v5o0IfX19+P1+EhOTWLx4+Xg3x+A6RpZduN0fo7X1pzS3/Bhdf+iqPq9pQRTFi6J4iSpdA6+7BucFI62EIu1oag+SHhxyz+8ceCBzSWWpCxZkyYXFlI5sciHLqcjSwLOcgiynomp2jh09w5Ejp1BVFUEQmD59FosXL79ojIIgHLzaf8+YIOj6xUngE4mODt+Y74AWjXLq6RdoaE+gK5iKGH77JkgmEYfLgjPViiPVgjPNiiPVijPVisUux63AOn78IDNnLhgyT4mo7PpDFW3VfZisEjfeP43U3Pj2Ub4Ul9q3kULXdXp7X6W55UcDntMSaakfwOP5VyRpbKJyo7l/V4qu62x9bTOVpyuxCQIb6puwlB9C9/uHLCc4nMilczDNmYdpzlzkkhnvmMbxdvumtrcR3bObSNkuIvv3QSh0bhtJSZiXLMe8YiWmJcsQh1E6t7r6FNu2vUY4HMJqtbJmzS0UFU296vW8HaKvGf+bP8Kx6rNoSfkjtt6xRNd1tLZWfIcOUH/yGPW+XlocDiJxVkZ4tLjjjveQl1cw3s0YceLhfDKaTLb907QIp07fTSTSiCh8kOnTP3GROB6cVr0oUW/sWelC04JXvh0d+jXwaQIR3YogJWExpeO05OBKKCTdXhwT0AMR5rerrHsp/H7fYHVGXdcRRYnS0rksXLgUmy0BGN/vLT3d+bbCbVRFdUlJyVLg+5WVlTeVlJQUA08COnAU+HRlZaVWUlLyCLCJWMbM5yorK/ddzTbGQ1Sf5fjxg/z0iMjRxj6+eWMxJQlW/F0hfF3hgecQ4YDytp83WSQcaRacLiuOtJjQdqZacKRax73M8IUHbCSksPN3p+ms82Oxy6z+SAnJGQnj2MLhM1o/xnC4nqbm7+L3lwGQYJtDdvZXxtxzerxONlpPD9GjR1COHOZQaxPlHjeSonDz1tdxdcecOsSMTEylc5HnzMU0Zx5SQSHCVeSfXsm+6eEw0fJDMYFdtgutqfHcm6KIPLsU8/IbMC9fiVQ05YpvbAMBP1u3vkxDQ8yLfcaM2dxwwxrM5pHJeZ5oF3ddVVFrqomUH6L9xDEaurtoSkrE63Khn/edOsMRcqw21PRU3NNmjWOLR4++vi5WrYova6+RYqIdl1fLZNy/3t7Xqav//FV/TtUF/JpIr6rjU8GvCfhUAb8q4NMENMFBsjWfdHsxOc4ZFCVOo8BZSII8OgGjnp5u9u3bzenTJ4FYfYG5cxcyb94iqquPxaWoHjXlVlJS8iBwHxAYmPUT4OHKyso3SkpK/gd4d0lJSR2wGlgK5AJ/BhaPVptGmoiqc7TVhyLA4tJ0kmwXOxBEgsqg0PZ1hQbFtr8rTDSk0t3UT3dT/0Wfs9jlwYi2I9UyILhjr2Xz2LqIhPsVtv+mku7mfmyJJlZ/pITE9IlZQn000LQIHR3/S3vHr9D1CJKUGPOcTrn7koVHJgO6rqO1NBMdSONQjpSj1p0BoD43l/KVK0DXWVlbR9aadTEhXToXyeMZ9bYJFgvmJcswL1mG/pnPozbUE90dSxOJlh9CGWhv/+O/QHR7MC9fgWn5DZgXLkawvn31O7vdwR13vIcjRw5RVradEyeO0tTUwPr1G8nIiL/KXiONHgoRPXEM5chh+iuO0NTRRnOqi5bMTIKuJHDFegBEXSdTNpGfV0jhwiWkuGPf+WQUL2c5fjw+u6INrk8SE9eQ6LyJPt8biKIDWXahi06CukyvotMRDdEc9FEf6qZX0QfFc0gHEDCLZvIdhRQ5p1DoLKLQOYUi5xRcltQx7V1PTk7hlls2sWDBYvbs2UVdXQ379++houIwOTnZTJ8+L+4GBY9mOLQauBt4amB6IfDmwOuXgFuASuDVyspKHagvKSmRS0pK0isrKztGsV0jRk2PRlTVmZpuv6SgBjDbZFw5Dlw5Q9MkdF0nHFAGRfZgdLszhN8bJhxQCAf8dNX7L1qnLdF0ScFtd1mQ5JE9wIK+KNufrKS3PYg9xcJN/1yCPeX66M69Enz+PTQ1fYdIpB6AlOTbycz8/LD8kuMZXVFQq08TPVI+KKR17wUDTMwWuhcsZG9BzNt5xeIVlP77F8ehtecQBAE5Lx85Lx/b++9FC/iJvrUvFsXeswutvY3Q354n9LfnwWzGNH/hQC72yku6UgiCwNy5C8jJyeO1116kq6uDv/zlaRYuXMqiRctG1HpvvNG6u4lWlKNUxAaR9jTW0+zx0JKVSXteNlrhOWejBFEiLyuHgllzyM0rGLHovYGBwdXTF+3jlOlWdnZLeGUftf4a+pXOi5YTkMhKyKZkQDSfFdDZ9hykOCpClpbm5vbb76K5uZE9e3bS0tJEdXU1p06dYPr0+Or9Gu30jwLg6crKymUlJSXNlZWVWQPzbwY+CpwEuiorK385MH878NHKysqqy6z3UeARgDvvvJONGzeO2j68E389HeH5qgjr8k3cN3PkhKau6yhBCPsg4tMHnyM+iPhB197mgwKYEsDiBLNTwJIIZkfs2ZTAVQ+YjAR0al/XiPjBkggFa0RMCfGZAz7W6Hovmv40un52sFUmkng/ghB/ZvTDQQiFkM/UYqqqwlxdhVxzBjEcHrKMZrcTLS4mUjyFaHExvvR0DpSXE41GycrKYtq0aXE7ZgAATUOub8BcUYHlaAWm2rohbyuZGYRnlxIpnU20uBguEMyaplFTU0NDQwMATqeTmTNnkpAwAdOidB2powNTVRWmqmpMVVUIHR10pqXRnJVFS1YmvsShA4USExJI9XhITU3F4XDE93dtYDDJ6Yh2cKT/CBX9FVSHqy8qmuIUnWSZs2IPU+w5w5SBRZxYQTJd1/F6vXR1dZGXl4f1HXoXR4vVq1ePffrHJThfCjqBHqBv4PWF89+RysrKR4FHYXxzqr+/bxcA6+YUM3Na+phsU1N1+nvDQyPbA5Hu/p4w0QBEA0Dr2X9L7FmUBOwp5lh0O+38dBIrNqfpIsF9aO8BmnbIRPwRkjMTuPHD07Dar63ARrxwLd3Quq7S5f0Tra3/ha7HPKc97k+Qlnb/NRcgGSmGs39aVyfRiiMxe7uKcpTTp0BVhywjZudgKp0bG1A4Zx5SXv6gkAqHQ/z5z38kGo2Sm5vP7bffPSrdciOeQjB7EWy8CwDN20VkTxmRsp1E39qL3NKK3NKK/bXXEBwOTIuXxqLYy1YgpsR6ImbPXkRTUwNbtryEz+fjwIED3HDDGmbOLL1qkTmW6RG6oqBUnRq0MoxWHEb3eglarbRkZtJSPIXWG1aimM4d02aTmbz8AvLzi8jLK7zqm4fJnv5h7NvEZKLun6ZrVPaeYFfbDna17aDOf2bwPUmQmJe6gDw1h5VT11DoLCLFMrl6T+P1extLUX2opKTkpsrKyjeA24BtQBXwg5KSkh8BOYBYWVl5cR9FHBJVNaq6Y6Jjfs7YeTSLkoDDZcXhssIF3tCqohHwhgfSSWJ522fTS4J9UXydMRFO5dB1DjqUDDiTJCSZObNFQwlFSM21s+q+aeM+cDIe6A8eH/CcjlXMdDpXkZ31ZczmiVW8Qtd11Ib6QVu7aEU5WmPD0IUkCblkeszWrnQuptK5iGmXruqnqiovv/wPuru9uFyp3HrrHXGX53YliK5UrBtvx7rxdnRFiaW5DAx2VOtqiWzbSmTbVhAE5OkzYwJ7xUqyppbw/vffz5tvbuX06ZO88cZr1NbWsGbNLXETtdb6AyjHj53zBD9+FIJBdMDrctGSlUnL0iV4k4aeU1JSUikoKCQ/v4iMjKxJld5iYDDRiKhhDnbtZ1fbDsrad+ENn0vBs8sOlqYvZ4XnBpakL8dhcsSEZ1r8Cc/JzFgqpS8AT5SUlJiBE8BzlZWVaklJyQ6gDBCBT49he66J460+IhoUuGy4EuIjf1CSRRLdNhLdFw8iVCIq/q6hgvvswMlwQKG3LUhv21A7HXeRk5UfnIrJcn1fSFXVN+A5/SygYTJ5yMr8EomJayZEl7cejaKcqozlx57Nh+69oEPIZsM0qzQWhS6di2nmbIQrEIS6rrN9+1YaG+ux2RLYtOluLJPAQk2QZcwLFmFesAj7pz+L2tw06CYSPXQA5cQxlBPH6P/1/0NwpWJevoLVy1aSd+PN7Nizi9raap5++jfcfPOtgyXZxxKts5NoxcBN05Fy1KpToMU6CyMmE20ZHlqKp9KSnk7ovF4qSZLJzs4dFNKJw7AfNDAwGDl6Iz3sad/NrrYd7O/cR0g9d512Wz2s9KxihWcVc1zzMMVJb+n1zKiK6srKylpg2cDrU8ScPi5c5lEGUjkmEgcbewFYkJN8mSXjA9kskZyZQHLmxULpIoeSzhD9Sjc3vG8asmniRRxHipjn9CsDntOdgERa2v143J9CkuIjAnkphGCQyN6yARE9EJW8IB9acLkGvKFj/tDSlKkI8tWfDg4d2s/x4xVIkszGjXeSmDg5CwFJWdnY3vNP2N7zT+jBIJGD+4kOFJ7R2tsJb/4H4c3/IE2W2bRgEWXTimkN9rN58/PMnj2XFStWYzKNzgVP13XUutrYdz0gpLXmpnPvA77kZFrnzKElM5M2gSHZlg6Hk4KCIvLzi8jOzh21dhoYGFwZTYFGdrVtZ1fbDo51V6Cdlz07NbGEFZ4bWOlZxRTn1AkR2LmeMPr0h8mhQVE98SM55zuU6JEIgf/+Gf49u/DvSEVwOBDsDkSHHcEee312nuBwINrtQ6aFBPuwqtfFG+FwHU3N38Hvjw1ETEiYQ3bWw9hs08Zk+7qioAf86IEAut+PFvCj+/2xeYPPgdj88+f19ZHW2EDfBQOQpfyCWAR6wB9azMq+5pNxdfVpyspiFQzXrbuNjIzMa1rfREGw2bCsXIVl5aqYoK2uGoxiK8cqMO/bw6q39nKqZBoVc+Zw9Gg5DVWnWL/hDjzZude8fT0SQTl1MmZlWBFL39F7e4cso9kddC1cREteLo2SiC98XjEcQSAzI2tQSLtcY2uTZWBgMBRN1zjZc5xdbTvY3b6DOn/t4HuyILMgdREr3KtY4bkBt230bUkNho8hqoeBoumUN/UBY5tPPdpovj76vvIgyuGDyIDS1HTZz1wKwZYwILTPE9x2B+Il5sWEuWPo8gn2YUVNRwJNCw94Tv/6PM/pz+FKufOKPad1RRkigIcI4gGRrAf8aENEcmDI8udXBLxqJAl5+gxMpfNiRVZmz0FMSRn++i5BW1srW7a8CMDy5asoLh6bm414QxAE5OKpyMVTSbjvI2i9PUT27SFatosZe8vwtLaxZ/kyeoE//+Vp5vr8zJ81D8uKlUjp7ivahubzoRyrOOcJfuI4RIb2PIipaYTnL6C1sJAmi4Wmni4URQElAgpYrVby8gopKCgiN7dgXEbMGxgYnCOshjnYuZ9d7dspa9tFd8Q7+J5ddrDMvYIV7htYnL4Mh2niVS6+XjFE9TBo6A7SH1VxJwi4nRM/fxRAbW2h74HPodaeQUxNw3vvB8ifNntA5AUuiJCeFYUD889/r78fPRh7cC1u4zZbTGzbHQhno+Rno+aXmHeROLc7rlqY+3xlMc/paGzQXpK4mvTgu5GOCoT9L16xSL4w1WJYiGLs5uKCGxFxyD7bz7tZOfd/ONXXwcx5y669DW+Dz9fH5s3PoygKM2bMZv78CVOvadQRk5Kxrt+Adf0GdFUl8dhR3Lt38lZTHZUZHg4nJdJ4aC9Lf/kzkrKyMS9bgXn5Dcgzz3mtqm2tAy4sMTcWtaYaLux5KChEmjOP7uKpNDkSqO/qoKurE3w94Istk5aWTn5+EQUFRbjdGRNy8KiBwWSiN9JDWfsudrftZH/nXkLqueDJ2fzolZ4bmeOahywa8mwiYnxrwyAz0cKmmW4KzX3j3ZQRQTlVSe8Dn0P3diEVFpH4w5/S2tWMaeb8q16XrmkxYX2BCNfOj8gOCtLzo7XnCfRAAIJBtGAQOq9BmVutQ0XogDh1hgL0mZ8d3J6i99B9UyvBObETnNwskPS0hKWqjH7Krn67ojj0ZuB84Xu+6HdcWiQLDkcs2j/cLvnjvZdfZphEImFeeOF5gsF+srPzWL16nZE68DYIkoRpzlyS5sxlHVBcfojXd79JZ3o6r2y4lQUHDlLw1JMEn3oSISmJpNxcvO0daO1tQ1cky8jTZ2KaMxdl5mxakhKpb2+lvr6WcHPdeYuZyM3NJz+/kPz8QhwOJwYGBuNLY6AhltbxNvnRMSG9pLhRAQAAIABJREFUiiJnsXEunQQYonoYWE0Sj942fVKUpo3sLcP3tYfQg/2Y5i/E+e0fIDqd0NU8rPUJoojgcIDDAcNM/dI1LRbt9l8QIb+UCD8r2C8U7f0BCIXQQiHoGurSaAMigC7o9N+o0fcuFd0GQgQcL8k49yUhWp0IUy9IWzk/Wv4OIhmbbVKeHDVN45VXXsDr7SQlxcWGDXcYFmtXQcHc+XywZDrbtr1GTc1p9i1bStviJSzcswdTQz2W3l40QHA4kGcP+IGXzqHX7aa6pYm6uhpajx3i/IJdSUnJA9HoQrKycpAk45RuYDCeaLrGiZ5jA7Z3Oy+ZH73Ss4oV7lWk264sBcxg4mCcga9jQi/8Df+PvgeqimX9BhxffhghDsoLCwORXuwOhqvMdV0fEOYXi/CmM5WklthpS/wrISlWXtxpWUZW/oOYFxROSkF8rei6zo4dr1NfX4vVamPTpruMvNxhYLXa2LDhDk6ePMaOHa9TR5TOW9Zx0+z5qEcPk79qLVpOLk3NDdTWnqG+/C38fv/g50VRJDs7d1BIJydProIOBgYTkbAa5kDnW+xu33FRfrRDdrLUvZyVnlUsSltq5EdPcgxRfR2i6zr9v36C4JP/HwC2D32EhI9/CmES5VwKgoCQYIcEO+cLc0XtI5DxMn59G6BjMmWQlfUlkhLXjFtbJwJHjhzk6NFyRFFi48Z3k5Q0Mawk4xFBEJgxYzZZWTls2fISra3NbN67k4yMDI4fL6fptRdQz6tmmZBgH0jpKCI3Nw+zeXKM4zAwmMj0hLtj+dHtOznQuW9IfrTHljEYjTbyo68vjG/6OkOPRvH/4DuEX94Mooj9/zyA7c73jHezRh1NC9LZ+XvaO55E1/2ATHravbjdn4xrz+l44MyZanbufAOAtWtvJTNzYlWQjFeSkpK56657OHhwH/v27aa1tXXwPbc7Y9DyLj3dbfSeGBjEAQ3+ena176CsbedF+dHTEqcPFmIpck4xfrPXKYaovo7QAn58D3+Z6P59YLWS+Oi3Ma9cNd7NGlU0LYLX+xfaO55AUWIlXQVmUjz1G9isU8e5dfFPR0cbr766GYAlS1YwbdqMcW7R5EIURRYtWkZeXgF79mxn2rRZ5OUVxk15cwOD6xlVVznRc5zdbdvZ3baT+sB5A4MFmYWpi1nhWcUK9w1GfrQBYIjq6wa1oz1mmVddhZDiIvH7P8E0Y+Z4N2vU0HWV7p7NtLX9D9FobNClzTabzIzPUF8vG4L6CvD7fWze/FcUJUpJyUwWLRo9m77rHbc7g+LiYqZPn3X5hQ0MxgBN1/jTmad5puF3SC0yNsmGVbbFniUrVsmGTT732ipZsckJsefBadvge9bzPm+TrEhxmhIRUkMc6HyLsradlLXvpDvSPfieQ3ayzL2cFZ4bWZy2FLvJPo4tNYhH4vOoNhhRlOoq+h78HFp7O1JuHok/+r9IWZOzC1/Xdfr6ttHa9l+EwzUAWCxFZHj+ncTENQNdchPftWW0iUQibN78VwIBP5mZ2axZs97ozjQwuE7ojfTwvfLH2NsxYCmqvvPyw8EkmgYEeMJ5ovusIB8Q4oMifOj0hSL9nICPzRevsFDXWbrDXva072Z3+w72d+wjrJ2rNZBhyxyMRhv50QaXwzg6JjmRA2/h++qD6IEAculcEr/7Q8RJOsjM599La+vPCQaPAmAyZZHh+VeSkzciCIb125WiaRqvvbaZzs52kpKS2bjx3YZVm8Gw0VUd7ZgXi//yyxqMPxXech47/HU6Qx0kmhK5J/ke1s7eSEgNElJDBJUgwYHXITVIUAkOvnf+dHDIdOiiZaJalKgWxRf1jfg+WEQL1vNEtm1AsFsHouQ2KQGrbMUkmnmrpYwztWfQOWdVWZI0fUBIG/nRBleHcaWcxIRefhH/978FioL5pptxPvwNBMvkcw7o76+gtfW/8Af2AiDLqbjTP47L9R5E0TTOrZt47N79JrW1NVgsVm6//S6sVtt4N8lggqL3holurkNv6ScbAYUWpGUZCKIhUuINTdd4uvp3/Pr0E2i6yqyUUh6e9w26zjTjtg2z6MDboOs6ES0yIL4vEN5KiKDaf9F0cMj0eUJ+UOSfXUeIsBYmHAlzpWWwTKKJ+akLWe6+gRWeVaRb00d0fw2uHwxRPQnRdZ3gU0/S/8QvAbDe80Hs//aZSWWZBxAKVdPa9gv6+l4HQBQduNM/QlravYiiIQSHQ0XFYcrLDyKKIrfd9i7DB9lg2Kgnu1Fea4CIBjYZglHUsja0Bj+mjfkIzvH3xDeI0R328r3yx3irMxaYeH/RvXx02ieRRZkuhlcI7J0QBAGLZMEiWUhiZHtONV0jrIaGiPCz4v18UR5Ug4TVEHQr3DXvA0Z+tMGIYIjqSYauKAT+84eE/v48CAL2z3we23vvGe9mjSiRSBNtbb+ku+dFQEMQrKSlfZD09I8gS4nj3bwJS13dGXbsiN2grFlzC9nZuePcIoOJiB7VULY1olXECmCIxUnIt+RS+9YRso6b0BsDRH5biXxrHlJx0ji31qC86xDfOvwIXeFOEk1JfHnu11jmXjHezRo2oiBikxOwyVfmoHP8+EFDUBuMGIaonkTo/f30PfJVont2gdmC8+vfxLJ68hQ1iUa7aO94Aq/3OXRdAWRSXe/F7f44JpPRXXctdHV18MorL6DrOosWLTNcKAyGhdYRRHmhFt0bBklAvikbcW4qgiAQTAPz/SUoL9ejnfGh/O0M+vw0pBuzEOTJ1Ys2EVB1lT9U/ZbfnP4VGhqlKXN5eN43DGs4A4NrwBDVkwStq5O+L30epfIkQlISid/9MabSOePdrBFBVfvo6PgNHZ2/R9dDgEBy8iY8nn/FYs4Z7+ZNeAKBAC+88DzRaITi4hKWLJm4USqD8UHXdbTyLpQ3mkDVEVwW5NsLENOHpmEJCSbku4pQD3Sg7mhBPdSJ1uiPLesyyt6PFd6wl+8cfpSDXfsRELh3yv18ZOrH4tbmzsDgfNpr+mg5qFGYE8GWGF9pZMYvaBKg1NXS98Bn0VpaELOySfrhT5Hy8se7WdeMpgXp7Hqajo7/RVX7AEh03oQn49OGz/QIEY1GefHFv+L3+8jIyGTt2g3GSHeDq0IPKSivNqCdjg0LE0tdyGuyEUyXdtwRBAF5kRsxx0H0hVr0jhDR351CvjkbcZbLOP5GmYOd+/lO+TfwhrtINifz0NxHWJy+dLybZWBwWbyNfiq2NNFWHdMDrVV9FC5IG+dWDcUQ1ROcaPkh+h56AN3XhzxjFonf/zFiysQeXKZpUbq7n6et/QkUpQMAu30RGZ7/wG6fO86tmzzous6WLS/R3t5KYmISt912J7JsnBIMrhytyU90cx34omAWkdfnIk1PuaLPihkJmO8rQdnSiHayG+WVBsQ6P/K6HASLYYE50qi6ylOn/5enqv4XHZ15rgV8Zd4jpBlOFwZxTl97kIqtTTQdjxXiMVklUqZp5M9NHeeWXYxxBZ3AhF9/Dd+3HoVoFPMNN+J85FsI1onbharrKj09L9PW/ksikUYAbLaZZHj+HYdjuRHBGmHKynZQU3Mas9nCpk13GaWxDa4YXdNR97Wh7m4FHYSMBEyb8hGSr86yU7BIyBvz0PIdKFub0E52E2kNYNpUgJhhHI8jRVeok2+XP8rhroMICNxf/FHum/rPSIZ/v0EcE+gJc+z1ZuoOd6LrIMkCxcs8TF+VSXXtEUQp/jSBIaonILquE3z69/T/988AsN79Puyf+TyCNDFPkLqu4/Ntp7X154TCVQBYLAV4PJ8mKXGdIaZHgWPHjnDo0FuIosiGDXfgcsXfHb9BfKL7o0RfrENviFVzkRa7kVZmIgzzAicIAtLsVIRMO8rmgXSQP55GWpWJtDDd+P1fI/s79vHd8m/QHekmxeziq/MeZUHaovFuloHB2xLyRznxZjPVb3WgqTqCKDBlURozb8qKuxzqCzFE9QRDV1UCP/sJob/8CYCEf/0PbB/40IS98Pj9b9Ha9nP6+48AYDJl4nF/kpSU2xEE4/AcDRoa6ti+fSsAq1evJTd34uffG4wNak0vysv1EFQhQcZ0Wx5iwcjYWIqpVkwfnIa6vRn1UCfqm83o9T7kDXkICUYRp6tF1RSePP0r/lD9W3R05qcu5KvzHsVlMW6gDeKTSEihcmcrp8vaUCIaCJA3x8Xstdk4JshAZkO1TCD0UAjfN79GZMebYDLh/MojWNbdMt7NGhb9weO0tv4cv78MAElKweP+GC7X+xDF+L4Tnch4vV28/PI/0DSN+fMXM3Pm5HCIMRhddFWLuXUciI1xEPKdmG7LQ7CPrNgVZBH55hyEPCfKKzHrvchvKzHdlo+Y7xzRbU1mOkIdfPvwIxzxHkZE5MNT/4V7iz9spHsYxCVKVKNqbxsnt7cQCaoAZJUkM3tdNskTLA3MENUTBK27m76HvoBy7CiCw0nid36Iaf6C8W7WVRMKnaGt7Rf09m0BYlUQ09PuJy3tXiTJMOAfTfr7+3nhhb8QiYQpKprK8uWrxrtJBhMAvTtMdHMtelsQRJBWZiItdo9q75hUnIToLomlmTQFiD5XjbTUg7TCKHF+OfZ17OG75d+kN9KDy5LKw/O+wbzUiXetMJj8aKpGzYFOTrzRTNAXBSC9wEnp+mzS8ibmTbQhqicAamMDvQ98Dq2xAdGTQeIPf4pcWDTezboqIpEW2tofp7v778SqIFpITb0Hd/pHkeWRLVNrcDGKErPO8/n6cLs9rFt324RNGTIYO9TjXpQtjRDVINGM6fZ8xMyxufkVEs2Y/qkYdU8r6p421L0DJc435SPEeV7leKBqCr8+9QR/rHkKgIVpi/nK3EdIsUxsNyiDyYeu6dRXeDn2ehN+bxiAlKwEStfl4ClOnNDXJkNUxznRYxX0fekL6L09SFNLSPrBfyKmxZcv4zuhKF7a239Fl/dZdD0KSLhc78Hj/gQmk2e8m3ddoOs6W7e+QltbCw6Hk40b78RkMnJUDd4ePaKivN6IdixmYSVOS0Zen4NgHdtLhiAKyCsyEXOdsah180CJ81tykaYZN+NnaQ+28a3Dj3C0+wgiIv887eN8YMp9iIJRqdIgftB1nZZTvVS81khvWxAAZ5qV2WuzyZmZMil6oQxRHceEt7+B7xtfg0gY09LlJH7zuwgTxPZMVX10dD5FZ+fv0LR+AJKTNsSqIFqMgXFjyb59u6mqqsRkMnP77XdhtzvGu0kGcYzW1o+yuQ69OwyygLwmB7F0fIuyiLmOmKf1K/VoNX0o/6hFm5uKvDobwXR9C8c97bv4Xvlj9EX7SLWk8fD8bzDXNX+8m2VgMISOWh9HXmukqz7mGmRLNDHr5mwK5qXFpTXecDFEdZwSfO4ZAj/7Ceg6ltvfjeMLX0KYAIU5NC1EV9cztHf8GlWNVVhzOleR4fl3bLaScW7d5MfbFCDQrtOXHsRiN1FTd5L9+/cgCAK33no7qalGoQeDS6Presx1Y3tzrNR4mjVWPjw1PkbdCwky8p2Fg23UyruINgWQN+Ujptkuv4JJhqIp/OrU4zxT83sAlqQv48tzvkay5cqK7xgYjAXdzQEqtjTROlBx1ZIgM311JsWL3UiT8IY4/lXadYauafT/8ucEn46dKBM+9kls93807nOMdD2Kt/tvtLf9P6JKOwD2hAVkZPwHdrsRNRltAj1hDm2up/lkDwBnth4lYu6hN6UCBEjTZ1D3RoRWRw1WuwmLQ8ZqN2F1mLDY5cFnUZp8JzmDy6P3K4NRYAAxTqPAgiAgL0hHzLbHoumdIaK/PxUX0fSxpC3YymOHvs7xnqOIgsS/TPsE9xTda6R7GMQNfR1Bjr3eRMPRWAqZbBEpWZnBtBUZmCZxxVRDVMcRejiM7zvfIPL6FpAkHF9+GOuGTWPbBlVDPdSJq15An6Jetlywrmv09r5Ka9sviEQaALBaS8jI+A+cjpXXzUVuvNBUjcpdbRx/oxk1qiFbRMxODVVX6JSOg6BjC2SDL41W+i67PrNNwnKR2DZhHRDhFkfstcVuQjaLxvc7CdAa/ERfrAN/FCzShMhXFj0JmD40bTDvW3mtAbHOh3xL7qQvcb6rbQc/OPItfFEf6VY3X5v3TWa7DGtMg/igvzfMsW3N1B7qRNdAlAWKl7qZsSoTywhbcMYjhqiOE7S+Xvoe+iLKkXKEBDvOb38f86IlY9uGlgDKqw3onSFSEAb8YfMQcy7OwY1VQdxJa9vPCYVOAWA255Hh+TRJSesRjIjJqNNR6+PAP+roa48N+Mid7WLebblU1hzk6NHj6L0K+XlFrF65gWhQI+SPEg5ECfmVgeco4YAyOD8cUIgEVSJBFV9n6LLbl0wiVruM5Z0E+MD7ZpuMeI2DUHRdR9XVa1qHwTl0TR901kAHIcs+oZw1BLOEaUM+ap4TZUsj2qkeIq39mDblI2ZNPnvOqBbliZP/zXO1zwCwzL2SL815mCRz0ji3zMAAQoEoJ7e3ULWvHU3REUQoWpTOzJuySEiaGOeUkcAQ1XGA2txE3wOfQ62vQ0x3k/iD/0Qunjpm29ejKuquVtSDHaADyWbCahhLX4Tos1VISzxIyzMGyxAHAodoaf0Z/f2HADDJbtyeT+JKeReCMPnvRMebcCBK+auN1B7sBMDhsrDgjnwyipNQVYWjR4/S29tLWlo6t9y6CbP5yk5omqYTCSqE/VFCgbPPbyPC/VHUqEagJ0KgJ3LZdQsCWOzy20bBh8y3m4bk2mm6xhstW3ny9K/oCXr5bMoXuTlzvRElvwb0vsigBzQwoT2gpZmucyXO24JEnzk9Jl7aY0lLfzOPHfo6J3uPIwkSHy/5V95X+IFJs38GE5doSKVydyundrXGqiASC/DMXpuNMy0+xmOMJYaoHmeiJ4/T96XPo3u9SEXFJP7wP5HcY2c1p9X5iL7WAL0REEBa7EZankF15WGmdXtQ97XH/GFr+4iuC9MefByffxcAkpSMO/2jpKb+E6J4/f14xhpd0zlzsJPyV+sIhyJgUslfmEz27ET61XZOnmzkzJkqent7sdsdbNp01xULagBRFGJ51nYTl4t96bqOEtHOiW2/8vYCPBAlElQJ+RVCfmXQSumdMFkkLA6ZqDlIg3qGDqGFDNMsLLZWvnvwMd7I3MrnZj1AqnXi2EvGC2pVL8or9RBSwS5j2piPOEELLZxFTLFg+sDUwaqP6o4WtHr/qFR9HGt2tL7JD458m4Dix2318PX5jzEzZfZ4N8vgOkeNalTta+fE9hYi/QoAGVOTKF2XTcok7Cm6UgxRPY5EynbR9/WHIBTCtHAxzm99H9ExNnZnelBBebMZ7ZgXACHdhnxrLqJnwLJPBHlVFmJhIoFte+l0P4OvY1/sLTGBtLT7SE+7D0ky7NmuBlVViUTChMNhIpEIkUj4ounY66HTof4QAX8QVY9CksZZ1dtVCwdrh25DFEU2bboTh2P0hJIgCJgsEiaLhMN1+RsqVdEI918cBQ/7lYvTUgIK0bBKNKwCIm6m4GbK4Lr6TX0czdjBp1o+zsfmfZxbso1CNleCrmio25tRD8V6OMTCROQNeQgJk+MyIEgi8k3ZsRLnL9eh1/nOpbAVJI53866aiBrh8ZP/xfN1zwGwwn0DD855mETzxNsXg8mDpurUHurk2LYmgn2xKohpeQ5K1+eQXjCxb85HgslxNp2AhP7+PP6f/ABUFcuGjTge/CrCGBTk0HUd7VQvyuuN0K+AJCAtz0Ba5B5M7zhLJNpGO4/jnfc3QEXQZJLr15KmvR9rwWwEaWJHgK4WRVHOE8GXFsQXT0eGzFNV5doaIcT+WCxmzGYLZrMFi8WC2Ww+77VEenp8FdaRZJGERDMJl8nXreo7xa9OPs7hlnJsUSdpegbrXLdRaluI0q9Tc7gFehNZ0rCJBY23sOfMfspmPsa/rfgkblt87XM8oXlDKC/UoneEQBSQbsxEWpA+KW9GpKJExPunx9JbGvxE/1yDtMiNdEMGwgRxt2kKNPLYoa9zqu8ksiDziemf5j0F/zQpvy+DiYGu6TQe66ZiayP+rlgVxOQMG6Xrc8iYmmQcmwMYonqM0XWd/id+SfCpJwGwffijJPzLJ8fkgNR9EZStjWjVMRcIIceOvD4X8YJIo6L0oGrPUFm5DV2PACIpKXeR5rsHsS4KYZVI00BVs+KJNUgmHA7T19dHQ0PtZYTxuddnpzXt2gfJCYJwkRC+1LTZbCbQoVB/qIeIHwRdonBuBnPW5pHgsL3j8XL8+MFrbudY0xho4H9PPcG2li0A2KwJvGvGJt5X+AHspnNdiWJmG2m2qZza1UrLqV5mtC+HdvjD4a0ULnVxx/JbDFvA89B1He2YF2VrEygaJJsx3V5wrkdqkiI4TJjeOwV1Xxvq7lbU/e1ojQMlzpMt4928d+TNltf5UcV3CSgBMmyZfH3+Y0xPnjkubdE0jf7+flRVQZIMuXA9ous6rad7qdjSRE9LrJCbw2Vh9tpscme7JuQ4jNHE+JWMIXo0iv973yL86ksxy7zPfwnru+4c/e3qOtqRLpTtzRDRwCwir85CLE29SJz19m2jsfGb6HrMWzIpaT0ez6exWgpi68qJEH25Hr3ej/K3M2hzUpFvykIwxZeNlaqq9PR46erqPO/Rgd/vA+DAgQNXvU5RFN9RCL/TdOy1BVmWL3sDFegOc3BzHS2VvUAi7qwEFr6rAFf25MtT6wh18NTpX/Ni4wtouopJNPHuvLv54JT7L1nEQhAEPEWJeIoS8XWGqNhZS/3hbrJ6phJ+BZ7a+TqlK/OZs7QI2Rxfx+RYo4fVmCvGyYFS4zNSkNfmTHrLubMIooC8LCNW4nxzLXprP5GnKpHX5yJNj78CKRE1zC9P/Jy/1f8FgFWem3hgzkM4TGPfpR6JRDhx4ihHjhyir6+Ht97aT3q6m4yMTDyeTDyeLJxOpxGdnOR01sWqIHbWDVRBdJqYuSaLwgVpRvDibTBE9Rih+f34vvog0YP7wWYj8Zvfxbxsxehv1xtCea0BvTE2yl+ckhi7sDqHdsOraj8tLT/C2/2XgTklFBc/QoJtaIREcJpjEaCDA4OBjnQRbfAj35aHmDn2oi9m7efD6+0YIqB7erxomnbR8pIkYbVaSU52vY0QPj9aPHT6SgTxtaAqGqd2n/OcNlkkZq/PZspi9zXb0cUbvZFe/lj9FH+te46IFkFEZGPOHdw39Z/x2DKuaB3ONCsr7pzOwluivLatjI5DYeyBZKpe7aHqjf1MW5LJtGUeEpLiOzI5Gmit/UQ310JPBEwi8tocxJkp16UIErPtmO8vQXm1Ae10L8rmOrQ6H/LN2XETDGgMNPDNQ1+jqu8UJtHEp6b/B3fmv2fMv6++vl6OHDnEiRMVRCIxVx9ZllEUhba2FtraWgaXTUiwD4rsjIws0tM9mMYghdEAdFWHsAoRFT2sQnjgOaINThNWSesQiLY0XvX6e/1RjtX4aPPG0jxMskBJnoOibDtSXwT1jWbG29zU1SegFyhxNyYkvlozSVHb2uh78HOoNdUILhdJP/hP5JIZo7pNXdVR97ejlrWCqkOCjHxzDuK0i3Of+vsrqG/4CpFIA4JgIiPjM7S3zbhIUJ9FEATkhW7EPCfKiwNVzf54OpabvdQzat1BoVAIrzcWcT4rnr3ezsGT/4UkJiaTmpo25JGUlMLJk4eZOXPBqLRxuLSf6ePgP+ro64j5Q+eVuph7Wy425+Ty9+xXAjx35hmePfMH+pVYV+LqjJv552kfJ8+RP6x1WhJM3L7pRrpu7uI3rz2DfCKNDH8hp3a2cWpXG7mzXExb4SE1d/IPqtV1fdD9Ak2PDUC+Pf+iFK/rDcEqI99REOux29aEdtRLtDkQK8OePr4lzl9vfo2fHP0+/Uo/WQnZfH3+Y0xLmj5m29d1ndbWZsrLD1BTU4Wu6wBkZmYzb95CgsE+iotn0d7eSmtrTFi3trbQ3x+gpqaKmpoqIHZdSE1NJyMjJrI9nkySkpKvyxu5d0JXNQhrMSEcOU8Qh1X0iDYoiPVB0XzevIHlUfSL1quh4xOCeAU/XtFPt+BHQyejKZlszYVLdyDwzt+FX9U5GVJpisbWLwFTLCLFVhGTNwTeEBeHqsaHFAS06l6k0tTxbsoQDFE9yihVp+h74P+gdXYg5ReQ+MOfImVmjeo2tbZ+lFca0Dti1mXiLBfy6iwE29CvW9cV2tt/RVv7/wNUrNap5OZ+B5t1Kh3tl8/LFdNtmO6dhrpzwMZqdyvamT5MG68tb1FVFbxe70UCOhDwX3J5m82Gy5U+RDy7XGkTImoSCkQ58koDtYe6AHCkWlh4Rz6eKRMrV/1yRNQwf6//K3+o/g09kVgp9cVpS/mXkk+OmIBItaXy+Xf9G9sXb+OpsicoqF/AlK55NBz10nDUS2qunanLPeTMdCFKk+9Cr/dHUV6uRzsTS3GS5qch3ZiFIBvdtBATfdLcNIQse2zQpjccK3F+Uzbi3ItT4UabsBrmv4//X/7R8P+z995Rcpznme+vUld17unJEZgBBnFIkCApBonKwQoO63VYr+1j+zrf9ZHtddj1aq29K4ddW9dhfew9TrJsWV752j7rIEuyJCpYViBFEiTSABgAAwwmz3ROVdUVvvtH9fR0TwBnwAFAcvmc852q6lRVXVXf93zv+7zv+3cAvLH/Lfz7if9ATLszkz/P87h6dYrTp59lZWUZCCRu4+NHOHHiAXoaqV0nJ0+h6wbDw/sZHt4PBES8WMy3kexsdpVMZoVMZoVz504DYBhG05Ld29tPT08fuv7y9RwJ19+W6AbE2N/SetxKkrcixLs6BgSmVCenm+SVKnmpQo4yea+yZXGsG0qQ7cdQdQaT/Qym+hhK9pMw1mVFpuly4WKB69crCAGyDGOjcQ4fTmEYLw1vzkbMZ2YZfgnKuF4l1bcR9aefovyf/yObIntNAAAgAElEQVSiVkU9cT+J//ZB5PjtS4ckHD8Iynl2JSjikgihvW0YeYs0N7Y9y+zs+6iZZwDo6vpe+np/AlneXYcnqUEaK3k0EWitF2vUP3IJ9U2DyBPpmw5UQghKpWKTOAckOkOhkG9aS1qhqirpdCfpdBedneskOhJ5+WmNhS+YPpXh7GdmqZsesipx9PX9HHldf1vhk5c7PN/lM/P/xJ9d/hArVjBwH0tN8MOHf5wTnfffln2+vv9NnHjPSX5v8rf4i2sfYGLpcSZWX0d2FrKz00SScxx8uIexB7sJhV8ZXaA/U8b51AxUXTAU1HeMvOyCiO8U5O4w2vccDizWZ7O4n5tbL3F+h+6HG5UZPvDcLzJdvoImh/h3R3+Sbxz5ljtC7C3L5Pz5M5w9+3zTUGEYBhMT9zExcYJo9IVJvSRJpFJpUqk0R44cB8BxHFZWlpoke2lpAdOsMTNzjZmZa83vptOdbUQ7nb7zExoI+mAxWyE+C6650iDJfouFuGEVbpVUeC+OEANBBiddAV1BCimgy0Gcg65ASGmuS7qMI/vknRJZs0CumidXypEtZLGsRq7/DRw6Fou1GZjm568jhMzc3AyVSoWr2etczV4HIJFIMtC7DyXXTeaSG1RBlGD0ZBfH3jRA9CUe0FuZnEV6CY6Vr4wR5SUI65P/SOXXfwU8j9Cb30b8P70f6TbO0P0bjSIuhUYRlwe6UV7bt0kzKIQgn/97FhZ/Dd830dQehoZ/iXjs4Re1f3lfPNAtNsoFu5+ZRb5WQn3rMFJExTRrbQGDAYnO4rrOpt8KOuyOpsV5jUAnEklk+aX3EO0WhcUaz378OtnZQOfeezDByffsI975ynHRCyH40tIX+PDUH3GjOgPAWPwAP3jox3ik57HbPogmQ0n+033/D1/t/zK/de7XeXbo0xzNPMpjmXdTK8KZz8xx/gsL7L+/i/FHekjcZQnArUJ4Au9rS3hPBRMWaSgaeIpeYbKhvYakyWhvH8bbFwu01leK1JdrQSGcodtrKX5i/tP85rlfx/JMhiLDvP/kL3Ewcei27hMgl8ty+vQppqYmcd0gtWc63cmJEyc5dOgoqvriPHuapjE4OMzg4DCwFu9SapLs5eVFVleXyeWy5HJZLlw4B0AoFKKnp69Jsvv6+jGM2/c8+jkL/1wObzIHVZceZDwWdvZlGQitkd41Yiy3ba8T4wZZbvu8DKq8qf/zfZ9CIb9uXFoNxshSqbjlYYRCocb42N3mnTWM9jHE8yyOHTvZ9CzMzd1gdvYG87PzuAtJVi/HkEUwBotEie57VHqOghZ55Xny7hReJdV7DCEE5p9+iNqf/CEA4e/6HiI/9hNIt4kMCsvF/dIC/tlGEZcuA/Xtw1sGDbpunrn5D1AqfQGAZPLtDA68D1XdG4uWFFYR7xgg110n8/RVctemyH34n8nrNUx76yp6kUi0RbbRTTrdRTqdftEd/EsRju1x/vPzXH5yGeGDEde4753DQVqiV4juUAjBM5mv86FLf8BU6SIA/ZEBfmD8h3nzwNuQpTs7KXqs93Xcmz7B/7zwO/yT8gnO9nyJR5238XjmmynNuFz9+gpXv75C/6Ekhx7rpWcs8bK5FqJUx/nH64jFWjCRfqQP5ZHbF9PwSoRyuAO5L4LziRnEYg3nr66gPNaH8pq9/x8tz+J3z/8Wn5z7OABv7n8b//6enyei3j5PmxCC2dkZTp9+lhs3rjdf37dvlBMnTjI0tO+23e+SJJFIJEkkkoyPBxIv13XJZFYaJHuBpaVFKpUyc3M3mJu70fxuMtnR0GYHgZCdnd0vyqAibA//UgHvfA6xUF0/xg6dYsSio6d7g/U4sBRvtB6jSi/q/xJCUK1W2mKCstlV8vkcnrdZuiHLMh0d6YZxad3AFIvtLvPKmmchHksRKvdRP72IXQ0mVlLCpKBPUVeKZK7C5NVnkGWZ3t5+hoZGGBoaobe3H0V5acpAXmp4lVTvIYTrUvl//zv2J/4BZJnoT/4M4W/99tu2P+9yAfdzc4HLV5FQHu5FeU3PlgUOyuWvMDv3X3DdDLIcY3DgF0il3nXLHYTv+5RKhQ0p6zIUi0H6LuRGA7BBk1XSXd10drUS6E7C4Vd2vlwIOtL5yTzPffIGZslBkmD8kR6Ov2WQkPHKeQQn8+f440u/z/O5QI/fqXfxvQd/gHcNfyOqfPfOM6bF+fl738eb+t/Cb5z9Nb4mfYanBz/P9977oxyef5QbZ3IsThVZnCqS7Akz/lgv++7tfEnLcLyGNwjbg5iG9u7bb2F9pUJK6mjfOY73lUW8p1fwvrIUlDh/1z6k2N5M7mcq1/nAqf/Mtco0ITnETxz7ad49/E23jdA6jsOlS5OcOXOKfD4wuKiqypEjx7n33vvp6Lg7wV2qqtLXN0Bf3wDwAACVSpnl5aUmyV5dXaZYzFMs5rl0abL5vZ6evqYlu7d3gGj05pMRIQRiroJ3Loc/VQzytANoMvLhFMpEGmkgyuqF5+g+NrTn51qv2xvIc9Bs29ry8/F4osU7G4yRqVTHnpBZ3xPMnM5w/vML1IpBYH/ncJR73jZEz2gC132MpaWF5uRmZWWJxcV5Fhfnefrpr6FpGgMDQwwN7WNoaITOzq6XjfHhTuOVM6LfZfi1KuVf/AWcrz8Juk78v/wy+uNvuC37ElUnKOJyOXANSQPRwDq9hXzA9y0Wl36bbPYvAYhGTjI8/EuEQoM725cQ1Gq1TSnr8vls04XYirUZ8Vrn0JFTSU06xHwDuWKgvn7fK77wRCsqeZvn/nGGxangWqUHozzwTfvoGHj56cC3w3TpKn8y9Qd8deXLAMS1ON819r18y/5vw1BeOpKWh7of4UOPf5Q/vPQ/+fiNv+XDmd/jQNdn+Okf+Y9wKcmVp1Yorpg883fXOfvZOQ481MOB1/QQjr90vCbC8XG/OI9/JghslQ8kUN8xcse0wK9USIqE+voB5JE4zqeCSoz1j1xE/YYRlLEX58n7zNyn+O3zH8TyLIajI7z//l/mQOLgHh15OyqVMmfPPs/582ea5C0ajXHvvfdz7Ng9t1VWcauIxeLEYnEOHBgHggDKbDbTJNnLy4sUiwUWFuZYWFhPDxePJ9q02d3d3SiKiijV8c7n8M7noLieGUoaiqJMdCKPJwNr9B5hq5oIuVyGcrm05ed13WiTbKyth0IvXh4qRJBqT9RcqLkYGcHiU8uc/doyhUYVxGRPmIm3DjJwZD0zi6qqTas0gG1bzM/PMTc3w9zcDfL5XJs2PhyOMDQ03CTZicSr8RtreLUn3gN4mVVKP//TeJenkJIpEr/2m2jHJ/Z8P0II/HM53H9eCCxUmoz6eD/yfVvPGmvmBWZn34dtTwMqfb3/N93d34ckbdZZ27ZNpVKiXC5TqZSYnr7M1NQVstnMelDEBmwMiujs7KKjI72p8pZ/Xw33EzNBtP3/uozy2kZZ9Fewm9pzfS59ZYkLX1zAcwWaoXDPW4cYe6j7FZNzeqE2z59O/RGfW/gsAoGhGPzr/d/Jd47927tSsGIniGpRfnri53hD35v4jbP/navly7z3+R/hu8a+h+/+qe9j+UKFqa8tk1+oMfnFBS7+yyLD96Q59GjvXZ8I+RkzeI4yFihSUMBpm2f/Vdwa5P1BbIjzqRuImTLu315DnOxGebx/11lUTNfkd87/Bp+e/yQAbx14Bz898XOE1b03KiwvL3H69LNcvTrVzM/f09PHffc9wNjY+MvKda8oCj09vfT09HLPPUEws2nW2rTZy8uLlMslyuUSV65cAkCWZLrUJD1mjB4/SY+fJBqNoU50ohxPI3W8ONJ6KzUROjo62+SNa4H1u3lmhS+g5jaIsoNorruImhMsq43XTLctmHIQBVjkDYCb0iCioqV1pOkS3ooJMRUppiFFtcArE9OQVBldNxgbO8jYWDD5q1TKzM/PMjsbkOxqtcLly5e4fDn47xOJFENDIwwPjzA4OPx/hAd6O7xKql8k3GtXg5R5y0vIQ8MkP/jbKEPDe74fUbBxPjuLuBFEa8ujCdS3DiElNgckCeGxmvkIy8u/hxAuodB+OtPvo17vY2rqUqMzKreRaMfZHDC4hlBIp7Oz8wWDIraD3BtB+97Dgfb7+UxQNOZaCe2d+7Y8/pc7NuWcvjfNiW8YeUlZPF8MslaGP7/yYT4x+w94wkOVVL5x5Fv47oPfT1pP3+3D2xFOdj3IHz/+ET409Qf87fW/4S+u/hlfWf4SP3fv+3jriWNkZipMfXWJ+YsFZp7PMvN8lu79cQ492kv/kdQdnRgJIfDP5nC/MAeuQOrQg9zTPf/nDly3E1JUQ/vXYw0pyCLeqVX8uUqQ03qHxOxaeZoPPPeLzFSuocs67z3+M3zD0Lv3dALk+z7T01c4c+ZZFheDQDtJkjhw4BD33fdAQ2LxykA4HGH//gPs338ACM49l8uwdPkGS1dvsFxYoUCVFSfPipoHZgGI6FH6yv30Xhugz+zfcYGavaqJsJ0OXDheOxluJcitpLnqgLW7MisuYPsCyxcIIKzIhBUJtYWcC6rb/4ChBAS7QbSlmEY4pnEwOsD48X3wGo2iU2JuYTYIepyfpVQqMDlZYHJyLZtYT9PyPTAw9LJIb7tXkLZKXfZywupq+a6dwOW//RjpP/wjRKWCenyCxH/7DeSOvc2bKPxGMYevLgb5LcMK6puGkBuum8DKbLUQ5Wlc7w9Q1asArKxMcHnqHnz/5vMnVdWIxxPE43FisQSWVeHo0RO3FBRxM3jTJdxP34CaG5RLf+sQytE7S8TOnn+ae44/tOe/a1UcTv/TLDOnA9d8vNPg5Dfuo/fA7UujuBUmJ0/dluI2ZafEx65+lL+9/tfYvo2MzNsGv4HvG/9B+iL9e76/rXA7zu1s7jQfPPOrzNVmkZH59rHv4vvHfwhd0ankLC4/ucK1U6u4dmCNinbojD/aw+j93Wh7mMN1q3MTlov72SCjDjRyzr95cE/d13cKt+u+vJ3wF6s4n5gJZARao786trm/Wjs3IQT/NPcJfuf8b2D7Nvti+3n//b/MaHxsz47Jtm0mJ89y9uxzTYlBKKRz/Pg9TEzcTyKxs/5G+IK66WJVXeyKg1V1sCoudtXBqjjYVRer4lAtV+kf66R3LEHPgcRdL0glai7ehRz+uVzgtWmg3qOSHfJY0SssZ5dZXl7cpF+WJImuru4W2Ugfly6dJZXqflE1EVRVBdNDmC5UN1qTN1uYcXZZQiWsIkVViKhIjebrKuWaQzZjsTxfpVB0sAX4gCRD10gcJV3hsXffH8SH1H1ExYGKg2g0quvrwbYL/g4pVVRFimoQU7EUl4JTZrWaZbG0TFmY1CQbCwdZkenrG2iS7J6evj3xnJw7f4qJ43enP+nujm9LiF4l1bcI+4lPU/qV/4rkuoRe/0biv/gBpB1abncKf8XE/vQ1KqsFKpJFbUChNqxSsauUyyUqlTLlcqmhbRZ091zj4MGvo6oO9brB1KXHyOcHkSSJaDRKLLZOmjcudV1vI863cwAUNRf3MzfwrwYDgnw4FVjdb0PQnuM7XCld5kLhHJP581wonGfRXGAkuo+jqeMc75jgaGqC/fFRFOnWHnThC6afXeXMZ+ZwrLWc0wMcebwP5S4U3tjra2e6Jv/7+l/xl9N/QdUNBpvHe9/IDxz6YfbHR/dsPzvB7bovbc/mw1N/xN9c+0t8fIajI/zcve9jouMeABzL49qpVS4/uUI13yjdqyuMPtDFwUd6ib1I1zJsPjd/oUHoSvXGBHQY5ehLr9jBTvFyJNUQZI5wPzuLf6kxsTnWgfqWobaJzeTkKUYPHeG3zn2QJxY+DcA7Bt/Fe4//DGF1b3TMhUKeM2ee4+LFc03PYjLZwYkT93P48HFCoRCe6zfJsL0NSW6+XnMQt1AeL9Ft0HMgQe9Ygu7R+B0Jtha+wL9Wwj+Xw58u0izrF1ZQjqaRJ9KbKmO2FqhZyzaSzWa2rIGwEaqq0tXRRU+8m+5oJx1GkoQaRXPlDdZkZ50o74aJKFJAkKNaUGa7QZSDZctrURUMtSmVrBVtFi4VWZwqsDJdxmsh53pUpW88ycChFL0HE4TC6q6fOSFEMDmo1BEVNyDgDeLdJOPVBvneAXx8qtjUpDo1yQ6ItuJidMaI93fSOdJParAbSVe2NdwJIVh0XC5YdS6ZNhcsm4tWnazj8Lv7Bngsfuc9dq+S6j2Gt7xE/tu/GYTA+LbvJPoTP4V0CzMvIQSWZbZJMcrlEpVyifJSjnK1jClt7W5qRTgM44eeIpmcAsD378PQf5xEYpBYLEE0Gt31zPB2D4BNl/YX54NZe0xDe+cI8siL0+KumiucL5wLSHThPFPFSzj+Dv5DJcLh1BGOpSY4lprgaOoYHTuQMuQXa5xqyTndN57k5HtGiN3FstB7de3qXp1PzP4DH73yp+TrQQaBBzof4gcP/yhHUluXsL/duN335YXCeX79zK8wU7mOhMS/2v/t/OChH20SI98XLFwscPlry6xeDyoXShIMHO3g0KO9dO2L3bJXp9Xa6T29gvflRRAg9YbR3rP/RVUpfSng5UqqoSWe5fMtEpx3rwddf/b5j/PR4l8wW72BoRj81PGf4+1D73zR+/V9nxvXb3D21FkWZpeQfQ3ZD5GKdtGZ6kOTIthVB7viYlUdnF1KBTRDwYhp6FG1sdQwYmpjqWFEVa7fmCIuD7IyXWL1ehm3vk7kJDkIvu4ZS9B7IEHncGxPDQl+tiWndK1B5KRA/ihPpJHHEltmu4JGOXAnaKLug+vj1GyKmRzFTI5KvkitVCHkyaTDHcTkMGFCaK6MbAUBf7uCrrST4bCGFFXbSLMUCXTNhDbnqt7y/D1Bdq7C4qUCi1NFisvt8U0dAxH6D6XoP5SkYzC6SZZ2u5454YlgQlFpIdxVd8P2zqUrnuTjhWVIGsx36VyKK1wMw5QmuIhHaQueGkXw+2ND3Be582Ptq6R6jyHqdSof/FVWOzsY/dH3bvtwuK7btCZvvSzjeTef8UlIxGIxYvEE8XiCWCzetpTkSywvfwDHWUaWwwz0/zwdHS++MtedGgBF3g6i7RdrACgPdqO8dmdBQbZnc7l4qY1EZ6zVTZ/baJUu38hgDCWY3GC93oj+yECTZB9LHWcscRBNDrRhju1x7nPzXHlyGSEgHNe4710jDB3vuGOBY44QrDgui422VHdZdl30/DLfPX6YgdCt6dg84fG5+c/wp5f/mCVzEYAjyWP80OEf42TXg3t5CrvGnbgv616dP7/yJ3xs+i/whUd/ZICfu+c/cV9n+37zC1WmvrrM7LkcfiM4qGMgwqFHexmaSG9JLjzPw7JMarUaphm0Wq3aCMRaYLBnmOi0S3wV4iJM7OQg6usHtiUOLye8HEi14ztYnonlWpieieWZwdK1sDyTWrFE9fQ8Vq2KpdapD4eopl2emP80jnAYjY3x/pO/zL7Y/m334fuCeq3damxVnYYEoyHFqDhUCiZ100MSO7/2kkxAiKMqekzDiGroMRWjQZJbybMeVXdEgFuvm+f65OarLF8tsTJdIjtbDQLpGlA0ma59sUAqMpYg1R+5afyB8MU68XV8cDxE1Q2s0tdKQTGzNRgKUpexHofT/I6/4TeC3+EWrPBtkGixIGtN2cWahblVikFE3bNn1K65LF0usnipwNKVInVznZiqIZneAwn6D6foH08SfoGYpLv9zAnHb5eYVB3quSpmpkSlbHFdlZmJGlxJqFxKKFyNydjK5vslVfc5XPI5XHU5WLc56JXp9JfpevsbCKV67/h5vUqqbwOEEJw+/RT9/fvbAv5al6ZZe8Hf0XUjIMjROJGSTHQVYkInHk+QfOMBYmNbJ733/TpLy79LJvMRACLhexge/hV0fWRPzu9OPozCF3hPLuE9uRxY5roN1HftQ+5ad+cJIVg0F5jMB+T5QuEcV0qX8UT7TDimxjmaOtYk0UdSx4hr7RrDrc4tZ+faJCIXi5NYXrseLySHOJQ4wony4ySfO4hflZEkOPhILxNvHtxTfa0QgpLnNwnzouOytLZed1h0XFZd76Yex2OGztuSUd6SiDKqv7AOUgjBV5a/xJ9M/SHXK0HqpH2xUX7w0I/w2t7XvySyTNzJ+3KqeJFfP/OrTJevAPDNI9/KDx/58bZiHUIIyrkaU08uMft8AccKRnJFF4SHbKSuIpZTbZDn2rY5areDqqrE40mSyWRzuVZQIx5PEgq9fAJ99+raeb6L6QUk12osTXeNALdut3zGNZsk2fIszOa21UKia5v6k51C8TTe1f0t/Jv+70NYckCYW0lyizXZ3qVUQEgeWlgmlooQSegbyHGrhVkjZCh7nlVp8vwpjo6f2IK4+rg1l/JilfJSjeqKhVNxUKVA3aAgEVIlIhEV3VAIqTKyEG0keE/Kfm8HCQjJoClBOeuW1rqdrWToHhlatzCvyS+M7SUJewkhBIUls2GNLpCbq9JKy2KdOv2HUgwcTtK1L74rT8AdHceFQAgLzyvjeRU8v4LvVfC8MjnXZMqCqbrGZTfCVTfBvJ/AZ/O59LhFDtp5xms1DpccDhdl+ssxNDuFJNqlRvbrMiQefusdOb9WvEqq9xiWZfKx/+/PqFVuEkFLUA1pLQfnVlbmWCwe6OCuFnGfmIOKAzIor+lFebh3W2utaV1mdvZ9WNYUoNDb88P09PwQknTr2raM6/JUxQxa1WTVcejSNNKqQqeqkFYaS3XzskNRUPag8/EXqjifmoFCnZpqc+U1ZS51z3GhMMmFwjkK9ULb52Vk9sfHOJY6zrGOwJo8FB15wap9O+loPN/leuUa5/PnuFA4z2ThHIVslcevfRsjhUD6sBy7ztkjTzAw3NU4hns4lDhESHlhN73jC5bcwLq8TpyddeLsuJgvEDAiAd2qQr+m0h/S6NdUOlWFLy8tclrW275/UNd4SyLG2xJRDhmhTYPFqcwz/PGl3+diMSi20Bfu5/vHf4i3DL79lrXmtwN3YpBYk2XVajXK1RL/e+Gv+WTu4/j4JEnyVvF2emo9TUtzM1+7kDHMHsK1QVQ3IN4CDyu8ghmZx9NqSJKEoYcJawZhWScsNAxXI2wraBZUJZty1KUScylVi1jWzUl4OBxpkuy1lkymiMeTxGKxF1WFbq8ghGDJXOTZi1+lb3iknQy3Ed52gmxtQZBNz9qRnOtWIUsKYSWMoRjBUjUIKxEMxcBQwoSJEK92ES6n0JcjKMs6sh0DbxeTGwn0sNpGiIXqkC0us5pbwJMsfNkh2Rnn3pP3cPjokU1pSjdCCBEEsq9Ze7e03m607HqBLGLtPbexXt/wOffFmnxfALIEQrRPNHQFKRUKJE96OyleX1c2EeQ28qzsrPrh3bDmunWP5aulRtGpAmZpPfuWrEh074/TfyhJ/+EU8S3qT+wUOz03IQS+b+L7DULsVfD9SoMcB6/5DaK8vr75dYFHhm5mGOU6o81lTuratE9ZeAwyx36m2cd19nGNfVwjioMQBo6jUbclXFfD9TRcJ4RST5JQhkhqgwgnzMG3fAdK6FX5x57ibpDqufwsH/urP0XxFSzVwtd91IhGNBojleygJ9nLUOcI+9L7iYW21wiLmoP7+flmAIzUFwmKuHRvHdgihE8m+79YWvodhKgTCg0zMvyrRCL37Pocqp7PM1WTJ6smT1ZMrti3PlBJQIcik1bVNsK9HRk3Ngz0vvCZrd4IrNC5c0zOP8+MmMWX2i9tKpTiaGqC46kJjnYc53DyyC2V+N1tJ+q5Ppe+vMTkPy/guwIRcrlx+BT/kvwHKl657bOqpHIgMc6B5DG6Y0eIRQ5jyp0sOV6btTnzAlZmgKgs0a+p9GkBYe7XVPpCanO9R1PRthg0JidPMXbkPr5aMXmiVOGLpRrlljyqwyGVtyZivCURRbODwi2nss8A0BFK870Hf4B3j3xTU+ryUsKtDoCu67bILWqb1gMJhkmtVsWyzE3BTEWtyDPdz1DQg2d1f3k/92bvRRMaiqISiUQIhyNEIhEMI4JcDFO7oVPNrt/rnYbEAVWmb8NgL4BrUZnLCYkD452Mn+wj1HAl1+s2pVKRUqlIsVikVCpQKpWaS9/f3rIqyzLxeGID6U4113eaEvNWkLOznMo8w6nsM5zKPMOKtbxnvy0hYTSIbyvpXSfB4Zb3w23bYTVYD2/zviZrSJKE7wuqOZvico3Csklx2aS4XKOas9lqyJQAXQJdlhpL0CUJXZcxUjpGWsfoCRPuixDqDaMgIeoeCzdmmb50ifxqFg0FVSj0dfYy1DdM3IghuWKd4NZbyLLrtxHiXWeT2CWEIkAToEmgSgGBDSmgqUghDUlTkULrRBdNBlXCrvsUMha55RqZRRPLdHEJDNSugKgM3apMtybRmQph3NPIKX0H4wfuFKmu5KxmkOHqtXJTMgZgxLWARB9K0Xsggaa/sCFDCB8hbDyvhi/MBik28f1ac31+7iI9vR0Ni3ELKfYrTYtysF4Fduel8ZBZYJDrjDHDKDPsZ0Yapcrmyq46LmNqkXG1xniozqGQ4KChEVajKHIMRYmhKHFkOYYsr09QHcdhaWmeubkbXJub5UaxiBnSMTUdX5L5wQcf5OjBQ7s67r3Aq6R6j2F5Fh947hc5lzlNxd869c4aUqEUfeEB+iMDDEQG6I8M0hfup3c+SseXbRQLUGWU1/Wh3N+9revOcZaZnXs/lcpTAKQ7vpX+/p9FUXYW+er4gtOmxZMNS/S5mkWrmtuQJE5GDR6OhnkkFsGcPk/v+D1kXY+c67UvPY+s6za3C97uOvSIqJFyp9HrV8G+gmVexvXarf4yCvvrQxyv7Oeoe5CJhx5j8NiRPXHH7aYTXZku8ezHZyg3UjftO9HJkbcPUtRl5us2F0rXuVg8x1zpArnqJer2LBt9u76cwNEP4oQO4OrjOKFRFNmgZ40oa+tEuT+0vmsZM2AAACAASURBVB2/xbRDG8/P8QVfr5o8Uary+VKVnOehOPNEC3+DbgZkOqzG+Ddj38237f+OPctWcDvQGsxXr9sbiPFG0lylVjMxzeq2+WW3g64bTaK8RpZDhs7X3K/yqeI/4gqXtNbJT/b9BI+KB6BYR+TtoBXsgDEAZU8wbfvM1v3mkBVTJbr7w9w4HOHplMzXFZ/VFgGoLkkcNkJMhA2Oh3Umwjr7dG2TN0gIQbVaaSHdBUqlIuVyQMBrtZt70nRd35Zwx+OJXQU3V50qp3PPNUj000350BoSWpIOKUU63rVOcJVwg9QaLaR33Srcuh1u2Q7Jmz0ttwohBFbFpbhcaxDngDyXVq22zAprkOQgVWayN0IkWUOuXkHPlVFrErpqoKKioKIIFdkP1iWhIfsakq8hbeHu3iv4soNQbHzFxlcsfMVGKPXmdvBevfG6ja9ajffqjfes9fean7UQSh2kFxpmFWQ53GgGshxp2Q6aZGpUryUozXRRLHRTrHTgi/V7TJIgNSDTPWrQOxajcySJFooiSbd3cn+7SLXn+mRmyixcyrE4VaSSba8Fkez36Rq16NxfJtpVQojNpNj3rQ3bJl5jW4jdScleCJJkNMhtDHmN6MoxZCWOIyeZ8XuZ9ru54ia54kSZdkLU2fwcphWZI2Gdw4bOUSPEkbDOSGjr/qvk+5v5RRvPWNt2qW7huf0PyTDfM3zn87G/Sqr3GK7r8KUvfZ5yucC9Dz2EF3VZMhdZrC2wYC6wWFtgqbbAorl4U1elImR6RBf9HcMMJIbojwTkuz8ckO+4FuSHLhQ/y/z8L+F5JRSlg6Gh95NMvOmmx+gLwZRVb1iia5yqWpgt11oBjod1HolFeCQa5kTEINRC6HfT0bhCkG95GLJey7pTZ6F6nWzlIpXaJTzrCoq7OSjQUzpwQwdx9AM4+jiuth/kEIqAtO2TrgvSIZWu7gidukqnqm6ygneoypaW24242bkJIch6HnN5k+ufXaB+IUj7ZyZVnnkkwZlOhZy3/Yxe8k3U+jTR+lUizlV86wqe116uVkJmND7G8dQExzomOJo6zlB0+AVlK9tBOD5isYo/X0Us1SiXi8R7O7dM0bQgr/A/rn2YZ1eeAHyEFMKMv51a4j2ktDhvSkR5ayLKw9FI2/1wNxCkxCo0ijAEbWVlESEEtZp5UyvtRsiy3EaQN65HIlHC4TCRSBTDCDcJpbDcJlEWuWA5U7zGbxp/zEUjII5vKbyGH13+duJ+i9ckoiJ16EgpHalDJxeWeWqmROl8Ea0aHLcZkjh1QOfpgwahhMaIa5ENRbhR31yIKSJLHDP0gGRHDI4bOkMh9abk0nEcyuVSg3QXmuR7zertutsXfArScMbaJCWtBFwJqVwsTvJs9mlOZZ7hYvECfose2VAM7k3fx/2dD/JA14OMxQ9y8cLzdzVoyrE9SivrxHmNRNu1rYPFwwmNZG+EZK+BkShRr5/GzEwhz6vEKoP0yAeIarsrz+wLD486nhQ0X7aDptgI1UZoFkKzIGQhQhZCtTcQXRuhWE1y7CsOaA6+7CEpUqNaroIkKTdZVwG5uS6hgCQ3lmrwOnJzvVjMkYhHNxE7sbYtTITYWYq1VghPwcyNUV0+Sm35KGZuFFpJtmIT6b5MtHeKWN91Ip15FKWFsEtGsFQiyNIaeW8n8w4RCkQoiDAF3yDvhyj4KjlPIe9L5Fwfs1qiL5EkKvtEJY+o5BKVHCKSTVSyiWASwSRMjQgVwqKCLGpbWobtqkxxbpDS3BiVxXF8d90bJGtVon3nifWfJdp3DtW4uUFuJ5DW/oNGUxrnLzW2S6UanZ37m9ZguUGUFSXesh60tclL3vW4YNmN9HV1Llo2M7azZdznoKZyNKxzxNA5YoQ4aIRQgbznrxNib50YbyTN7i7YmyrRNuZHKgV+4fAhurU7X8PwVVK9xyiXS3z0ox9qliZNJlOMjx/h0KEjdHR0Nj/nC5+snWWxNs9idYH56SssLl5jSc2wFMqSVQvb7QKAtBbhO9IeR0J5AGrqQeSOH6Y/dpTecB8hpV3HN1t3Akt0pcbXqyb5DRbkA7rGI7EID0fDPBg1bmoJvdXZe97ONQIJAx3yxcIFLK89DZAmh9gXP8RA/Aid0SOEw4eoK+k2Mr62rGxR/vVmSCpyQLKVdslJsB7IU5auXSSx71CbnnlNlrFsO0xctXjzGRPDETgKfPlYmK8dNvAaUckq0NtqYQ61Wps1+jSVWMN9L4RgoTYfZBopnOdC/jxXy5sDLONanKOp4xxNHW+m9Nuu1LeoOQGBnm8Q6ZXaC0a655USf9n1T3yy419wJQ9FyLzTegMPhP4Vz6TTfC4Ks+r6oxSTJN4QDvOWjhivS0YJ32Ztbq1WI5tdbSPQuVxmXa+8BTRNIxyOEomECYejG0hy+1LXje3zoDpew8pcR+StgEA31jG3Ju4ePn/X80U+kv576pJDWkrx3u6f4HVDb0Tq0LE1iedqFk9VAonVBdPGB2RfcHSuzqNTNv3ZxrnJMHw8jdZb4MQj91FVBBesOudNm/OmzTnTZsnZ/D8kFJnjhs5EJCDbxw2DXm1nwVVCCEzT3JJwl0pFKpVymwRGICiGiiyHl1k1VskYGTx5/b+RkRkLH+C+9AM80v8Y93Sd2CQfulNudt8TVLIWxWWTQgt5XssvvhGarpDsDZPsDZPo0dETK1jmKfILk+RnF5FXU6SdQ/SFx+jUB9omv7aoUdQXKGtZJE3BcWzsuo1dN7EtE8usYdYqOF4dz3fwd5mSQpNDhNQwIT2MHomhx+PoHUmMdAo9nsSIxdGjcUKRKHo0jh6NoRnhPQ2w28l1831nXYLg1HDnMnjTS7greURj0uAbDvTLiF4JYbibLLCO5VBa6qK8MEh5cT92sa9tH0qoTKTnEkrvNG7vIuWoT0lKUiRJiRRFEo1lkhLB65Z0e3IYh4RNhBphUWMob7NvQWJgMUQy3+7lcxMF/IFZtIEZoj2LxFRBTBbEZAld0bew6Ecalv5wMFFQIuvrmyYQBtKLiB8SQrDguFy0bC6YdS5ZNhdMm2V3c5+nAAONca5DUYjKMjJQ8f02q3Jxl17rqCwFBrIdxG4l5PY0hHczs8mrpPo2IJNZ4Stf+QLZbK4ty0d3dw/j40cZHz9MLBaQIj9j4n5mtpk2Tj6UQn3zIHXDb1q4gzbPornAYm2RkDvDt6dKdKqCug9/X9T4SkWFhrtFQiKtdxHW+3CUbjJ0kpc78dRuPLUHISfpC2kNOUeYh6PhXc3odnLDOr7D1dLlNhK9WNsiNV14ICCLjWDCA4nxHet17YZ7KJM1Wfn6ErlanZwukx+JUugxAiLeeKDzrveisij15V3e9UyVwVzQqeSGDMpv6KK7K0xfC4nuUl9cYKblWeupAPPB/5a1M5s+ty+2n6PJ4xzRD3OsNsrQSifygonYSA4kkLrDyINRpIEos4vXGO4cQdRcypUif2P9PX8rfQpLspGExJtKD/E9q++h31kPHhHA1ZjM53tVPt+rciW+PuHSPcFriz5vrkg87inEjZb0UhuLF9wkiT8E1tONxDmbzWybKScajbVVLsvnVzh+/CThcGRXpW+F6yNaJRpr1ue8HQQIbwdVRuoIIXUYgeW5xfpMWGG+NscHz/wqZ/OnARhJvx6p8/s4U9ept/StqgT3hQ0ejgXyquNhndJclamvLjE3mW8rwqFo8qbsDn5YIReCBU1wTfGZlDzmVYEZkhAtHoVOVWlKRo43Wqe6e0uO67pcXr3E08tP8nzhOabMi9RE+zVK1BP0mD30mD10WV1oYv16RCJREolEm6RkdXWBsbEjaJqGqmpo2npTlJtb3beCEAKz7KxbnpcC8lzKmPhbmMBkRSLeZTQIdIR4t0QoPkc5/wyZGxfJzy5RXrahkKZXH6MvPEpfeD96i8RO4GNGyzAcJnbiMOpgAkmSNvWXnudx9eoUp0+fYmV5EYSP4vuMDAyyf2iEcCiEXS1Tr1awq2XsWhW7VMIulrCrFWyzSt0x2V1FkQCSrKBH10l2KBJDj8aa2/rG7UZTtK2DLXdKXvyMGeSUvpDfVU5pp+Hp3GjFzBctnBs1QrM1kgs20Wp7716IyFzr1bjWq3K9V6NqbP5tFY+kVCVJhaRUIiGKJMkTF1niIkuSIj4SJnFMKYElJalJ8cZ2FDOgztSEThWdmgjh2ir7l10OLtQ5uOQQs9avkaPA9R6Ny/0aVwY0itHtDVe6JBFTZOKyTEyRicky8cYypmxY3/I15QW9iWvXzhWCabvOJbPOpBVM1C9b9paSChkwZAkJqPuCm/SOW343tQ0x3kiat4qv2g1eJdW3CXezTPnk5CmOHLmP+flZpqYuMD19uU27OTAwxEFlgJGrYQxfhZiG+pYhlIPbuwx932Fl5fdZWf0w4IO2n3zk25ire8xW57lcmWPJXMCsr3KzDjck6/RH+umPDAZa7vAAfQ1dd1944AV1s1vdsKvmyrrFtXCeqeJF6hvkLYYS5kjyaJNEH00dJ72DIio7gfB8vK8u4X19BQiKYqjv2ofcKLTiC0HB85uupq21WR5Zs8ZQNNoMAOzzJSJP5aicykEj5/T97x5h8NidyTkthGDVWmGycJ7zubNcyJzlcnUKh3brZNjTOWTt54g9ytHIUY5130N6eBBpILKputvY4WP83fW/4WPTf07ZCYIpX9v7OD8w/iOMRsfAdBE1Z706WHWtpG5QIeyG5/K5iOALHTLnk+u/rfmC12Q93rTs8sYVl5Sz4R6Ug0phIixT0m3ySpWcXybnlshZBUpme2Bn83e1UFvp387ObtLpTgyj/T69qeXFF1Cq47cS5zWNc6m+/eOiSEjJ0DppbiHPxLQt7wEhBNfqDk9VTL5WrvLc0sdR83+JJGx8OU6l4/sYTb+OR+IRHolGuD9qENlmAKkWbK48tcL080v4tryllndbSOCFFWq6RD4kUdQlqoZE1ZCp6jJVQ8KIaox0GIx3hDkeD3MsrJPcwkuVs3M81wgsPJV9hmVzqe39HqOXB7oe4mTngxyNTaDVlZYAynUtd7lcbHrxdoN2sh1C09TmtirpYOsIM4RfVXEqMvWShL/NiB9OqCR6wqT6IqT6IsS66ijhaXJLp8jMXCQ/t0x5ycXMGkiuRpcxRF94lP7wKCm9p+23vIhAHUujjCWRR+JIWwSRrd2XlmVy/vwZzp59vlnqWtcNJiZOMDFxomlo2Ql836deq2Av57EWc1jLeexMAbtQwq6UsF2Lum9S90xs36LumdR9C1fcWtC5GtIJtZHugHiXahWG9h0MCPoGMq7JBlwu4Z3LIZaCSZcArC6d/PEOiqMxspq0uU9ukQXsyLopBB0Vn9Flh/EVl5FlB6Pe/kCLrhDGvhgdo3EGRuP0REPE5e2LrKylgLtw4SzHj7/mJrsWlFctFqaCAiyZmUpbbm41oREaiyFGo5iDYaqyoOz7VDyfiu9T9jasN967teSN7QhJ0joZbxDuqCzhCTCFz2K1SknRKHn+LUzPAuiS1E6Sb2JNTu1RJrCd4FVSfZtwt0l160V1XZeZmWtcvnyB69em8RqaT1lIDMX6OfyaE4yOj29rYbOsa8zOvQ/TnAQkOrt+gOX49/Nk1eWpqsmZ1uBC4WJ4OQ6rRYakHAmRpV5fZrmh6S45pS33sYaOUEdDwz3YouMOWpfRzdnzT6MORNpI9Kq1sul3hqMjQXGUhhV6f2wURb69Gid/rhKk3is5oEqobxhEPtG5YwLcGuw2dy7Pc5+6gVV2kCQYf7SX428e3FH09V5A1D3EQg1/voK/UEUs1MD1qUsO1/R5LoSnuRif4WLkOsvS5sI2A5FBjqWOB1lROiYYie3nz57+A56ofq5p/b6v8yQ/dOjHONYxsfvjE4Klis0T+Qqfr9Y45a1r62QBJ014ba7OvUsZpHKevCiTk6oUpCqetEWgl5BIiQhpEaPDj5HWEqSNFLFYHDmiNfLErlceW7eIq0iaEuTMHZ5oWpnbWrEO26UhlIBEQJzlDeSZeGhHuX2XnUbayWqNJysmKxvcpINSjkj2QxQqZwB4Xe8b+KmJnyWtd271c5uwdl86tvfCJaYbr9e3kadsB0uTqOoSblhBi0jIepm6ssSqmGbev0ZNK2NqFUytjGFo3Nf1ACc7H+SBrocYiAzurAqc77cFUK61TGYZw4jgug6Os95c18Fbi1MQEoobRnWjqG4UxY2iOlEUf+tMJb7k4KpVPK2Kq9Zw1QpqbJlofIWwkkO1K1BxsHMqtVUD3wme65jaQX9klL7wKD3hEVRp3Urry4JaWsLukXEGQpAMoYVCTat6k+irWlN7//TT/0K1anHp0mRTstTRkebEiQc4dOjorrwqO4Hw/EDjnzERqxYiY+FnTCg7eMKl7lnYvkndC4i3Lds4hkNdc6jLNnVhYbsmdbMSWMarZfybxIrcDJ5m4ITCWEaEWjhCKRyhqkewjDCmEcHUg/fMltfqmh5EJvLC1s1WItfRsG4KX1BYqrF8tcTydInMTKVtMirJEp1D0WY59fRQdNv8zluRM8/xWbleblYybJUOSTJ0DseauaMTPbuX2wghMIUIyLbnN0n41mTcayPjreu7V7IHCMsSXapCt6LQpaktEsm1th6zFJF3lprwTuNVUn2b8FIi1RCQJO/Li5jPLXFdXuWqscKCn0U05omqqjE2dpDx8SMMD+9DURSEEORyf83C4m8ihIWt9PKp0M/yj/UDbbmGZWAirAcu5GiEExEdfRvrV8UpB5KSprxkvrm9bC7ibGfiIUgL5wt/k/4vqsY4mjrWJNFHksdIhBLb/MrthbA93M/P4U8GenN5LIH69uGg0tULYHLyFCN9xzj18RmWrgSTj/RQlAe+aT8d/bdHg9c87oqDP19Z10OvmpssqFKHjjQYDeQcg7EgX6skkbOzLcVvznOpeGFTgRoJqXmvHUoc4YcO/xgPdD20J51ivV7namaVz+aKfLnuc6mR1mgNvaUco6sLjGUWSFg1YkaMdCRFOpQkrcRJixgJJ4xi+oFl3NzlkKDK+L6H7N/kXGIaUnpdotGUa6RCu654VvI8nq5aPFWp8WTV5Jrd/sykFaXxLIZ5OBZmMKQhhOATs3/P71/8XWpujYSW4N8d+yneOvCOF7wGtzJI+J4fEO6WIiOtJNyqOJTLDrVq4IHYYp6zLWRFumn56taKfXpEQ96iEtp25yeEoFasB9KNpRqF5RqFJZNK1mqTwqxBkkFPgJYANeahRBwwTKTQLJJ8A+pzuMUsTt7CymrUVg08e31yr0ohesP76I+N0hceIyq3ewuzUpl5OcecnGVJLmxK57ntfyQraJrWVtRnZGQ/J048wPDwvjtORoTlIjLrJHtt3al7VFSJikawXGtxlWpSoxJVqYU8TGFiOTWcagXXrCJqVbxqCdkyMWwTw6oRtmoYttlYWki3YgOVFbRIFD0aI9wmQ7k1iYrn+mRnK81KjxsLqKghma59cXobJDvZG25OpNfuy1qxzuJUgcVLRZanS20kPRRR6R9P0n8oSd94klD4zgfH+UIwU3easRbnTYsLZh1rA4eTCGRgPapC2Kpwf1cPx8I6Q6Gg7kRaUdDuchD6XuBVUn2b8FIi1f61Es5nZ6HsgATKQz0oj/Zh1k2uXLnE1NRFlpcXm583DIPOwyOk039HynsWgC/xRj7C/4UpBZkExnSNR6IRHo4FwYWJW0yz1gpPeGStTEO/3arnDgh4zs4iITEaH2sGzh3rmGB4B4VV7jS8i/mgcI7tQVhFffvwlvIaz/WbROPMVy6QuQC+K9AMhXvfPsTYA9unM7xVCCECa9J8Bb9BoilucM3KIPVEGgS6QaQjO7Nqeb7Ltcp0S4Ga88xVb9Cr9fLjE+/l8b433tKg7nkehUK+Rfu8SjaboVxu937YisZMZy8zvUPMpHpwWyZ4h3SNtyVjvC0RY0zfRkLhC7BapSftkpR1aUrwWrP6WkRtJ82t5Fm79fvT9n2er1k81cjdfr4RXLiGiCzxYDTcjFMY17dP7bZsLvGbZ3+NpzNBCsxHel7LT0/8PN1G97b73+tBwhc+0+UrTTnHmexp/DpEnDhhJ07ESZBijJC/D+F2YzgJohZEbZ+o5aPvcs4TiqhblsfWYxpGRGV66iphuSvQPS+bOPYWllEJYh16U/e8FkAYTrrUncuY5kWKufNkrl+huJCnthKilgnj1jaTnO7EIPu7J+gJHSBqx5DE+rXyQxJ2r0qtS6LS4WGrbpvlfKv1rd5bGz9lWebo0Qnuvfck6fTOPBM7Rd0XlH1vkwVzJxKDtc/YezDOJxyxnonJl+hM6HSlDTpUl1TdJmabRKwaulUDs4pda+jFq5WGdrzRahXcXVYWXYMa0tuCMtcJeLxFnhJD0cJUcjKFJY/srEs5097v6hGVnrEE3aNxbly9gZM1KC63B9Sn+iL0Hw5yR6eHojctt77XEEIw77htBHrSrG8ZuD+oqc0YiomwwdGw3gyUv9tlym8nXiXVtwkvBVItai7uF+fxLwRWU6knjPqOYeSezVbP67kcn7w+w9fKVWKxK/zb0J+QpESFGH/Cj3BVeR2PJaJNIt1zF9LFmK7JxYvPc//Eo3d83zuFEKLhJnexVmpUv7KEtWJiC6h3GNRTIeya2ywN7FibB/DUqMLQg2EiCX2Ta3etyfLOS9UK10csm+uW6IUqbNxvSEbqD8izPBhF6o8gaXsnNbE8i6sXz3P8+AMvfLxCUKmU2wIGs9kM+Xxuy3R1sqzQ0ZFu0z13dnYRjcYwheDL5RpPlKp8qVxtC4DZH9Ia5dJjHNuimuNWx+X7FVyviOcW8LwSrlvAtfOsLF+nZ2AkiHqXFCSCtF9BSrC1dQWpkT7sZuu+UJiqK3zdlHm6Bqctgd1q3QLuDWs8HDN4OBrhnkiYkLzzayWE4NPzn+T3Jv8HVbdCVI3y40ffyzuH3rPlf7AXg8RCbb5Jop/LPktxQxXS/bFRTnY9yMnOh7g3fR8xLSjUYPs+U42MI+caA/mNqk3Y9olaokG0BQlbMORAjyORsAW65SNq7q5LbwPoUXUTeU72hBFSHtO6iGVepJyfJDM7TWmhTG3VoLYaxqlsnnSqhkrv4CgjnSfplocxChqS3UJAJILnbn8ceTSB1BN+UZNoIQR+NkN9dgZ7dpbM9csMjR9DTiSRkslgmUhSj0apSNImN/9NyfEGN399D8ZoFYgpMtHWYDhZJuYJYpZPzPSIVlyiJYdY2SXmCmKOIOZC3BWk6gJNkZDHU0FxlpHYi7LCe47TIN2VQDdeXSfg66286f1blahoRgQlFAFh4Doavq8jSQaSFAZJB0lH1Qw6hjroHe2i73APia4kWjiCcguBvrvFiuM2n7vzpsV5096y/kNPMxDZaAYip9S9z+L1csCrpPo24a6S6vOnOCyP4n5hLki9pUooj/WjtFg9a77PqarFk5UaT1VNLlp1dGHyPfwpb+YJAKadw3x57p10ZGySZoXOdCfj40c5dOgIicTu8qDu2bndhRvW9wX1Wrt21Ko6Dbf2unt7jShvFeG/HQQCX64jZAdPsTEjczh68QW/J0lSC9kOgqea24qKWpdQLVBqArXqo/lKUP5BKEGFNCNEqDtGqDdGaCCB1h0jpIfa9Jh7ja2unW1bm8hzNpuhXt86zVgikSSdbg8cTCZTOzpm2/d5qmry2WKVL5QrFFsqh/UpDo8beV6rzXNYvoHwC7huEc8Lmtsg0but7rUTCP7/9t48yrLkru/8RMRd33u5VFbWXt3VanV3dLe6tbWQxCrwALLFyEgIZkBwrLaMEYIB2XjOscfYRpzDgGewkGUBNoIZ++Bj+Yw9NljYSAcw6yC0oKXVi/q2Wi31Vntl5su33D1i/rg3M19WZVZnVWZ1Vqbic05kxI1733vxe+/mvd/7i4hfwFmO8Qgv51FezmO8jJFYP3HsVvsV7uMLvIyHuZsvEnG5R02wPvavbGL9toKdDeIDL1WWD59f4gujZiLXvd0u7zh2knm/0zwMtA8Hy4NlZmcOI0SAkCFC+EgRImSAFEFbv748KEse7n+Fh/pP8tBiwrlsfRSZQ9FhXn3wAR6Yfy2vOvgAB6MrlwvejHFteDzLJ272OU9vEEM7loJ7goD7hY82klOVZLqw5Kv/s80Y8LRY5tTdJ5lthXTYVRTFs6Tp46RZwqj/OJeee4rB2YLxhYj0QkTev3JlPeUrDpw8xqFb7+X47D3M1gfxz9fYC5f9VlN+E3nitinkLT0IFZWF3FoKaylMk+fWUFgoWgGbW0tpLbmx5GlKdukS2dISeb9PNhxQDEfkaUqBpfB9Ss8nC0KGcYdR3GEUx00edSh3YCy1J9ggQoRaFw1io0gRk+VIbH1crC3q1WEj9mJK//QFZu+/BalnEdGL7+RZbZe1VHm2Ksbz4WDV870uispl4rxIR2y4DOYWUb6PH3UI4g5+3CGI4iaPO219ux11JurjieM7qInzYLGq24fXbPX/6sIGYewOKMnL4mhdJJ9rjcnsRPWNwYnqG4BZGLP4kUfoXWpvrLdM4X/HLVSzAY+mOX8xHPPJYcpDabYuwPndfImf4F8wa08DPkeO/iSHDr6ds2fP8MQTj/Pkk8m68XlHjx7jzjvv4Y477qLT2XxJ7mYmc3FF7M+N0+XHjNuVm9a2s7xgeup2/OAovn+UwD/W5MFRPG++FQ4vTFWaK8TwZhOvrtXb5QVydaynFwlqUZBnA0ZLl1gWy1SyWRzByAIrKpTncfjwEaSEAwfmqaqVLt9i027f64lisFVWxmOuRTkINvSWT25vtm/l9RbBww9/mrkDh1lYuLAqnofDjaNuRFG8LurG3FyTgmD92EVrq9Zj3KeuW+9xvURd9Zu8Xqaulhrv8qpA7lPZgse5l0/xev6S17Ek1iLBzNpFHuBTvJZPcDeP4k0IaSk7Ix/gigAAIABJREFUKDWDp2ZR3kxTltMsLPY5ePAwlhpsjaXG2s3LC3XEQ+YED1W38pC5jUt2/RyAw1zifvEE98snuI8vMk2/fa0BW629J/V1LXCx9v3BZ8eK/7QUMDaCUFjePFvyDd2Ka3GY5ga+nEueyBRP5IrT5frhLh1puSOsuSsy3BXWHPJsOx9MNSJdhgjRCnMZbFAOEdJHiBAp/Fbcrwn5ETFfqg7wRDVNUvZIyg5n6yuFY0/CvaHg3tjjZe3CEOe//KfMHVUMsi/THz5N//TzZOcN1QVFfUFgl65cuM8qhTlyjPr47RTHbiWYuYVjaY9bz+acOl8QTlxcCwVfnPf5/CGfz8z7fKUrKGBCPL/4twq/LOlmY7rpmG6a0k3H9NJ2O0vb+vFEfVtX5vQ8j+nAJ+x0UCse8KkJT/jMDGJ6es07PjWNCHd+ee+bTZhZYyDLsFmKzTJsmmLT8Vo5SyFNV8tmnK4K7iIbk+cpRVFQlDlFVZFhsHFM5XlUSlIKqKyhrCvKiSE+10MehJydP8H5o7dw7sgtnJk/zlL3ynlIHVNxe5Vzp624WwnuCX1OxjFh3MGPG4G+2Xjyq3Gz/XY7iRPVN4jdENX582f4/Q89wtjMIqhRokRRokSJFBVyNW+SEjWeKonu/BTeHZ9GSAuDA3iPfiMqnUbJGikrlKwQosLaDFM3K1UJUaJkiVQlnl/jBxbfqxFejiBHqBxEihU5CIsVAito02bliW023lcrQRpJ6stmTFsLppiG+jZEfSu2PIbJD1EXB6iyKao0ohh7FGNDNiypimsLDxbG3qaTo1bq/VgyzBa5cOkc586d5uzZM1eM9wWYNjGH7AxHevMcf8M9zN92AqXUlv4ZrbHYSxnVs8sUz/UpzgwoRxkVNSU1laippKGaUU3qSeqOaPZf43jMq7bDQoUktT4ZPqn1yIyHqUpUkeEXKVExoluOOFxXzANWhQzUFAOvx9jvMva7pF4XE/aIA49OqIhDQSeUxH6Nrwp8UeDJDE+mBGKEJ0YoMcRjgKKPJwb4qsSX1Uqo9C3+pB5S9fBEF2UjztdHebqa57miR13WdE1Kt86YrcfcJjNOipJ5W6KqDFGOEdUYUY5WywgDvR52+gBm9ghm5lbM9Cnq6VuoZ06x7E3xl+O8HRc95suXTS48oCSvaxdAel0v5pbg2jyJ1poJkV2vifvVctUcs1qusZjV8kKxyK996T/w8YtNXOv7Z27nx+54C0eiGZ579kscP3ECa0qszTG2oKwzvjQ8wyPLz/PI4BxfHi1STzx5+kJwZ9xBd0Lujj1OBhZsibVF+5BdYG3O9cQ73ghjBWkVMSy7jIouo7LD+XKeZ8tbOVMe41J5kH45TVko/KIgyDKiPCMqM+bKBQ5XFziSXeBgfgl12YzEWkguzh7m7KETnD1ykrNHTjCeOswDfcvrL9Z8/cWKk+l6O57sSf5iXvGJgx6fO6AoXmCypGctgTEEVYlflgR5hpfnBFVBUFZNfVUSlG1uDEEUEcUxQadDNDVFOD1NNDNL2OkQCkEgBBdPf4W7T91xhZc4sBY7HGD7fcxyv8kHy2vby8tr9RPbpOlV7diUKFovsicE+LrtyWEqU1OIHV4IzFoLRY4dp634TbFpK4TTVvSuiOLx+DKBnEK2IoqzVjCvvZ5sZ5fnvqodQC0FlZSN4PY86l6XutelimOqKKIKAyrPYxQEfPXAIZ5u03MHDnNp+spwsn6Zc+TCGY5ceJ6jF57n2IXnme0vvOCET+l5a97wLXrLnz//PPc/8I2E3ambMoLHdnCi+gaxK6L67Hn+8Nc+ybA6jOWFJ0b53fMcf93/RTz/FACXku/k4sNvwZqdDLNk8Fphr0SBompyUa6Kfm+ivHqcqFA0x3kT+wyKcT3LWBxkyBypmSatpsirKazd+rAFIWv8uCToWsKuIu6FxL0enelpol4wManJJ+x4V0QQWBn3e+7cGc6ePcO5c6e5cOH8WgiuFt/3OXz4GEePHuPIkSZFF2rKjz3TLO7hS7xvO4G8b44vfvFzV0ZtKQ32bBva7vkR9syocQtOEqrVBVbkiS7iaAexSZimq1Eby1JacHGQcWGQcXGQcXGUszAqWBgXLKUVi2lJORogR4scKUbcYjKOm5rDFuaEpKt6xKpH7PWIVI9IdW+6SaQ3ngrJACmGSJaRYkAtUwa+ZdFXnA9DznU62OmD9A4d59TxU9w2N4PawTHs18ufnPlDPvDoP2OpWCJSEX/rrnehxy/l3ntfzVcGT/HZS3/JZy9+mi8sPERary26IpHo2Xt49cEHePX81/Gy2fsI1NW9k801vsK0Yt3agrrOScucpTSnnxb004LlrKSfVfTTmsEoZzQqGI8L8rSkSEuqvMIWFb4pCUxBaAoCk7d5MVHXJHWVpZgssOAf4Hx4mHPhYc4Hh7gYHMRIjzuRvBaP1wuf+6zEm3iKGyt4atbj9KGQSyc6hAcj5jo+vUARWIu/cAnv/Dm8M6dRp59HPfcM6tmn8Z5/Dr8skRvd74IAdfwE6pZbUSdvafNbkbfcgjw4vyUxstM3eFsUqyJ7vSDvby7Q+324zjHHojc1Ibin140NPzdc5Mjc4UbUpuPGS7wiitfl7f40w+YZ3MBePsIQEXcQcYSI4ibFTSKKEVGE6HSafGKfiGKI2/1xs/+pxx/itoPHMP0+dnntu2zKy03e72MHy9hhE3u88DyeOnErj596Kcmp20lO3c7Tx05iLovG5ZclL33uafRzX+WOC2d56fICx/IxdCYEue9TeYpSCkoslVnxkhcUWUqZjinSFLvBPJetovyA7tw83QMH6R6YpzvX5gcONvWzc9flCd9NnKi+QeyGqH5i8Axve7rxgAljOVxd5L7qUe41CXdWTzJTj6D2sbWHCMeomQsIabGVT3nmDurhUYSNsHUENsTWIdgAUwdY468mU3sY42Frj9pIygKqCupaYq2HsR5Y1eRbEPc7RSBGxLJPRy4ReiMCf4QXjJCdIbbbx0wtUE0vQ3eADDI2vCdZiccBfHEQX8zjy0P48jBSzjMcRVwaKM4tjDm3cJHxBl6bA7NzHDl6jKNHj3PkyDHm5g4iNwgvaNOK6g+ewzzRTNiSd8zw5VOL6Lte3sSFXhHR59IrYxxP+8gTvdXIHOLg5ktd55VhcVxwaVyyOC5YGJXN6o/jtXyxLS+lJcZCbC0nTcmpOuVkXXDU1hxCcFAopkVIR3WJvR5KvPA4Oouh9IbU0SJGlJhKUVcSUwlsJbC1gE1D0VmkbNZtUdLgCYsna3xR41Ejd8DLaQGDpF6XVJPbiTrR1ol2v5AgPJRUeFLh1RU9K4hq8K/h4W4dokSoAhGaZoxoJ4SpHvR6EHuISLW5B5FCxG2+w7P/+8USH3z0/fzhmd8H4Jh/jExkLBaL64471buNVx18DQ/Mv4ZXzL3qiuXrq9o0YjgrWRqX9Acj+ssDlgdDhoMR6XhIOh5TjMeU2RiTp9giw6vzy8TwynZ5VUG8ZaRC+QFSeUgpMMqje+RW7NxxyrmTjP0phtanyiWHl+GW5Zo7U8vMRJSOGstj1HySik9R8zgbr5oampLZbMBsNmQ2HzCbT+ZDZssxc9MxBw8d4MCJo/i33LIqouXhI1f11G6Fm6Gb3VrbeHUnBeFVBPjKth0OtjXmeFOC4ApRy6oAXhO1K2J3y6I4ihDbWInvcl7otyut5amsaOYWjFMeHaU8UdZXxIhW1nD7oM/dF85x9/PPcNdXn+QlX3kStbAAm8xdeSFEp4uYmUZMT2OmZqinetTdLlUcUYUhVeBTeR6lklRYSixlVVJmKWU2ZunieerxiDJ74Z6PaGpmTXjPHqQ7O0d3ZpbO9AG60zOEURdhamxdNw9vxrTlqtmuzdq+umqG6bTba/WXbZur7Kvr9j2qtfrV96xYGA04+RN/D7nD0Xa2ghPVO0xtav7VM/+ddHCGb56pOEWOsgGi9hDGQ1YepsxZNL/LWCYA9PL7OLTwZrw8gLLCFgUURZOXE3leYMuy6TpbyYty3XEjKXjm4EGePnqUxdl2IqOFKC04+dxpTjx3hunlEVZ6GOljhIeRK8nHSo+6zTfab6SHsIagWCZimY5aohMsMRUu0ussEncz/F6F37n6jbeuBHmlyFGkviSNFeNpxWhOMD6s1i2vvBFV5ZPnXYo0RixKgouGzpmCmWdHhBdq1BII4YGUoFRzY1QK5ES5Td78KwhueSNChVhTIi5bJt1iQY6w/hg6OUxbht2AJRmxqEIW8VmyHou1ZLESLBSWxdysCuZRseZFCICDCA4hmUdw2BhOmJKj1jCP5IDwmJYhgdyaZ6AkpVB9qmAREy0io4uIYAEll1BySCAGBAwIywq/qBBZRmANqsyR9drwh6xWLOQdLhUdFvIOC0XMpbxDv4zYbEzHtJ8xF4yZjUtmuoapLsQ9hYlCUhkxljFjETEUMUNCBiJmYCOWbcSSjVk2EUsmZrkKKUtJVQqqSlBWkqqWlEZRWkVlPWquTdj4wDRiNc0Ax8g5ScoxCuZFxSzQQxESoGwHw1T7ymsnlZAqyJQg9wS5Lyl9SRlIqkBgAoUJFDZqkog9VCgJfEWg5FryJL4ShJ7EV5LPLvw5v/r4+1jILuHVgkNinjv8uzkqbmemPIbNJOloRD4eU6RjqmyMKTJskSHKNXG84iXeiYcglIcIYlQU40cxYdwljCIC30MK0US/qCtsmUK+jCwGyLyPV/YJRUbPK+iokkhVxF5JJBsJUllJbX0sGsT9KHE/Sp5a99G1XSIXX2YsnqZvTzOqKtJSMSoky6ViKGKWVI8l1WPRn+ZiMMtQxuT4FPjk+Fc9l6SA2djnYDfgQOwz1w2Y6/jMdQIOdPzV8lzH50AnINxCb9TNIKqvh8pULKUX6S88z/LCacYLZ8gWz1MsXaLuLzXDUfrLyE6EDUNsHEEUIuIYGXVQnS4q7qI6Pfy4R9Cdxu/MEPZmiIMukYqJvZhIRUQqvil70yZ/O2MtX83LiSg4GY9nxRXj8QXwktDnvjjk3nYyoY6CTZfdtlnW9jz0Jzzi6x9y7GB5bV+7fV3efikRU9PI6WkyAZEfUBpDamvGWFJhSaUlFYJMCVIlyTyJfYEeGWkMUVkRFxVxWRG1eVysldWLrCd7/+AfEX3XX39RPxOcqN5xzGCZp9/1IywsjVDWII1B0ebWYHVG8QNj7IxFpDD1//jEnxLXKBm2xvL0FE/feopnbjvFsNdbre+lKbctLHLb8oAZaxF+0HgO2oS/kvuIIISgyYXvQxBw5txzHDtycpOnxyYXVY4yi3j1Ap5dxLdLeKKPJ5bx5TJSbL7AjLUwFB36qsvQjxiFHlkkKbqWulNipzKk/wI/rQHZB3lJIBcULEnEgoK+gkUJfYXNJUY0Hk/TOYj/su+hPnAbi3XBpfEFLqULLJYjFkzJkh+zFE2xFPRYCntUar2HWAEHEMwjmEdyqM3nERyylmMY5lB0xdbEcmVK0npAIZap1DLGX0L4ffxokTi8RKQu4tWXiKoBYZETlfk1X7RqYCglAykYStmWZRPmqy0PrCLNI4o0glGIGkf44wA/D5B242uHETWIAmUKfFMSViWdvGgusCVEBUQlhG3ytnBvqIQk8wIy1SYv4NzMPJ+582U8/JK7+Orhk1gEU4MBJ86d5ciFC8wvLuBVNYX0KKVHoVZyn1IqSumv1hspOOAPOOkNOKVGnJQpx0TBYVFwUBhiQoztYew0himMnZrIe1xPb1BlLQMMQ1sztiWpKchMs9pdVY+pqhGmHmCrJUQ1QGy08sk1YqSH9QLwQ6QfosIIL4wIwmZscNzp0Ok0uR9FSM/HVAUi7WPTJUS+hE0XYLyIyPrIcoCqRvgUhLIiVE0KRI0nt3Y+WjwKo8nMq8nNy7FMhhvNCeUjRPKzRPKzeOLZjXu3ruU7QFDiU+GTi0ZsZzYgsx6p9SnwyG0jwFfF+Eo9wer+Ah+rQoIwwg8igigmCmPiKCaOO3Q7HbqdLhfPP8+xk7djjaUyFoPFGNs41qyltk10I2ObVLX7Vo6rTONprm2zXdtG4NXta5p6VnOz7tj1dWVdU5iSoq4oTNVMyLY1ZV1TWUttauqJ14EAKwEJVrRDGpvySl4ISYGgkIJcQCEEhQBEjZAViCaJlXyDOmSFL8H3JIESBEoReYrQU0SeR+x7xF5A7Pt0/ICOH9D1Q3pBRC+I6HgRHa+zTqRHKiL2OoQy3Hp0k4nVDJdrwx9/OaF/8BiPjHO+mOXrwoGucEvgrQtjd08U0r3GxaSuFWsMdjRaJ7LXie6NRPpyHzsaXfNnGSD3FZnvkQY+qe+RhT5p4Dd1vqLcgr2BhRhJjKAjFLH06Civyb2A0AsQntc6vVacYR6Z9FmWAcsyYNDmfXwGwmMZj2Xr0bceAytZNoq+kRhr+MW33M8Dt28e+/9G4UT1DnP29AV+5t89zkGpaKYsNSclsuA1d/0W9936JwA8v/hSPvrwO1jK5ppjrG08osJO+JJM89graJZtFRaxsiyoFCglUFJO5BLZbkslkUo0SUCZZ4yHQ9LhAFNXSCwCiCKf3kyP3mwXP1AIYRHCNBMjhGm2Mc0ksLZ+cekCs7OHsVYikFgrsVZg2wttU25yrMC0+0wz8xFTg5cvMDN6lgPZ88yVZzlcn+e4uMhxcZHDLOJdZXm3jIAz4jCnOcSzHOI5e4hn7DzP2nmeMYcY2AhjJAaBud5hAC0CmJkQy42XWXBEWI5KwzyCOesxZXzkFmbpGVuT1kPSakhaD8nqAcYuIVkg4AIdeZ4Z7wwHo4tMR8U1CYiiEqSVYlxLRnUjiJetpC8UC1KxqCRZJaGUUChUIYkrQVQKomJN5IaFJSosQWkJ2ty/LEShAcahzzAMGEZr+SgMqDe5wHp1TS8r6eYFvayklxX08oKoNpjQw4QBdRhgQh8TBdgoxIQBNgqwUeMFW8mJIkQUQSdGhDHDTo+vXjjDnd2YejygTkdNGo9XJzOR5YgsQ2YFMi9QeYXKGw++XxiCwjT2rqyKTTNBrlA+JhDInsXv1QS9irBbEXcKOp2cTlQgZAdjpsjMDFk9R25mKcw0lZ2hstPUdhrLFEp08WRMIGP8LfZGfM2RnYb+Q4jhFxDpF5GiAA+MB9YT2MhDdCOIfEQgwQMhDVAjTIk0BdJUCFvhiRolbDt0yaCEuaaIKo7rJ7feau/A5IPICz2oTPYq5NZbt13YifcjoFjdr8iEJFceqe9RBD6FJyl8D+tJhN8mT4HvgafA80B5WM/DSIVRHpVUXO2iOysMt3mWu0LBy2Kf+zshh4IIXwYEKsAT3k096c9W1aoAf+qxz3P7XS8DqTbvzfVU491W3mrP7kbDa8osZbR4idHiRUYLbb54idFCmy9eesFx31YqinCaLJhi4E3RV10u0mVRdBl6PQZej0purScxUPCB73k5r7l19rq+p+3gRPUOM74wQv3ml9bVZVNPc+b+X6PonQajmH/yrcx99U2IbY51bmMHrIr3Nu7Aum1zWd3K8dUVr936exl2Kl7AxkgsXTKmGDMtxvTafIqUnhgTs7mXGyAlYGA7DIhX86GNGRIzFiHQhBKTorFEYJECBBZfWOaBgyhmjc9UHaK20I9grSWrR2T1kHE9JGtFcyOgl5FygVicZya4yIFgzGyQcSAYM+VtLpyNhaJUlLmkzhV1KjGpxIwFda6oMkmdSapMUecSe7UlureLlGtjFifGMIrJiT1xhA0jUiUZmpJBVTDIU5bHA5YHS5vGvVa+z/ThY8wcPdGkI00+fejouhiuL8ROdbNXRUY6WiIfLZEOFxldPMt48RJZf4lsuEw5HFKOU8o8py5K6rKmrg21pX1U3RoegpnAY8rz6cmQSIRENiKwMb6N8eii6KC8LtKLEavvbZsFSwQIYZuVN9uHbyGafcj1283D8vV/J82D8lpOW169GJiJOtsOw92kJ2MjzPAs9flHqM4/hk0XqQOf7NgcxbF5yuOHqY8fwZ44jjhxAm/2AL4KCGTQiJmVXAX40ke1IT2ttZRZeuXCIcMlquES1bhPNepTpX3qdEidDTDZEFuMUcKuinBPtrkwjUAXZlWkr044kK0jw5Mo2Y46E6aZGWDr5rdqbRWrf9YPrFrbv+JYWbnK2nZCqV2tW9m2bd3a+1x+Zb5yn6RxzDS+GoFAINt8siwnTph1bW/fRwioqwrfE0hbo6iQtkLaEnWNISYNgpGKWfa6LKseA6/LstdloHpNnddl4PVYVt12X4+B6q7tUz0GXgezxXCuV8OvS6IqJ6xyDqRLHF8+x9HlcxwZXCTMs9X5HlU716MSFiMMtbDUwmCkxQiw0mIlWEUz50KC9ASidXgpT6I8ied7eJ4i8Dz8wCMMA0LfI/AjlArxVISvIpQX4asQX3XWn//teb/+/2HjlWonud7rpbWWYV7Tz0r6acnyOGM5yxmMc0ZZxjDNGWY5o7RglOeM85xRmiOyIb1qSLcaE1dj4iolqlLCKiOsMjzzwueM8BQq9AkinygO6MY+Ux2P6Z7HbNdnpquIFfSHA6a//aex0YFrtm+7OFG9wzy7+BWe+PX/wnw919zbXvoZjP4zkAYxOEj4ubfhL5+g8fGu/G1zMbEt1tcJ0R4vBAKJugnHn+1XCjNuxHI1aj3Mg1VP84rXOauHTPkpB4Ir07SfrXrHSiMZVQHj2mdc+Yw3KI8qn7QOSGuPyduukBIhFVK254cUzfmxckMUNDdDANt01Apr15Ix1HWNH0ZI1XSzSc9Deh7C85vc95F+sJrLoEnC85FKNZ+v2s9XqllVUkqElE1ZyYm6tq1KIRBURca4v8h4aWHNi7FwkWx4ZcjDFXu7c/ON4D5ynJmjJ5k9eoKZYycI4u4VN42t3iSqIidd7pMNl8mWG6G8tt0nG/ZXt/PR8JomavlRTNSbJpqeIepNE0/NEHU7dHxDR6ZE9QJxfoZu9jzd7HnC7BzKbD5RyVpI65C0VHjSEKiaQFaoLQ6tuJysVmS1T1Z7ZLVHWivySpLXkrSWFBVktWjyCoraUpqV7rIbx1IPzswJzhxo8sUeV/UYXg0lFIEMG6GxKjjCVeERXEWIBCrER+EXEq+weLlFZQZZ1Mis/VLSApuVmDSjTjOqcUqVppjy6g/7+xWLoAgC8iCaSCFlGFIGAWUYUgQhRTixP4zJw5jMj0j9iNQLsTtwT4vrjOl6zFQ1YroaMl0NmnI9YqoaMn1ZeapeOW7EVLsdbCPm/ItFZj2GxAyJGNqQATEjQkZE6/K0TWMiUkIyG5IRkhJRW0EsCmKRE1O0KadDvpp3bE5PZHRsTldk9GxKT6T0SJkipSPybQ/HWqE0kuUyZFCGTV5Fa+UyZFCF1Pbq54jE0PML5oIx97zpjRx6w0/tTOOugZteVGutJfCrwCuAHPjhJEme3Mprd0NUDy9d4D//zE/i90pOfdtpesebkFcXHjnA6U8exlbXduFYESxraVLUeHjSQyoPJTyU8pDtthQKJVWzLSVSrJQVUjSiR7WruknZLFIzrgyjqiarTCvOmjQVhMyEMZ0wRAnFcNBnaqrpVqlNTVqW5GVJVlbkZYm5zFsiEIS+R+T7RJ5P5Pt4m86ot1hjMdZgTbPQhjGm3W7iABtjm3i/xqzut9Y2M46tQZgSVRcIWyLrGmErhKkRtgZrMStDUhDUtpm6ZYzAIKiMYFSPJ4ZnDKknLrI9L2f2MtHcDSxhoKhUTE5MamMyG5PaiMyEpDZkXIekJqSsZdNe08xeXimbdjZzU3dZua63tcjAvkaIRtArhTUWKdWaF69xra7lqy7U6/mYxjUsWpfwuu32oWZt/7VgiWTJjDdm2h8z46VMeynT3phpL2XKSzccrlAa2Ypif12e1T6F7GDCGWw8h+geQk0fRc0ew587SWd2nnh2jnh69oollq21GFtTryYzUa7X9pmVbUNtq4n95spj2+MNZvV1G6XTZ59mdn6e0pQUdd7kpqA0BYUpKExJWa+Ui/X765Xt5nX2Cm/tjWPF9wsKaRRh6RFUHn7lE1YBcRUiakElwAo5kVQjIifraOqRCl/FBCrC9yI8tZJCPBmiVIiSAUoFKBlgRDvUDahFmyMwos0R1KLxBteAEaKtXylz2TGTr117z+aYteONoFltUqoXnMi2FfwyJyxywjwjKDLCImu2Lyuv25dnq/uDMscXAi+I8MIQL4zwgoAg8AkCjyhUBL5H4Et8X+J7Ar+dGOx7Ak+BL8GTFiUtnqi5dPEMhw4eau4dpok7L9pFpIRp5hDVdbWWTIWpSmpTUVYVaS0YG0FWS1KjyNqUW4/UeuRmbfx+ZpuUE5ATkBI0Y/0JGnFsg1WRXFznhOqdRmLokNEhJ2rFeYeMiIJI5ETkxCvb5IRtXUjRJFsQimYAUGQLAgoC2ySFbYdwrgwfFeS1R1b6ZFVAXnnktU9e+xSVR2E8KrOmK6a/4T7e8vafftG/k6uJ6t1bc3Q9bwGiJEm+Xmv9euB9wHfvcps2RXoez77idsa3RjzmvZz6Ocnysz2K5QBOrj+2uT/LpnsWSfOg3orndhy1aD2RIFbHUwsh19/QV3O5rm5l7HXjxWxfs7q90n8skXKlHY033NiacZoyHo/I8wJsBnmGrBS9Xo+6A1RL5HlGVRZtb3QrWDxQUuKppktLSYWSohWKBba22LLG1KYVxpPlJu3MDwHgg7r2i48nIiJvljCQhIEiikKCOCbo9BiEXc54McbvghdjvagZk3ajsbZdyc+2K2SuicXmQcG0vcMGYy1Y03bB2/Y7bY7vL11ievpA+32vCU3bPqg0H7X2GgwYTBtS0DSTl6xZJ1Stsavts1gw69tnL2v7+ty0n7cmhO2kTaZ5iGLSpq8VKhBV4532hWlEmN9BBD1UGONFMX4Y4ocRXhjjRyFe0Ewu3JQhMMyBc9tomGrTTmG5mN5BPT7aTNZ3OL9OAAAQOUlEQVRrh5gZC3V7bfElKGEJoB1m0w5FayftNaKvnaxnLRWG2phm8h1mdYJg3U7Ya1678jntvvYzDbYZ5tK+ZzOTRKwOvrBtDBW7MsZmkngHv5bNWBmPd8Md4/ayfGMEJZEUREIQS0EkZJMrSbxSFoJItmXaRXZMjW9q/KrErypsXWDKkrqqqMoaU0FdSuoqoC7B1Ira+NRE1KKkViW1XzIUJX1ZUnvl6jWsWS5zpYUl1/dlCWoRU4qcUnqUIqKUPpXwmknObV6JtfJanbfl8b/XhbUo2wxEaXKDtIbm0cwgaYYqSZp5Ue0jG0o2Z7JPjRSGysr2er0yvKtdxA2BaWderQtzKlRjf2unEYohHYZ0Nhp5tC2krfFNhW9LPFPi26bsixLfq/BkW2fK9ph2vynpmIwfuv+vba8BN4CbRVR/E/AxgCRJPqG1fs0ut+eqfL5/nt9efiM8ctmOzcMAr518NzAe/rWhgF6bLmPjnvqd42aZ41G1abzZzn6b9ho+jbK6FlZ6V3Z/YZSb5vx4MZm8LlTAFWFl1ymIPcxTu92ATbnxA2D2NpbmtLzOtR43IGjTVfC4eVTKJjRCsMKnIrD1atm37fZqucKnXj0+oMJvjw/aY/z2+MBWKMx1n4/Nck+KsizpRgGq7QEXqh1u6qm1oXuTveOX18kmelYhPUrh0y4PRyE8CppwqIWQFFZRWEluJYWVFFaQW0luBLkRFAYyI8gN5HWTshqMUORKkXP1Baw24xXiOLdd53d0o7hZTtdp1quXWmvtJUmy4cAnrfV7gZ8BeMtb3sKb3vSmG9/CCeKq4MStGctZzJZi3torCpc94dnLNzfbmKjaoAPUbnb8+ikxV2vX2mQZWO0CZ20GTjMBZ2JKy2r9xCydiYPFusIGM3ccDsfXBJOiVVyW1tfZK455oe2NXre112xUv/H7OPYnvhKECkIlCBREK9veWv1q7k3sVwJfsW6yp2PrWGspDRQ15LUlq5q8SW15tQ6yifqiaiYKz+bP8dhjp1/0tr/hDW/YdN/NIqqXgcllwuRmghogSZL3Au+F3RlTDfDbL9+7Af+3grNt77Kf7XO27V32s33Otr3LfrbP2fbic7OEl/hz4E0A7Zjqh3e3OQ6Hw+FwOBwOx9a5WTzVvwV8h9b64zQ9bX9zl9vjcDgcDofD4XBsmZtCVCdJYoAf3e12OBwOh8PhcDgc18PNMvzD4XA4HA6Hw+HYszhR7XA4HA6Hw+FwbBMnqh0Oh8PhcDgcjm3iRLXD4XA4HA6Hw7FNnKh2OBwOh8PhcDi2iRPVDofD4XA4HA7HNnGi2uFwOBwOh8Ph2CZOVDscDofD4XA4HNvEiWqHw+FwOBwOh2ObOFHtcDgcDofD4XBsEyeqHQ6Hw+FwOByObeJEtcPhcDgcDofDsU2cqHY4HA6Hw+FwOLaJE9UOh8PhcDgcDsc2caLa4XA4HA6Hw+HYJk5UOxwOh8PhcDgc28SJaofD4XA4HA6HY7tYa126znTXXXe9d7fb4Gxztn0t2eds27tpP9vnbNu7aT/b52x78ZPzVG+Pn9ntBtxAnG17l/1sn7Nt77Kf7XO27V32s33OthcZJ6odDofD4XA4HI5t4kS1w+FwOBwOh8OxTZyo3h4/u9sNuIE42/Yu+9k+Z9veZT/b52zbu+xn+5xtLzLCWrvbbXA4HA6Hw+FwOPY0zlPtcDgcDofD4XBsEyeqHQ6Hw+FwOByObeJEtcPhcDgcDofDsU2cqHY4HA6Hw+FwOLaJE9UOh8PhcDgcDsc2caLa4XA4HA6Hw+HYJk5UOxwOh8PhcDgc28Tb7QbsVbTWv5QkyU/tdjt2Aq319yVJ8h+11l3gvcArgc8AP5ckyXBXG7dNtNYvAe4G/hj4B8ADwKPAzydJ0t/Fpu0IWusPA38nSZLzu92WG4HW+ruAkub3+yVgFviHSZI8s5vt2gm01m8HvgnoAheB30+S5GO726qdQWsdAT8K/A/ADLAE/Bnwy0mSpLvZNsfmaK3vBP4pkAI/myTJl9r6f5kkybt3tXE7QHtevgs4B/w58G+BGvixJEmS3WzbTqO1/nCSJG/f7XbsBFrrn0iS5INa66PAB1nTKO9JkuTc7rZuPU5UbxGt9ccnNgVwj9b69QBJknzD7rRqx3g38B+BDwBPAT9JczP8ELDX/yl/E/jHNLY9C/wj4FuADwPftYvt2im+HviY1vqDwL9JkmTfrOaktf4NIAKmaFbP+rfAaeDXgTfuYtO2jdb6A0Af+Ajw5rb8Jq31NyZJ8o93tXE7w78GPg/8NDCg+Q3/Gs3/3Vt3sV3bRmv985vtS5LkH76YbbkBfAj4BcAHfltr/UNJknyOxjGxH/g3wBeB+4GfoxHYQ+CXge/YvWZtH631M6xpOgHMaa3PADZJkuO717Id4a00YvoDwG8BfwP4duA3aK6fNw1OVG+dXwbeCbwHGAH/HviBXW3RznNnkiQ/3Ja/qLX+nl1tzc5QJ0nyx1rrn06S5Efaus9rrf+nXW3VzvFVmgvOzwJfaD3XHwWeSpJkeTcbtgPclSTJt2itBfBokiS/CqC1fs8ut2sneGWSJG9oyx/TWv9OkiRv1lr/f7vaqp3jeJIkl18fv6C1/rNdac3Ocp7GEfG/04iXfUWSJL8HoLV+EvjPWuu/CuyXh/VjSZJ8v9ZaAg8nSfLfAdrtvc4PAT8FvDtJkjNa6z9KkuTbdrtRO8yRJEk+3JZ/R2v9d3e1NRvgRPUWSZLkw1rrx4BfBP4ukCZJ8vQuN2unuKs9OUut9auSJPmc1vo1QLjbDdsBlrTW3wv8N6313wB+B3gTMN7dZu0YNkmSJeA9WutDwPfSeObvovHG7GV8rfUbgXngiNb6bhqvp7+7zdoRIq3165Ik+aTW+psBr+3a7O52w3aIrP1/+xiNF36K5v9uTw8nA0iS5J9rrR8ATidJ8ge73Z4dptJavxn43SRJEq31/wL8V/bH/xw097gfTJLk32mtXwGgtf5W9sH8siRJ/lRr/RTwIa31P2P/PAgB3N/27nla679CMxzwbbvbpI3Z8yfSi0mSJJ+neRr8p8ChXW7OTvJmYBl4Ani51nqGxjP/47vaqp3hb9MM8/gxmq6iR4HvBn74ai/aQ6yOJ0uS5EKSJP8ySZK3JUmy1wU1NGNy3wW8hOZc/BPg94G/v5uN2iHeDfxy2z37CzQ9YD9A80C0H3g7zfyFjwIP04jrB4B37GajdpC/DfzlbjfiBvBOGrEyA5AkyR8BfwcodrNRO8gPAq8BSJKkauu+j+Zas+dJkuQ5GsfKDwHHdrk5O8ldNEPlPkLjeOjQnKd/czcbtRHC2v30MHPj0VofBA4C00mS7KuLamvbDLCUJMnCbrdnJ9Faz7Nm26Xdbs9Os89/uxXb+vvtt5s4Lxf32+/mcDh2D631sSRJzux2O77WcKJ6i2itvw74FUDRdEFP04yn+/EkST5+tdfe7FzFth9LkuQvdrNt22UD26Zoemj2/O8G0A7T+VUa+4Y09u3H83II9Gh+u/14Xu6b/zmHw+H4WsWNqd467wfeliTJsysVWutbaaJmvG7XWrUzONv2Lv+c/Wvffv7t9rNtaK0fpunRm0SwDyIRONv2LvvZPmfbzYET1VvHn7wBtjzL/pgM4Gzbu+xn+5xte5e30kRI+pZ9GJfa2bZ32c/2OdtuApyo3jr/TWv9B8Dv0cxmnwa+E/jdXW3VzuBs27vsZ/ucbXuUJEmebGfrfxv7xKYVnG17l/1sn7Pt5sCNqb4GtNavolkBbYomWsbHkyT57O62amdwtu1d9rN9zjaHw+Fw7BWcp/rauBXQtLP1gXNa68/tk1XsnG17l/1sn7Ntj6K1/m6aVc8mlyn/f/eDfc62vct+ts/Ztvs4Ub1FtNa/QhN54KOsX3b3jezxmMfOtr3LfrbP2bZ32c/2Odv2LvvZPmfbzYET1VvnvollhVf4iNb6z3elNTuLs23vsp/tc7btXfazfc62vct+ts/ZdhPgVlTcOrJdTngVrfW3AOUutWcncbbtXfazfc62vct+ts/ZtnfZz/Y5224CnKd66zwI/JLW+sM08REN8DngJ3azUTvEgzjb9ioPsn/texBn217lQfavfQ/ibNurPMj+te9BnG27jvNUb517gVcCBfC/Jklya5Ik3w18YHebtSM42/Yu+9k+Z9veZT/b52zbu+xn+5xtNwFOVG+dn6b5UV8L/IjW+h1tvdi9Ju0Yzra9y362z9m2d9nP9jnb9i772T5n202AG/6xdYokSRZhNbTLH2qtn2F/rIDmbNu77Gf7nG17l/1sn7Nt77Kf7XO23QQ4T/XW+arW+pe01t0kSQbA9wC/Aty9y+3aCZxte5f9bJ+zbe+yn+1ztu1d9rN9zrabACeqt847gS/QPhklSfIszZKZ/2E3G7VDONv2LvvZPmfb3mU/2+ds27vsZ/ucbTcBbplyh8PhcDgcDodjmzhPtcPhcDgcDofDsU2cqHY4HA6Hw+FwOLaJi/7hcDgcewCt9fcC/xvNdVsCv5kkyS/eoM96EPjWJEkevBHv73A4HPsR56l2OByOmxyt9QngfcB3JknyCuDrge/XWv/13W2Zw+FwOFZwnmqHw+G4+ZkHfKADXEqSZNgugJBprb8P+HtADITAO5Mk+bjW+o+BzwLfBETA3wfeQ7M62fuTJHm/1vq9wCngnvYzfu1y77fW+uuA97effRF4V5IkX9Fa/xTwDpolgz+VJMm7buQX4HA4HDc7zlPtcDgcNzlJkjwE/BfgKa31p7TW/weggKeAHwX+x9aD/X/SDBFZQSRJ8lrgPwEfpInv+s3AP5k45gHg29v8XVrrV6/s0FoHwG8Ab0+S5NU03vJf11qr9nNe074uaL3pDofD8TWL81Q7HA7HHiBJkndrrX8O+E7gjcAngB8E3gq8WWutgW8F6omXfbTNnwY+kSTJGHhaaz07ccy/T5JkCKC1/gjwV2g80gB3AS8FPtK8PQDTSZLUWuuPA5+mEfvvS5Lk+Z201+FwOPYazlPtcDgcNzla6+/SWv/PSZI8nyTJv06S5PuBnwR+HPgU8BLgT4F/AYiJlxYT5WqTt5+sl5dtK+CpJElemSTJK2m80t/U7nsL8O728z6mtX7D9VnncDgc+wMnqh0Oh+PmZwz8gtb6NgCttQBeCeQ0q4z9PPBHNMM71DW+91u11qHW+gDwZuD3JvY9Dsxprb+53X4n8GGt9SHgMeDhJEn+Sfual1+PYQ6Hw7FfcKLa4XA4bnKSJPkj4GeB/6q1TmjEbk0z9OPz7fajwAWaiYfXQgr8GfAXwC8kSfLYxOfmwPcB79Naf4FmYuLfSpLkAvAh4NNa68/QTIT8v6/fQofD4dj7uGXKHQ6H42uUNvoHSZK8d3db4nA4HHsf56l2OBwOh8PhcDi2ifNUOxwOh8PhcDgc28R5qh0Oh8PhcDgcjm3iRLXD4XA4HA6Hw7FNnKh2OBwOh8PhcDi2iRPVDofD4XA4HA7HNnGi2uFwOBwOh8Ph2CZOVDscDofD4XA4HNvk/wcqSdEe4pio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1618666"/>
            <a:ext cx="10787129" cy="52393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Problem 1: How </a:t>
            </a:r>
            <a:r>
              <a:rPr lang="en-US" b="1" dirty="0"/>
              <a:t>are the job natures changing over time?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2: </a:t>
            </a:r>
            <a:r>
              <a:rPr lang="en-US" b="1" dirty="0"/>
              <a:t>Desired characteristics and skill-set of the candidates based on the job description dataset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08960"/>
            <a:ext cx="10515600" cy="4351338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Features </a:t>
            </a:r>
            <a:r>
              <a:rPr lang="en-US" b="1" dirty="0"/>
              <a:t>Used :</a:t>
            </a:r>
            <a:r>
              <a:rPr lang="en-US" dirty="0"/>
              <a:t> </a:t>
            </a:r>
            <a:r>
              <a:rPr lang="en-US" dirty="0" smtClean="0"/>
              <a:t>Bigrams </a:t>
            </a:r>
            <a:r>
              <a:rPr lang="en-US" dirty="0"/>
              <a:t>of the </a:t>
            </a:r>
            <a:r>
              <a:rPr lang="en-US" dirty="0" smtClean="0"/>
              <a:t>Required Qualifications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Technique Used to solve the Problem: </a:t>
            </a:r>
            <a:r>
              <a:rPr lang="en-US" dirty="0"/>
              <a:t>K-Means Clustering followed by Topic Modelling on each unique </a:t>
            </a:r>
            <a:r>
              <a:rPr lang="en-US" dirty="0" smtClean="0"/>
              <a:t>cluster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1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2: Desired characteristics and skill-set of the candidates based on the job description dataset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1" name="AutoShape 14" descr="data:image/png;base64,iVBORw0KGgoAAAANSUhEUgAAAtMAAAHnCAYAAAB699EXAAAABHNCSVQICAgIfAhkiAAAAAlwSFlzAAALEgAACxIB0t1+/AAAADh0RVh0U29mdHdhcmUAbWF0cGxvdGxpYiB2ZXJzaW9uMy4xLjIsIGh0dHA6Ly9tYXRwbG90bGliLm9yZy8li6FKAAAgAElEQVR4nOzdd5ydZZ3//9c1PTOpkzpJJpmEQIAUCOlEgVCkRbGCIE1XcRXdtStf3d+639Wvrru6zbK6i9IERAWEhA4hAdID6Y20ySSZ1EmftJm5fn+cE5yNSUiZM/eU1/PxOA9m7lM+7xNR3l5c932HGCOSJEmSTl1W0gEkSZKk5soyLUmSJJ0my7QkSZJ0mizTkiRJ0mmyTEuSJEmnyTItSZIknSbLtCS1ICGEvSGE/id4fnEI4bJGjJQRIYRXQwifTjqHJFmmJekoIYS1IYQr6/3+8RDCjhDCpQ0859UQwoF0Ad4WQng8hFByJp8ZY2wbY1yd/vz7QgjfO+r5QTHGV89kxtFCCM+HEL5R7/deIYR4nGM9GnK2JCXNMi1JJxBCuAP4GXB9jHFKBkZ8IcbYFjgH6Aj8awZmZNpUoP7/0bgEWHaMY2/HGDedygeHEHLOPJ4kZY5lWpKOI4RwF/Bj4OoY47R6x8eEEKaFEHaGEOYf2TYRQvhYCGHuUZ/x1RDCk+82K8ZYBfwRGJx+X4cQwgMhhK0hhPIQwndCCFnp5waEEKaEEHalV7R/V29eTD9/F/AJ4Bvple+n08+vDSFcGULoGULYH0IorvfeYenPy03//qkQwtL0qvzzIYS+x4k/FRh3JB/wXuDfgBFHHZtab9ZnQggrQwhVIYSnQgg9j/oOd4cQ3gbeTh+7KoSwLP2dfwqEeq8/7p+HJGWaZVqSju1zwD8CV8QY5xw5GELoBUwCvgcUA18D/hhC6Ao8BfQLIZxX73NuBR58t2EhhC7AR4C30of+E+gA9Ce1wns78Mn0c/8IvAB0AnqnX/u/xBh/BfwW+FF668f7j3p+IzA9PfOIW4A/xBgPhxA+CPwf4MNAV+A14JHjxJ8F5AMXpH+/BHgRWHnUsanp73o58APgRqAEKAcePeozPwiMBs5P/9n8EfgO0AVYBYyr99p3/fOQpEyxTEvSsV0FzAAWHnX8VuCZGOMzMca6GOOLwBzguhjjQeB36dcQQhgElAETTzDnP0IIO4H5QCXwlRBCNnATcE+McU+McS2pFfLb0u85DPQFesYYD8QYXz/N7/gwcHM6awA+nj4G8FngBzHGpTHGGuD/ARcea3U6/b1nApekV7o7pvdtv1bv2PnAkW0ynwB+HWN8M/3ee4CxIYSyeh/7gxhjVYxxP3AdsCTG+IcY42FSq971t4s01J+HJJ0yy7QkHdtfk9rH/D/ponlEX+Bj6S0eO9NF+D2kVlgB7gduSb/nNuCxdGE8nr+JMXaMMfaKMX4ixriV1OprHqkV2yPKgV7pn79BapvDrPTVOT51mt/xD6RKbE9SK8eRVAE+8j3/vd53rErP7HXMT0qtOl9CajvHkTL7er1jFTHGI9+nZ/3vFmPcC2w/6rMr6v3cs/7vMcZ41PMN9echSafMEzsk6di2AFeQWk39OaltH5AqcQ/GGD9zrDfFGGeEEA6RKpC3pB+naht/Xm1dkj7WB9iQnrEJ+AxACOE9wEshhKkxxpVHxznRkBjjzhDCC6S2W5wHPJIuqpD6nt+PMf72JDNPJfV/QNby50L+BvA/6WNT6712Y/q7kf4ORUDnI9/vGNkrgdJ6rw/1fz+FPw9JanCuTEvScaT3FV8OXBNCOHKVjYeA94cQrg4hZIcQCkIIl4UQetd76wPAT4Ga09lyEGOsBR4Dvh9CaJfeWvGV9OwjJzoembeDVPGsPcZHbSa15/pEHia1H/sj/HmLB8B/Afekt6ocOSHyYyf4nGmkrkZyK+kyHWPcAWxNH6tfph8GPhlCuDCEkE9qC8nM9HaWY5kEDAohfDh9dY+/Ad65xN4p/HlIUoOzTEvSCcQYK0gV6o+GEH6Q/v0GUifnbSW1gvt1/vf/nj5I6qoc73ri4Ql8EdgHrCa1XeJh4Nfp50YCM0MIe0md9Pi3McY1x/iMe0mdwLfzBFcUeQo4G9gcY5x/5GCM8Qngn4BHQwi7gUXAtccLG2OsBuaSOhFxUb2nXgO6Ua9MxxhfBv6O1EmFlcBZpPZrH++ztwEfA35IajvI2aRWvY842T8PSWpw4c//Rk+S1BBCCG1IbRO5KMb4dtJ5JEmZ48q0JDW8zwGzLdKS1PJ5AqIkNaAQwlpSV5b4YMJRJEmNwG0ekiRJ0mlym4ckSZJ0mizTkiRJ0mlq1numu3TpEsvKyhKZvX//ftq0aZPIbOc73/nOd77zne985zeuuXPnbosxdv2LJ2KMzfYxfPjwmJQ5c+YkNtv5zne+853vfOc73/mNC5gTj9FH3eYhSZIknSbLtCRJknSaLNOSJEnSabJMS5IkSafJMi1JkiSdJsu0JEmSdJos05IkSdJpskxLkiRJp8kyLUmSJJ0my7QkSZJ0mizTkiRJ0mmyTEuSJEmnyTItSZIknSbL9Gk4cLiW/TV1SceQJElSwizTp+jxN9cz9gcv88zb1UlHkSRJUsIs06eoS9t8dlQf5oVV1dTWxaTjSJIkKUGW6VP0ngFdKOtcyLb9dby8dHPScSRJkpQgy/QpysoK3DqmLwAPzihPOI0kSZKSZJk+DR8bXkpeNrz29jbWbNuXdBxJkiQlxDJ9GjoU5vKe0jYA/NbVaUmSpFbLMn2arhlQCMBjcyrYf6g24TSSJElKgmX6NJ3VKZcLSjuy+0ANT8/fmHQcSZIkJcAyfQZuS5+I+MCMtcToZfIkSZJaG8v0GZgwtISOhbks2rCb+et3JR1HkiRJjcwyfQYKcrO5aUQpAA9O90RESZKk1sYyfYZuGd2HEODpBRup2nco6TiSJElqRJbpM9S3cxGXntOVQzV1/H5ORdJxJEmS1Igs0w3g9rGpExEfmllOXZ0nIkqSJLUWlukGcOk53ejdqQ0VVfuZ8vbWpONIkiSpkVimG0B2VuATo1Or056IKEmS1HpYphvIjSN6k5edxeTlW6ioqk46jiRJkhqBZbqBdG6bz/VDS4gRfjtzXdJxJEmS1Ags0w3otvSJiI/NqeDA4dqE00iSJCnTLNMNaFhpRwb1bE/VvkM8u6gy6TiSJEnKMMt0AwohcNuY1Or0A56IKEmS1OJZphvYBy7sSbuCHN5at5NFG3YlHUeSJEkZZJluYIV5OXxseCkAD81wdVqSJKkls0xnwCfG9AHgyXkb2LX/cMJpJEmSlCmW6Qw4q2tb3jOgCwcO1/GHueuTjiNJkqQMsUxnyK3pExEfmlFOXV1MOI0kSZIywTKdIVee142SDgWs2baPaau2Jx1HkiRJGWCZzpCc7CxuGZXaO/3gjLXJhpEkSVJGWKYz6KZRpeRkBV5cspnKXfuTjiNJkqQGZpnOoG7tCrhmcA/qIjw8c13ScSRJktTALNMZduSOiI/MquBQTV3CaSRJktSQLNMZNqpfMQO7t2Pb3oM8v3hT0nEkSZLUgCzTGRZC4NaxqdXpB70joiRJUotimW4EHxrWi6K8bGatqWLZpt1Jx5EkSVIDsUw3grb5OXz4ot5A6iYukiRJahks043ktvRWjyfe3MCeA4cTTiNJkqSGYJluJOd0b8fofsXsO1TLk29tSDqOJEmSGoBluhHdVu9ExBhjwmkkSZJ0pizTjeh95/ega7t8Vmzey8w1VUnHkSRJ0hnKWJkOIZSGECaHEJaGEBaHEP42ffy7IYQNIYR56cd19d5zTwhhZQhheQjh6kxlS0peThY3jywFvEyeJElSS5DJleka4KsxxvOAMcDdIYTz08/9a4zxwvTjGYD0cx8HBgHXAD8PIWRnMF8ibh7dh+yswPOLNrFl94Gk40iSJOkMZKxMxxgrY4xvpn/eAywFep3gLTcAj8YYD8YY1wArgVGZypeUkg5tuOq87tTURR6dXZF0HEmSJJ2BRtkzHUIoA4YBM9OHvhBCWBBC+HUIoVP6WC+gfrtcz4nLd7N15ETEh2euo6a2LuE0kiRJOl0h01eVCCG0BaYA348xPh5C6A5sAyLwj0BJjPFTIYSfAdNjjA+l33cv8EyM8Y9Hfd5dwF0AJSUlw59++umM5j+e6upqCgsLT+u9MUb+5vltbNxTy9fHdmRM74JGnd8QnO985zvf+c53vvNb0/wRI0bMjTGO+IsnYowZewC5wPPAV47zfBmwKP3zPcA99Z57Hhh7os8fPnx4TMqcOXPO6P2/fn117PvNifGW/56eyPwz5XznO9/5zne+853fmuYDc+Ix+mgmr+YRgHuBpTHGn9Q7XlLvZR8CFqV/fgr4eAghP4TQDzgbmJWpfEn78EW9aZObzRsrt7Nyy96k40iSJOk0ZHLP9DjgNuDyoy6D96MQwsIQwgJgPPBlgBjjYuAxYAnwHHB3jLE2g/kS1aFNLh8c1hOAh7xMniRJUrOUk6kPjjG+DoRjPPXMCd7zfeD7mcrU1Nw6pi+PzKrgj3PX841rBlKYl7H/OCRJkpQB3gExQYN6dmB4307sOVjDn+ZtTDqOJEmSTpFlOmG3jUldJu/B6eVHTryUJElSM2GZTti1Q3pQXJTHksrdvLluZ9JxJEmSdAos0wnLz8nmppGlADw4fW2iWSRJknRqLNNNwC2j+hACPLNwE9v2Hkw6jiRJkk6SZboJKC0u5Ipzu3Goto7H5lS8+xskSZLUJFimm4hb0yci/nbGOmrrPBFRkiSpObBMNxGXnN2VPsWFbNi5n8nLtiQdR5IkSSfBMt1EZGUFbh3TB4AHvSOiJElSs2CZbkI+NryU/JwspqzYSvn2fUnHkSRJ0ruwTDchnYryeP8FPQH47cx1CaeRJEnSu7FMNzFH7oj42JwKDhyuTTiNJEmSTsQy3cRcUNqRob07sLP6ME/P35h0HEmSJJ2AZboJOnKZvIc8EVGSJKlJs0w3QR+4oCcd2uQyf/0u5lfsTDqOJEmSjsMy3QQV5GZz44jegKvTkiRJTZlluon6xOjUVo+n5m9kx75DCaeRJEnSsVimm6iyLkVcck5XDtbU8Ye565OOI0mSpGOwTDdhtx85EXFmOXV1MeE0kiRJOpplugkbf243enVsQ/n2al5buS3pOJIkSTqKZboJy84K3DK6DwAPTvdEREmSpKbGMt3E3TSylNzswCvLNrN+R3XScSRJklSPZbqJ69I2n+uGlFAX4eGZ65KOI0mSpHos083A7WNTJyL+bnYFB2tqE04jSZKkIyzTzcBFfTpxXkl7tu87xHOLNiUdR5IkSWmW6WYghMBt6cvkPeCJiJIkSU2GZbqZuOHCnrTLz2Fu+Q4Wb9yVdBxJkiRhmW42ivJz+Mjw3gA8NMMTESVJkpoCy3Qzcmt6q8eTb21g3+G6hNNIkiTJMt2MDOjWlovP6sz+w7W8unZ/0nEkSZJaPct0M3PkRMTnVlZTVxcTTiNJktS6WaabmavO705JhwI27q3ljVXbko4jSZLUqlmmm5mc7Kx39k7fP21tsmEkSZJaOct0M3TTyFJysuDlZVuoqKpOOo4kSVKrZZluhrq0zWdcaQExwoMzvImLJElSUizTzdR1A4oA+N3sCvYfqk04jSRJUutkmW6mBhTnckFpR3btP8xT8zckHUeSJKlVskw3Y3denDoR8b5p5cToZfIkSZIam2W6GbtuSAmdi/JYWrmbOeU7ko4jSZLU6limm7H8nGxuHtUHgPu8TJ4kSVKjs0w3c58Y04fsrMDzizaxadeBpONIkiS1KpbpZq6kQxuuHtSdmrrIw7PWJR1HkiSpVbFMtwC3jy0D4OGZ6zhUU5dsGEmSpFbEMt0CjO5XzLk92rFt70GeXVSZdBxJkqRWwzLdAoQQ3lmdvt8TESVJkhqNZbqF+OCwnrQvyOHNdTtZuH5X0nEkSZJaBct0C1GYl8ONI0oBuH/62kSzSJIktRaW6RbktrF9CQGemr+R7XsPJh1HkiSpxbNMtyB9OxcxfmA3DtXU8bs5FUnHkSRJavEs0y3M7WP7AvDbGeuoqfUyeZIkSZlkmW5hLjm7K/26FLFh535eWrol6TiSJEktmmW6hcnKCtw2JrU6/cD0tYlmkSRJauks0y3QR0f0pjAvm2mrtrNi856k40iSJLVYlukWqH1BLh++qBfg6rQkSVImWaZbqCN3RHz8zQ3sPnA42TCSJEktlGW6hTqnezvG9u9M9aFa/jBnfdJxJEmSWiTLdAt2x8VlADw4o5y6uphsGEmSpBbIMt2CXXleN3p2KGDNtn28tnJb0nEkSZJaHMt0C5aTncWt6Zu43D9tbbJhJEmSWiDLdAt304hS8nKymLx8C+Xb9yUdR5IkqUWxTLdwndvm8/6hPYkRHpxennQcSZKkFsUy3QrcmT4R8bE5FVQfqkk2jCRJUgtimW4FhvTuwLA+Hdl9oIY/zduYdBxJkqQWwzLdStyRvonL/dPWEqOXyZMkSWoIlulW4rohJXRpm8+yTXuYtaYq6TiSJEktgmW6lcjLyeKWUaUA3D99baJZJEmSWgrLdCvyiTF9yckKPL94M5W79icdR5IkqdmzTLci3dsXcPXgHtTWRR6euS7pOJIkSc1exsp0CKE0hDA5hLA0hLA4hPC36ePFIYQXQwhvp//aKX08hBD+I4SwMoSwIIRwUaaytWZHTkR8ZNY6DtbUJhtGkiSpmcvkynQN8NUY43nAGODuEML5wLeAl2OMZwMvp38HuBY4O/24C/hFBrO1WiPLOnFeSXu27T3EMwsrk44jSZLUrGWsTMcYK2OMb6Z/3gMsBXoBNwD3p192P/DB9M83AA/ElBlAxxBCSabytVYhBO4Y2xeA+6Z5R0RJkqQz0Sh7pkMIZcAwYCbQPcZYCanCDXRLv6wXUFHvbevTx9TAbriwFx3a5DK/YifzKnYmHUeSJKnZCpm+gUcIoS0wBfh+jPHxEMLOGGPHes/viDF2CiFMAn4QY3w9ffxl4BsxxrlHfd5dpLaBUFJSMvzpp5/OaP7jqa6uprCwMJHZDTH//vm7eWpFNZf1LeCLozq++xsaeP6Zcr7zne985zvf+c5vTCNGjJgbYxzxF0/EGDP2AHKB54Gv1Du2HChJ/1wCLE///Evg5mO97niP4cOHx6TMmTMnsdkNMb98275Y9q2J8ez/80zcuudAo88/U853vvOd73znO9/5jQmYE4/RRzN5NY8A3AssjTH+pN5TTwF3pH++A/hTveO3p6/qMQbYFdPbQdTw+nQu5Ipzu3Goto7fza549zdIkiTpL2Ryz/Q44Dbg8hDCvPTjOuCHwFUhhLeBq9K/AzwDrAZWAv8NfD6D2QTcnr5M3kMzyqmprUs2jCRJUjOUk6kPjqm9z+E4T19xjNdH4O5M5dFfes+ALvTvUsTqbft4cclmrh3ixVMkSZJOhXdAbMWysgK3py+Td//0tYlmkSRJao4s063cR4b3pigvmxmrq1i2aXfScSRJkpoVy3Qr164gl48M7w3AA9O9iYskSdKpsEzrna0eT7y5gV37DyecRpIkqfmwTIsB3doxbkBn9h+u5fdzvEyeJEnSybJMC4A70pfJe3BGOXV1mb0rpiRJUkthmRYAV5zXnV4d21C+vZopK7YmHUeSJKlZsEwLgOyswG1eJk+SJOmUWKb1jptGlJKfk8Wry7eydtu+pONIkiQ1eZZpvaNTUR4fuKAn4GXyJEmSToZlWv/LHReXAfD7uRXsO1iTbBhJkqQmzjKt/2Vwrw4M79uJPQdqeHLehqTjSJIkNWmWaf2FIzdxuX/aWmL0MnmSJEnHY5nWX7h2cAld2+WzYvNeZqyuSjqOJElSk2WZ1l/Iy8nillF9gNTqtCRJko7NMq1j+sToPuRkBV5YsokNO/cnHUeSJKlJskzrmLq1L+DaISXURXh4ppfJkyRJOhbLtI7rjvSJiI/MquDA4dqE00iSJDU9lmkd1/C+nRjUsz1V+w4xaUFl0nEkSZKaHMu0jiuEwB1jywC4f7qXyZMkSTqaZVon9IELe9KxMJcF63cxr2Jn0nEkSZKaFMu0TqggN5ubRpYC8MB0T0SUJEmqzzKtd3Xr6L5kBZi4YCNb9xxMOo4kSVKTYZnWuyotLuSK87pzuDby6Kx1SceRJElqMizTOilHTkT87cx1HK6tSzaMJElSE2GZ1kkZN6AzZ3UtYtPuA7yweHPScSRJkpoEy7ROSgiBOy4uA1KXyZMkSZJlWqfgwxf1pm1+DrPWVLF25+Gk40iSJCXOMq2T1jY/h48O7w3AP762gy//bh6PzFrHqq17vaGLJElqlXKSDqDm5dPv7cfLyzZTUbWfJ97awBNvbQCgS9s8RpYVM6pfMSPLijmvpD3ZWSHhtJIkSZllmdYp6d2pkFe/Np4nJ89kb5sezFpTxcw1VWzbe5BnF23i2UWbAGiXn8OIsk6M6teZUf06MaRXR/Jy/BchkiSpZbFM65RlZwXKOuYyfHgZd1xcRoyRtdurmbVmOzPXVDFrTRXrd+xn8vKtTF6+FYCC3CyGlXZiZL9iRvcrZlifjhTm+befJElq3mwzOmMhBPp1KaJflyJuGtkHgI079zN7bWrVevaaKt7espfpq7czffV2AHKyAoN7dWB0v9TWkBF9i+lQmJvk15AkSTpllmllRM+Obbjhwl7ccGEvALbvPcjstTuYvTa1cr144y7mVexkXsVOfjl1NSHAwO7t0uW6MyP7daJbu4KEv4UkSdKJnXKZDiF0AkpjjAsykEctVOe2+VwzuAfXDO4BwJ4Dh3lz3U5mrdnOrDVVzK/YxbJNe1i2aQ/3Ty8HoF+XIkalT2oc1a+Y3p3aEIInNUqSpKbjpMp0COFV4APp188DtoYQpsQYv5LBbGrB2hXkcuk5Xbn0nK4AHDhcy/yKncxaU8WstVXMLd/Bmm37WLNtH7+bUwFASYeCd4p1X7yluSRJSt7Jrkx3iDHuDiF8GvhNjPHvQwiuTKvBFORmM7p/Z0b37wzA4do6lmzc/U65nr22ispdB/jTvI38ad5GBnXNZeKo6Eq1JElK1MmW6ZwQQglwI/DtDOaRAMjNzuKC0o5cUNqRz1zSn7q6yNtb9jJrbRX/8vxyFm89zPTV27n4rC5JR5UkSa3YyV749x+A54GVMcbZIYT+wNuZiyX9b1lZgYE92nHbmL781Xv6AfDTV1YmnEqSJLV2J1umK2OMQ2OMnweIMa4GfpK5WNLx3XFxGYU5gWmrtjO3fEfScSRJUit2smX6P0/ymJRxHdrkcs2AQgB+NtnVaUmSlJwT7pkOIYwFLga6hhDqX7mjPZCdyWDSiUw4p4hnVu3nlWVbWLRhF4N7dUg6kiRJaoXebWU6D2hLqnS3q/fYDXw0s9Gk4+uQn8Uto/oC8PNXXZ2WJEnJOOHKdIxxCjAlhHBfjLG8kTJJJ+WuS/rz0Ixynl20iZVb9jCgW7ukI0mSpFbmZPdM54cQfhVCeCGE8MqRR0aTSe+iR4cCPjqiNzHCzyevSjqOJElqhU62TP8eeAv4DvD1eg8pUZ+79CyyswJ/mr+Rddurk44jSZJamZMt0zUxxl/EGGfFGOceeWQ0mXQSSosLueHCntTWRX4xxdVpSZLUuE62TD8dQvh8CKEkhFB85JHRZNJJ+vxlAwgB/jh3PZW79icdR5IktSInW6bvILWtYxowN/2Yk6lQ0qkY0K0t1w0u4VBtHb+aujrpOJIkqRU5qTIdY+x3jEf/TIeTTtbd4wcA8MisdWzbezDhNJIkqbU44aXxjggh3H6s4zHGBxo2jnR6zu/ZnivO7cbLy7Zw7+tr+OY15yYdSZIktQInu81jZL3He4HvAh/IUCbptNx9eWp1+sHp5eyqPpxwGkmS1Bqc7DaPL9Z7fAYYRuruiFKTcVGfTowb0Jm9B2u4b9rapONIkqRW4GRXpo9WDZzdkEGkhvCF8am/LX8zbQ17D9YknEaSJLV0J1WmQwhPhxCeSj8mAcuBP2U2mnTqxvQvZnjfTuysPsxvZ5QnHUeSJLVwJ3UCIvAv9X6uAcpjjOszkEc6IyEEvnD5AD75m9n892truOPiMgpys5OOJUmSWqiT3TM9BVgGtAM6AYcyGUo6E5ed05XBvdqzbe9Bfje7Iuk4kiSpBTvZbR43ArOAjwE3AjNDCB/NZDDpdIUQ+EL6utO/nLKKQzV1CSeSJEkt1cmegPhtYGSM8Y4Y4+3AKODvMhdLOjPvO78HZ3dry8ZdB3jiLXckSZKkzDjZMp0VY9xS7/ftp/BeqdFlZYV37or4i1dXUVPr6rQkSWp4J1uInwshPB9CuDOEcCcwCXgmc7GkMzdhaAl9igtZu72aSQsrk44jSZJaoBOW6RDCgBDCuBjj14FfAkOBC4DpwK8aIZ902nKys/j8ZWcB8LPJK6mriwknkiRJLc27rUz/G7AHIMb4eIzxKzHGL5Nalf63TIeTztSHL+pNSYcCVmzeywtLNicdR5IktTDvVqbLYowLjj4YY5wDlGUkkdSA8nKy+Owl/YHU6nSMrk5LkqSG825luuAEz7VpyCBSpnx8VB+6tM1j4YZdTFmxNek4kiSpBXm3Mj07hPCZow+GEP4KmJuZSFLDKsjN5tPvTa1O//QVV6clSVLDebfbiX8JeCKE8An+XJ5HAHnAhzIZTGpIt47pyy9eXcWc8h3MXFPFmP6dk44kSZJagBOuTMcYN8cYLwb+AVibfvxDjHFsjHFT5uNJDaNtfg6fHFcGpPZOS5IkNYSTus50jHFyjPE/049XMh1KyoQ7Ly6jbX4Or729jXkVO5OOI0mSWoCM3cUwhPDrEMKWEMKiese+G0LYEEKYl35cV++5e0IIK0MIy0MIV2cql1qvjoV53DqmL5DaOy1JknSmMnlL8PuAa45x/F9jjBemH88AhBDOBz4ODEq/5+chhOwMZlMr9en39qMgN4uXlm5maeXupONIkqRmLmNlOsY4Fag6yZffADwaYzwYY1wDrARGZSqbWq8ubfP5+Mg+gHunJUnSmQuZvExYCKEMmBhjHJz+/bvAncBuYA7w1RjjjhDCT4EZMcaH0nhAhRUAACAASURBVK+7F3g2xviHY3zmXcBdACUlJcOffvrpjOU/kerqagoLCxOZ7fwzm7+9upbPP7OV2gj/fk0XerV7t4vaNOz8huB85zvf+c53vvMb14gRI+bGGEf8xRMxxow9SN0lcVG937sD2aRWxL8P/Dp9/GfArfVedy/wkXf7/OHDh8ekzJkzJ7HZzj/z+d/64/zY95sT41cfm5fI/DPlfOc73/nOd77zGxcwJx6jj2Zyz/SxivvmGGNtjLEO+G/+vJVjPVBa76W9gY2NmU2ty+cuHUB2VuCJtzZQUVWddBxJktRMNWqZDiGU1Pv1Q8CRK308BXw8hJAfQugHnA3Masxsal36dC7kAxf0pLYu8supq5KOI0mSmqlMXhrvEWA6MDCEsD59C/IfhRAWhhAWAOOBLwPEGBcDjwFLgOeAu2OMtZnKJgF8/rKzCAEem72ezbsPJB1HkiQ1Q6d+5tVJijHefIzD957g9d8ntY9aahRnd2/HNYN68OyiTfxq6mr+bsL5SUeSJEnNTKNu85CamrvHDwDg4Znr2L73YMJpJElSc2OZVqs2uFcHxg/syv7Dtfz6jTVJx5EkSc2MZVqt3hcuPxuAB6aVs2v/4YTTSJKk5sQyrVZveN9OjO3fmT0Ha3hg2tqk40iSpGbEMi0BX7w8tXf612+sYd/BmoTTSJKk5sIyLQFjz+rMsD4d2VF9mIdnrks6jiRJaiYs0xIQQnhndfpXr63mwGEvcy5Jkt6dZVpKGz+wG+eXtGfrnoP8fk5F0nEkSVIzYJmW0kIIfCG9Ov1fU1ZzuLYu4USSJKmps0xL9VwzqAcDurVlw879PPHWhqTjSJKkJs4yLdWTlRX4/GVnAfCLV1dRWxcTTiRJkpoyy7R0lA9c0JPS4jas2baPSQsrk44jSZKaMMu0dJSc7Cw+d2lq7/TPXllJnavTkiTpOCzT0jF8ZHgverQvYPnmPby0dHPScSRJUhNlmZaOIT8nm7su6Q/AzyavJEZXpyVJ0l+yTEvHcfOoPnQuymP++l289va2pONIkqQmyDItHUebvGz+6r39APjp5JUJp5EkSU2RZVo6gdvG9KV9QQ6z1lQxa01V0nEkSVITY5mWTqBdQS53jnN1WpIkHZtlWnoXn7y4jKK8bKau2Mr8ip1Jx5EkSU2IZVp6F52K8rh1TF8gdWUPSZKkIyzT0kn4q/f2Iz8nixeWbGbZpt1Jx5EkSU2EZVo6Cd3aFfDxkaUA/HzyqoTTSJKkpsIyLZ2kuy49i9zswMQFG9m4pybpOJIkqQmwTEsnqVfHNnx4WG/qIvxkxk4enbWOHfsOJR1LkiQlyDItnYK7xw+gU2Eua3bW8K3HFzLy+y9xx69n8dicCnZVH046niRJamQ5SQeQmpM+nQuZ/LXL+OUzM1m0K49pq7YzZcVWpqzYyrezF/Les7ty/ZASrhrUnfYFuUnHlSRJGWaZlk5Rx8I8ruxXyDeHD2f73oM8v3gzkxZuZPqq7byybAuvLNtC3uNZXHJOV95/QQlXnNedtvn+V02SpJbIf8JLZ6Bz23xuGd2HW0b3Yeuegzy3eBMT529k1toqXlq6mZeWbiYvJ4vxA7syYWhPLj+3G0UWa0mSWgz/qS41kK7t8rltTF9uG9OXLbsP8OyiTUxcsJHZa3fw/OLNPL94MwW5WVx+bjcmDO3J+IHdaJOXnXRsSZJ0BizTUgZ0a1/AHReXccfFZWzadYBnFlYyccFG3ly3k2cWbuKZhZsozMvmivO6c/2QEi4b2JWCXIu1JEnNjWVayrAeHQr41Hv68an39GPDzv08u7CSpxdUMr9iJ0/P38jT8zdSlJfNVed35/qhPbnknC7k51isJUlqDizTUiPq1bENn35vfz793v5UVFWnV6wrWbhhF0/O28iT8zbSLj+HqwZ1Z8LQEt4zoCt5OV7BUpKkpsoyLSWktLiQz156Fp+99CzKt+9j4oJKJi2oZEnlbh5/cwOPv7mB9gU5XD2oB9cPLWHcgC7kZlusJUlqSizTUhPQt3MRd48fwN3jB7B6614mLahk0sJKlm3aw+/nruf3c9fTsTCXa9LFOr8uJh1ZkiRhmZaanP5d2/LFK87mi1eczcote5i4ILUVZOWWvTw6u4JHZ1fQrTCbv6kt56PDe3vioiRJCbJMS03YgG7t+NKV7fjSleewYvMeJs7fyJ/mb6R8ezXfeXIR//Hy29x1SX9uGd2Hwjz/6yxJUmNzA6bUTJzTvR1fed9AXvnqZXxlTAfO7dGOLXsO8r1JS3nPP03mZ5NXsvvA4aRjSpLUqlimpWYmOyswrrQNz/7te7n3jhFcWNqRqn2H+OfnlzPuh6/w4xeWU7XvUNIxJUlqFSzTUjMVQuCK87rzxOcv5refHs2Y/sXsOVDDf76yknE/fIXvTVzClt0Hko4pSVKL5iZLqZkLITBuQBfGDejCnLVV/HTySl5dvpX/eX0ND8wo58YRvfnsJWdRWlyYdFRJklocV6alFmREWTH3fXIUE7/4Hq4d3INDNXU8NGMd4//lVb72+/ms3ro36YiSJLUolmmpBRrcqwO/uHU4L375Ej40rBd1MfKHueu54idT+MLDb7K0cnfSESVJahEs01ILdnb3dvzrTRcy+WuXcfOoUnKyAhMXVHLtv7/Gp++fw7yKnUlHlCSpWbNMS61A385F/ODDQ5ny9fHceXEZ+TlZvLR0Mx/82Rvcdu9MZqzeTozeVVGSpFNlmZZakZ4d2/DdDwzi9W9ezl9fehZFedm89vY2Pv6rGXzsv6bz6vItlmpJkk6BZVpqhbq2y+db157LG9+6nC9deTYd2uQyp3wHd/5mNh/46Rs8t2gTdXWWakmS3o1lWmrFOhbm8aUrz+GNb13OPdeeS5e2+SzcsIu/fmgu1/z7VP40bwM1tXVJx5QkqcmyTEuibX4On730LF7/5nj+4QOD6NmhgBWb9/K3j87jip9M4dFZ6zhUY6mWJOlolmlJ7yjIzeaOi8t49evj+aePDKGscyHl26v51uMLueyfJ3PfG2s4cLg26ZiSJDUZ3gFR0l/Iy8nippF9+MhFvZm0sJKfTV7Jis17+e7TS/jp5JWM75NLh9I9DOjWLumokiQlyjIt6bhysrO44cJevH9oT15cupmfvrKShRt28fslh/j9kqkM7N6OCUNLuH5oCf27tk06riRJjc4yLeldZWUFrh7Ug/ed351pq7Zz70sLmLPpMMs372H5i3v48YsrOK+kfapYDymhrEtR0pElSWoUlmlJJy2EwLgBXSjY1YEhFwzjjZXbmLigkheWbGJp5W6WVu7mn59fzuBe7ZkwtCfXDymhtLgw6diSJGWMZVrSacnLyWL8ud0Yf243DtYM5rUV25i0sJIXl2xm0YbdLNqwmx8+u4wLendgwtCeXDe0hF4d2yQdW5KkBmWZlnTG8nOyufL87lx5fncOHK5lyoqtTFpQyUtLNzN//S7mr9/F959ZyrA+HVPFekgPSjpYrCVJzZ9lWlKDKsjN5upBPbh6UA/2H6rl1eVbmLigkpeXbeatdTt5a91O/nHiEkb07cSEoSVcO6SE7u0Lko4tSdJpsUxLypg2edlcOyRVmKsP1fDKsi1MnF/J5OVbmFO+gznlO/iHiUsYWVbM+4eWcM3gErq2y086tiRJJ80yLalRFOblMGFoTyYM7cnegzW8vHQzExdUMmX5VmatqWLWmir+/qnFjO7XmQkXlHDNoB50bmuxliQ1bZZpSY2ubX4ON1zYixsu7MXuA4dTxXp+JVPf3sr01duZvno7/9+fFnPxWZ25fkgJVw/qQaeivKRjS5L0FyzTkhLVviCXDw3rzYeG9WbX/sO8uGQzExds5PW3t/Fa+vGdJxcxbkAXrh9awtXn90g6siRJ77BMS2oyOrTJ5aPDe/PR4b3ZWX2IFxZv5ukFG5m2ajtTVmxlyoqtfDt7Ied2zuXKHW8zsl8nhpV2ok1edtLRJUmtlGVaUpPUsTCPG0eWcuPIUqr2HeK5RZuYtHAj01dtZ+GWQyx8aQUAudmBob07MqpfMaPKihle1on2BbkJp5cktRaWaUlNXnFRHreM7sMto/uwfe9BHnl5DttCR2avrWJJ5W7mlu9gbvkOfsEqsgKcV9KekWXFjO5XzMh+xXTxREZJUoZYpiU1K53b5jO2dwHDhw8CYNf+w7xZvoOZa6qYvbaKBet3snjjbhZv3M1909YC0L9rEaP7FTOqXzEjy4rp3clbnEuSGoZlWlKz1qFN7ju3NQfYf6iWtyp2MHvNDmat3c7c8h2s3rqP1Vv38cisCgB6dWyT2haSLtdndS0ihJDk15AkNVOWaUktSpu8bC4+qwsXn9UFOJtDNXUs2riL2elrWc9aW8WGnft54q0NPPHWBgA6F+W9U6xH9SvmvJL2ZGdZriVJ784yLalFy8vJ4qI+nbioTyc+e+lZ1NZFlm/aw+y1qXI9c00V2/Ye5NlFm3h20SYA2uXnMKKsEyP7pfZdD+nVkbycrIS/iSSpKcpYmQ4h/BqYAGyJMQ5OHysGfgeUAWuBG2OMO0Lq36/+O3AdUA3cGWN8M1PZJLVe2VmB83u25/ye7bnj4jJijKzdXs2sNduZmV69Xr9jP5OXb2Xy8q0A5OdkMaxPR0b168zofsWEmpjwt5AkNRWZXJm+D/gp8EC9Y98CXo4x/jCE8K30798ErgXOTj9GA79I/1WSMiqEQL8uRfTrUsRNI/sAsHHnfmavrXqnXK/cspcZq6uYsboKgPzswFWr3mTC0J5cNrArBble51qSWquMlekY49QQQtlRh28ALkv/fD/wKqkyfQPwQIwxAjNCCB1DCCUxxspM5ZOk4+nZsc07tzsH2L73ILPX7mDWmipmrN7OksrdTFxQycQFlRTlZXPl+d2ZMLQnl5zThfwci7UktSYh1V8z9OGpMj2x3jaPnTHGjvWe3xFj7BRCmAj8MMb4evr4y8A3Y4xzjvGZdwF3AZSUlAx/+umnM5b/RKqrqyksTO7yWs53vvOTm1++bS9vbQ9Mq9jPqh017xwvzAmM6pXPxaUFDO2eT26GTmJM+vs73/nOd35rnD9ixIi5McYRRx9vKicgHuufOMds+THGXwG/AhgxYkQcPnx4JnMd19y5c0lqtvOd7/xk5zN3Lh++OjW/fPs+Ji2sZOL8SpZU7ubV8gO8Wn6A9gU5XD2oB9cPLWHcgC7kZjfcCYxJf3/nO9/5zm+t84+lscv05iPbN0IIJcCW9PH1QGm91/UGNjZyNkk6ZX07F/H5ywbw+csGsHrrXiYtqGTSwkqWbdrD7+eu5/dz19OxMJdr0sV6bP/O5DRgsZYkJauxy/RTwB3AD9N//VO9418IITxK6sTDXe6XltTc9O/ali9ecTZfvOJsVm7Z886+6pVb9vLo7AoenV1BcVEe1wzuwYShJYzu19nrWUtSM5fJS+M9Qupkwy4hhPXA35Mq0Y+FEP4KWAd8LP3yZ0hdFm8lqUvjfTJTuSSpMQzo1o4vXdmOL115Dss37WHSgo1MXFDJ6m37eHjmOh6euY4ubfO5Nl2sR5QVW6wlqRnK5NU8bj7OU1cc47URuDtTWSQpSQN7tGNgj4F8+apzWFq5h0kLU8W6fHs1D84o58EZ5XRrl891Q0qYMLSEi/p0IstiLUnNQlM5AVGSWrwQ/nzDmK+9byCLN6YusTdp4UYqqvZz37S13DdtLSUdCrhuSAnXDy1hWGlHUve1kiQ1RZZpSUpACIHBvTowuFcHvnnNQBas38WkhZVMWlDJhp37uff1Ndz7+hp6dWzD9UNLuH5ICUN7d7BYS1ITY5mWpISFELigtCMXlHbknmvP5a2KnamrgqSL9a+mruZXU1dTWtyG64f05Jz8wzStC0NJUutlmZakJiSEwEV9OnFRn058+7rzeHPdDiYuqOSZhZVUVO3nv6asAuCxldP55Lh+XHled09clKQEWaYlqYnKygqMKCtmRFkxfzfhfOasreKp+Rv549wKZqyuYsbqKkqL23DH2DJuHFlK+4LcpCNLUqtjmZakZiA7KzC6f2dG9+/M1SUHeLumC/dPW8u6qmq+N2kpP3lxBR8d3ps7Ly6jf9e2SceVpFbDMi1JzUxRbhZ/NaYfd15cxivLtvCbN9YwbdV2HphezgPTyxk/sCufHNeP957dxRMWJSnDLNOS1ExlZwWuOr87V53fnWWbdnPfG2t54q0NTF6+lcnLtzKgW1vuvLiMD1/Ui8I8/+dekjIhK+kAkqQzd26P9vzwI0OZfs8VfP3qgfRoX8DKLXv5zpOLGPP/Xub/PbOU9Tuqk44pSS2OZVqSWpDiojzuHj+A1745nv+8eRgX9enI7gM1/Grqai750WQ+99BcZq2pInXjWUnSmfLf+0lSC5SbncX7L+jJ+y/oyfyKnfzmjTVMXFDJs4s28eyiTQzq2Z5PjuvH+y8oIT8nO+m4ktRsuTItSS3cBaUd+bePD+ONb13OFy8fQOeiPBZv3M3Xfj+fcT98hZ+8uIItew4kHVOSmiXLtCS1Et3bF/DV9w3kjW9dzo8+OpTzStqzbe8h/uPltxn3w1f48u/msWD9zqRjSlKz4jYPSWplCnKzuXFEKR8b3puZa6r4zRtreHHJZp54awNPvLWB4X078clxZVwzqAc52a65SNKJWKYlqZUKITCmf2fG9O9MRVU1D0xfy6OzK5hbvoO55Tso6VDAbWP7cvPIPnQqyks6riQ1SS45SJIoLS7k29efz4x7ruAfbxhE/65FVO46wI+eW87YH77MPY8vYMXmPUnHlKQmx5VpSdI7ivJzuG1sGZ8Y3Zepb2/l12+sZeqKrTwyq4JHZlUwbkBnLutRx0UxendFScIyLUk6hqyswGUDu3HZwG6s3LKX+6at4Y9zN/DGyu28sRJeWD+db1xzLiPLipOOKkmJcpuHJOmEBnRry/c+OIQZ91zBt649l3Z5gdlrd/Cx/5rOp+6bzdLK3UlHlKTEuDItSTopHQpz+etLz2JQfhWz93Tgf15bzSvLtjB5+RZuuKAnX7lqIH06FyYdU5IalSvTkqRTUpibxVeuOoep3xjPJ8eVkZuVxZPzNnL5j1/l755c5A1gJLUqlmlJ0mnp0jafv3//IF7+6qV85KLe1MXIgzPKufRHr/LPzy9j1/7DSUeUpIyzTEuSzkhpcSE/vvECnvvSJbzv/O7sP1zLzyav4pIfTea/pqxi/6HapCNKUsZYpiVJDeKc7u341e0jePzzFzOmfzG79h/mh88u47J/mczDM9dxuLYu6YiS1OAs05KkBnVRn0488pkxPPCpUQzu1Z7Nuw/yf55YyFU/mcLT8zdSVxeTjihJDcYyLUlqcCEELjmnK0/d/R5+essw+nUpYu32ar74yFu8/6evM2XFVmK0VEtq/izTkqSMycoKTBjakxe+fAk/+PAQurfPZ/HG3dzx61nc/N8zeHPdjqQjStIZsUxLkjIuNzuLm0f1YcrXx3PPtefSoU0uM1ZX8eGfT+MzD8xhxeY9SUeUpNNimZYkNZqC3Gw+e+lZTP3GeL4wfgBtcrN5cclmrv63qXzlsXlUVFUnHVGSTollWpLU6Dq0yeVrVw9kyjcu4/axfcnJCjz+5gYu//GrfPepxWzbezDpiJJ0UizTkqTEdGtXwP+9YTAvf+UyPjSsFzV1kfumreWSH03mJy+uYM8Bb/wiqWmzTEuSEtencyH/etOFPPM37+WKc7tRfaiW/3j5bS750WT+57XVHDjsjV8kNU2WaUlSk3FeSXvuvXMkf/jrsYws68SO6sN8b9JSxv/Lq/xu9jpqvPGLpCYmJ+kAkiQdbURZMY99diyvLt/KPz23jGWb9vDNPy7kl1NXc2mvLNZlracwL4eivByK8rMpys+hMC+btvk5FOblkJfjWpGkxmGZliQ1SSEExp/bjUvP6crTCzby4xdWsHrrPlZvBebNP+F7c7MDRfmpsl2YlyrbRfnZFOblpAt39jvPHzlelJ+den3+n0v5O8/lZZOTbUGX9Jcs05KkJi0rK3DDhb24dnAJj7+5nlfmraSwfSf2Hapl38Gad/5aXe/nw7WRndWH2VndcCcw5udkUZSfQ6e8Oj6yZyUThvSkT+fCBvt8Sc2TZVqS1Czk5WTx8VF9ODt7K8OHDzvu62KMHKqto/pgLXsP1lB9qJZ9h2pSxftgLdVHfj5US/XBGvamj73z2oM17DtUQ/XBI+9L/fVgTR0Haw5RtQ9+9NxyfvTccob27sD1Q0q4fmgJvTtZrKXWyDItSWpRQgjk52STn5NNp6K8BvnMGCMHDtex92ANf5g8h6X7Cnlp6WYWrN/FgvW7+MGzy7iwtCMThpZw3ZASenZs0yBzJTV9lmlJkt5FCIE2edm0yctmVK8CPjd8GAcO1/Lq8i08vaCSV5ZuYV7FTuZV7OR7k5YyvG+nd4p19/YFSceXlEGWaUmSTkNBbjbXDC7hmsElVB+qYfKyrUxcsJFXlm1hbvkO5pbv4P9OXMLIsmImDC3hmsE96NbOYi21NJZpSZLOUGFeDtcPTe2d3newhpeWbmbSgkpeXbGVWWuqmLWmiu8+tZjR/Tpz/dASrh3cg85t85OOLakBWKYlSWpARfk53HBhL264sBd7Dhx+p1hPWbGV6au3M331dv7+qcWM7Z8q1tcM6tFge7slNT7LtCRJGdKuIJcPDevNh4b1Ztf+w7y4ZDOTFmzktbe38frK1OM7Ty5i3IAuTBhawtXn96BDYW7SsSWdAsu0JEmNoEObXD46vDcfHd6bndWHeGHxZiYurOSNlduYumIrU1ds5dvZC3nPgC5MGNqTqwZ1p32BxVpq6izTkiQ1so6Fedw4spQbR5ZSte8Qzy/exMQFG5m+ajuTl29l8vKt5D2exSXndGXC0BKuOK8b7SzWUpNkmZYkKUHFRXncPKoPN4/qw7a9B3luUapYz1xTxUtLN/PS0s3k5WQxfmBXrh/ak+KauqQjS6rHMi1JUhPRpW0+t47py61j+rJlz4FUsZ5fyezyKp5fvJnnF28mLxuuXDmX64f05PJzu9EmLzvp2FKrZpmWJKkJ6taugNvHlnH72DI27TrAs4sqmbigkrnlO3hm4SaeWbiJNrnZXHFeNyYMLeGygd0oyLVYS43t/2/vvMPsKqv2fT9pk04SEiD0FoIYApIgVekoiIpU+UBpfthF8eP7qaCCBcX6ISoKIiKKAgoioBhBinQSCAkdpAUSJKGk9zy/P973MGcmk2rOu2cy676uc83sPefMs+bM2Xuvvd5VwpkOgiAIgnbOBuv05MQ9tuDEPbbgb/+8j0kM5voJUxg/6Q2un5Cc7D49urL/dutzyMgNeec2g2nqFo51EJQgnOkgCIIg6EAM7t2Vd43ako+8Y0smvTaHv0ycwg0TpzDhxelcO34y146fTL+mbhyw3focssNQ9tx6CD26dana7CBYawlnOgiCIAg6KJsM6s1H99qKj+61FS+8OofrJ07mhglTeGTyDK5+8CWufvAl+vfsxoFv3YBDRg5lj60H071rONZBsCYJZzoIgiAI1gI2Xbc3n9h7az6x99Y8O202N0yYzPUTpvD4yzP5w7gX+cO4FxnQuzvvfusGvGfkUHbbcl26hWMdBP8x4UwHQRAEwVrGFoP78Kl9h/GpfYfx9CuzuGHCFG6YOJkn/z2L398/id/fP4lBfXrw7hEbcMj2Q9lly3Xp2kVVmx0EHZJwpoMgCIJgLWbr9fpy6v7DOHX/YTz575m5YHEyz0ydzeX3vsDl977A4L49OGjEUN4zcig7bz4oHOsgWAXCmQ6CIAiCTsI26/fjtAP68bn9h/H4yzO5ITvWz706h8vueZ7L7nme9fo1cfD2ybEetelAuoRjHQTLJZzpIAiCIOhkSOItQ/vzlqH9+fyB2/DI5BncMDE51pNem8uv7nqOX931HBv078nB2w/lkB2G8rZNBiCFYx0ErQlnOgiCIAg6MZIYsdE6jNhoHf73XcOZ+NL0HLGewktvzOWXdz7LL+98lo0G9OLg7Tdgoy7zWXfabIb0a6JPU7gRQRBHQRAEQRAEQHKsR248gJEbD+ALB23L+Elv5OLF5Fhf9M9n0xNvuxWAPj26sl7/ngzp18SQfk2s16+J9fr1bP6+fxND+jYxsHePSBcJ1lrCmQ6CIAiCYCkk8bZNB/K2TQfypYPfwoOTXue6h6Zw9xMvMXtJN16ZOZ/ZCxbz7LTZPDtt9nJ/V7cuauFwD+nXM3+tOd3ZIe/bFANmgg5HONNBEARBECyXLl3EqM0GMWqzQYwbN49Ro0ZhmxnzFjF15jxemTGfqbPm88qM+bwycx5TZ87nlfyYOnM+0+cuZMr0eUyZPm+FWgN7d89OdrPDPaTmcPdtYsr0hfR9eWaBv7ptJs1YxAZvzKVvj270buoaQ3CCcKaDIAiCIFh1JLFOr+6s06s7W6/Xb7nPnbdwMVNnNjvcU9twuF+ZOY9psxbw+pyFvD5nIU/+e9ayf+GY29fwX7OK/O0fb37bo2sX+jR1pXePbvRp6kqfpm706dGN3j260rcpOdx9enSjT1PaV/vat6nb0q/Jz43WhB2LcKaDIAiCIGgoPbt3ZZNBvdlkUO/lPm/xEvP6nAV1ke55bzrbNYf75ddm0qtXz0KWL82sOXNxl+7Mmr+I2fMXsWDxEhbMWcLrcxauMY2e3bss0wGfP2s62059vEV6TC1XvVePrmvMhmDlCWc6CIIgCIJ2QdcuYnDfJgb3bVrmc8aNG8eoUaMKWrVsfdvMX7SE2fMXMWfBYmYvSA727PmLmbNgEbPy1+btRcyZX/e8Bc0/r/8d8xYuYd7CBbw6e0GbNvzjuX+1ub9vU7fmXPScFrNe/6a6/PSUOjOgd/doc7gGCWc6CIIgCIJgNZBEz+5d6dm9K+uuod+5ZImZt2jxmw727AXJya454hOeeJreAzdgBncl+gAAIABJREFU6qx5OUe9OXI/a35y2J9ZQUFo965iSN8mhrRyuFt3YhnctylywleCcKaDIAiCIAjaCV26iN49Uj71kH5LR+g3WDiZUaOGLbXfNtPnLqzLRc+FoXXbte9nzlvE5OnzmLwSBaGD+vRoUQi6ePZM7nzjqbqc8G706dEy77tvLT2lR7dO0RIxnOkgCIIgCIIOjiQG9O7BgN49GLb+yhWEvrKCTiyvzprPa7MX8NrsBTxe30HliSdX2q5e3bu+WWTZu0ed452LNvvW5YX36dGV3k2t97V8ru3VfYsaRjjTQRAEQRAEnYhVKQh9dfb8NyPcU2fO56Enn2Hg4A1a5n3nPPGWKSnpZ3MXpse0WW3nf68qAr6rFzli1MZr5PetCcKZDoIgCIIgCJaiaxflosXm7ilbdXmFUaOGr9TrlywxcxfWCi7riixrueDzs+O9IDneLYs3l35urTizqZ0N9qnEmZb0HDATWAwssj1a0iDgCmBz4DngKNuvV2FfEARBEARB8J/RpYtySkc3WH7myUpz3/1j2WnEBmvml60hqnTt97G9o+3RefsLwM22hwE35+0gCIIgCIIgAFK0vFs76zDSnqx5P3Bp/v5S4NAKbQmCIAiCIAiCFVKVM21gjKRxkk7J+9a3PQUgf12vItuCIAiCIAiCYKVQFS1GJG1oe7Kk9YC/A58G/mx7QN1zXrc9sI3XngKcAjB06NBR1113XSmzWzBnzhx6915+FWzoh37oh37oh37oh37orx36o0ePHleXntyM7UofwFnA/wBPAEPzvqHAEyt67ahRo1wVY8eOrUw79EM/9EM/9EM/9EM/9MsCjHUb/mjxNA9JfST1q30PHAg8DPwZOD4/7Xjg2tK2BUEQBEEQBMGqUEVrvPWBayTV9C+3faOk+4ErJZ0MvAAcWYFtQRAEQRAEQbDSFHembT8D7NDG/leB/UrbEwRBEARBEASrS3tqjRcEQRAEQRAEHYpwpoMgCIIgCIJgNQlnOgiCIAiCIAhWk3CmgyAIgiAIgmA1CWc6CIIgCIIgCFaTcKaDIAiCIAiCYDUJZzoIgiAIgiAIVhOl6YgdE0lTgecrkh8MTKtIO/RDP/RDP/RDP/RDP/TLspntIa13dmhnukokjbU9OvRDP/RDP/RDP/RDP/Q7h35bRJpHEARBEARBEKwm4UwHQRAEQRAEwWoSzvTqc2Hoh37oh37oh37oh37odyr9pYic6SAIgiAIgiBYTSIyHQRBEARBEASrSTjTQRAEQRAEQbCahDMdBEEQBEEQBKtJONNBsIpI6lO1DUEQBCWRdIik8BnaAZIGShpZtR0lkTSojX1bVGFLW8SBsQpIapL0X5K+JOkrtUdB/e9I6i+pu6SbJU2TdFwh7W2y5sN5e6SkM0to19kgScfV3nNJm0p6e0H93SU9CjyWt3eQ9NOC+r0lfVnSRXl7mKRDCmmf3Ma+b5fQzlqHSHpQ0muSZkiaKWlGQf3Kjr2sX/nxl3U3k7R//r6XpH4FtQe18eheUP+wNh77SVqvoA2Vvf/AB4Gn8rHwloK6QOXnv66SbiqhtRwbbs3noEHAQ8Alkn5QUP/UrC9JF0t6QNKBpfSB6yT1r7NnO+C6gvrLJZzpVeNa4P3AImB23aMUB9qeARwCvAhsA5xeSPsi4IvAQgDbE0gn15L8FNgNOCZvzwR+UlD/h8C7gFcBbD8EvLOg/iXAfNJ7AOkz8I1C2kdIOra2kW8ilhqp2kD+DzgeWNd2f9v9bPdf0YvWIFUee9AOjj9J/w38Afh53rUx8KeCJjwATAWeBJ7K3z+bL+qjCuifDPwCODY/LgJOA+6U9KFGi1f9/ts+Dngb8C+SI3e3pFMKOvSVnf9sLwbmSFqnhN4yWCefgw4DLrE9Cti/oP5JWf9A0rn/RKBYQAU4h+RQ983H+1VAsYDGiuhWtQEdjI1tv7tC/VoU5mDgd7Zfk1RKu7ft+1rpLSolntnF9k6SHgSw/bqkHiUNsD2p1XuwuKD8VraPlnRMtmWuyn0ADgP+LGkJcBDwmu1PFNIGmAQ87Op6eVZ57EH7OP4+CbwduBfA9lMlo7LAjcA1tv8GkKNi7wauJN1o79Jg/SXAW2z/O+uvD1yQdW8HLmuwftXvP7ZnSPoj0Av4LPAB4HRJP7J9foPlqzz/AcwDJkr6O3VBNNufKaTfTdJQ4CjgjEKa9dTe64NJzvxDJd9/2zfklagxQD/gUNtPldJfEeFMrxp3Sdre9sSK9K+T9DgwF/iEpCGkA7wE0yRtBRhA0hHAlELaNRZK6lpnwxDSBa4UkyTtDjg78Z8hp3wUYoGkXjT//VuRIjUNQy3z1D5CioTdCXxN0iDbrzVSv47/Bf4i6Tbq/mbbpZY5qzz2oH0cf/NtL6hdPyV1q9lTiNG2P1bbsD1G0jm2T5PUVEB/85ojnXkF2CbfWC0soF/p+y/pvcBJwFakG4e3235FUm/SebDRznTx818rbsiPqvga8DfgDtv3S9qStEJTinGSxgBbAF/MKxINv/5KOp+Wn/P+wDPApyWVvJlZLjG0ZRVQypfdGniWdBALsO1ihQCSBgIzbC/OJ7H+tl8uoLslaerQ7sDrpPfgONvPNVq7zoZjgaOBnYBLgSOAM21fVUh/MHAeaWlNpDvkU22/Wkj/QFJEYrusvQdwou1bGqj5LC1PZPWRCNveslHarewYA8wCJlJ3Ard9dgn9bEMlx17Wbg/H33eAN4APA58GPgE8artIlCx/Bm4Gfp93HQ0cQIpO3297pwbr/xTYlLS8DHA4KdXgdOB62/s0WL/q9//XwC9s397Gz/azfXOD9Q8AzqTl+e8E27c2UreVDb2ATW0/UUqzTnup4IWkLWw/W0i/C7Aj8IztNyStC2yUU84aqXv88n5u+9JG6q8s4UyvApI2a2u/7ecL6R8J3Gh7plLx0U7AN2w/UEI/29AH6GJ7ZinNVvrbAvuRnLqbbZeMDFdOPoHtSvr777E9rYBmF2A323c2Wms5Noy1Pboq/WzD7sDm1K3o2f51YRsqO/7y5+BkUs6kSFGyX5RKvck3s18F9sz6dwBnA9NJDs7TDdYXyYHeo07/jwX//krf//ZAFee/Ou33At8DetjeQtKOwNdsv6+Q/p3AQTlvuVaAd6XtEYX0v2b7K3XbXYFf2z52OS/rNIQzvRrkPLWetW3bLxTSnWB7pKQ9gW+RDuwv2W50riCSBpAiIpvT0pkousSSo4ObtLKhyM2EpB+1sXs6MNb2tQX0b7a934r2NUj7btu7rfiZDdP/NvAP22Mq0r+MtLw9nuY8eZf6/Es6B/iO7Tfy9kDg87aLdfTIjvy8XIxVu5g22Z5TyoagOiQdBpwLrEdyZmsrs0UKgSV9gHQOmJ63BwB72y5ShClpHLAvcKvtt+V9E21vX0j/PaR0t/cAw4FfA8faHl9I/1fAE7a/ldOqrgIesH1WIf09gLOAzUjX/9rnr8jq6IoIZ3oVkPQ+4PvAhqR8uc2Ax2y/tZD+g7bfJulbwETbl9f2FdC+C7iHpZfZiy2xSPo6cAKpmrz2wbXtfQvpXwhsS8tl3kdIzv0ztj/bIN2eQG/gFmBvmlMt+gN/td3wNlWSzgYmAFdXEQmTNBPoQ0qvWkj5C/ljwHZVRQHbOs4lPdDo1IZWevcA+9uelbf7AmNs715Ifxvgf1j6hr7U8V+1M1mpMyHpaeC9Va0GShpve8dW+4pc/7LWvbZ3qdesBbhK6Ge9Q0kOdT/gsJIFeHll5rckH2Af0rXnhwX1Hwc+B4yjrvC/VJrliogCxFXj66QlppuyU7sPzW3aSvCSpJ+TcnbPzXeHpdob9rR9WiGtZXEUqaJ7QUX6WwP72l4EIOkCUu7eAaQTTKP4KKlyfkPSiaTmTM+gXGvA00jO7GJJcynsSNgu2U+3LR4GNqB80V+NrpKabM+HN3M3SxTd1dOz5kgD2J6Vc8dLcRXwM1J7upJddGp8hwqdSeBi2nAmCvLvitPq2rrWlfRhHpb0X6RjcRipAP2uRotWXYAnqf6G/TxSa8Y7gdsk7VQwzXS67b8W0lplwpleNRbaflVSF0ldbN8i6dyC+keRim2+lwsAhlKu1+1lSn1Or6dlN4VS3RwgOTQDSKsCVbARyaGcnrf7ABvmgrSGVZXbPg84T9Kn3fj2U8uyoWpntpbaMIyWKVZLFUM1iMHAo5Luo+Xnv0i+JPAb4GZJl5AurCeRinBLMrv+4qnU63VuQf1Fti8oqNeaqp3Jqp2JsZKuIHX0qT8Gri6o/wNSAMGkIsxxhbTJemeQ/vbLSTnrJfpcj221XfJvhrQaX8/rpCLQ75P+D0VWhoBbJH0XuJqWn79iNWPLI9I8VgGlCUiHkhqVr0ty6nYutcyZbdgTGGb7EqX2XH1LVPNK+iTwTVI1eX2KRbF8JUmjSYNzHqYCh0ZpCuCZwK2kyOw7SY3kfwecZbvhNzaSRpBOZPUOZZEiuJzmVBtSc6vt60voZu2PAKeSBlWMJ60Q3V1wiX+vtvbbvq2EfrbhIJqLb8c491suqL8zqZPG5LxrKHC07SIXd0lnkc6511DBDb2k80irE5U4k7luoCsVORP5Rq41tn1SIf0+wJdp2U3pG7ZLDk4LKkJSW12riqV5rohwpleBWgEO6UA+FlgH+G2pnB1JXwVGA8NtbyNpQ+Aq23sU0P4XaWhKserpNmx4hLTE1Dpvu6RDM5Q0OEHAfbYnr+Ala1L7q6Sc6e2Av5CGp9xh+4gC2t8GdiblzEFKbxpn+wuN1s76E7P+PbZ3zF1dzrZ9dAn9bMP62QZI//uqVkgqQ2lownDS5/9x2yX6K9e02woalMwZrtqZbNfOxNqO0rCWI1sVAf/e9rsK6VedM78+KXi0oe2DcjeR3WxfXEK/vRPO9CpS5QVV0njSONcHShdASPoz8MEqK/cl3Wa7zQhhQRsqSzXIDuUOwIO2d8ifxV/Yfm8B7QnAjraX5O2u2Y4ixTeS7re9cz4GdrE9v62CpAbqHwV8l+ZViXcAp9v+QyH9yorfJO1r+x/ZhqUouMwfVEguhD4ZeCstz3+lbiaqLkBtqwi4ZAFkpQV4kv5KGul+Rr7+dCNdA4p0M8k2vIelP39fK6W/PCJnehVo44J6vqRiF1RggW1Lqk2A6lNIF9LBOz5HR+qXGEu2xhuXO5n8mWqWOdtMNaBcztg820skLZLUn7TkXbIt0ACgtqS+TkFdgBeVWmH9Cfi7pNdpTjcowRmklK5XAHKK1U1AqWO/yuK3vYB/AG3dtJmUdtAwqnbmJf2v7e+0UQhW0y/VHnEdUp/tWqrVbaQ+x9OX/ao1ymXA48C7SNP4jqXsBNiqC1CXSNrUuRWu0tyJktHIqnPmB9u+UtIXAWwvklTs/yDpZ6SuVvuQPgNHAPeV0l8R4UyvGlVfUK/M3TwG5GLAk4CLCmn/KT+qpBYB2LVuX8kCiFNpTjXYp5ZqUEI4tyWakB3Ki0jRiVmUO5mcAzwg6Vaa88W/WEgb2x/I356Vb+jWAW4spU8alFK/CvUq5TrpQIXFb7a/mr/9iHOP6cJU6szT7DC2LgQrzS9J9SJH5e0PkSKFbd5kNICtbR8p6f22L5VUK8IrRdUFqGcAd0iqpRW+EziloH7VBXizlYbm1IJ5u9JcjF+C3Z3mbEywfbak79P4Y3+liTSPVUCtGrQrTaR6qPAyxwHUTcCy/fdS2p2ddpBqMM72qPz95qRx1g0d5VqnfRnwFKmS+wXgXhcapV1nQyXFt1n7u8BIUrEppFHWE2z/v0L6lRa/ZRteIN3AXEEantFpLx753N/XeRpdIc22+iyXPP/cZ/vtkm4njTJ/mZTqWCpn9ywqLEDNNgymeQLj3SVriKrOmVdqkXc+MIJ0UzcEOKLgNajW5/se0g3kq8DDtoeV0F8REZleNW6U9DdaXlD/Ukpc0hbAP2sOtKRekja3/VwDNa+0fVTO12198bTtHRql3YYtVS9zVp1qcI+knW3f38j/+TK4hDTG+X2k1JLxkm53atvXcOqLb7Mt3Unt4hpefAtg+3RJ9aOkL7R9TQntTH9gDulG+k2zKBuZGU6KDn8SuFjS9aQCrDtKiCv11T+cpXNmi+RM5kjsx0gpBuOAdST9wPZ3S+gDcyXtWXu/c0FaydaEF+aakS+TUu365u9LcXz+Wt81yTQ41U3StrYfV3O/5do5f9Oc9lEkMmx7nxI6y9F/QKmrUa0A+YmSBcjA9fn6+x2a2wP+oqD+conI9CrS6oJ6e8kLqqSxpKWOBXm7B3Cn7Z2X/8r/SHOo7SmSrqTlSUyk8cZHLeOljbDlj6Q74lp/3Q8BO9gutcxZb8te5FQDFxoiI+lRYBvgeWA2zUVopYoAu5LSXPYhORVzbW9bSLuy4ttgabJTdR5pnHHXQpo3kpaVWxdgte6D2yj98U6dZI4FRgH/j9TRptTxtyPp3FerV3gdOL5UZLCzIulC26dUHRnOtlRWgKc0oOk0YDPb/600uGa4C7VIVRpU9XFS8beBfwIX2J5XQn9FRGR6FbH9R+CPFcl3q3fcbC/IDnXDsF2b+La17efrf5Zzhkuyle3D67bPzk5WESQNqtusTTwseTd6UEGtFki6mTSk5m7SSezN2oFCVFJ8K+kO23sqjTOv/1+XHiW9DXABsL7tEZJGAu+zXWJoRL0de5FW5A4C7qc5f7cEG9t+d0G91nRXag14KPBj2wtrn8dCTMxdFPoDlEwxAcj5smeRgkk1Z+brpbpJZBuq6LNfS6U82fYzDdZaJu2gAO8S0o3sbnn7RVJRaKl5A5cCM4Ef5e1jgF9T9hy0TEoW0HRYJM2UNKONx0xJJU9oU5UGZ9Tsej/Q0JwtSR/PKR7DJU2oezwLlI6IzM15szXbSi9zPgBMBZ4k5Q9PBZ6V9IDSNLiGYvv5th6N1s1MABaQ8uVGAiNypKAUrYtvb6JA8a3tPfPXfrb71z36lXKkMxeRCj4XZnsmAB8sqF/r8/xZkhM1wvZRObhQirskFatPaYOfA8+RbipvV+rmUPL8/3TO3d+otCOd+T0pZ/lwkiM3jZQ/X4Sc6nV+fuxDWu4vMbCrVmhdqtHAstjd9oeB122fTXJqNymov5Xt79B8DppLCiqUYrjtk23fkh+nkFJO2gURmV4J3A5GKWc+BvxW0k/y9iRSqkMjuRz4K/AtoH5Ax8yShR+ZjwOX5txpyMucBfVvBK5xnjwn6UDSePcrgZ8CuxS0pSi2PwcgqS9wIilKsQHQVMiEIaSL2QzSCfQrpEloRZB0me0PrWhfA+lt+z6pxbVrUSHtWorPJaWWlFtp1+o1ugEnSnqGVIBWNM3J9o9ojooBPC+pZB7rSNIN1MW5APKXpJz1Uo71INtfr9v+hqRDC2lDcuBrffZPVO6zX0D3tZzisaXSvIUWuNAEXpoDR3OUBra9CmxRSBtgQQ6g1FYHt6KuELQAD0ra1fY9WX8X4M6C+sslnOkOhO1/Abtmh0a2ZxbQnE7KUzym0VorwWOkaMRWpJ7H00lLrqUi5KNtf6y2YXuMpHNsn5aLo9ZaJH2KlKs2ipSz/UtShLIUBzh1znize41Sa6Qi3TRIeYpvojSwoOGrEXVMyxev2oXsCGDK8l+y5rC9ODuOVQxIOKQCzaVYVgE0hdqD5fP9RcBFkt5JKoT/oaQ/kNItnm6wCbdI+iApeADJub2hwZr1zHU1ffYPBnYi9dkukp+/DGoFeN8lrZKasgV4XyUFlDaR9FtSus8JjRatu5nuDnxYqauQSZMgH220/soSBYgdiGWdzAt2s6iUXID0BulEUkUB0hjgZtJyJ6Tc0QNJQwzut73Tsl7b0ZF0OnA7qeCqZET046Q2XFsC/6r7UT9S8e1xDdb/IvAloBepmwakiOgCUkePIr22JW0JXAjsTlqReRY4rmRXF0nfJBW/XUEqgAWKDk2qdHWg6gLovDrwHtLK0OYk5+63pJvcc2xv02D9maQUlyV5VxeaPwcNrx+Q9FPSsfhB4POkPvvjbZ/YYN3LbH9IeXhPI7VWlhy86Vny2q/UHnUiKUL+DKk9asNbA+Z0qmVSMNVxuYQz3YGo+mReNZIetj2iQv3BpJuZWt72HaShLTOATQtEhjod+QZyIBWnGUn6VinHeQV29CENkGn4qlQb2lX3uX2g/oY1O5cTbW9XSL/qPs/PALcAF9u+q9XPfuSy02grRQX77Ct1UTqI1A5wb1rlCRc+D+3O0q0hG12AWdPel3Ttewe5PSqpo1mR9qjtnXCmOxBVn8yrRtKFwPm2J67wyY3RP9L2VSvaF6x95GLX8bZnSzqOtOx7XqOjIpKOs/0bSae19XPbP2ikfnugHa0O3A2c7pZ9nr9ne7flv3KN6fe1PauE1nJsGMnSzlzJwUEbkZb36/Vvb7DmZ0j1OlsCL9X/KMkXG1pzGSnFcTzNK7MueROlCtujtnfCme5AVH0yr4pWBUjDSEtMxQuQWkfGlrUvWPuQNIFU/DSStLx+MXCY7b0arPtR2z/PnQyWIlf1FyEXfJ0DbGj7IEnbAbvZvriQfqWrA2rZ51nAa8AJth8qpD8E+G+WdmZPKqT/S9Ln/xGaUz1cUP9cUmrdo7R0JosUAEq6APgZzWmWt5f632f9x4DtXJHTpqXbo97hsu1R2zVRgNix+Bjw6wq7WVRFpQVIkg4iFaFsJKm+mr8/BTsqBJWyyLaV2lGeZ/tiSQ0/9rIj3RWYYfuHjdZbAb8idXE5I28/ScqfLuJMA9tIOpg0KGnJCp+9hrE9HqiszzNwLcmJuYm6mpGC7FoqpWYZHEpqj1ayg0Q9j5Omrl5Nupm6TNJFts8vpP8wqYNSscLjVkwgFV2PIBXdviHpbqcWeZ2ecKY7CLkV0nBX2LS/KtpBgcFkYCypp+m4uv0zgc9VYlFQmpk53eBDwDuyg9u9hHDupPE+oGpnerDtK/P7gO1Fkko6dReQiu/Ol3QV8CvbjzdadFkpNrU2hQVTbXrnjjZVcbek7WxX1UHhGdIxV5UzfTLphmI2vBkpv5vU97phSLqOtDLbD3hU0n3UvQelIvOuvj1quyac6Q5Cbgn0KeDKzuJEtxdsPyTpYeBA25eu8AXB2sjRwH8BJ9l+WdKmpBZVpbhL0o+pqJNGZrbSFLxae75dKdQWDsD2TcBNeWXuGODvkiaR2sX9xvbCBknX5gyYpYdUlFxyv17Swbb/UlCznktJDvXLVJBmR8qXH5/TDeqdyVI5w6LlisBiygwt+V7WOZcUna+359wC+kms+vao7ZrIme5ASPoyqS1N6wtq6eEpnZLcmu99rhvpHnQecoumYbZvktQb6Fqqq0bVnTSyDTuRonAjSEvOQ4AjSnRUqLNhXeA40grBZFJruD2B7W3v3WDtS4FTbb+RtwcC3y+YM1xrTTefNIWu9Ej7p4HTSO3R3kyzKbVyuKy0qlIBjrxCcTxwTd51KGl15P8K6bdVszOhYM1QJe1ROwrhTHcglMb5LvUPK1VN3NlRGme9E6lFUv3NzFrfUaGzozTC/BTSFLitJA0DfmZ7v4pNK4akI4G/kUYYH06a+PnlUtFxSVcD25IKQH9le0rdz8baHt1g/Qdtv21F+xpswyBSEXbP2j7btxXS/kfJm7f2SL6h3JN0I3O77QcLaFbaaz9YOSLNo2OxHemg2pPkVP+TVF0clGFyfnSheek36Bx8Eng7cC+A7ackrVdKvOpOGpkv274qR2T3J02Du4DkVDeUXDMy3svoqd9oRzrTRdJA269nmwZR8Boq6SPAqcDGpPZouwJ3AaVu6B6XdDlwHS3TLBraGk/SlbaPquvq1IKCaSa1tKqSqVUAlwN/peJe+8Hyich0B0LSlaQBIb/Nu44BBtg+qjqrOh+S+pGWVyvt+RqUQ9K9tnepRSKVxok/UHCJ9a/kThq5CLkb8KDt7UvoZxtqf/u3SMNSLi8Zmc2dAyprAyrpw8AXgT+QnLqjgG/avqyQ/kRSj997bO8oaVvgbNtHF9K/pI3dDW+NJ2lD25O1jEl47aBAPQgiMt3BGG57h7rtWyQV63PZ2ZE0grTEPChvTwM+bPuRSg0LSnCbpC8BvSQdQFohuq6gftWdNABeyqlO+wPnKo007lJQf4ykw4Grq+i1a/vXksYC+5KW+Q8r3Nlinu15kpDUZPtxScNLibvBY7uXw/Wk9LpvuNDo+CBYVcKZ7lg8KGlX2/cASNoFuLNimzoTFwKn2b4FQNLepE4Cu1dpVFCEL5BaY00EPgr8BfhFQf1KO2lkjgLeTRoU9YakocDpBfVPIxXgLZY0l8IFeCSxR0lDQ6rgRUkDgD+ROpm8Tko7K4KkjUkFqHuQPod3kAoyX2ywdI9cfLi7pKXSfBqdZhIEK0OkeXQg8gSk4cALedemwGOkyuqSLYo6JZIearUy0Oa+IFjTtIdOGkH7QdJepEmMN5bqLiTp76T83Vpay3HAsbYPaLDunsCxpJu5P7f6ccPTTIJgZQhnugOxrJyxGpE71lgkXUMqPqm/mIy2feiyXxWsDbSHTjo5T3o4KSL7RAP7KrdLlKakHAtsYfvrkjYBhtq+r2LTOgWSxtvecUX7Gqh/cuGC2yBYaSLNowMRznLlnAScDfyR3BoJOKFKg4Ji1HeL6AkcSc6dL4GknrTq5CPpZ7bnlbKhHfBT0ircvsDXgVnAT0hFeUHjmSbpOOB3efsY4NWC+r+XdCawqe1TcnvK4bavL2hDELRJRKaDYCWRNBo4A9ic5hvRSK/ppEi6w/aehbSuJI2v/03edQww0PaRJfTbA7WhFfUdRCLNqhx56uePgd1IN3R3AZ+x/cJyX7jm9K8AxpGKvkdI6gXcXSoyHgTLIyLTQbDy/Bb4H1LO6pIVPDdYi8g5yzW6kCLVJXuNRycfWCipK81FmEOI47AkXweOb9Vn+3ukFbsSbGX7aEnHANiem1N/gqBywpkOgpVnqu2D+idhAAAFlElEQVSS7dCC9sP3ac6ZXgQ8R0r1KEV08oEfkUY5ryfpm8ARwJnVmtSpGFlzpAFsvyap2PRHYEGORtdupraibnhMEFRJpHkEwUoiaT/S8vrNFJwAFlSPpM+TLuK1SFiLE2ejR8pHJ59EHlSyH+n/cLPtxyo2qdOQV0L2bhWZvq3E4KAcgf4QqT3ldsAYUou+E2zf2mj9IFgREZkOgpXnRGBboDvNy8sGwple+xlFKnS7luTIvZdUgDqpkP67C+m0WySdB1xh+ydV29JJ+T5wl6QWEyBLCNu2pFOBA0lj1EXqcT2thH4QrIiITAfBSiJpYsnxzUH7QdIY4HDbM/N2P+Aq20WcXEn7276p1b7jbV9aQr89kAd3HA1sQ0r3uML22Gqt6lxI2o7mCZA3l5wAKeknwK9s319KMwhWlnCmg2AlkXQR8MPCI4SDdoCkx4EdbM/P203AQ7a3LaR/O/AIqQC2L2n64nzbR5TQb0/k9ILDgQ+S2qQNq9ikoACSHiXdSD0PzKZ5AmanSHEK2jeR5hEEK8+ewPF5gMd84mTembgMuC8P7jHwAaBkVHgv4PPA+Lz9Fdu/W87z12a2JqVbbU51o72D8hxUtQFBsCwiMh0EK8myJlDGMJ3OQW6P9468ebvtBwtqDwJ+TmrHtzGp3/S57kQncEnnkm5ingGuAK6x/Ua1VgVBEIQzHQRB0O6R9CTwbdu/zO3BziWNst+9YtOKIekTpKmHm9v+Wh4iskGMEw+CoGrCmQ6CIGjnZMdxL2CLOkdyc9u3V2xaMSRdQB4nbvstkgYCY2zHOPEgCCqlS9UGBEEQBCvki6SWYMfk7ZmkVmWdiV1sfxKYB5D7Hfeo1qQgCIIoQAyCIOgI7GJ7J0kPQnIkJXU2RzLGiQdB0C6JyHQQBEH7JxzJpceJ3wGcU61JQRAEkTMdBEHQ7pF0LGlgyU6klnxHAGfavqpSwwoT48SDIGiPhDMdBEHQAQhHMgiCoH0SznQQBEEQBEEQrCaRMx0EQRAEQRAEq0k400EQBEEQBEGwmoQzHQRB0M6RdIakRyRNkDRe0i4N1LpV0uhG/f4gCIK1jegzHQRB0I6RtBtwCLCT7fmSBhPDSoIgCNoNEZkOgiBo3wwFptmeD2B7mu3Jkr4i6X5JD0u6UJLgzcjyDyXdLukxSTtLulrSU5K+kZ+zuaTHJV2ao91/kNS7tbCkAyXdLekBSVdJ6pv3f1vSo/m13yv4XgRBELQ7wpkOgiBo34wBNpH0pKSfStor7/+x7Z1tjwB6kaLXNRbYfifwM+Ba4JPACOAESevm5wwHLrQ9EpgBfKJeNEfAzwT2t70TMBY4TdIg4APAW/Nrv9GAvzkIgqDDEM50EARBO8b2LGAUcAowFbhC0gnAPpLulTQR2Bd4a93L/py/TgQesT0lR7afATbJP5tk+878/W+APVtJ7wpsB9wpaTxwPLAZyfGeB/xC0mHAnDX2xwZBEHRAImc6CIKgnWN7MXArcGt2nj8KjARG254k6SygZ91L5uevS+q+r23Xzvuthwy03hbwd9vHtLZH0ttJA2Q+CHyK5MwHQRB0SiIyHQRB0I6RNFzSsLpdOwJP5O+n5TzmI1bjV2+aixsBjgHuaPXze4A9JG2d7egtaZust47tvwCfzfYEQRB0WiIyHQRB0L7pC5wvaQCwCHialPLxBimN4zng/tX4vY8Bx0v6OfAUcEH9D21Pzekkv5PUlHefCcwErpXUkxS9/txqaAdBEKw1xDjxIAiCToakzYHrc/FiEARB8B8QaR5BEARBEARBsJpEZDoIgiAIgiAIVpOITAdBEARBEATBahLOdBAEQRAEQRCsJuFMB0EQBEEQBMFqEs50EARBEARBEKwm4UwHQRAEQRAEwWoSznQQBEEQBEEQrCb/H5gUjMdZNAScAAAAAElFTkSuQmCC"/>
          <p:cNvSpPr>
            <a:spLocks noChangeAspect="1" noChangeArrowheads="1"/>
          </p:cNvSpPr>
          <p:nvPr/>
        </p:nvSpPr>
        <p:spPr bwMode="auto">
          <a:xfrm>
            <a:off x="1261043" y="2230248"/>
            <a:ext cx="8988426" cy="89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121839"/>
            <a:ext cx="10515600" cy="4351338"/>
          </a:xfrm>
        </p:spPr>
        <p:txBody>
          <a:bodyPr/>
          <a:lstStyle/>
          <a:p>
            <a:r>
              <a:rPr lang="en-US" dirty="0" smtClean="0"/>
              <a:t>Data Preprocessing: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Removing Stop words from ‘</a:t>
            </a:r>
            <a:r>
              <a:rPr lang="en-US" dirty="0" err="1" smtClean="0"/>
              <a:t>RequiredQual</a:t>
            </a:r>
            <a:r>
              <a:rPr lang="en-US" dirty="0" smtClean="0"/>
              <a:t>’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Removing special characters from ‘</a:t>
            </a:r>
            <a:r>
              <a:rPr lang="en-US" dirty="0" err="1" smtClean="0"/>
              <a:t>RequiredQual</a:t>
            </a:r>
            <a:r>
              <a:rPr lang="en-US" dirty="0" smtClean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Removing numbers from </a:t>
            </a:r>
            <a:r>
              <a:rPr lang="en-US" dirty="0"/>
              <a:t>‘</a:t>
            </a:r>
            <a:r>
              <a:rPr lang="en-US" dirty="0" err="1"/>
              <a:t>RequiredQual</a:t>
            </a:r>
            <a:r>
              <a:rPr lang="en-US" dirty="0"/>
              <a:t>’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Removing all other words except Nouns using POS Tagging from </a:t>
            </a:r>
            <a:r>
              <a:rPr lang="en-US" dirty="0"/>
              <a:t>‘</a:t>
            </a:r>
            <a:r>
              <a:rPr lang="en-US" dirty="0" err="1"/>
              <a:t>RequiredQual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1126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Text Mining: Analyzing Job Postings Case Study</vt:lpstr>
      <vt:lpstr>Business Problems To Be Solved:</vt:lpstr>
      <vt:lpstr>Data Preprocessing</vt:lpstr>
      <vt:lpstr>Problem 1: Types of jobs in demand in Armenia.</vt:lpstr>
      <vt:lpstr>PowerPoint Presentation</vt:lpstr>
      <vt:lpstr>Problem 1: How are the job natures changing over time? </vt:lpstr>
      <vt:lpstr>Problem 1: How are the job natures changing over time? </vt:lpstr>
      <vt:lpstr>Problem 2: Desired characteristics and skill-set of the candidates based on the job description dataset.</vt:lpstr>
      <vt:lpstr>Problem 2: Desired characteristics and skill-set of the candidates based on the job description dataset.</vt:lpstr>
      <vt:lpstr>Problem 2: Desired characteristics and skill-set of the candidates based on the job description dataset.</vt:lpstr>
      <vt:lpstr>Problem 2: Desired characteristics and skill-set of the candidates based on the job description dataset.</vt:lpstr>
      <vt:lpstr>Problem 2: Desired characteristics and skill-set of the candidates based on the job description dataset.</vt:lpstr>
      <vt:lpstr>Problem 2: How are these desired characteristics changing over time? </vt:lpstr>
      <vt:lpstr>Problem 2: How are these desired characteristics changing over time? </vt:lpstr>
      <vt:lpstr>Problem 3: Classification of job as IT or not. Also, understand what important factors are which drives this classification. </vt:lpstr>
      <vt:lpstr>Problem 3: Classification of job as IT or not. Also, understand what important factors are which drives this classification. </vt:lpstr>
      <vt:lpstr>Problem 3: Classification of job as IT or not. Also, understand what important factors are which drives this classification. </vt:lpstr>
      <vt:lpstr>Problem 3: Classification of job as IT or not. Also, understand what important factors are which drives this classification. </vt:lpstr>
      <vt:lpstr>Problem 3: Classification of job as IT or not. Also, understand what important factors are which drives this classification. </vt:lpstr>
      <vt:lpstr>Problem 4: Given a job title, find the 5 top jobs that are of a similar nature, based on the job post. </vt:lpstr>
      <vt:lpstr>Problem 4: Given a job title, find the 5 top jobs that are of a similar nature, based on the job post. </vt:lpstr>
      <vt:lpstr>Problem 4: Given a job title, find the 5 top jobs that are of a similar nature, based on the job post.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Mining: Analyzing Job Postings Case Study</dc:title>
  <dc:creator>Akki S</dc:creator>
  <cp:lastModifiedBy>Akki S</cp:lastModifiedBy>
  <cp:revision>38</cp:revision>
  <dcterms:created xsi:type="dcterms:W3CDTF">2020-03-17T15:05:30Z</dcterms:created>
  <dcterms:modified xsi:type="dcterms:W3CDTF">2020-03-19T19:09:25Z</dcterms:modified>
</cp:coreProperties>
</file>