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7"/>
  </p:notesMasterIdLst>
  <p:handoutMasterIdLst>
    <p:handoutMasterId r:id="rId48"/>
  </p:handoutMasterIdLst>
  <p:sldIdLst>
    <p:sldId id="300" r:id="rId2"/>
    <p:sldId id="256" r:id="rId3"/>
    <p:sldId id="257" r:id="rId4"/>
    <p:sldId id="258" r:id="rId5"/>
    <p:sldId id="261" r:id="rId6"/>
    <p:sldId id="262" r:id="rId7"/>
    <p:sldId id="260" r:id="rId8"/>
    <p:sldId id="263" r:id="rId9"/>
    <p:sldId id="286" r:id="rId10"/>
    <p:sldId id="299" r:id="rId11"/>
    <p:sldId id="287" r:id="rId12"/>
    <p:sldId id="288" r:id="rId13"/>
    <p:sldId id="289" r:id="rId14"/>
    <p:sldId id="290" r:id="rId15"/>
    <p:sldId id="291" r:id="rId16"/>
    <p:sldId id="292" r:id="rId17"/>
    <p:sldId id="301" r:id="rId18"/>
    <p:sldId id="293" r:id="rId19"/>
    <p:sldId id="294" r:id="rId20"/>
    <p:sldId id="295" r:id="rId21"/>
    <p:sldId id="296" r:id="rId22"/>
    <p:sldId id="297" r:id="rId23"/>
    <p:sldId id="264" r:id="rId24"/>
    <p:sldId id="265" r:id="rId25"/>
    <p:sldId id="266" r:id="rId26"/>
    <p:sldId id="267" r:id="rId27"/>
    <p:sldId id="270" r:id="rId28"/>
    <p:sldId id="268" r:id="rId29"/>
    <p:sldId id="269"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25410-8074-45B5-A96E-272BF25BA8A0}" type="datetimeFigureOut">
              <a:rPr lang="en-IN" smtClean="0"/>
              <a:t>29-05-2021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7A46-30F0-4B33-8659-83B239C04D60}" type="slidenum">
              <a:rPr lang="en-IN" smtClean="0"/>
              <a:t>‹#›</a:t>
            </a:fld>
            <a:endParaRPr lang="en-IN"/>
          </a:p>
        </p:txBody>
      </p:sp>
    </p:spTree>
    <p:extLst>
      <p:ext uri="{BB962C8B-B14F-4D97-AF65-F5344CB8AC3E}">
        <p14:creationId xmlns:p14="http://schemas.microsoft.com/office/powerpoint/2010/main" val="16689217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81EB7-C7C7-41FC-B055-D847C109AB28}" type="datetimeFigureOut">
              <a:rPr lang="en-IN" smtClean="0"/>
              <a:t>29-05-2021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345D2-DC29-4739-B9A3-1A6A9F5EE063}" type="slidenum">
              <a:rPr lang="en-IN" smtClean="0"/>
              <a:t>‹#›</a:t>
            </a:fld>
            <a:endParaRPr lang="en-IN"/>
          </a:p>
        </p:txBody>
      </p:sp>
    </p:spTree>
    <p:extLst>
      <p:ext uri="{BB962C8B-B14F-4D97-AF65-F5344CB8AC3E}">
        <p14:creationId xmlns:p14="http://schemas.microsoft.com/office/powerpoint/2010/main" val="41191191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8345D2-DC29-4739-B9A3-1A6A9F5EE063}" type="slidenum">
              <a:rPr lang="en-IN" smtClean="0"/>
              <a:t>3</a:t>
            </a:fld>
            <a:endParaRPr lang="en-IN"/>
          </a:p>
        </p:txBody>
      </p:sp>
    </p:spTree>
    <p:extLst>
      <p:ext uri="{BB962C8B-B14F-4D97-AF65-F5344CB8AC3E}">
        <p14:creationId xmlns:p14="http://schemas.microsoft.com/office/powerpoint/2010/main" val="150027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c23fb95d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c23fb95d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31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c23fb95d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c23fb95d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31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c23fb95d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c23fb95d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24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c23fb95d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c23fb95d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41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2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c23fb95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c23fb95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0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c23fb95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c23fb95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72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c23fb95d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c23fb95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61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c23fb95d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c23fb95d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97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c23fb95d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c23fb95d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99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c23fb95d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c23fb95d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46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c23fb95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c23fb95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200">
                <a:solidFill>
                  <a:schemeClr val="dk1"/>
                </a:solidFill>
                <a:latin typeface="Average"/>
                <a:ea typeface="Average"/>
                <a:cs typeface="Average"/>
                <a:sym typeface="Average"/>
              </a:rPr>
              <a:t>A simple explanation for catastrophic forgetting is that after a neural network is trained on a new task, its parameters are optimized for the new task and no longer for the previous one(s).</a:t>
            </a:r>
            <a:endParaRPr sz="500">
              <a:solidFill>
                <a:schemeClr val="dk1"/>
              </a:solidFill>
            </a:endParaRPr>
          </a:p>
        </p:txBody>
      </p:sp>
    </p:spTree>
    <p:extLst>
      <p:ext uri="{BB962C8B-B14F-4D97-AF65-F5344CB8AC3E}">
        <p14:creationId xmlns:p14="http://schemas.microsoft.com/office/powerpoint/2010/main" val="222744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A6A208-5C1E-4625-99BD-77F680FB7A92}"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448E7-FF0B-4B91-B532-3ED8973B25E2}"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AA0AF7-9931-46E2-93EA-4960B1C5AB3C}"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53AA4-88CE-4AEC-BA7D-C7E7A37392E5}"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6F937-E332-4538-B9B8-33E65CCE846A}"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26F2AF-805F-46F4-A761-6806EBFA066B}"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38E80B-1693-42C2-8B67-BE9EF4CF0A9E}"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FD4C13-D0EC-42AF-8BED-B5BEDCDBA5FB}"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66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29A75-9E99-44EE-BA50-66B5EC82F13A}"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F8584-E677-4485-BE01-5E0C0D7A6EAE}" type="datetime1">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0181B-A192-48AD-B5BC-9FD38BE6772F}" type="datetime1">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46EE43-088E-46E5-9CE6-02157592C554}" type="datetime1">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EE5514-B5F6-4B38-92E6-61181D5CBDD9}" type="datetime1">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8DC6B-06F2-43E0-A2AA-7477A5C65DEC}" type="datetime1">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4357B-87DD-49D7-8F7F-A94CB05BFE8F}" type="datetime1">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A547EF3C-4BC3-43C6-A9C2-BC66550CE14E}" type="datetime1">
              <a:rPr lang="en-US" smtClean="0"/>
              <a:t>5/29/2021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25DCA0-FBE7-42AB-AF8D-B24941C9C372}" type="datetime1">
              <a:rPr lang="en-US" smtClean="0"/>
              <a:t>5/29/2021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a:xfrm>
            <a:off x="1463397" y="1583074"/>
            <a:ext cx="8596668" cy="3880773"/>
          </a:xfrm>
        </p:spPr>
        <p:txBody>
          <a:bodyPr>
            <a:noAutofit/>
          </a:bodyPr>
          <a:lstStyle/>
          <a:p>
            <a:pPr>
              <a:buFont typeface="+mj-lt"/>
              <a:buAutoNum type="arabicPeriod"/>
            </a:pPr>
            <a:r>
              <a:rPr lang="en-IN" sz="2000" dirty="0" smtClean="0"/>
              <a:t>Introduction</a:t>
            </a:r>
          </a:p>
          <a:p>
            <a:pPr>
              <a:buFont typeface="+mj-lt"/>
              <a:buAutoNum type="arabicPeriod"/>
            </a:pPr>
            <a:r>
              <a:rPr lang="en-IN" sz="2000" dirty="0" smtClean="0"/>
              <a:t>Stability Plasticity Dilemma</a:t>
            </a:r>
          </a:p>
          <a:p>
            <a:pPr>
              <a:buFont typeface="+mj-lt"/>
              <a:buAutoNum type="arabicPeriod"/>
            </a:pPr>
            <a:r>
              <a:rPr lang="en-IN" sz="2000" dirty="0" smtClean="0"/>
              <a:t>CLS Theory</a:t>
            </a:r>
          </a:p>
          <a:p>
            <a:pPr>
              <a:buFont typeface="+mj-lt"/>
              <a:buAutoNum type="arabicPeriod"/>
            </a:pPr>
            <a:r>
              <a:rPr lang="en-IN" sz="2000" dirty="0" smtClean="0"/>
              <a:t>3 Scenarios of CL.</a:t>
            </a:r>
          </a:p>
          <a:p>
            <a:pPr marL="400050" lvl="1" indent="0">
              <a:buNone/>
            </a:pPr>
            <a:r>
              <a:rPr lang="en-US" sz="1200" dirty="0">
                <a:solidFill>
                  <a:schemeClr val="accent1"/>
                </a:solidFill>
              </a:rPr>
              <a:t>4.1</a:t>
            </a:r>
            <a:r>
              <a:rPr lang="en-US" sz="1200" dirty="0"/>
              <a:t> Task Incremental Learning</a:t>
            </a:r>
          </a:p>
          <a:p>
            <a:pPr marL="400050" lvl="1" indent="0">
              <a:buNone/>
            </a:pPr>
            <a:r>
              <a:rPr lang="en-US" sz="1200" dirty="0">
                <a:solidFill>
                  <a:schemeClr val="accent1"/>
                </a:solidFill>
              </a:rPr>
              <a:t>4.2</a:t>
            </a:r>
            <a:r>
              <a:rPr lang="en-US" sz="1200" dirty="0"/>
              <a:t> Domain Incremental Learning</a:t>
            </a:r>
          </a:p>
          <a:p>
            <a:pPr marL="400050" lvl="1" indent="0">
              <a:buNone/>
            </a:pPr>
            <a:r>
              <a:rPr lang="en-US" sz="1200" dirty="0">
                <a:solidFill>
                  <a:schemeClr val="accent1"/>
                </a:solidFill>
              </a:rPr>
              <a:t>4.3</a:t>
            </a:r>
            <a:r>
              <a:rPr lang="en-US" sz="1200" dirty="0"/>
              <a:t> Class Incremental </a:t>
            </a:r>
            <a:r>
              <a:rPr lang="en-US" sz="1200" dirty="0" smtClean="0"/>
              <a:t>Learning</a:t>
            </a:r>
            <a:endParaRPr lang="en-IN" sz="1800" dirty="0" smtClean="0"/>
          </a:p>
          <a:p>
            <a:pPr>
              <a:buFont typeface="+mj-lt"/>
              <a:buAutoNum type="arabicPeriod"/>
            </a:pPr>
            <a:r>
              <a:rPr lang="en-IN" sz="2000" dirty="0" smtClean="0"/>
              <a:t>Strategies to prevent </a:t>
            </a:r>
            <a:r>
              <a:rPr lang="en-IN" sz="2000" dirty="0"/>
              <a:t>c</a:t>
            </a:r>
            <a:r>
              <a:rPr lang="en-IN" sz="2000" dirty="0" smtClean="0"/>
              <a:t>atastrophic forgetting</a:t>
            </a:r>
          </a:p>
          <a:p>
            <a:pPr>
              <a:buFont typeface="+mj-lt"/>
              <a:buAutoNum type="arabicPeriod"/>
            </a:pPr>
            <a:r>
              <a:rPr lang="en-IN" sz="2000" dirty="0" smtClean="0"/>
              <a:t>Mitigating forgetting without CL</a:t>
            </a:r>
          </a:p>
          <a:p>
            <a:pPr>
              <a:buFont typeface="+mj-lt"/>
              <a:buAutoNum type="arabicPeriod"/>
            </a:pPr>
            <a:r>
              <a:rPr lang="en-IN" sz="2000" dirty="0" smtClean="0"/>
              <a:t>Approaches to CL</a:t>
            </a:r>
          </a:p>
          <a:p>
            <a:pPr>
              <a:buFont typeface="+mj-lt"/>
              <a:buAutoNum type="arabicPeriod"/>
            </a:pPr>
            <a:r>
              <a:rPr lang="en-IN" sz="2000" dirty="0" smtClean="0"/>
              <a:t>Flashcards</a:t>
            </a:r>
          </a:p>
        </p:txBody>
      </p:sp>
    </p:spTree>
    <p:extLst>
      <p:ext uri="{BB962C8B-B14F-4D97-AF65-F5344CB8AC3E}">
        <p14:creationId xmlns:p14="http://schemas.microsoft.com/office/powerpoint/2010/main" val="800854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t>4.</a:t>
            </a:r>
            <a:r>
              <a:rPr lang="en" dirty="0" smtClean="0"/>
              <a:t> Three </a:t>
            </a:r>
            <a:r>
              <a:rPr lang="en" dirty="0"/>
              <a:t>Scenarios of CL</a:t>
            </a:r>
            <a:endParaRPr lang="en-US" dirty="0"/>
          </a:p>
        </p:txBody>
      </p:sp>
      <p:sp>
        <p:nvSpPr>
          <p:cNvPr id="3" name="Content Placeholder 2"/>
          <p:cNvSpPr>
            <a:spLocks noGrp="1"/>
          </p:cNvSpPr>
          <p:nvPr>
            <p:ph idx="1"/>
          </p:nvPr>
        </p:nvSpPr>
        <p:spPr>
          <a:xfrm>
            <a:off x="677333" y="2160590"/>
            <a:ext cx="8675213" cy="3807074"/>
          </a:xfrm>
        </p:spPr>
        <p:txBody>
          <a:bodyPr/>
          <a:lstStyle/>
          <a:p>
            <a:pPr marL="0" indent="0">
              <a:buNone/>
            </a:pPr>
            <a:r>
              <a:rPr lang="en-US" dirty="0" smtClean="0">
                <a:solidFill>
                  <a:schemeClr val="accent1"/>
                </a:solidFill>
              </a:rPr>
              <a:t>4.1</a:t>
            </a:r>
            <a:r>
              <a:rPr lang="en-US" dirty="0" smtClean="0"/>
              <a:t> Task Incremental Learning</a:t>
            </a:r>
          </a:p>
          <a:p>
            <a:pPr marL="0" indent="0">
              <a:buNone/>
            </a:pPr>
            <a:r>
              <a:rPr lang="en-US" dirty="0" smtClean="0">
                <a:solidFill>
                  <a:schemeClr val="accent1"/>
                </a:solidFill>
              </a:rPr>
              <a:t>4.2</a:t>
            </a:r>
            <a:r>
              <a:rPr lang="en-US" dirty="0" smtClean="0"/>
              <a:t> Domain Incremental Learning</a:t>
            </a:r>
          </a:p>
          <a:p>
            <a:pPr marL="0" indent="0">
              <a:buNone/>
            </a:pPr>
            <a:r>
              <a:rPr lang="en-US" dirty="0" smtClean="0">
                <a:solidFill>
                  <a:schemeClr val="accent1"/>
                </a:solidFill>
              </a:rPr>
              <a:t>4.3</a:t>
            </a:r>
            <a:r>
              <a:rPr lang="en-US" dirty="0" smtClean="0"/>
              <a:t> Class Incremental Learning</a:t>
            </a:r>
            <a:endParaRPr lang="en-US" dirty="0"/>
          </a:p>
        </p:txBody>
      </p:sp>
      <p:sp>
        <p:nvSpPr>
          <p:cNvPr id="4" name="Footer Placeholder 3"/>
          <p:cNvSpPr>
            <a:spLocks noGrp="1"/>
          </p:cNvSpPr>
          <p:nvPr>
            <p:ph type="ftr" sz="quarter" idx="11"/>
          </p:nvPr>
        </p:nvSpPr>
        <p:spPr>
          <a:xfrm>
            <a:off x="677334" y="6041362"/>
            <a:ext cx="6297612" cy="365125"/>
          </a:xfrm>
        </p:spPr>
        <p:txBody>
          <a:bodyPr/>
          <a:lstStyle/>
          <a:p>
            <a:r>
              <a:rPr lang="en-US" dirty="0">
                <a:solidFill>
                  <a:schemeClr val="tx1"/>
                </a:solidFill>
              </a:rPr>
              <a:t>Source : </a:t>
            </a:r>
            <a:r>
              <a:rPr lang="en-US" dirty="0" err="1">
                <a:solidFill>
                  <a:schemeClr val="tx1"/>
                </a:solidFill>
              </a:rPr>
              <a:t>Gido</a:t>
            </a:r>
            <a:r>
              <a:rPr lang="en-US" dirty="0">
                <a:solidFill>
                  <a:schemeClr val="tx1"/>
                </a:solidFill>
              </a:rPr>
              <a:t> M. van de </a:t>
            </a:r>
            <a:r>
              <a:rPr lang="en-US" dirty="0" err="1">
                <a:solidFill>
                  <a:schemeClr val="tx1"/>
                </a:solidFill>
              </a:rPr>
              <a:t>Ven</a:t>
            </a:r>
            <a:r>
              <a:rPr lang="en-US" dirty="0">
                <a:solidFill>
                  <a:schemeClr val="tx1"/>
                </a:solidFill>
              </a:rPr>
              <a:t>, Andreas S. </a:t>
            </a:r>
            <a:r>
              <a:rPr lang="en-US" dirty="0" err="1" smtClean="0">
                <a:solidFill>
                  <a:schemeClr val="tx1"/>
                </a:solidFill>
              </a:rPr>
              <a:t>Tolias</a:t>
            </a:r>
            <a:r>
              <a:rPr lang="en-US" dirty="0" smtClean="0">
                <a:solidFill>
                  <a:schemeClr val="tx1"/>
                </a:solidFill>
              </a:rPr>
              <a:t> </a:t>
            </a:r>
            <a:r>
              <a:rPr lang="en-IN" dirty="0" smtClean="0">
                <a:solidFill>
                  <a:schemeClr val="tx1"/>
                </a:solidFill>
              </a:rPr>
              <a:t>, </a:t>
            </a:r>
            <a:r>
              <a:rPr lang="en-US" dirty="0">
                <a:solidFill>
                  <a:schemeClr val="tx1"/>
                </a:solidFill>
              </a:rPr>
              <a:t>Three scenarios for continual </a:t>
            </a:r>
            <a:r>
              <a:rPr lang="en-US" dirty="0" smtClean="0">
                <a:solidFill>
                  <a:schemeClr val="tx1"/>
                </a:solidFill>
              </a:rPr>
              <a:t>learning, </a:t>
            </a:r>
            <a:r>
              <a:rPr lang="fr-FR" dirty="0">
                <a:solidFill>
                  <a:schemeClr val="tx1"/>
                </a:solidFill>
              </a:rPr>
              <a:t>[v1] Mon, 15 </a:t>
            </a:r>
            <a:r>
              <a:rPr lang="fr-FR" dirty="0" err="1">
                <a:solidFill>
                  <a:schemeClr val="tx1"/>
                </a:solidFill>
              </a:rPr>
              <a:t>Apr</a:t>
            </a:r>
            <a:r>
              <a:rPr lang="fr-FR" dirty="0">
                <a:solidFill>
                  <a:schemeClr val="tx1"/>
                </a:solidFill>
              </a:rPr>
              <a:t> 2019</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334280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501651" y="1033557"/>
            <a:ext cx="10274300" cy="3822700"/>
          </a:xfrm>
          <a:prstGeom prst="rect">
            <a:avLst/>
          </a:prstGeom>
          <a:noFill/>
          <a:ln>
            <a:noFill/>
          </a:ln>
          <a:effectLst>
            <a:outerShdw blurRad="57150" dist="19050" dir="5400000" algn="bl" rotWithShape="0">
              <a:srgbClr val="000000">
                <a:alpha val="52000"/>
              </a:srgbClr>
            </a:outerShdw>
          </a:effectLst>
        </p:spPr>
      </p:pic>
      <p:sp>
        <p:nvSpPr>
          <p:cNvPr id="5" name="Rectangle 4"/>
          <p:cNvSpPr/>
          <p:nvPr/>
        </p:nvSpPr>
        <p:spPr>
          <a:xfrm>
            <a:off x="501651" y="5934670"/>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4128890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800" dirty="0" smtClean="0"/>
              <a:t>4.1 Task </a:t>
            </a:r>
            <a:r>
              <a:rPr lang="en" sz="3800" dirty="0"/>
              <a:t>Incremental Learning </a:t>
            </a:r>
            <a:endParaRPr sz="3800" dirty="0"/>
          </a:p>
        </p:txBody>
      </p:sp>
      <p:sp>
        <p:nvSpPr>
          <p:cNvPr id="73" name="Google Shape;73;p15"/>
          <p:cNvSpPr txBox="1">
            <a:spLocks noGrp="1"/>
          </p:cNvSpPr>
          <p:nvPr>
            <p:ph type="body" idx="1"/>
          </p:nvPr>
        </p:nvSpPr>
        <p:spPr>
          <a:xfrm>
            <a:off x="415600" y="1536633"/>
            <a:ext cx="11360800" cy="3091600"/>
          </a:xfrm>
          <a:prstGeom prst="rect">
            <a:avLst/>
          </a:prstGeom>
        </p:spPr>
        <p:txBody>
          <a:bodyPr spcFirstLastPara="1" vert="horz" wrap="square" lIns="121900" tIns="121900" rIns="121900" bIns="121900" rtlCol="0" anchor="t" anchorCtr="0">
            <a:normAutofit/>
          </a:bodyPr>
          <a:lstStyle/>
          <a:p>
            <a:pPr>
              <a:buFont typeface="Wingdings" panose="05000000000000000000" pitchFamily="2" charset="2"/>
              <a:buChar char="§"/>
            </a:pPr>
            <a:r>
              <a:rPr lang="en" dirty="0"/>
              <a:t>Models are always informed about which task needs to be performed</a:t>
            </a:r>
            <a:endParaRPr dirty="0"/>
          </a:p>
          <a:p>
            <a:pPr>
              <a:buFont typeface="Wingdings" panose="05000000000000000000" pitchFamily="2" charset="2"/>
              <a:buChar char="§"/>
            </a:pPr>
            <a:r>
              <a:rPr lang="en" dirty="0"/>
              <a:t>Task Identity is always provided</a:t>
            </a:r>
            <a:endParaRPr dirty="0"/>
          </a:p>
          <a:p>
            <a:pPr>
              <a:buFont typeface="Wingdings" panose="05000000000000000000" pitchFamily="2" charset="2"/>
              <a:buChar char="§"/>
            </a:pPr>
            <a:r>
              <a:rPr lang="en" dirty="0"/>
              <a:t>It is possible to train models with task-specific components</a:t>
            </a:r>
            <a:endParaRPr dirty="0"/>
          </a:p>
          <a:p>
            <a:pPr>
              <a:buFont typeface="Wingdings" panose="05000000000000000000" pitchFamily="2" charset="2"/>
              <a:buChar char="§"/>
            </a:pPr>
            <a:r>
              <a:rPr lang="en" dirty="0"/>
              <a:t>A typical network architecture used in this scenario has a “multi-headed” output layer, meaning that each task has its own output units but the rest of the network is (potentially) shared between tasks. </a:t>
            </a:r>
            <a:endParaRPr dirty="0"/>
          </a:p>
        </p:txBody>
      </p:sp>
      <p:sp>
        <p:nvSpPr>
          <p:cNvPr id="74" name="Google Shape;74;p15"/>
          <p:cNvSpPr txBox="1">
            <a:spLocks noGrp="1"/>
          </p:cNvSpPr>
          <p:nvPr>
            <p:ph type="title"/>
          </p:nvPr>
        </p:nvSpPr>
        <p:spPr>
          <a:xfrm>
            <a:off x="415589" y="4478200"/>
            <a:ext cx="7922000" cy="446800"/>
          </a:xfrm>
          <a:prstGeom prst="rect">
            <a:avLst/>
          </a:prstGeom>
        </p:spPr>
        <p:txBody>
          <a:bodyPr spcFirstLastPara="1" vert="horz" wrap="square" lIns="121900" tIns="121900" rIns="121900" bIns="121900" rtlCol="0" anchor="t" anchorCtr="0">
            <a:noAutofit/>
          </a:bodyPr>
          <a:lstStyle/>
          <a:p>
            <a:pPr marL="609585" indent="-457189">
              <a:buClr>
                <a:schemeClr val="lt2"/>
              </a:buClr>
              <a:buSzPts val="1800"/>
              <a:buFont typeface="Average"/>
              <a:buChar char="●"/>
            </a:pPr>
            <a:r>
              <a:rPr lang="en" sz="2400" dirty="0">
                <a:solidFill>
                  <a:schemeClr val="tx2">
                    <a:lumMod val="60000"/>
                    <a:lumOff val="40000"/>
                  </a:schemeClr>
                </a:solidFill>
                <a:latin typeface="Average"/>
                <a:ea typeface="Average"/>
                <a:cs typeface="Average"/>
                <a:sym typeface="Average"/>
              </a:rPr>
              <a:t>Comparison with Single-Headed vs Multi-Headed Categorization Scheme</a:t>
            </a:r>
            <a:endParaRPr sz="2400" dirty="0">
              <a:solidFill>
                <a:schemeClr val="tx2">
                  <a:lumMod val="60000"/>
                  <a:lumOff val="40000"/>
                </a:schemeClr>
              </a:solidFill>
              <a:latin typeface="Average"/>
              <a:ea typeface="Average"/>
              <a:cs typeface="Average"/>
              <a:sym typeface="Average"/>
            </a:endParaRPr>
          </a:p>
        </p:txBody>
      </p:sp>
      <p:sp>
        <p:nvSpPr>
          <p:cNvPr id="75" name="Google Shape;75;p15"/>
          <p:cNvSpPr txBox="1">
            <a:spLocks noGrp="1"/>
          </p:cNvSpPr>
          <p:nvPr>
            <p:ph type="body" idx="1"/>
          </p:nvPr>
        </p:nvSpPr>
        <p:spPr>
          <a:xfrm>
            <a:off x="806269" y="5447133"/>
            <a:ext cx="9333600" cy="1088400"/>
          </a:xfrm>
          <a:prstGeom prst="rect">
            <a:avLst/>
          </a:prstGeom>
        </p:spPr>
        <p:txBody>
          <a:bodyPr spcFirstLastPara="1" vert="horz" wrap="square" lIns="121900" tIns="121900" rIns="121900" bIns="121900" rtlCol="0" anchor="t" anchorCtr="0">
            <a:noAutofit/>
          </a:bodyPr>
          <a:lstStyle/>
          <a:p>
            <a:pPr indent="-440256">
              <a:buSzPts val="1600"/>
              <a:buFont typeface="Wingdings" panose="05000000000000000000" pitchFamily="2" charset="2"/>
              <a:buChar char="§"/>
            </a:pPr>
            <a:r>
              <a:rPr lang="en" sz="2133" dirty="0"/>
              <a:t>Multi-headed layout requires task identity to be known, while </a:t>
            </a:r>
            <a:endParaRPr sz="2133" dirty="0"/>
          </a:p>
          <a:p>
            <a:pPr indent="-440256">
              <a:buSzPts val="1600"/>
              <a:buFont typeface="Wingdings" panose="05000000000000000000" pitchFamily="2" charset="2"/>
              <a:buChar char="§"/>
            </a:pPr>
            <a:r>
              <a:rPr lang="en" sz="2133" dirty="0"/>
              <a:t>a single-headed layout does not.</a:t>
            </a:r>
            <a:endParaRPr sz="2133" dirty="0"/>
          </a:p>
        </p:txBody>
      </p:sp>
      <p:sp>
        <p:nvSpPr>
          <p:cNvPr id="2" name="Rectangle 1"/>
          <p:cNvSpPr/>
          <p:nvPr/>
        </p:nvSpPr>
        <p:spPr>
          <a:xfrm>
            <a:off x="806269" y="6350867"/>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4291638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800" dirty="0" smtClean="0"/>
              <a:t>4.2 Domain </a:t>
            </a:r>
            <a:r>
              <a:rPr lang="en" sz="3800" dirty="0"/>
              <a:t>Incremental Learning</a:t>
            </a:r>
            <a:endParaRPr sz="3800" dirty="0"/>
          </a:p>
        </p:txBody>
      </p:sp>
      <p:sp>
        <p:nvSpPr>
          <p:cNvPr id="81" name="Google Shape;81;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lnSpc>
                <a:spcPct val="150000"/>
              </a:lnSpc>
              <a:buFont typeface="Wingdings" panose="05000000000000000000" pitchFamily="2" charset="2"/>
              <a:buChar char="§"/>
            </a:pPr>
            <a:r>
              <a:rPr lang="en" dirty="0"/>
              <a:t>Task identity is not available at test time. </a:t>
            </a:r>
            <a:endParaRPr dirty="0"/>
          </a:p>
          <a:p>
            <a:pPr>
              <a:lnSpc>
                <a:spcPct val="150000"/>
              </a:lnSpc>
              <a:buFont typeface="Wingdings" panose="05000000000000000000" pitchFamily="2" charset="2"/>
              <a:buChar char="§"/>
            </a:pPr>
            <a:r>
              <a:rPr lang="en" dirty="0"/>
              <a:t>Models however only need to solve the task at hand; they are not required to infer which task it is.</a:t>
            </a:r>
            <a:endParaRPr dirty="0"/>
          </a:p>
          <a:p>
            <a:pPr>
              <a:lnSpc>
                <a:spcPct val="150000"/>
              </a:lnSpc>
              <a:buFont typeface="Wingdings" panose="05000000000000000000" pitchFamily="2" charset="2"/>
              <a:buChar char="§"/>
            </a:pPr>
            <a:r>
              <a:rPr lang="en" dirty="0"/>
              <a:t>Typical examples of this scenario are protocols whereby the structure of the tasks is always the same, but the input-distribution is changing. </a:t>
            </a:r>
            <a:endParaRPr dirty="0"/>
          </a:p>
          <a:p>
            <a:pPr>
              <a:lnSpc>
                <a:spcPct val="150000"/>
              </a:lnSpc>
              <a:buFont typeface="Wingdings" panose="05000000000000000000" pitchFamily="2" charset="2"/>
              <a:buChar char="§"/>
            </a:pPr>
            <a:r>
              <a:rPr lang="en" dirty="0"/>
              <a:t>A relevant real-world example is an agent who needs to learn to survive in different environments, without the need to explicitly identify the environment it is confronted with.</a:t>
            </a:r>
            <a:endParaRPr dirty="0"/>
          </a:p>
        </p:txBody>
      </p:sp>
      <p:sp>
        <p:nvSpPr>
          <p:cNvPr id="2" name="Rectangle 1"/>
          <p:cNvSpPr/>
          <p:nvPr/>
        </p:nvSpPr>
        <p:spPr>
          <a:xfrm>
            <a:off x="600635" y="6271499"/>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4232724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800" dirty="0" smtClean="0"/>
              <a:t>4.3 Class </a:t>
            </a:r>
            <a:r>
              <a:rPr lang="en" sz="3800" dirty="0"/>
              <a:t>Incremental Learning</a:t>
            </a:r>
            <a:endParaRPr sz="3800" dirty="0"/>
          </a:p>
        </p:txBody>
      </p:sp>
      <p:sp>
        <p:nvSpPr>
          <p:cNvPr id="87" name="Google Shape;87;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lnSpc>
                <a:spcPct val="150000"/>
              </a:lnSpc>
              <a:buFont typeface="Wingdings" panose="05000000000000000000" pitchFamily="2" charset="2"/>
              <a:buChar char="§"/>
            </a:pPr>
            <a:r>
              <a:rPr lang="en" sz="2000" dirty="0"/>
              <a:t>Models must be able to both solve each task seen so far and infer which task they are presented with. </a:t>
            </a:r>
            <a:endParaRPr lang="en" sz="2000" dirty="0" smtClean="0"/>
          </a:p>
          <a:p>
            <a:pPr>
              <a:lnSpc>
                <a:spcPct val="150000"/>
              </a:lnSpc>
              <a:buFont typeface="Wingdings" panose="05000000000000000000" pitchFamily="2" charset="2"/>
              <a:buChar char="§"/>
            </a:pPr>
            <a:endParaRPr sz="2000" dirty="0"/>
          </a:p>
          <a:p>
            <a:pPr>
              <a:lnSpc>
                <a:spcPct val="150000"/>
              </a:lnSpc>
              <a:buFont typeface="Wingdings" panose="05000000000000000000" pitchFamily="2" charset="2"/>
              <a:buChar char="§"/>
            </a:pPr>
            <a:r>
              <a:rPr lang="en" sz="2000" dirty="0"/>
              <a:t>We refer to this scenario as class-incremental learning (Class-IL), as it includes the common real-world problem of incrementally learning new classes of objects.</a:t>
            </a:r>
            <a:endParaRPr sz="2000" dirty="0"/>
          </a:p>
        </p:txBody>
      </p:sp>
      <p:sp>
        <p:nvSpPr>
          <p:cNvPr id="2" name="Rectangle 1"/>
          <p:cNvSpPr/>
          <p:nvPr/>
        </p:nvSpPr>
        <p:spPr>
          <a:xfrm>
            <a:off x="654423" y="6271499"/>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2196464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971923" y="310404"/>
            <a:ext cx="10033000" cy="6362700"/>
          </a:xfrm>
          <a:prstGeom prst="rect">
            <a:avLst/>
          </a:prstGeom>
          <a:noFill/>
          <a:ln>
            <a:noFill/>
          </a:ln>
        </p:spPr>
      </p:pic>
      <p:sp>
        <p:nvSpPr>
          <p:cNvPr id="2" name="Rectangle 1"/>
          <p:cNvSpPr/>
          <p:nvPr/>
        </p:nvSpPr>
        <p:spPr>
          <a:xfrm>
            <a:off x="971923" y="6488668"/>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253240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800" dirty="0"/>
              <a:t>Task Bounderies</a:t>
            </a:r>
            <a:endParaRPr sz="3800" dirty="0"/>
          </a:p>
        </p:txBody>
      </p:sp>
      <p:sp>
        <p:nvSpPr>
          <p:cNvPr id="100" name="Google Shape;100;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If there are no such boundaries between tasks—for example because transitions between tasks are gradual or continuous—the scenarios we describe here no longer apply, and the continual learning problem becomes less structured and potentially a lot harder.</a:t>
            </a:r>
            <a:endParaRPr/>
          </a:p>
        </p:txBody>
      </p:sp>
      <p:pic>
        <p:nvPicPr>
          <p:cNvPr id="101" name="Google Shape;101;p19"/>
          <p:cNvPicPr preferRelativeResize="0"/>
          <p:nvPr/>
        </p:nvPicPr>
        <p:blipFill>
          <a:blip r:embed="rId3">
            <a:alphaModFix/>
          </a:blip>
          <a:stretch>
            <a:fillRect/>
          </a:stretch>
        </p:blipFill>
        <p:spPr>
          <a:xfrm>
            <a:off x="2174878" y="2644250"/>
            <a:ext cx="6452932" cy="3524300"/>
          </a:xfrm>
          <a:prstGeom prst="rect">
            <a:avLst/>
          </a:prstGeom>
          <a:noFill/>
          <a:ln>
            <a:noFill/>
          </a:ln>
        </p:spPr>
      </p:pic>
      <p:sp>
        <p:nvSpPr>
          <p:cNvPr id="2" name="Rectangle 1"/>
          <p:cNvSpPr/>
          <p:nvPr/>
        </p:nvSpPr>
        <p:spPr>
          <a:xfrm>
            <a:off x="618565" y="6354198"/>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1065301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Strategies to prevent catastrophic forgetting</a:t>
            </a:r>
            <a:endParaRPr lang="en-US" dirty="0"/>
          </a:p>
        </p:txBody>
      </p:sp>
      <p:sp>
        <p:nvSpPr>
          <p:cNvPr id="3" name="Text Placeholder 2"/>
          <p:cNvSpPr>
            <a:spLocks noGrp="1"/>
          </p:cNvSpPr>
          <p:nvPr>
            <p:ph type="body" idx="1"/>
          </p:nvPr>
        </p:nvSpPr>
        <p:spPr>
          <a:xfrm>
            <a:off x="831200" y="1841433"/>
            <a:ext cx="11360800" cy="4555200"/>
          </a:xfrm>
        </p:spPr>
        <p:txBody>
          <a:bodyPr/>
          <a:lstStyle/>
          <a:p>
            <a:pPr marL="152396" indent="0">
              <a:lnSpc>
                <a:spcPct val="200000"/>
              </a:lnSpc>
              <a:buNone/>
            </a:pPr>
            <a:r>
              <a:rPr lang="en" b="1" dirty="0" smtClean="0">
                <a:solidFill>
                  <a:schemeClr val="accent1"/>
                </a:solidFill>
                <a:latin typeface="Average"/>
                <a:ea typeface="Average"/>
                <a:cs typeface="Average"/>
                <a:sym typeface="Average"/>
              </a:rPr>
              <a:t>5.1 </a:t>
            </a:r>
            <a:r>
              <a:rPr lang="en" b="1" dirty="0">
                <a:solidFill>
                  <a:schemeClr val="accent1"/>
                </a:solidFill>
                <a:latin typeface="Average"/>
                <a:ea typeface="Average"/>
                <a:cs typeface="Average"/>
                <a:sym typeface="Average"/>
              </a:rPr>
              <a:t>Task-specific </a:t>
            </a:r>
            <a:r>
              <a:rPr lang="en" b="1" dirty="0" smtClean="0">
                <a:solidFill>
                  <a:schemeClr val="accent1"/>
                </a:solidFill>
                <a:latin typeface="Average"/>
                <a:ea typeface="Average"/>
                <a:cs typeface="Average"/>
                <a:sym typeface="Average"/>
              </a:rPr>
              <a:t>Components</a:t>
            </a:r>
          </a:p>
          <a:p>
            <a:pPr marL="152396" indent="0">
              <a:lnSpc>
                <a:spcPct val="200000"/>
              </a:lnSpc>
              <a:buNone/>
            </a:pPr>
            <a:r>
              <a:rPr lang="en-US" b="1" dirty="0" smtClean="0">
                <a:solidFill>
                  <a:schemeClr val="accent1"/>
                </a:solidFill>
                <a:latin typeface="Average"/>
                <a:ea typeface="Average"/>
                <a:cs typeface="Average"/>
                <a:sym typeface="Average"/>
              </a:rPr>
              <a:t>5.2 </a:t>
            </a:r>
            <a:r>
              <a:rPr lang="en-US" b="1" dirty="0">
                <a:solidFill>
                  <a:schemeClr val="accent1"/>
                </a:solidFill>
                <a:latin typeface="Average"/>
                <a:ea typeface="Average"/>
                <a:cs typeface="Average"/>
                <a:sym typeface="Average"/>
              </a:rPr>
              <a:t>Regularized </a:t>
            </a:r>
            <a:r>
              <a:rPr lang="en-US" b="1" dirty="0" smtClean="0">
                <a:solidFill>
                  <a:schemeClr val="accent1"/>
                </a:solidFill>
                <a:latin typeface="Average"/>
                <a:ea typeface="Average"/>
                <a:cs typeface="Average"/>
                <a:sym typeface="Average"/>
              </a:rPr>
              <a:t>Optimization</a:t>
            </a:r>
          </a:p>
          <a:p>
            <a:pPr marL="152396" indent="0">
              <a:lnSpc>
                <a:spcPct val="200000"/>
              </a:lnSpc>
              <a:buNone/>
            </a:pPr>
            <a:r>
              <a:rPr lang="en" b="1" dirty="0" smtClean="0">
                <a:solidFill>
                  <a:schemeClr val="accent1"/>
                </a:solidFill>
                <a:latin typeface="Average"/>
                <a:ea typeface="Average"/>
                <a:cs typeface="Average"/>
                <a:sym typeface="Average"/>
              </a:rPr>
              <a:t>5.3 </a:t>
            </a:r>
            <a:r>
              <a:rPr lang="en" b="1" dirty="0">
                <a:solidFill>
                  <a:schemeClr val="accent1"/>
                </a:solidFill>
                <a:latin typeface="Average"/>
                <a:ea typeface="Average"/>
                <a:cs typeface="Average"/>
                <a:sym typeface="Average"/>
              </a:rPr>
              <a:t>Modifying Training </a:t>
            </a:r>
            <a:r>
              <a:rPr lang="en" b="1" dirty="0" smtClean="0">
                <a:solidFill>
                  <a:schemeClr val="accent1"/>
                </a:solidFill>
                <a:latin typeface="Average"/>
                <a:ea typeface="Average"/>
                <a:cs typeface="Average"/>
                <a:sym typeface="Average"/>
              </a:rPr>
              <a:t>Data</a:t>
            </a:r>
          </a:p>
          <a:p>
            <a:pPr marL="152396" indent="0">
              <a:lnSpc>
                <a:spcPct val="200000"/>
              </a:lnSpc>
              <a:buNone/>
            </a:pPr>
            <a:r>
              <a:rPr lang="en-US" b="1" dirty="0" smtClean="0">
                <a:solidFill>
                  <a:schemeClr val="accent1"/>
                </a:solidFill>
                <a:latin typeface="Average"/>
                <a:ea typeface="Average"/>
                <a:cs typeface="Average"/>
                <a:sym typeface="Average"/>
              </a:rPr>
              <a:t>5.4 </a:t>
            </a:r>
            <a:r>
              <a:rPr lang="en-US" b="1" dirty="0">
                <a:solidFill>
                  <a:schemeClr val="accent1"/>
                </a:solidFill>
                <a:latin typeface="Average"/>
                <a:ea typeface="Average"/>
                <a:cs typeface="Average"/>
                <a:sym typeface="Average"/>
              </a:rPr>
              <a:t>Using Exemplars</a:t>
            </a:r>
            <a:endParaRPr lang="en-US" b="1" dirty="0">
              <a:solidFill>
                <a:schemeClr val="accent1"/>
              </a:solidFill>
            </a:endParaRPr>
          </a:p>
          <a:p>
            <a:pPr marL="152396" indent="0">
              <a:lnSpc>
                <a:spcPct val="200000"/>
              </a:lnSpc>
              <a:buNone/>
            </a:pPr>
            <a:endParaRPr lang="en-US" dirty="0">
              <a:solidFill>
                <a:schemeClr val="accent1"/>
              </a:solidFill>
            </a:endParaRPr>
          </a:p>
        </p:txBody>
      </p:sp>
    </p:spTree>
    <p:extLst>
      <p:ext uri="{BB962C8B-B14F-4D97-AF65-F5344CB8AC3E}">
        <p14:creationId xmlns:p14="http://schemas.microsoft.com/office/powerpoint/2010/main" val="4244882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nSpc>
                <a:spcPct val="115000"/>
              </a:lnSpc>
              <a:spcAft>
                <a:spcPts val="1600"/>
              </a:spcAft>
            </a:pPr>
            <a:r>
              <a:rPr lang="en" sz="3140" b="1" dirty="0">
                <a:latin typeface="Average"/>
                <a:ea typeface="Average"/>
                <a:cs typeface="Average"/>
                <a:sym typeface="Average"/>
              </a:rPr>
              <a:t>5</a:t>
            </a:r>
            <a:r>
              <a:rPr lang="en" sz="3140" b="1" dirty="0" smtClean="0">
                <a:latin typeface="Average"/>
                <a:ea typeface="Average"/>
                <a:cs typeface="Average"/>
                <a:sym typeface="Average"/>
              </a:rPr>
              <a:t>.1 </a:t>
            </a:r>
            <a:r>
              <a:rPr lang="en" sz="3140" b="1" dirty="0">
                <a:latin typeface="Average"/>
                <a:ea typeface="Average"/>
                <a:cs typeface="Average"/>
                <a:sym typeface="Average"/>
              </a:rPr>
              <a:t>Task-specific Components </a:t>
            </a:r>
            <a:endParaRPr sz="4740" b="1" dirty="0"/>
          </a:p>
        </p:txBody>
      </p:sp>
      <p:sp>
        <p:nvSpPr>
          <p:cNvPr id="113" name="Google Shape;113;p21"/>
          <p:cNvSpPr txBox="1">
            <a:spLocks noGrp="1"/>
          </p:cNvSpPr>
          <p:nvPr>
            <p:ph type="body" idx="1"/>
          </p:nvPr>
        </p:nvSpPr>
        <p:spPr>
          <a:xfrm>
            <a:off x="471700" y="1143933"/>
            <a:ext cx="11360800" cy="1576800"/>
          </a:xfrm>
          <a:prstGeom prst="rect">
            <a:avLst/>
          </a:prstGeom>
        </p:spPr>
        <p:txBody>
          <a:bodyPr spcFirstLastPara="1" vert="horz" wrap="square" lIns="121900" tIns="121900" rIns="121900" bIns="121900" rtlCol="0" anchor="t" anchorCtr="0">
            <a:noAutofit/>
          </a:bodyPr>
          <a:lstStyle/>
          <a:p>
            <a:pPr indent="-431789">
              <a:buSzPts val="1500"/>
              <a:buAutoNum type="arabicPeriod"/>
            </a:pPr>
            <a:r>
              <a:rPr lang="en" sz="2000"/>
              <a:t>Not optimizing the entire network on each task could be one strategy for alleviating catastrophic forgetting. </a:t>
            </a:r>
            <a:endParaRPr sz="2000"/>
          </a:p>
          <a:p>
            <a:pPr indent="-431789">
              <a:buSzPts val="1500"/>
              <a:buAutoNum type="arabicPeriod"/>
            </a:pPr>
            <a:r>
              <a:rPr lang="en" sz="2000"/>
              <a:t>Several recent papers use this strategy, with different approaches for selecting the parts of the network for each task. </a:t>
            </a:r>
            <a:endParaRPr sz="2000"/>
          </a:p>
        </p:txBody>
      </p:sp>
      <p:sp>
        <p:nvSpPr>
          <p:cNvPr id="114" name="Google Shape;114;p21"/>
          <p:cNvSpPr txBox="1">
            <a:spLocks noGrp="1"/>
          </p:cNvSpPr>
          <p:nvPr>
            <p:ph type="title"/>
          </p:nvPr>
        </p:nvSpPr>
        <p:spPr>
          <a:xfrm>
            <a:off x="415600" y="2570833"/>
            <a:ext cx="11360800" cy="763600"/>
          </a:xfrm>
          <a:prstGeom prst="rect">
            <a:avLst/>
          </a:prstGeom>
        </p:spPr>
        <p:txBody>
          <a:bodyPr spcFirstLastPara="1" vert="horz" wrap="square" lIns="121900" tIns="121900" rIns="121900" bIns="121900" rtlCol="0" anchor="t" anchorCtr="0">
            <a:normAutofit fontScale="90000"/>
          </a:bodyPr>
          <a:lstStyle/>
          <a:p>
            <a:pPr>
              <a:lnSpc>
                <a:spcPct val="115000"/>
              </a:lnSpc>
              <a:spcAft>
                <a:spcPts val="1600"/>
              </a:spcAft>
            </a:pPr>
            <a:r>
              <a:rPr lang="en" sz="2800" b="1" dirty="0">
                <a:latin typeface="Average"/>
                <a:ea typeface="Average"/>
                <a:cs typeface="Average"/>
                <a:sym typeface="Average"/>
              </a:rPr>
              <a:t>5</a:t>
            </a:r>
            <a:r>
              <a:rPr lang="en" sz="2800" b="1" dirty="0" smtClean="0">
                <a:latin typeface="Average"/>
                <a:ea typeface="Average"/>
                <a:cs typeface="Average"/>
                <a:sym typeface="Average"/>
              </a:rPr>
              <a:t>.2 </a:t>
            </a:r>
            <a:r>
              <a:rPr lang="en" sz="2800" b="1" dirty="0">
                <a:latin typeface="Average"/>
                <a:ea typeface="Average"/>
                <a:cs typeface="Average"/>
                <a:sym typeface="Average"/>
              </a:rPr>
              <a:t>Regularized Optimization</a:t>
            </a:r>
            <a:endParaRPr sz="2800" b="1" dirty="0"/>
          </a:p>
        </p:txBody>
      </p:sp>
      <p:sp>
        <p:nvSpPr>
          <p:cNvPr id="115" name="Google Shape;115;p21"/>
          <p:cNvSpPr txBox="1">
            <a:spLocks noGrp="1"/>
          </p:cNvSpPr>
          <p:nvPr>
            <p:ph type="body" idx="1"/>
          </p:nvPr>
        </p:nvSpPr>
        <p:spPr>
          <a:xfrm>
            <a:off x="415600" y="3275667"/>
            <a:ext cx="11360800" cy="1576800"/>
          </a:xfrm>
          <a:prstGeom prst="rect">
            <a:avLst/>
          </a:prstGeom>
        </p:spPr>
        <p:txBody>
          <a:bodyPr spcFirstLastPara="1" vert="horz" wrap="square" lIns="121900" tIns="121900" rIns="121900" bIns="121900" rtlCol="0" anchor="t" anchorCtr="0">
            <a:normAutofit/>
          </a:bodyPr>
          <a:lstStyle/>
          <a:p>
            <a:pPr indent="-428825">
              <a:lnSpc>
                <a:spcPct val="115000"/>
              </a:lnSpc>
              <a:buSzPts val="1465"/>
              <a:buAutoNum type="arabicPeriod"/>
            </a:pPr>
            <a:r>
              <a:rPr lang="en" sz="1953"/>
              <a:t>Regularizing the network’s parameters during training on each new task, which is EWC and SI.</a:t>
            </a:r>
            <a:endParaRPr sz="1953"/>
          </a:p>
          <a:p>
            <a:pPr indent="-428825">
              <a:lnSpc>
                <a:spcPct val="115000"/>
              </a:lnSpc>
              <a:buSzPts val="1465"/>
              <a:buAutoNum type="arabicPeriod"/>
            </a:pPr>
            <a:r>
              <a:rPr lang="en" sz="1953"/>
              <a:t>Estimating for all parameters of the network how important they are for the previously learned tasks and penalize future changes to them accordingly .</a:t>
            </a:r>
            <a:endParaRPr sz="1953"/>
          </a:p>
        </p:txBody>
      </p:sp>
      <p:sp>
        <p:nvSpPr>
          <p:cNvPr id="2" name="Rectangle 1"/>
          <p:cNvSpPr/>
          <p:nvPr/>
        </p:nvSpPr>
        <p:spPr>
          <a:xfrm>
            <a:off x="636494" y="6230488"/>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2453569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nSpc>
                <a:spcPct val="115000"/>
              </a:lnSpc>
              <a:spcAft>
                <a:spcPts val="1600"/>
              </a:spcAft>
            </a:pPr>
            <a:r>
              <a:rPr lang="en" sz="2696" b="1" dirty="0">
                <a:latin typeface="Average"/>
                <a:ea typeface="Average"/>
                <a:cs typeface="Average"/>
                <a:sym typeface="Average"/>
              </a:rPr>
              <a:t>5</a:t>
            </a:r>
            <a:r>
              <a:rPr lang="en" sz="2696" b="1" dirty="0" smtClean="0">
                <a:latin typeface="Average"/>
                <a:ea typeface="Average"/>
                <a:cs typeface="Average"/>
                <a:sym typeface="Average"/>
              </a:rPr>
              <a:t>.3 </a:t>
            </a:r>
            <a:r>
              <a:rPr lang="en" sz="2696" b="1" dirty="0">
                <a:latin typeface="Average"/>
                <a:ea typeface="Average"/>
                <a:cs typeface="Average"/>
                <a:sym typeface="Average"/>
              </a:rPr>
              <a:t>Modifying Training Data</a:t>
            </a:r>
            <a:endParaRPr sz="4296" b="1" dirty="0"/>
          </a:p>
        </p:txBody>
      </p:sp>
      <p:sp>
        <p:nvSpPr>
          <p:cNvPr id="121" name="Google Shape;121;p22"/>
          <p:cNvSpPr txBox="1">
            <a:spLocks noGrp="1"/>
          </p:cNvSpPr>
          <p:nvPr>
            <p:ph type="body" idx="1"/>
          </p:nvPr>
        </p:nvSpPr>
        <p:spPr>
          <a:xfrm>
            <a:off x="415600" y="1536633"/>
            <a:ext cx="11360800" cy="1892400"/>
          </a:xfrm>
          <a:prstGeom prst="rect">
            <a:avLst/>
          </a:prstGeom>
        </p:spPr>
        <p:txBody>
          <a:bodyPr spcFirstLastPara="1" vert="horz" wrap="square" lIns="121900" tIns="121900" rIns="121900" bIns="121900" rtlCol="0" anchor="t" anchorCtr="0">
            <a:normAutofit/>
          </a:bodyPr>
          <a:lstStyle/>
          <a:p>
            <a:pPr>
              <a:buAutoNum type="arabicPeriod"/>
            </a:pPr>
            <a:r>
              <a:rPr lang="en"/>
              <a:t>An alternative strategy for alleviating catastrophic forgetting is to complement the training data for each new task to be learned with “pseudo-data” representative of the previous tasks. </a:t>
            </a:r>
            <a:endParaRPr/>
          </a:p>
          <a:p>
            <a:pPr>
              <a:buAutoNum type="arabicPeriod"/>
            </a:pPr>
            <a:r>
              <a:rPr lang="en"/>
              <a:t>This strategy is referred to as replay. </a:t>
            </a:r>
            <a:endParaRPr/>
          </a:p>
        </p:txBody>
      </p:sp>
      <p:sp>
        <p:nvSpPr>
          <p:cNvPr id="122" name="Google Shape;122;p22"/>
          <p:cNvSpPr txBox="1">
            <a:spLocks noGrp="1"/>
          </p:cNvSpPr>
          <p:nvPr>
            <p:ph type="title"/>
          </p:nvPr>
        </p:nvSpPr>
        <p:spPr>
          <a:xfrm>
            <a:off x="359500" y="3833033"/>
            <a:ext cx="11360800" cy="763600"/>
          </a:xfrm>
          <a:prstGeom prst="rect">
            <a:avLst/>
          </a:prstGeom>
        </p:spPr>
        <p:txBody>
          <a:bodyPr spcFirstLastPara="1" vert="horz" wrap="square" lIns="121900" tIns="121900" rIns="121900" bIns="121900" rtlCol="0" anchor="t" anchorCtr="0">
            <a:noAutofit/>
          </a:bodyPr>
          <a:lstStyle/>
          <a:p>
            <a:pPr>
              <a:lnSpc>
                <a:spcPct val="115000"/>
              </a:lnSpc>
              <a:spcAft>
                <a:spcPts val="1600"/>
              </a:spcAft>
            </a:pPr>
            <a:r>
              <a:rPr lang="en" sz="2400" b="1" dirty="0">
                <a:latin typeface="Average"/>
                <a:ea typeface="Average"/>
                <a:cs typeface="Average"/>
                <a:sym typeface="Average"/>
              </a:rPr>
              <a:t>5</a:t>
            </a:r>
            <a:r>
              <a:rPr lang="en" sz="2400" b="1" dirty="0" smtClean="0">
                <a:latin typeface="Average"/>
                <a:ea typeface="Average"/>
                <a:cs typeface="Average"/>
                <a:sym typeface="Average"/>
              </a:rPr>
              <a:t>.4 </a:t>
            </a:r>
            <a:r>
              <a:rPr lang="en" sz="2400" b="1" dirty="0">
                <a:latin typeface="Average"/>
                <a:ea typeface="Average"/>
                <a:cs typeface="Average"/>
                <a:sym typeface="Average"/>
              </a:rPr>
              <a:t>Using Exemplars</a:t>
            </a:r>
            <a:endParaRPr sz="2400" b="1" dirty="0"/>
          </a:p>
        </p:txBody>
      </p:sp>
      <p:sp>
        <p:nvSpPr>
          <p:cNvPr id="123" name="Google Shape;123;p22"/>
          <p:cNvSpPr txBox="1">
            <a:spLocks noGrp="1"/>
          </p:cNvSpPr>
          <p:nvPr>
            <p:ph type="body" idx="1"/>
          </p:nvPr>
        </p:nvSpPr>
        <p:spPr>
          <a:xfrm>
            <a:off x="415600" y="4818367"/>
            <a:ext cx="11360800" cy="1072000"/>
          </a:xfrm>
          <a:prstGeom prst="rect">
            <a:avLst/>
          </a:prstGeom>
        </p:spPr>
        <p:txBody>
          <a:bodyPr spcFirstLastPara="1" vert="horz" wrap="square" lIns="121900" tIns="121900" rIns="121900" bIns="121900" rtlCol="0" anchor="t" anchorCtr="0">
            <a:normAutofit/>
          </a:bodyPr>
          <a:lstStyle/>
          <a:p>
            <a:pPr>
              <a:buAutoNum type="arabicPeriod"/>
            </a:pPr>
            <a:r>
              <a:rPr lang="en"/>
              <a:t>Store data from previous tasks.</a:t>
            </a:r>
            <a:endParaRPr/>
          </a:p>
          <a:p>
            <a:pPr>
              <a:buAutoNum type="arabicPeriod"/>
            </a:pPr>
            <a:r>
              <a:rPr lang="en"/>
              <a:t>Use stored data as “exemplars” during execution.</a:t>
            </a:r>
            <a:endParaRPr/>
          </a:p>
        </p:txBody>
      </p:sp>
    </p:spTree>
    <p:extLst>
      <p:ext uri="{BB962C8B-B14F-4D97-AF65-F5344CB8AC3E}">
        <p14:creationId xmlns:p14="http://schemas.microsoft.com/office/powerpoint/2010/main" val="346745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Continual Learning &amp; Catastrophic Forgetting</a:t>
            </a:r>
            <a:endParaRPr lang="en-IN" dirty="0"/>
          </a:p>
        </p:txBody>
      </p:sp>
    </p:spTree>
    <p:extLst>
      <p:ext uri="{BB962C8B-B14F-4D97-AF65-F5344CB8AC3E}">
        <p14:creationId xmlns:p14="http://schemas.microsoft.com/office/powerpoint/2010/main" val="11314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endParaRPr/>
          </a:p>
        </p:txBody>
      </p:sp>
      <p:sp>
        <p:nvSpPr>
          <p:cNvPr id="135" name="Google Shape;135;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136" name="Google Shape;136;p24"/>
          <p:cNvPicPr preferRelativeResize="0"/>
          <p:nvPr/>
        </p:nvPicPr>
        <p:blipFill>
          <a:blip r:embed="rId3">
            <a:alphaModFix/>
          </a:blip>
          <a:stretch>
            <a:fillRect/>
          </a:stretch>
        </p:blipFill>
        <p:spPr>
          <a:xfrm>
            <a:off x="222251" y="666751"/>
            <a:ext cx="11747500" cy="5524500"/>
          </a:xfrm>
          <a:prstGeom prst="rect">
            <a:avLst/>
          </a:prstGeom>
          <a:noFill/>
          <a:ln>
            <a:noFill/>
          </a:ln>
        </p:spPr>
      </p:pic>
      <p:sp>
        <p:nvSpPr>
          <p:cNvPr id="2" name="Rectangle 1"/>
          <p:cNvSpPr/>
          <p:nvPr/>
        </p:nvSpPr>
        <p:spPr>
          <a:xfrm>
            <a:off x="415600" y="6271499"/>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1940753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endParaRPr/>
          </a:p>
        </p:txBody>
      </p:sp>
      <p:sp>
        <p:nvSpPr>
          <p:cNvPr id="142" name="Google Shape;142;p2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143" name="Google Shape;143;p25"/>
          <p:cNvPicPr preferRelativeResize="0"/>
          <p:nvPr/>
        </p:nvPicPr>
        <p:blipFill>
          <a:blip r:embed="rId3">
            <a:alphaModFix/>
          </a:blip>
          <a:stretch>
            <a:fillRect/>
          </a:stretch>
        </p:blipFill>
        <p:spPr>
          <a:xfrm>
            <a:off x="273051" y="749300"/>
            <a:ext cx="11645900" cy="5359400"/>
          </a:xfrm>
          <a:prstGeom prst="rect">
            <a:avLst/>
          </a:prstGeom>
          <a:noFill/>
          <a:ln>
            <a:noFill/>
          </a:ln>
        </p:spPr>
      </p:pic>
      <p:sp>
        <p:nvSpPr>
          <p:cNvPr id="2" name="Rectangle 1"/>
          <p:cNvSpPr/>
          <p:nvPr/>
        </p:nvSpPr>
        <p:spPr>
          <a:xfrm>
            <a:off x="627530" y="6006370"/>
            <a:ext cx="6096000" cy="369332"/>
          </a:xfrm>
          <a:prstGeom prst="rect">
            <a:avLst/>
          </a:prstGeom>
        </p:spPr>
        <p:txBody>
          <a:bodyPr>
            <a:spAutoFit/>
          </a:bodyPr>
          <a:lstStyle/>
          <a:p>
            <a:r>
              <a:rPr lang="en-US" sz="900" dirty="0"/>
              <a:t>Source : </a:t>
            </a:r>
            <a:r>
              <a:rPr lang="en-US" sz="900" dirty="0" err="1"/>
              <a:t>Gido</a:t>
            </a:r>
            <a:r>
              <a:rPr lang="en-US" sz="900" dirty="0"/>
              <a:t> M. van de </a:t>
            </a:r>
            <a:r>
              <a:rPr lang="en-US" sz="900" dirty="0" err="1"/>
              <a:t>Ven</a:t>
            </a:r>
            <a:r>
              <a:rPr lang="en-US" sz="900" dirty="0"/>
              <a:t>, Andreas S. </a:t>
            </a:r>
            <a:r>
              <a:rPr lang="en-US" sz="900" dirty="0" err="1"/>
              <a:t>Tolias</a:t>
            </a:r>
            <a:r>
              <a:rPr lang="en-US" sz="900" dirty="0"/>
              <a:t> </a:t>
            </a:r>
            <a:r>
              <a:rPr lang="en-IN" sz="900" dirty="0"/>
              <a:t>, </a:t>
            </a:r>
            <a:r>
              <a:rPr lang="en-US" sz="900" dirty="0"/>
              <a:t>Three scenarios for continual learning, </a:t>
            </a:r>
            <a:r>
              <a:rPr lang="fr-FR" sz="900" dirty="0"/>
              <a:t>[v1] Mon, 15 </a:t>
            </a:r>
            <a:r>
              <a:rPr lang="fr-FR" sz="900" dirty="0" err="1"/>
              <a:t>Apr</a:t>
            </a:r>
            <a:r>
              <a:rPr lang="fr-FR" sz="900" dirty="0"/>
              <a:t> 2019</a:t>
            </a:r>
            <a:endParaRPr lang="en-US" sz="900" dirty="0"/>
          </a:p>
          <a:p>
            <a:endParaRPr lang="en-US" sz="900" dirty="0"/>
          </a:p>
        </p:txBody>
      </p:sp>
    </p:spTree>
    <p:extLst>
      <p:ext uri="{BB962C8B-B14F-4D97-AF65-F5344CB8AC3E}">
        <p14:creationId xmlns:p14="http://schemas.microsoft.com/office/powerpoint/2010/main" val="3034401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US" sz="4800" dirty="0" smtClean="0"/>
              <a:t>Some conclusions</a:t>
            </a:r>
            <a:endParaRPr sz="4800" dirty="0"/>
          </a:p>
        </p:txBody>
      </p:sp>
      <p:sp>
        <p:nvSpPr>
          <p:cNvPr id="149" name="Google Shape;149;p26"/>
          <p:cNvSpPr txBox="1">
            <a:spLocks noGrp="1"/>
          </p:cNvSpPr>
          <p:nvPr>
            <p:ph type="body" idx="1"/>
          </p:nvPr>
        </p:nvSpPr>
        <p:spPr>
          <a:xfrm>
            <a:off x="415600" y="1536633"/>
            <a:ext cx="11360800" cy="2656800"/>
          </a:xfrm>
          <a:prstGeom prst="rect">
            <a:avLst/>
          </a:prstGeom>
        </p:spPr>
        <p:txBody>
          <a:bodyPr spcFirstLastPara="1" vert="horz" wrap="square" lIns="121900" tIns="121900" rIns="121900" bIns="121900" rtlCol="0" anchor="t" anchorCtr="0">
            <a:normAutofit/>
          </a:bodyPr>
          <a:lstStyle/>
          <a:p>
            <a:pPr>
              <a:buAutoNum type="arabicPeriod"/>
            </a:pPr>
            <a:r>
              <a:rPr lang="en" dirty="0"/>
              <a:t>For the class-incremental learning scenario, currently only replay-based methods are capable of producing acceptable results.</a:t>
            </a:r>
            <a:endParaRPr dirty="0"/>
          </a:p>
          <a:p>
            <a:pPr>
              <a:buAutoNum type="arabicPeriod"/>
            </a:pPr>
            <a:r>
              <a:rPr lang="en" dirty="0"/>
              <a:t>The good performance of LwF (i.e., replaying inputs from the current task) on the split MNIST task protocol suggests that even if the quality of replayed samples is not perfect, they could still be very helpful.</a:t>
            </a:r>
            <a:endParaRPr dirty="0"/>
          </a:p>
        </p:txBody>
      </p:sp>
      <p:sp>
        <p:nvSpPr>
          <p:cNvPr id="4" name="Footer Placeholder 3"/>
          <p:cNvSpPr txBox="1">
            <a:spLocks/>
          </p:cNvSpPr>
          <p:nvPr/>
        </p:nvSpPr>
        <p:spPr>
          <a:xfrm>
            <a:off x="677334" y="6041362"/>
            <a:ext cx="629761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smtClean="0"/>
              <a:t>Source : </a:t>
            </a:r>
            <a:r>
              <a:rPr lang="en-US" sz="900" dirty="0" err="1" smtClean="0"/>
              <a:t>Zhiyuan</a:t>
            </a:r>
            <a:r>
              <a:rPr lang="en-US" sz="900" dirty="0" smtClean="0"/>
              <a:t> Chen and Bing Liu, Lifelong Machine </a:t>
            </a:r>
            <a:r>
              <a:rPr lang="en-US" sz="900" dirty="0" err="1" smtClean="0"/>
              <a:t>Learning,Morgan</a:t>
            </a:r>
            <a:r>
              <a:rPr lang="en-US" sz="900" dirty="0" smtClean="0"/>
              <a:t> &amp; Claypool, Second Edition, 2018</a:t>
            </a:r>
            <a:endParaRPr lang="en-US" sz="900" dirty="0"/>
          </a:p>
        </p:txBody>
      </p:sp>
    </p:spTree>
    <p:extLst>
      <p:ext uri="{BB962C8B-B14F-4D97-AF65-F5344CB8AC3E}">
        <p14:creationId xmlns:p14="http://schemas.microsoft.com/office/powerpoint/2010/main" val="3527527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How </a:t>
            </a:r>
            <a:r>
              <a:rPr lang="en-IN" dirty="0"/>
              <a:t>To Mitigate </a:t>
            </a:r>
            <a:r>
              <a:rPr lang="en-IN" dirty="0" smtClean="0"/>
              <a:t>Forgetting</a:t>
            </a:r>
            <a:br>
              <a:rPr lang="en-IN" dirty="0" smtClean="0"/>
            </a:br>
            <a:r>
              <a:rPr lang="en-IN" sz="2400" dirty="0" smtClean="0"/>
              <a:t>(without using CL)</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a:t>Train from scratch with new and old data</a:t>
            </a:r>
          </a:p>
          <a:p>
            <a:pPr marL="0" indent="0">
              <a:buNone/>
            </a:pPr>
            <a:r>
              <a:rPr lang="en-IN" dirty="0"/>
              <a:t>Drawbacks</a:t>
            </a:r>
          </a:p>
          <a:p>
            <a:pPr lvl="3"/>
            <a:r>
              <a:rPr lang="en-IN" sz="1600" dirty="0"/>
              <a:t>Many industry networks take days-weeks to train</a:t>
            </a:r>
          </a:p>
          <a:p>
            <a:pPr lvl="3"/>
            <a:r>
              <a:rPr lang="en-IN" sz="1600" dirty="0"/>
              <a:t>Waste of computation power</a:t>
            </a:r>
          </a:p>
          <a:p>
            <a:pPr lvl="3"/>
            <a:r>
              <a:rPr lang="en-IN" sz="1600" dirty="0"/>
              <a:t>Original training data may be unavailable</a:t>
            </a:r>
          </a:p>
          <a:p>
            <a:pPr marL="514350" indent="-514350">
              <a:buAutoNum type="arabicPeriod" startAt="2"/>
            </a:pPr>
            <a:r>
              <a:rPr lang="en-IN" dirty="0"/>
              <a:t>Replay old training data with new data</a:t>
            </a:r>
          </a:p>
          <a:p>
            <a:pPr marL="0" indent="0">
              <a:buNone/>
            </a:pPr>
            <a:r>
              <a:rPr lang="en-IN" dirty="0"/>
              <a:t>Drawbacks</a:t>
            </a:r>
          </a:p>
          <a:p>
            <a:pPr lvl="3"/>
            <a:r>
              <a:rPr lang="en-IN" sz="1600" dirty="0"/>
              <a:t>Requires storing old data</a:t>
            </a:r>
          </a:p>
          <a:p>
            <a:pPr lvl="3"/>
            <a:r>
              <a:rPr lang="en-IN" sz="1600" dirty="0"/>
              <a:t>Storage costs grow linearly with tasks</a:t>
            </a:r>
          </a:p>
          <a:p>
            <a:endParaRPr lang="en-IN" dirty="0"/>
          </a:p>
        </p:txBody>
      </p:sp>
    </p:spTree>
    <p:extLst>
      <p:ext uri="{BB962C8B-B14F-4D97-AF65-F5344CB8AC3E}">
        <p14:creationId xmlns:p14="http://schemas.microsoft.com/office/powerpoint/2010/main" val="282564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 Approaches Using Continual </a:t>
            </a:r>
            <a:r>
              <a:rPr lang="en-IN" dirty="0"/>
              <a:t>Learning</a:t>
            </a:r>
          </a:p>
        </p:txBody>
      </p:sp>
      <p:sp>
        <p:nvSpPr>
          <p:cNvPr id="3" name="Content Placeholder 2"/>
          <p:cNvSpPr>
            <a:spLocks noGrp="1"/>
          </p:cNvSpPr>
          <p:nvPr>
            <p:ph idx="1"/>
          </p:nvPr>
        </p:nvSpPr>
        <p:spPr/>
        <p:txBody>
          <a:bodyPr/>
          <a:lstStyle/>
          <a:p>
            <a:pPr>
              <a:buFont typeface="+mj-lt"/>
              <a:buAutoNum type="arabicPeriod"/>
            </a:pPr>
            <a:r>
              <a:rPr lang="en-IN" dirty="0"/>
              <a:t>Parameterized A</a:t>
            </a:r>
            <a:r>
              <a:rPr lang="en-IN" dirty="0" smtClean="0"/>
              <a:t>pproach (basic)</a:t>
            </a:r>
          </a:p>
          <a:p>
            <a:pPr>
              <a:buFont typeface="+mj-lt"/>
              <a:buAutoNum type="arabicPeriod"/>
            </a:pPr>
            <a:r>
              <a:rPr lang="en-IN" dirty="0" smtClean="0"/>
              <a:t>Regularization Approach </a:t>
            </a:r>
          </a:p>
          <a:p>
            <a:pPr marL="457200" lvl="1" indent="0">
              <a:buNone/>
            </a:pPr>
            <a:r>
              <a:rPr lang="en-IN" dirty="0" smtClean="0">
                <a:solidFill>
                  <a:schemeClr val="accent1"/>
                </a:solidFill>
              </a:rPr>
              <a:t>2.1</a:t>
            </a:r>
            <a:r>
              <a:rPr lang="en-IN" dirty="0" smtClean="0"/>
              <a:t> Supervised learning</a:t>
            </a:r>
            <a:endParaRPr lang="en-IN" dirty="0"/>
          </a:p>
          <a:p>
            <a:pPr marL="457200" lvl="1" indent="0">
              <a:buNone/>
            </a:pPr>
            <a:r>
              <a:rPr lang="en-IN" dirty="0" smtClean="0">
                <a:solidFill>
                  <a:schemeClr val="accent1"/>
                </a:solidFill>
              </a:rPr>
              <a:t>2.2</a:t>
            </a:r>
            <a:r>
              <a:rPr lang="en-IN" dirty="0" smtClean="0"/>
              <a:t> Unsupervised learning</a:t>
            </a:r>
            <a:endParaRPr lang="en-IN" dirty="0"/>
          </a:p>
          <a:p>
            <a:pPr marL="457200" lvl="1" indent="0">
              <a:buNone/>
            </a:pPr>
            <a:r>
              <a:rPr lang="en-IN" dirty="0" smtClean="0">
                <a:solidFill>
                  <a:schemeClr val="accent1"/>
                </a:solidFill>
              </a:rPr>
              <a:t>2.3</a:t>
            </a:r>
            <a:r>
              <a:rPr lang="en-IN" dirty="0" smtClean="0"/>
              <a:t> Reinforcement learning</a:t>
            </a:r>
          </a:p>
          <a:p>
            <a:pPr>
              <a:buFont typeface="+mj-lt"/>
              <a:buAutoNum type="arabicPeriod"/>
            </a:pPr>
            <a:r>
              <a:rPr lang="en-IN" dirty="0" smtClean="0"/>
              <a:t>Dynamic Architectures(add </a:t>
            </a:r>
            <a:r>
              <a:rPr lang="en-IN" dirty="0"/>
              <a:t>neurons</a:t>
            </a:r>
            <a:r>
              <a:rPr lang="en-IN" dirty="0" smtClean="0"/>
              <a:t>)</a:t>
            </a:r>
          </a:p>
          <a:p>
            <a:pPr marL="457200" lvl="1" indent="0">
              <a:buNone/>
            </a:pPr>
            <a:r>
              <a:rPr lang="en-IN" dirty="0" smtClean="0">
                <a:solidFill>
                  <a:schemeClr val="accent1"/>
                </a:solidFill>
              </a:rPr>
              <a:t>3.1</a:t>
            </a:r>
            <a:r>
              <a:rPr lang="en-IN" dirty="0" smtClean="0"/>
              <a:t> Progressive Neural Networks</a:t>
            </a:r>
          </a:p>
          <a:p>
            <a:pPr>
              <a:buFont typeface="+mj-lt"/>
              <a:buAutoNum type="arabicPeriod"/>
            </a:pPr>
            <a:r>
              <a:rPr lang="en-IN" dirty="0" smtClean="0"/>
              <a:t>Generative Replay</a:t>
            </a:r>
          </a:p>
          <a:p>
            <a:pPr marL="457200" lvl="1" indent="0">
              <a:buNone/>
            </a:pPr>
            <a:r>
              <a:rPr lang="en-IN" dirty="0" smtClean="0">
                <a:solidFill>
                  <a:schemeClr val="accent1"/>
                </a:solidFill>
              </a:rPr>
              <a:t>4.1</a:t>
            </a:r>
            <a:r>
              <a:rPr lang="en-IN" dirty="0" smtClean="0"/>
              <a:t> Generative Adversarial Networks </a:t>
            </a:r>
          </a:p>
          <a:p>
            <a:pPr marL="457200" lvl="1" indent="0">
              <a:buNone/>
            </a:pPr>
            <a:r>
              <a:rPr lang="en-IN" dirty="0" smtClean="0">
                <a:solidFill>
                  <a:schemeClr val="accent1"/>
                </a:solidFill>
              </a:rPr>
              <a:t>4.2</a:t>
            </a:r>
            <a:r>
              <a:rPr lang="en-IN" dirty="0" smtClean="0"/>
              <a:t> Generative Replay</a:t>
            </a:r>
          </a:p>
        </p:txBody>
      </p:sp>
      <p:pic>
        <p:nvPicPr>
          <p:cNvPr id="4" name="Picture 2" descr="Image result for continual learning strategie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255" y="1930400"/>
            <a:ext cx="4889874"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30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7.1 Parameterized Approach</a:t>
            </a:r>
            <a:endParaRPr lang="en-IN" dirty="0"/>
          </a:p>
        </p:txBody>
      </p:sp>
      <p:sp>
        <p:nvSpPr>
          <p:cNvPr id="3" name="Content Placeholder 2"/>
          <p:cNvSpPr>
            <a:spLocks noGrp="1"/>
          </p:cNvSpPr>
          <p:nvPr>
            <p:ph idx="1"/>
          </p:nvPr>
        </p:nvSpPr>
        <p:spPr/>
        <p:txBody>
          <a:bodyPr/>
          <a:lstStyle/>
          <a:p>
            <a:pPr marL="0" indent="0">
              <a:buNone/>
            </a:pPr>
            <a:r>
              <a:rPr lang="en-US" dirty="0" smtClean="0"/>
              <a:t>Li </a:t>
            </a:r>
            <a:r>
              <a:rPr lang="en-US" dirty="0"/>
              <a:t>and Hoiem [2016] presented an excellent overview of the traditional methods </a:t>
            </a:r>
            <a:r>
              <a:rPr lang="en-US" dirty="0" smtClean="0"/>
              <a:t>for dealing </a:t>
            </a:r>
            <a:r>
              <a:rPr lang="en-US" dirty="0"/>
              <a:t>with catastrophic forgetting. They characterized three sets of parameters in a </a:t>
            </a:r>
            <a:r>
              <a:rPr lang="en-US" dirty="0" smtClean="0"/>
              <a:t>typical approach:</a:t>
            </a:r>
          </a:p>
          <a:p>
            <a:pPr lvl="1"/>
            <a:r>
              <a:rPr lang="el-GR" sz="1800" dirty="0" smtClean="0">
                <a:latin typeface="Times New Roman" panose="02020603050405020304" pitchFamily="18" charset="0"/>
                <a:cs typeface="Times New Roman" panose="02020603050405020304" pitchFamily="18" charset="0"/>
              </a:rPr>
              <a:t>ϴ</a:t>
            </a:r>
            <a:r>
              <a:rPr lang="en-US" sz="1800" baseline="-25000" dirty="0" smtClean="0"/>
              <a:t>s</a:t>
            </a:r>
            <a:r>
              <a:rPr lang="en-US" sz="1800" dirty="0"/>
              <a:t>: set of parameters shared across all tasks</a:t>
            </a:r>
            <a:r>
              <a:rPr lang="en-US" sz="1800" dirty="0" smtClean="0"/>
              <a:t>;</a:t>
            </a:r>
          </a:p>
          <a:p>
            <a:pPr lvl="1"/>
            <a:r>
              <a:rPr lang="el-GR" sz="1800" dirty="0" smtClean="0">
                <a:latin typeface="Times New Roman" panose="02020603050405020304" pitchFamily="18" charset="0"/>
                <a:cs typeface="Times New Roman" panose="02020603050405020304" pitchFamily="18" charset="0"/>
              </a:rPr>
              <a:t>ϴ</a:t>
            </a:r>
            <a:r>
              <a:rPr lang="en-US" sz="1800" baseline="-25000" dirty="0" smtClean="0"/>
              <a:t>o</a:t>
            </a:r>
            <a:r>
              <a:rPr lang="en-US" sz="1800" dirty="0"/>
              <a:t>: set of parameters learned specifically for previous tasks; </a:t>
            </a:r>
            <a:r>
              <a:rPr lang="en-US" sz="1800" dirty="0" smtClean="0"/>
              <a:t>and</a:t>
            </a:r>
          </a:p>
          <a:p>
            <a:pPr lvl="1"/>
            <a:r>
              <a:rPr lang="el-GR" sz="1800" dirty="0" smtClean="0">
                <a:latin typeface="Times New Roman" panose="02020603050405020304" pitchFamily="18" charset="0"/>
                <a:cs typeface="Times New Roman" panose="02020603050405020304" pitchFamily="18" charset="0"/>
              </a:rPr>
              <a:t>ϴ</a:t>
            </a:r>
            <a:r>
              <a:rPr lang="en-US" sz="1800" baseline="-25000" dirty="0" smtClean="0"/>
              <a:t>n</a:t>
            </a:r>
            <a:r>
              <a:rPr lang="en-US" sz="1800" dirty="0"/>
              <a:t>: randomly initialized task-specific parameters for new </a:t>
            </a:r>
            <a:r>
              <a:rPr lang="en-US" sz="1800" dirty="0" smtClean="0"/>
              <a:t>tasks.</a:t>
            </a:r>
            <a:endParaRPr lang="en-IN" sz="1800" dirty="0" smtClean="0"/>
          </a:p>
          <a:p>
            <a:pPr marL="457200" lvl="1" indent="0">
              <a:buNone/>
            </a:pPr>
            <a:endParaRPr lang="en-IN" sz="1800" dirty="0" smtClean="0"/>
          </a:p>
        </p:txBody>
      </p:sp>
      <p:sp>
        <p:nvSpPr>
          <p:cNvPr id="4" name="Footer Placeholder 3"/>
          <p:cNvSpPr>
            <a:spLocks noGrp="1"/>
          </p:cNvSpPr>
          <p:nvPr>
            <p:ph type="ftr" sz="quarter" idx="11"/>
          </p:nvPr>
        </p:nvSpPr>
        <p:spPr/>
        <p:txBody>
          <a:bodyPr/>
          <a:lstStyle/>
          <a:p>
            <a:r>
              <a:rPr lang="en-US" dirty="0" smtClean="0"/>
              <a:t>Source : </a:t>
            </a:r>
            <a:r>
              <a:rPr lang="en-US" dirty="0" err="1" smtClean="0"/>
              <a:t>Zhiyuan</a:t>
            </a:r>
            <a:r>
              <a:rPr lang="en-US" dirty="0" smtClean="0"/>
              <a:t> </a:t>
            </a:r>
            <a:r>
              <a:rPr lang="en-US" dirty="0"/>
              <a:t>Chen and Bing Liu, Lifelong Machine </a:t>
            </a:r>
            <a:r>
              <a:rPr lang="en-US" dirty="0" err="1"/>
              <a:t>Learning,Morgan</a:t>
            </a:r>
            <a:r>
              <a:rPr lang="en-US" dirty="0"/>
              <a:t> &amp; Claypool, Second Edition, 2018</a:t>
            </a:r>
          </a:p>
        </p:txBody>
      </p:sp>
    </p:spTree>
    <p:extLst>
      <p:ext uri="{BB962C8B-B14F-4D97-AF65-F5344CB8AC3E}">
        <p14:creationId xmlns:p14="http://schemas.microsoft.com/office/powerpoint/2010/main" val="4228564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Used</a:t>
            </a:r>
            <a:endParaRPr lang="en-IN" dirty="0"/>
          </a:p>
        </p:txBody>
      </p:sp>
      <p:sp>
        <p:nvSpPr>
          <p:cNvPr id="3" name="Content Placeholder 2"/>
          <p:cNvSpPr>
            <a:spLocks noGrp="1"/>
          </p:cNvSpPr>
          <p:nvPr>
            <p:ph idx="1"/>
          </p:nvPr>
        </p:nvSpPr>
        <p:spPr/>
        <p:txBody>
          <a:bodyPr>
            <a:normAutofit/>
          </a:bodyPr>
          <a:lstStyle/>
          <a:p>
            <a:r>
              <a:rPr lang="en-US" dirty="0"/>
              <a:t>Feature Extraction </a:t>
            </a:r>
            <a:r>
              <a:rPr lang="en-US" dirty="0" smtClean="0"/>
              <a:t>: </a:t>
            </a:r>
            <a:r>
              <a:rPr lang="en-US" dirty="0"/>
              <a:t>both </a:t>
            </a:r>
            <a:r>
              <a:rPr lang="el-GR" dirty="0">
                <a:latin typeface="Times New Roman" panose="02020603050405020304" pitchFamily="18" charset="0"/>
                <a:cs typeface="Times New Roman" panose="02020603050405020304" pitchFamily="18" charset="0"/>
              </a:rPr>
              <a:t>ϴ</a:t>
            </a:r>
            <a:r>
              <a:rPr lang="en-US" baseline="-25000" dirty="0"/>
              <a:t>s </a:t>
            </a:r>
            <a:r>
              <a:rPr lang="en-US" baseline="-25000" dirty="0" smtClean="0"/>
              <a:t> </a:t>
            </a:r>
            <a:r>
              <a:rPr lang="en-US" dirty="0" smtClean="0"/>
              <a:t>and </a:t>
            </a:r>
            <a:r>
              <a:rPr lang="el-GR" dirty="0" smtClean="0">
                <a:latin typeface="Times New Roman" panose="02020603050405020304" pitchFamily="18" charset="0"/>
                <a:cs typeface="Times New Roman" panose="02020603050405020304" pitchFamily="18" charset="0"/>
              </a:rPr>
              <a:t>ϴ</a:t>
            </a:r>
            <a:r>
              <a:rPr lang="en-US" baseline="-25000" dirty="0" smtClean="0"/>
              <a:t>0</a:t>
            </a:r>
            <a:r>
              <a:rPr lang="en-US" dirty="0" smtClean="0"/>
              <a:t> remain </a:t>
            </a:r>
            <a:r>
              <a:rPr lang="en-US" dirty="0"/>
              <a:t>the same while the outputs of some layers are used as features for training </a:t>
            </a:r>
            <a:r>
              <a:rPr lang="el-GR" dirty="0" smtClean="0">
                <a:latin typeface="Times New Roman" panose="02020603050405020304" pitchFamily="18" charset="0"/>
                <a:cs typeface="Times New Roman" panose="02020603050405020304" pitchFamily="18" charset="0"/>
              </a:rPr>
              <a:t>ϴ</a:t>
            </a:r>
            <a:r>
              <a:rPr lang="en-US" baseline="-25000" dirty="0" smtClean="0"/>
              <a:t>n</a:t>
            </a:r>
            <a:r>
              <a:rPr lang="en-US" dirty="0" smtClean="0"/>
              <a:t> for </a:t>
            </a:r>
            <a:r>
              <a:rPr lang="en-US" dirty="0"/>
              <a:t>the new task</a:t>
            </a:r>
            <a:r>
              <a:rPr lang="en-US" dirty="0" smtClean="0"/>
              <a:t>.</a:t>
            </a:r>
          </a:p>
          <a:p>
            <a:r>
              <a:rPr lang="en-US" dirty="0" smtClean="0"/>
              <a:t>Fine-tuning : </a:t>
            </a:r>
            <a:r>
              <a:rPr lang="el-GR" dirty="0" smtClean="0">
                <a:latin typeface="Times New Roman" panose="02020603050405020304" pitchFamily="18" charset="0"/>
                <a:cs typeface="Times New Roman" panose="02020603050405020304" pitchFamily="18" charset="0"/>
              </a:rPr>
              <a:t>ϴ</a:t>
            </a:r>
            <a:r>
              <a:rPr lang="en-US" baseline="-25000" dirty="0"/>
              <a:t>s </a:t>
            </a:r>
            <a:r>
              <a:rPr lang="en-US" dirty="0" smtClean="0"/>
              <a:t>and </a:t>
            </a:r>
            <a:r>
              <a:rPr lang="el-GR" dirty="0" smtClean="0">
                <a:latin typeface="Times New Roman" panose="02020603050405020304" pitchFamily="18" charset="0"/>
                <a:cs typeface="Times New Roman" panose="02020603050405020304" pitchFamily="18" charset="0"/>
              </a:rPr>
              <a:t>ϴ</a:t>
            </a:r>
            <a:r>
              <a:rPr lang="en-US" baseline="-25000" dirty="0" smtClean="0"/>
              <a:t>n</a:t>
            </a:r>
            <a:r>
              <a:rPr lang="en-US" dirty="0" smtClean="0"/>
              <a:t> are </a:t>
            </a:r>
            <a:r>
              <a:rPr lang="en-US" dirty="0"/>
              <a:t>optimized and updated for the new task while </a:t>
            </a:r>
            <a:r>
              <a:rPr lang="el-GR" dirty="0">
                <a:latin typeface="Times New Roman" panose="02020603050405020304" pitchFamily="18" charset="0"/>
                <a:cs typeface="Times New Roman" panose="02020603050405020304" pitchFamily="18" charset="0"/>
              </a:rPr>
              <a:t>ϴ</a:t>
            </a:r>
            <a:r>
              <a:rPr lang="en-US" baseline="-25000" dirty="0"/>
              <a:t>0</a:t>
            </a:r>
            <a:r>
              <a:rPr lang="en-US" dirty="0" smtClean="0"/>
              <a:t> remains </a:t>
            </a:r>
            <a:r>
              <a:rPr lang="en-US" dirty="0"/>
              <a:t>fixed. </a:t>
            </a:r>
            <a:endParaRPr lang="en-US" dirty="0" smtClean="0"/>
          </a:p>
          <a:p>
            <a:r>
              <a:rPr lang="en-US" dirty="0" smtClean="0"/>
              <a:t>Joint Training : </a:t>
            </a:r>
            <a:r>
              <a:rPr lang="en-US" dirty="0"/>
              <a:t>All the parameters </a:t>
            </a:r>
            <a:r>
              <a:rPr lang="el-GR" dirty="0" smtClean="0">
                <a:latin typeface="Times New Roman" panose="02020603050405020304" pitchFamily="18" charset="0"/>
                <a:cs typeface="Times New Roman" panose="02020603050405020304" pitchFamily="18" charset="0"/>
              </a:rPr>
              <a:t>ϴ</a:t>
            </a:r>
            <a:r>
              <a:rPr lang="en-US" baseline="-25000" dirty="0" smtClean="0"/>
              <a:t>s ,</a:t>
            </a:r>
            <a:r>
              <a:rPr lang="el-GR" dirty="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ϴ</a:t>
            </a:r>
            <a:r>
              <a:rPr lang="en-US" baseline="-25000" dirty="0" smtClean="0"/>
              <a:t>0 ,</a:t>
            </a:r>
            <a:r>
              <a:rPr lang="el-GR" dirty="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ϴ</a:t>
            </a:r>
            <a:r>
              <a:rPr lang="en-US" baseline="-25000" dirty="0" smtClean="0"/>
              <a:t>n </a:t>
            </a:r>
            <a:r>
              <a:rPr lang="en-US" dirty="0" smtClean="0"/>
              <a:t>are </a:t>
            </a:r>
            <a:r>
              <a:rPr lang="en-US" dirty="0"/>
              <a:t>jointly optimized across all tasks. </a:t>
            </a:r>
            <a:endParaRPr lang="en-IN" dirty="0"/>
          </a:p>
        </p:txBody>
      </p:sp>
      <p:sp>
        <p:nvSpPr>
          <p:cNvPr id="4" name="Footer Placeholder 3"/>
          <p:cNvSpPr>
            <a:spLocks noGrp="1"/>
          </p:cNvSpPr>
          <p:nvPr>
            <p:ph type="ftr" sz="quarter" idx="11"/>
          </p:nvPr>
        </p:nvSpPr>
        <p:spPr/>
        <p:txBody>
          <a:bodyPr/>
          <a:lstStyle/>
          <a:p>
            <a:r>
              <a:rPr lang="en-US" dirty="0"/>
              <a:t>Source : </a:t>
            </a:r>
            <a:r>
              <a:rPr lang="en-US" dirty="0" err="1"/>
              <a:t>Zhiyuan</a:t>
            </a:r>
            <a:r>
              <a:rPr lang="en-US" dirty="0"/>
              <a:t> Chen and Bing Liu, Lifelong Machine </a:t>
            </a:r>
            <a:r>
              <a:rPr lang="en-US" dirty="0" err="1"/>
              <a:t>Learning,Morgan</a:t>
            </a:r>
            <a:r>
              <a:rPr lang="en-US" dirty="0"/>
              <a:t> &amp; Claypool, Second Edition, 2018</a:t>
            </a:r>
          </a:p>
        </p:txBody>
      </p:sp>
    </p:spTree>
    <p:extLst>
      <p:ext uri="{BB962C8B-B14F-4D97-AF65-F5344CB8AC3E}">
        <p14:creationId xmlns:p14="http://schemas.microsoft.com/office/powerpoint/2010/main" val="3536297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7.2 Regularization Approach</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solidFill>
                  <a:schemeClr val="accent1"/>
                </a:solidFill>
              </a:rPr>
              <a:t>2.1</a:t>
            </a:r>
            <a:r>
              <a:rPr lang="en-IN" dirty="0" smtClean="0"/>
              <a:t> Supervised learning</a:t>
            </a:r>
          </a:p>
          <a:p>
            <a:pPr marL="457200" lvl="1" indent="0">
              <a:buNone/>
            </a:pPr>
            <a:r>
              <a:rPr lang="en-IN" dirty="0" smtClean="0">
                <a:solidFill>
                  <a:schemeClr val="accent1"/>
                </a:solidFill>
              </a:rPr>
              <a:t>2.1.1</a:t>
            </a:r>
            <a:r>
              <a:rPr lang="en-IN" dirty="0" smtClean="0"/>
              <a:t> Learning </a:t>
            </a:r>
            <a:r>
              <a:rPr lang="en-IN" dirty="0"/>
              <a:t>without forgetting(LWF Theory</a:t>
            </a:r>
            <a:r>
              <a:rPr lang="en-IN" dirty="0" smtClean="0"/>
              <a:t>)</a:t>
            </a:r>
          </a:p>
          <a:p>
            <a:pPr marL="457200" lvl="1" indent="0">
              <a:buNone/>
            </a:pPr>
            <a:r>
              <a:rPr lang="en-IN" dirty="0" smtClean="0">
                <a:solidFill>
                  <a:schemeClr val="accent1"/>
                </a:solidFill>
              </a:rPr>
              <a:t>2.1.2</a:t>
            </a:r>
            <a:r>
              <a:rPr lang="en-IN" dirty="0" smtClean="0"/>
              <a:t> Elastic </a:t>
            </a:r>
            <a:r>
              <a:rPr lang="en-IN" dirty="0"/>
              <a:t>Weight Consolidation (EWC </a:t>
            </a:r>
            <a:r>
              <a:rPr lang="en-IN" dirty="0" smtClean="0"/>
              <a:t>Theory)</a:t>
            </a:r>
          </a:p>
          <a:p>
            <a:pPr marL="0" indent="0">
              <a:buNone/>
            </a:pPr>
            <a:r>
              <a:rPr lang="en-IN" dirty="0" smtClean="0">
                <a:solidFill>
                  <a:schemeClr val="accent1"/>
                </a:solidFill>
              </a:rPr>
              <a:t>2.2</a:t>
            </a:r>
            <a:r>
              <a:rPr lang="en-IN" dirty="0" smtClean="0"/>
              <a:t> Unsupervised learning</a:t>
            </a:r>
          </a:p>
          <a:p>
            <a:pPr marL="457200" lvl="1" indent="0">
              <a:buNone/>
            </a:pPr>
            <a:r>
              <a:rPr lang="en-US" dirty="0" smtClean="0">
                <a:solidFill>
                  <a:schemeClr val="accent1"/>
                </a:solidFill>
              </a:rPr>
              <a:t>2.2.1</a:t>
            </a:r>
            <a:r>
              <a:rPr lang="en-US" dirty="0" smtClean="0"/>
              <a:t> Goodrich </a:t>
            </a:r>
            <a:r>
              <a:rPr lang="en-US" dirty="0"/>
              <a:t>and </a:t>
            </a:r>
            <a:r>
              <a:rPr lang="en-US" dirty="0" err="1"/>
              <a:t>Arel</a:t>
            </a:r>
            <a:r>
              <a:rPr lang="en-US" dirty="0"/>
              <a:t> [</a:t>
            </a:r>
            <a:r>
              <a:rPr lang="en-US" dirty="0" smtClean="0"/>
              <a:t>2014] unsupervised </a:t>
            </a:r>
            <a:r>
              <a:rPr lang="en-US" dirty="0"/>
              <a:t>online </a:t>
            </a:r>
            <a:r>
              <a:rPr lang="en-US" dirty="0" smtClean="0"/>
              <a:t>clustering</a:t>
            </a:r>
          </a:p>
          <a:p>
            <a:pPr marL="0" indent="0">
              <a:buNone/>
            </a:pPr>
            <a:r>
              <a:rPr lang="en-US" dirty="0" smtClean="0">
                <a:solidFill>
                  <a:schemeClr val="accent1"/>
                </a:solidFill>
              </a:rPr>
              <a:t>2.3</a:t>
            </a:r>
            <a:r>
              <a:rPr lang="en-US" dirty="0" smtClean="0"/>
              <a:t> Reinforcement learning</a:t>
            </a:r>
          </a:p>
          <a:p>
            <a:pPr marL="457200" lvl="1" indent="0">
              <a:buNone/>
            </a:pPr>
            <a:r>
              <a:rPr lang="en-US" dirty="0" smtClean="0">
                <a:solidFill>
                  <a:schemeClr val="accent1"/>
                </a:solidFill>
              </a:rPr>
              <a:t>2.3.1</a:t>
            </a:r>
            <a:r>
              <a:rPr lang="en-US" dirty="0" smtClean="0"/>
              <a:t> Mankowitz </a:t>
            </a:r>
            <a:r>
              <a:rPr lang="en-US" dirty="0"/>
              <a:t>et al. [2018] proposed a continual learning agent architecture called Unicorn.</a:t>
            </a:r>
            <a:endParaRPr lang="en-IN" dirty="0" smtClean="0"/>
          </a:p>
          <a:p>
            <a:pPr lvl="1">
              <a:buFont typeface="Wingdings" panose="05000000000000000000" pitchFamily="2" charset="2"/>
              <a:buChar char="Ø"/>
            </a:pPr>
            <a:endParaRPr lang="en-IN" dirty="0" smtClean="0"/>
          </a:p>
          <a:p>
            <a:pPr marL="457200" lvl="1" indent="0">
              <a:buNone/>
            </a:pPr>
            <a:endParaRPr lang="en-IN" dirty="0" smtClean="0"/>
          </a:p>
          <a:p>
            <a:pPr marL="457200" lvl="1" indent="0">
              <a:buNone/>
            </a:pPr>
            <a:r>
              <a:rPr lang="en-IN" sz="900" dirty="0"/>
              <a:t/>
            </a:r>
            <a:br>
              <a:rPr lang="en-IN" sz="900" dirty="0"/>
            </a:br>
            <a:endParaRPr lang="en-IN" dirty="0" smtClean="0"/>
          </a:p>
          <a:p>
            <a:pPr lvl="1"/>
            <a:endParaRPr lang="en-IN" dirty="0"/>
          </a:p>
        </p:txBody>
      </p:sp>
      <p:sp>
        <p:nvSpPr>
          <p:cNvPr id="4" name="Footer Placeholder 3"/>
          <p:cNvSpPr>
            <a:spLocks noGrp="1"/>
          </p:cNvSpPr>
          <p:nvPr>
            <p:ph type="ftr" sz="quarter" idx="11"/>
          </p:nvPr>
        </p:nvSpPr>
        <p:spPr/>
        <p:txBody>
          <a:bodyPr/>
          <a:lstStyle/>
          <a:p>
            <a:r>
              <a:rPr lang="en-US" dirty="0"/>
              <a:t>Source : </a:t>
            </a:r>
            <a:r>
              <a:rPr lang="en-US" dirty="0" err="1"/>
              <a:t>Zhiyuan</a:t>
            </a:r>
            <a:r>
              <a:rPr lang="en-US" dirty="0"/>
              <a:t> Chen and Bing Liu, Lifelong Machine </a:t>
            </a:r>
            <a:r>
              <a:rPr lang="en-US" dirty="0" err="1"/>
              <a:t>Learning,Morgan</a:t>
            </a:r>
            <a:r>
              <a:rPr lang="en-US" dirty="0"/>
              <a:t> &amp; Claypool, Second Edition, 2018</a:t>
            </a:r>
          </a:p>
          <a:p>
            <a:r>
              <a:rPr lang="en-US" b="1" dirty="0"/>
              <a:t> German I. </a:t>
            </a:r>
            <a:r>
              <a:rPr lang="en-US" b="1" dirty="0" err="1"/>
              <a:t>Parisi</a:t>
            </a:r>
            <a:r>
              <a:rPr lang="en-US" b="1" dirty="0"/>
              <a:t> , Ronald </a:t>
            </a:r>
            <a:r>
              <a:rPr lang="en-US" b="1" dirty="0" err="1"/>
              <a:t>Kemker</a:t>
            </a:r>
            <a:r>
              <a:rPr lang="en-US" b="1" dirty="0"/>
              <a:t> , Jose L. Part , Christopher </a:t>
            </a:r>
            <a:r>
              <a:rPr lang="en-US" b="1" dirty="0" err="1"/>
              <a:t>Kanan</a:t>
            </a:r>
            <a:r>
              <a:rPr lang="en-US" b="1" dirty="0"/>
              <a:t> , Stefan </a:t>
            </a:r>
            <a:r>
              <a:rPr lang="en-US" b="1" dirty="0" err="1"/>
              <a:t>Wermter</a:t>
            </a:r>
            <a:r>
              <a:rPr lang="en-US" b="1" dirty="0"/>
              <a:t>, Continual lifelong learning with neural networks: A review, Neural Networks</a:t>
            </a:r>
          </a:p>
          <a:p>
            <a:r>
              <a:rPr lang="en-US" b="1" dirty="0"/>
              <a:t>Volume 113, May 2019, Pages </a:t>
            </a:r>
            <a:r>
              <a:rPr lang="en-US" b="1" dirty="0" smtClean="0"/>
              <a:t>54-71</a:t>
            </a:r>
          </a:p>
          <a:p>
            <a:r>
              <a:rPr lang="en-US" b="1" dirty="0"/>
              <a:t>Matthias De Lange, </a:t>
            </a:r>
            <a:r>
              <a:rPr lang="en-US" b="1" dirty="0" err="1"/>
              <a:t>Rahaf</a:t>
            </a:r>
            <a:r>
              <a:rPr lang="en-US" b="1" dirty="0"/>
              <a:t> </a:t>
            </a:r>
            <a:r>
              <a:rPr lang="en-US" b="1" dirty="0" err="1"/>
              <a:t>Aljundi</a:t>
            </a:r>
            <a:r>
              <a:rPr lang="en-US" b="1" dirty="0"/>
              <a:t>, Marc </a:t>
            </a:r>
            <a:r>
              <a:rPr lang="en-US" b="1" dirty="0" err="1"/>
              <a:t>Masana</a:t>
            </a:r>
            <a:r>
              <a:rPr lang="en-US" b="1" dirty="0"/>
              <a:t>, Sarah Parisot, Xu </a:t>
            </a:r>
            <a:r>
              <a:rPr lang="en-US" b="1" dirty="0" err="1"/>
              <a:t>Jia</a:t>
            </a:r>
            <a:r>
              <a:rPr lang="en-US" b="1" dirty="0"/>
              <a:t>, Ales </a:t>
            </a:r>
            <a:r>
              <a:rPr lang="en-US" b="1" dirty="0" err="1"/>
              <a:t>Leonardis</a:t>
            </a:r>
            <a:r>
              <a:rPr lang="en-US" b="1" dirty="0"/>
              <a:t>, Gregory </a:t>
            </a:r>
            <a:r>
              <a:rPr lang="en-US" b="1" dirty="0" err="1"/>
              <a:t>Slabaugh</a:t>
            </a:r>
            <a:r>
              <a:rPr lang="en-US" b="1" dirty="0"/>
              <a:t>, </a:t>
            </a:r>
            <a:r>
              <a:rPr lang="en-US" b="1" dirty="0" err="1"/>
              <a:t>Tinne</a:t>
            </a:r>
            <a:r>
              <a:rPr lang="en-US" b="1" dirty="0"/>
              <a:t> </a:t>
            </a:r>
            <a:r>
              <a:rPr lang="en-US" b="1" dirty="0" err="1"/>
              <a:t>Tuytelaars</a:t>
            </a:r>
            <a:r>
              <a:rPr lang="en-US" b="1" dirty="0"/>
              <a:t>, A continual learning survey: Defying forgetting in classification tasks, 26 May 2020.</a:t>
            </a:r>
          </a:p>
        </p:txBody>
      </p:sp>
    </p:spTree>
    <p:extLst>
      <p:ext uri="{BB962C8B-B14F-4D97-AF65-F5344CB8AC3E}">
        <p14:creationId xmlns:p14="http://schemas.microsoft.com/office/powerpoint/2010/main" val="1355339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6494"/>
          </a:xfrm>
        </p:spPr>
        <p:txBody>
          <a:bodyPr>
            <a:normAutofit fontScale="90000"/>
          </a:bodyPr>
          <a:lstStyle/>
          <a:p>
            <a:r>
              <a:rPr lang="en-IN" dirty="0" smtClean="0"/>
              <a:t>2.1.1 Learning </a:t>
            </a:r>
            <a:r>
              <a:rPr lang="en-IN" dirty="0"/>
              <a:t>without </a:t>
            </a:r>
            <a:r>
              <a:rPr lang="en-IN" dirty="0" smtClean="0"/>
              <a:t>forgetting(LWF)</a:t>
            </a:r>
            <a:br>
              <a:rPr lang="en-IN" dirty="0" smtClean="0"/>
            </a:br>
            <a:r>
              <a:rPr lang="en-IN" sz="1600" dirty="0"/>
              <a:t/>
            </a:r>
            <a:br>
              <a:rPr lang="en-IN" sz="1600" dirty="0"/>
            </a:br>
            <a:r>
              <a:rPr lang="en-IN" sz="1600" dirty="0"/>
              <a:t/>
            </a:r>
            <a:br>
              <a:rPr lang="en-IN" sz="1600" dirty="0"/>
            </a:br>
            <a:endParaRPr lang="en-IN" sz="1600" dirty="0"/>
          </a:p>
        </p:txBody>
      </p:sp>
      <p:sp>
        <p:nvSpPr>
          <p:cNvPr id="3" name="Content Placeholder 2"/>
          <p:cNvSpPr>
            <a:spLocks noGrp="1"/>
          </p:cNvSpPr>
          <p:nvPr>
            <p:ph idx="1"/>
          </p:nvPr>
        </p:nvSpPr>
        <p:spPr/>
        <p:txBody>
          <a:bodyPr/>
          <a:lstStyle/>
          <a:p>
            <a:r>
              <a:rPr lang="en-IN" dirty="0"/>
              <a:t>Consider a predictor with shared </a:t>
            </a:r>
            <a:r>
              <a:rPr lang="en-IN" dirty="0" err="1"/>
              <a:t>params</a:t>
            </a:r>
            <a:r>
              <a:rPr lang="en-IN" dirty="0"/>
              <a:t> across tasks and some task specific </a:t>
            </a:r>
            <a:r>
              <a:rPr lang="en-IN" dirty="0" err="1" smtClean="0"/>
              <a:t>params</a:t>
            </a:r>
            <a:r>
              <a:rPr lang="en-IN" dirty="0" smtClean="0"/>
              <a:t>. </a:t>
            </a:r>
            <a:endParaRPr lang="en-IN" dirty="0"/>
          </a:p>
        </p:txBody>
      </p:sp>
      <p:sp>
        <p:nvSpPr>
          <p:cNvPr id="4" name="TextBox 3"/>
          <p:cNvSpPr txBox="1"/>
          <p:nvPr/>
        </p:nvSpPr>
        <p:spPr>
          <a:xfrm>
            <a:off x="677334" y="1246094"/>
            <a:ext cx="8596668" cy="646331"/>
          </a:xfrm>
          <a:prstGeom prst="rect">
            <a:avLst/>
          </a:prstGeom>
          <a:noFill/>
        </p:spPr>
        <p:txBody>
          <a:bodyPr wrap="square" rtlCol="0">
            <a:spAutoFit/>
          </a:bodyPr>
          <a:lstStyle/>
          <a:p>
            <a:pPr algn="r"/>
            <a:r>
              <a:rPr lang="en-IN" dirty="0"/>
              <a:t>Update network weights or </a:t>
            </a:r>
            <a:r>
              <a:rPr lang="en-IN" dirty="0" smtClean="0"/>
              <a:t>parameters, but, </a:t>
            </a:r>
            <a:br>
              <a:rPr lang="en-IN" dirty="0" smtClean="0"/>
            </a:br>
            <a:r>
              <a:rPr lang="en-IN" dirty="0" smtClean="0"/>
              <a:t>penalize </a:t>
            </a:r>
            <a:r>
              <a:rPr lang="en-IN" dirty="0"/>
              <a:t>changes in order to minimize forgetting</a:t>
            </a:r>
          </a:p>
        </p:txBody>
      </p:sp>
      <p:pic>
        <p:nvPicPr>
          <p:cNvPr id="5" name="Picture 4"/>
          <p:cNvPicPr>
            <a:picLocks noChangeAspect="1"/>
          </p:cNvPicPr>
          <p:nvPr/>
        </p:nvPicPr>
        <p:blipFill>
          <a:blip r:embed="rId2"/>
          <a:stretch>
            <a:fillRect/>
          </a:stretch>
        </p:blipFill>
        <p:spPr>
          <a:xfrm>
            <a:off x="152400" y="2528919"/>
            <a:ext cx="7662862" cy="3478091"/>
          </a:xfrm>
          <a:prstGeom prst="rect">
            <a:avLst/>
          </a:prstGeom>
        </p:spPr>
      </p:pic>
      <p:sp>
        <p:nvSpPr>
          <p:cNvPr id="6" name="Footer Placeholder 5"/>
          <p:cNvSpPr>
            <a:spLocks noGrp="1"/>
          </p:cNvSpPr>
          <p:nvPr>
            <p:ph type="ftr" sz="quarter" idx="11"/>
          </p:nvPr>
        </p:nvSpPr>
        <p:spPr>
          <a:xfrm>
            <a:off x="677334" y="6041362"/>
            <a:ext cx="3554007" cy="365125"/>
          </a:xfrm>
        </p:spPr>
        <p:txBody>
          <a:bodyPr/>
          <a:lstStyle/>
          <a:p>
            <a:r>
              <a:rPr lang="en-US" dirty="0" smtClean="0"/>
              <a:t>Source : </a:t>
            </a:r>
            <a:r>
              <a:rPr lang="en-US" dirty="0" err="1" smtClean="0"/>
              <a:t>Zhiyuan</a:t>
            </a:r>
            <a:r>
              <a:rPr lang="en-US" dirty="0" smtClean="0"/>
              <a:t> </a:t>
            </a:r>
            <a:r>
              <a:rPr lang="en-US" dirty="0"/>
              <a:t>Chen and Bing Liu, Lifelong Machine </a:t>
            </a:r>
            <a:r>
              <a:rPr lang="en-US" dirty="0" err="1"/>
              <a:t>Learning,Morgan</a:t>
            </a:r>
            <a:r>
              <a:rPr lang="en-US" dirty="0"/>
              <a:t> &amp; Claypool, Second Edition, 2018</a:t>
            </a:r>
          </a:p>
        </p:txBody>
      </p:sp>
    </p:spTree>
    <p:extLst>
      <p:ext uri="{BB962C8B-B14F-4D97-AF65-F5344CB8AC3E}">
        <p14:creationId xmlns:p14="http://schemas.microsoft.com/office/powerpoint/2010/main" val="2906959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2.1.2 Elastic </a:t>
            </a:r>
            <a:r>
              <a:rPr lang="en-IN" dirty="0"/>
              <a:t>Weight Consolidation (EWC Theory)</a:t>
            </a:r>
          </a:p>
        </p:txBody>
      </p:sp>
      <p:pic>
        <p:nvPicPr>
          <p:cNvPr id="4" name="Content Placeholder 3"/>
          <p:cNvPicPr>
            <a:picLocks noGrp="1" noChangeAspect="1"/>
          </p:cNvPicPr>
          <p:nvPr>
            <p:ph idx="1"/>
          </p:nvPr>
        </p:nvPicPr>
        <p:blipFill>
          <a:blip r:embed="rId2"/>
          <a:stretch>
            <a:fillRect/>
          </a:stretch>
        </p:blipFill>
        <p:spPr>
          <a:xfrm>
            <a:off x="4679575" y="2698375"/>
            <a:ext cx="3667083" cy="2743013"/>
          </a:xfrm>
          <a:prstGeom prst="rect">
            <a:avLst/>
          </a:prstGeom>
        </p:spPr>
      </p:pic>
      <p:sp>
        <p:nvSpPr>
          <p:cNvPr id="5" name="TextBox 4"/>
          <p:cNvSpPr txBox="1"/>
          <p:nvPr/>
        </p:nvSpPr>
        <p:spPr>
          <a:xfrm>
            <a:off x="856628" y="2070753"/>
            <a:ext cx="7390901"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Kirkpatrick et al. [2017] illustrated their idea using an example consisting of two tasks A and </a:t>
            </a:r>
            <a:r>
              <a:rPr lang="en-US" dirty="0" smtClean="0"/>
              <a:t>B</a:t>
            </a:r>
          </a:p>
          <a:p>
            <a:r>
              <a:rPr lang="en-US" dirty="0"/>
              <a:t>the loss function of EWC is </a:t>
            </a:r>
            <a:r>
              <a:rPr lang="en-US"/>
              <a:t>given </a:t>
            </a:r>
            <a:r>
              <a:rPr lang="en-US" smtClean="0"/>
              <a:t>by</a:t>
            </a:r>
          </a:p>
          <a:p>
            <a:endParaRPr lang="en-US" dirty="0"/>
          </a:p>
          <a:p>
            <a:r>
              <a:rPr lang="en-US" b="1" i="1" dirty="0"/>
              <a:t>L(θ) = L</a:t>
            </a:r>
            <a:r>
              <a:rPr lang="en-US" b="1" i="1" baseline="-25000" dirty="0"/>
              <a:t>B</a:t>
            </a:r>
            <a:r>
              <a:rPr lang="en-US" b="1" i="1" dirty="0"/>
              <a:t>(θ) + Σ [λ/2(F</a:t>
            </a:r>
            <a:r>
              <a:rPr lang="en-US" b="1" i="1" baseline="-25000" dirty="0"/>
              <a:t>i</a:t>
            </a:r>
            <a:r>
              <a:rPr lang="en-US" b="1" i="1" dirty="0"/>
              <a:t>(</a:t>
            </a:r>
            <a:r>
              <a:rPr lang="en-US" b="1" i="1" dirty="0" err="1"/>
              <a:t>θ</a:t>
            </a:r>
            <a:r>
              <a:rPr lang="en-US" b="1" i="1" baseline="-25000" dirty="0" err="1"/>
              <a:t>i</a:t>
            </a:r>
            <a:r>
              <a:rPr lang="en-US" b="1" i="1" dirty="0"/>
              <a:t> − θ*</a:t>
            </a:r>
            <a:r>
              <a:rPr lang="en-US" b="1" i="1" baseline="-25000" dirty="0" err="1"/>
              <a:t>A,i</a:t>
            </a:r>
            <a:r>
              <a:rPr lang="en-US" b="1" i="1" dirty="0"/>
              <a:t>)</a:t>
            </a:r>
            <a:r>
              <a:rPr lang="en-US" b="1" i="1" baseline="30000" dirty="0"/>
              <a:t>2</a:t>
            </a:r>
            <a:r>
              <a:rPr lang="en-US" b="1" i="1" dirty="0"/>
              <a:t>)] </a:t>
            </a:r>
            <a:r>
              <a:rPr lang="en-US" b="1" i="1" dirty="0" smtClean="0"/>
              <a:t>,</a:t>
            </a:r>
          </a:p>
          <a:p>
            <a:endParaRPr lang="en-US" b="1" i="1" dirty="0"/>
          </a:p>
          <a:p>
            <a:r>
              <a:rPr lang="en-US" b="1" i="1" dirty="0" smtClean="0"/>
              <a:t>where</a:t>
            </a:r>
            <a:r>
              <a:rPr lang="en-US" b="1" i="1" dirty="0"/>
              <a:t>, F</a:t>
            </a:r>
            <a:r>
              <a:rPr lang="en-US" b="1" i="1" baseline="-25000" dirty="0"/>
              <a:t>i </a:t>
            </a:r>
            <a:r>
              <a:rPr lang="en-US" b="1" i="1" dirty="0"/>
              <a:t>= E</a:t>
            </a:r>
            <a:r>
              <a:rPr lang="en-US" b="1" i="1" baseline="-25000" dirty="0"/>
              <a:t>x</a:t>
            </a:r>
            <a:r>
              <a:rPr lang="en-US" b="1" i="1" dirty="0"/>
              <a:t>(</a:t>
            </a:r>
            <a:r>
              <a:rPr lang="en-US" b="1" i="1" dirty="0" err="1"/>
              <a:t>d</a:t>
            </a:r>
            <a:r>
              <a:rPr lang="en-US" b="1" i="1" baseline="-25000" dirty="0" err="1"/>
              <a:t>θi</a:t>
            </a:r>
            <a:r>
              <a:rPr lang="en-US" b="1" i="1" dirty="0"/>
              <a:t> log </a:t>
            </a:r>
            <a:r>
              <a:rPr lang="en-US" b="1" i="1" dirty="0" err="1"/>
              <a:t>P</a:t>
            </a:r>
            <a:r>
              <a:rPr lang="en-US" b="1" i="1" baseline="-25000" dirty="0" err="1"/>
              <a:t>θ</a:t>
            </a:r>
            <a:r>
              <a:rPr lang="en-US" b="1" i="1" dirty="0"/>
              <a:t>(x))</a:t>
            </a:r>
            <a:endParaRPr lang="en-US" b="1" i="1" baseline="-25000" dirty="0"/>
          </a:p>
          <a:p>
            <a:endParaRPr lang="en-US" dirty="0" smtClean="0"/>
          </a:p>
        </p:txBody>
      </p:sp>
      <p:sp>
        <p:nvSpPr>
          <p:cNvPr id="3" name="Footer Placeholder 2"/>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 </a:t>
            </a:r>
          </a:p>
          <a:p>
            <a:r>
              <a:rPr lang="en-US" dirty="0" err="1"/>
              <a:t>Zhiyuan</a:t>
            </a:r>
            <a:r>
              <a:rPr lang="en-US" dirty="0"/>
              <a:t> Chen and Bing Liu, Lifelong Machine </a:t>
            </a:r>
            <a:r>
              <a:rPr lang="en-US" dirty="0" err="1"/>
              <a:t>Learning,Morgan</a:t>
            </a:r>
            <a:r>
              <a:rPr lang="en-US" dirty="0"/>
              <a:t> &amp; Claypool, Second Edition, 2018</a:t>
            </a:r>
          </a:p>
          <a:p>
            <a:endParaRPr lang="en-US" dirty="0"/>
          </a:p>
        </p:txBody>
      </p:sp>
    </p:spTree>
    <p:extLst>
      <p:ext uri="{BB962C8B-B14F-4D97-AF65-F5344CB8AC3E}">
        <p14:creationId xmlns:p14="http://schemas.microsoft.com/office/powerpoint/2010/main" val="921030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Introduction</a:t>
            </a:r>
            <a:endParaRPr lang="en-IN"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dirty="0"/>
              <a:t>The ability to continually </a:t>
            </a:r>
            <a:r>
              <a:rPr lang="en-US" dirty="0"/>
              <a:t>learn over time by accommodating </a:t>
            </a:r>
            <a:r>
              <a:rPr lang="en-US" dirty="0" smtClean="0"/>
              <a:t>novel information </a:t>
            </a:r>
            <a:r>
              <a:rPr lang="en-US" dirty="0"/>
              <a:t>while retaining previously learned </a:t>
            </a:r>
            <a:r>
              <a:rPr lang="en-US" dirty="0" smtClean="0"/>
              <a:t>experiences </a:t>
            </a:r>
          </a:p>
          <a:p>
            <a:pPr algn="just">
              <a:buFont typeface="Arial" panose="020B0604020202020204" pitchFamily="34" charset="0"/>
              <a:buChar char="•"/>
            </a:pPr>
            <a:r>
              <a:rPr lang="en-IN" dirty="0" smtClean="0"/>
              <a:t>Lifelong </a:t>
            </a:r>
            <a:r>
              <a:rPr lang="en-IN" dirty="0"/>
              <a:t>learning remains </a:t>
            </a:r>
            <a:r>
              <a:rPr lang="en-US" dirty="0"/>
              <a:t>a long-standing challenge for machine learning and neural network models.</a:t>
            </a:r>
          </a:p>
          <a:p>
            <a:endParaRPr lang="en-IN" dirty="0"/>
          </a:p>
        </p:txBody>
      </p:sp>
      <p:sp>
        <p:nvSpPr>
          <p:cNvPr id="4" name="Footer Placeholder 3"/>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a:t>
            </a:r>
          </a:p>
        </p:txBody>
      </p:sp>
    </p:spTree>
    <p:extLst>
      <p:ext uri="{BB962C8B-B14F-4D97-AF65-F5344CB8AC3E}">
        <p14:creationId xmlns:p14="http://schemas.microsoft.com/office/powerpoint/2010/main" val="1139724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2.2.1 Goodrich And </a:t>
            </a:r>
            <a:r>
              <a:rPr lang="en-US" dirty="0" err="1" smtClean="0"/>
              <a:t>Arel</a:t>
            </a:r>
            <a:r>
              <a:rPr lang="en-US" dirty="0" smtClean="0"/>
              <a:t> [2014] Unsupervised Online Clustering</a:t>
            </a:r>
            <a:br>
              <a:rPr lang="en-US" dirty="0" smtClean="0"/>
            </a:br>
            <a:endParaRPr lang="en-IN" dirty="0"/>
          </a:p>
        </p:txBody>
      </p:sp>
      <p:sp>
        <p:nvSpPr>
          <p:cNvPr id="3" name="Content Placeholder 2"/>
          <p:cNvSpPr>
            <a:spLocks noGrp="1"/>
          </p:cNvSpPr>
          <p:nvPr>
            <p:ph idx="1"/>
          </p:nvPr>
        </p:nvSpPr>
        <p:spPr/>
        <p:txBody>
          <a:bodyPr/>
          <a:lstStyle/>
          <a:p>
            <a:r>
              <a:rPr lang="en-US" dirty="0" smtClean="0"/>
              <a:t>Goodrich </a:t>
            </a:r>
            <a:r>
              <a:rPr lang="en-US" dirty="0"/>
              <a:t>and </a:t>
            </a:r>
            <a:r>
              <a:rPr lang="en-US" dirty="0" err="1"/>
              <a:t>Arel</a:t>
            </a:r>
            <a:r>
              <a:rPr lang="en-US" dirty="0"/>
              <a:t> [2014] studied unsupervised online clustering in neural networks to help mitigate catastrophic forgetting</a:t>
            </a:r>
            <a:r>
              <a:rPr lang="en-US" dirty="0" smtClean="0"/>
              <a:t>.</a:t>
            </a:r>
          </a:p>
          <a:p>
            <a:r>
              <a:rPr lang="en-US" dirty="0" smtClean="0"/>
              <a:t> They proposed </a:t>
            </a:r>
            <a:r>
              <a:rPr lang="en-US" dirty="0"/>
              <a:t>building a path through the neural network to select neurons during the feed-forward pass. </a:t>
            </a:r>
            <a:endParaRPr lang="en-US" dirty="0" smtClean="0"/>
          </a:p>
          <a:p>
            <a:r>
              <a:rPr lang="en-US" dirty="0" smtClean="0"/>
              <a:t>In </a:t>
            </a:r>
            <a:r>
              <a:rPr lang="en-US" dirty="0"/>
              <a:t>the new task, when a sample arrives, only the neurons whose cluster centroid points are close to the sample are </a:t>
            </a:r>
            <a:r>
              <a:rPr lang="en-US" dirty="0" smtClean="0"/>
              <a:t>selected.</a:t>
            </a:r>
            <a:endParaRPr lang="en-IN" dirty="0"/>
          </a:p>
        </p:txBody>
      </p:sp>
      <p:sp>
        <p:nvSpPr>
          <p:cNvPr id="4" name="Footer Placeholder 3"/>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 </a:t>
            </a:r>
          </a:p>
          <a:p>
            <a:r>
              <a:rPr lang="en-US" dirty="0" err="1"/>
              <a:t>Zhiyuan</a:t>
            </a:r>
            <a:r>
              <a:rPr lang="en-US" dirty="0"/>
              <a:t> Chen and Bing Liu, Lifelong Machine </a:t>
            </a:r>
            <a:r>
              <a:rPr lang="en-US" dirty="0" err="1"/>
              <a:t>Learning,Morgan</a:t>
            </a:r>
            <a:r>
              <a:rPr lang="en-US" dirty="0"/>
              <a:t> &amp; Claypool, Second Edition, 2018</a:t>
            </a:r>
          </a:p>
          <a:p>
            <a:endParaRPr lang="en-US" dirty="0"/>
          </a:p>
        </p:txBody>
      </p:sp>
    </p:spTree>
    <p:extLst>
      <p:ext uri="{BB962C8B-B14F-4D97-AF65-F5344CB8AC3E}">
        <p14:creationId xmlns:p14="http://schemas.microsoft.com/office/powerpoint/2010/main" val="95673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5340"/>
          </a:xfrm>
        </p:spPr>
        <p:txBody>
          <a:bodyPr>
            <a:normAutofit fontScale="90000"/>
          </a:bodyPr>
          <a:lstStyle/>
          <a:p>
            <a:r>
              <a:rPr lang="en-US" dirty="0"/>
              <a:t>2.3.1 </a:t>
            </a:r>
            <a:r>
              <a:rPr lang="en-US" dirty="0" smtClean="0"/>
              <a:t>Unicorn</a:t>
            </a:r>
            <a:r>
              <a:rPr lang="en-IN" dirty="0"/>
              <a:t/>
            </a:r>
            <a:br>
              <a:rPr lang="en-IN" dirty="0"/>
            </a:br>
            <a:endParaRPr lang="en-IN" dirty="0"/>
          </a:p>
        </p:txBody>
      </p:sp>
      <p:sp>
        <p:nvSpPr>
          <p:cNvPr id="3" name="Content Placeholder 2"/>
          <p:cNvSpPr>
            <a:spLocks noGrp="1"/>
          </p:cNvSpPr>
          <p:nvPr>
            <p:ph idx="1"/>
          </p:nvPr>
        </p:nvSpPr>
        <p:spPr>
          <a:xfrm>
            <a:off x="677334" y="1836421"/>
            <a:ext cx="8596668" cy="4204942"/>
          </a:xfrm>
        </p:spPr>
        <p:txBody>
          <a:bodyPr/>
          <a:lstStyle/>
          <a:p>
            <a:r>
              <a:rPr lang="en-US" dirty="0" smtClean="0"/>
              <a:t>Mankowitz </a:t>
            </a:r>
            <a:r>
              <a:rPr lang="en-US" dirty="0"/>
              <a:t>et al. [2018] proposed a continual learning agent architecture called Unicorn</a:t>
            </a:r>
            <a:r>
              <a:rPr lang="en-US" dirty="0" smtClean="0"/>
              <a:t>.</a:t>
            </a:r>
          </a:p>
          <a:p>
            <a:r>
              <a:rPr lang="en-US" dirty="0" smtClean="0"/>
              <a:t> </a:t>
            </a:r>
            <a:r>
              <a:rPr lang="en-US" dirty="0"/>
              <a:t>The Unicorn agent is designed to have the ability to simultaneously learn about multiple tasks including the new tasks. </a:t>
            </a:r>
            <a:endParaRPr lang="en-US" dirty="0" smtClean="0"/>
          </a:p>
          <a:p>
            <a:r>
              <a:rPr lang="en-US" dirty="0" smtClean="0"/>
              <a:t>The agent can reuse its accumulated knowledge to solve related tasks effectively. </a:t>
            </a:r>
            <a:endParaRPr lang="en-IN" dirty="0"/>
          </a:p>
        </p:txBody>
      </p:sp>
      <p:sp>
        <p:nvSpPr>
          <p:cNvPr id="4" name="Footer Placeholder 3"/>
          <p:cNvSpPr>
            <a:spLocks noGrp="1"/>
          </p:cNvSpPr>
          <p:nvPr>
            <p:ph type="ftr" sz="quarter" idx="11"/>
          </p:nvPr>
        </p:nvSpPr>
        <p:spPr/>
        <p:txBody>
          <a:bodyPr/>
          <a:lstStyle/>
          <a:p>
            <a:r>
              <a:rPr lang="en-US" dirty="0" err="1" smtClean="0"/>
              <a:t>Zhiyuan</a:t>
            </a:r>
            <a:r>
              <a:rPr lang="en-US" dirty="0" smtClean="0"/>
              <a:t> </a:t>
            </a:r>
            <a:r>
              <a:rPr lang="en-US" dirty="0"/>
              <a:t>Chen and Bing Liu, Lifelong Machine </a:t>
            </a:r>
            <a:r>
              <a:rPr lang="en-US" dirty="0" err="1"/>
              <a:t>Learning,Morgan</a:t>
            </a:r>
            <a:r>
              <a:rPr lang="en-US" dirty="0"/>
              <a:t> &amp; Claypool, Second Edition, 2018</a:t>
            </a:r>
          </a:p>
          <a:p>
            <a:endParaRPr lang="en-US" dirty="0"/>
          </a:p>
        </p:txBody>
      </p:sp>
    </p:spTree>
    <p:extLst>
      <p:ext uri="{BB962C8B-B14F-4D97-AF65-F5344CB8AC3E}">
        <p14:creationId xmlns:p14="http://schemas.microsoft.com/office/powerpoint/2010/main" val="3069305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3.1 Progressive Neural Networks</a:t>
            </a:r>
          </a:p>
        </p:txBody>
      </p:sp>
      <p:sp>
        <p:nvSpPr>
          <p:cNvPr id="3" name="Content Placeholder 2"/>
          <p:cNvSpPr>
            <a:spLocks noGrp="1"/>
          </p:cNvSpPr>
          <p:nvPr>
            <p:ph idx="1"/>
          </p:nvPr>
        </p:nvSpPr>
        <p:spPr/>
        <p:txBody>
          <a:bodyPr>
            <a:normAutofit/>
          </a:bodyPr>
          <a:lstStyle/>
          <a:p>
            <a:pPr marL="0" indent="0">
              <a:buNone/>
            </a:pPr>
            <a:r>
              <a:rPr lang="en-IN" dirty="0"/>
              <a:t>For each new task,</a:t>
            </a:r>
          </a:p>
          <a:p>
            <a:pPr lvl="1"/>
            <a:r>
              <a:rPr lang="en-IN" dirty="0"/>
              <a:t>Add neurons</a:t>
            </a:r>
          </a:p>
          <a:p>
            <a:pPr lvl="1"/>
            <a:r>
              <a:rPr lang="en-IN" dirty="0"/>
              <a:t>Add output layer</a:t>
            </a:r>
          </a:p>
          <a:p>
            <a:pPr lvl="1"/>
            <a:r>
              <a:rPr lang="en-IN" dirty="0"/>
              <a:t>Add lateral connections</a:t>
            </a:r>
          </a:p>
          <a:p>
            <a:pPr lvl="1"/>
            <a:r>
              <a:rPr lang="en-IN" dirty="0"/>
              <a:t>Don’t modify old weights</a:t>
            </a:r>
          </a:p>
          <a:p>
            <a:pPr marL="457200" lvl="1" indent="0">
              <a:buNone/>
            </a:pPr>
            <a:endParaRPr lang="en-IN" dirty="0"/>
          </a:p>
          <a:p>
            <a:pPr marL="457200" lvl="1" indent="0">
              <a:buNone/>
            </a:pPr>
            <a:endParaRPr lang="en-IN" dirty="0"/>
          </a:p>
          <a:p>
            <a:endParaRPr lang="en-IN" dirty="0"/>
          </a:p>
        </p:txBody>
      </p:sp>
      <p:pic>
        <p:nvPicPr>
          <p:cNvPr id="5" name="Picture 4"/>
          <p:cNvPicPr>
            <a:picLocks noChangeAspect="1"/>
          </p:cNvPicPr>
          <p:nvPr/>
        </p:nvPicPr>
        <p:blipFill>
          <a:blip r:embed="rId2"/>
          <a:stretch>
            <a:fillRect/>
          </a:stretch>
        </p:blipFill>
        <p:spPr>
          <a:xfrm>
            <a:off x="6786313" y="1930400"/>
            <a:ext cx="4333875" cy="4095750"/>
          </a:xfrm>
          <a:prstGeom prst="rect">
            <a:avLst/>
          </a:prstGeom>
        </p:spPr>
      </p:pic>
    </p:spTree>
    <p:extLst>
      <p:ext uri="{BB962C8B-B14F-4D97-AF65-F5344CB8AC3E}">
        <p14:creationId xmlns:p14="http://schemas.microsoft.com/office/powerpoint/2010/main" val="71869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4.1 Generative Adversarial Networks </a:t>
            </a:r>
            <a:br>
              <a:rPr lang="en-IN" dirty="0"/>
            </a:br>
            <a:endParaRPr lang="en-IN" dirty="0"/>
          </a:p>
        </p:txBody>
      </p:sp>
      <p:sp>
        <p:nvSpPr>
          <p:cNvPr id="3" name="Content Placeholder 2"/>
          <p:cNvSpPr>
            <a:spLocks noGrp="1"/>
          </p:cNvSpPr>
          <p:nvPr>
            <p:ph idx="1"/>
          </p:nvPr>
        </p:nvSpPr>
        <p:spPr/>
        <p:txBody>
          <a:bodyPr/>
          <a:lstStyle/>
          <a:p>
            <a:r>
              <a:rPr lang="en-US" dirty="0" smtClean="0"/>
              <a:t>In </a:t>
            </a:r>
            <a:r>
              <a:rPr lang="en-US" dirty="0"/>
              <a:t>GANs, there are two players: a generator and a discriminator</a:t>
            </a:r>
            <a:r>
              <a:rPr lang="en-US" dirty="0" smtClean="0"/>
              <a:t>.</a:t>
            </a:r>
          </a:p>
          <a:p>
            <a:r>
              <a:rPr lang="en-US" dirty="0" smtClean="0"/>
              <a:t>Generator </a:t>
            </a:r>
            <a:r>
              <a:rPr lang="en-US" dirty="0"/>
              <a:t>creates samples that mimic training data, i.e., drawing samples from the similar (</a:t>
            </a:r>
            <a:r>
              <a:rPr lang="en-US" dirty="0" smtClean="0"/>
              <a:t>ideally </a:t>
            </a:r>
            <a:r>
              <a:rPr lang="en-US" dirty="0"/>
              <a:t>same) distribution as the training </a:t>
            </a:r>
            <a:r>
              <a:rPr lang="en-US" dirty="0" smtClean="0"/>
              <a:t>data.</a:t>
            </a:r>
          </a:p>
          <a:p>
            <a:r>
              <a:rPr lang="en-US" dirty="0" smtClean="0"/>
              <a:t>The </a:t>
            </a:r>
            <a:r>
              <a:rPr lang="en-US" dirty="0"/>
              <a:t>discriminator classifies the samples to tell whether they are real (from real training data) or fake (from samples created by the generator).</a:t>
            </a:r>
            <a:endParaRPr lang="en-IN" dirty="0"/>
          </a:p>
        </p:txBody>
      </p:sp>
      <p:pic>
        <p:nvPicPr>
          <p:cNvPr id="4" name="Picture 3"/>
          <p:cNvPicPr>
            <a:picLocks noChangeAspect="1"/>
          </p:cNvPicPr>
          <p:nvPr/>
        </p:nvPicPr>
        <p:blipFill>
          <a:blip r:embed="rId2"/>
          <a:stretch>
            <a:fillRect/>
          </a:stretch>
        </p:blipFill>
        <p:spPr>
          <a:xfrm>
            <a:off x="3626479" y="3953071"/>
            <a:ext cx="7180729" cy="2453416"/>
          </a:xfrm>
          <a:prstGeom prst="rect">
            <a:avLst/>
          </a:prstGeom>
        </p:spPr>
      </p:pic>
      <p:cxnSp>
        <p:nvCxnSpPr>
          <p:cNvPr id="7" name="Curved Connector 6"/>
          <p:cNvCxnSpPr>
            <a:endCxn id="11" idx="3"/>
          </p:cNvCxnSpPr>
          <p:nvPr/>
        </p:nvCxnSpPr>
        <p:spPr>
          <a:xfrm rot="10800000" flipV="1">
            <a:off x="3155184" y="4213410"/>
            <a:ext cx="1596115" cy="36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31157" y="4111224"/>
            <a:ext cx="1124026" cy="276999"/>
          </a:xfrm>
          <a:prstGeom prst="rect">
            <a:avLst/>
          </a:prstGeom>
          <a:noFill/>
        </p:spPr>
        <p:txBody>
          <a:bodyPr wrap="none" rtlCol="0">
            <a:spAutoFit/>
          </a:bodyPr>
          <a:lstStyle/>
          <a:p>
            <a:r>
              <a:rPr lang="en-IN" sz="1200" dirty="0" smtClean="0"/>
              <a:t>Cost Function</a:t>
            </a:r>
            <a:endParaRPr lang="en-IN" sz="1200" dirty="0"/>
          </a:p>
        </p:txBody>
      </p:sp>
      <p:sp>
        <p:nvSpPr>
          <p:cNvPr id="5" name="Footer Placeholder 4"/>
          <p:cNvSpPr>
            <a:spLocks noGrp="1"/>
          </p:cNvSpPr>
          <p:nvPr>
            <p:ph type="ftr" sz="quarter" idx="11"/>
          </p:nvPr>
        </p:nvSpPr>
        <p:spPr>
          <a:xfrm>
            <a:off x="677334" y="6041362"/>
            <a:ext cx="3993278" cy="365125"/>
          </a:xfrm>
        </p:spPr>
        <p:txBody>
          <a:bodyPr/>
          <a:lstStyle/>
          <a:p>
            <a:r>
              <a:rPr lang="en-US" dirty="0"/>
              <a:t>Source </a:t>
            </a:r>
            <a:r>
              <a:rPr lang="en-US" dirty="0" smtClean="0"/>
              <a:t>: </a:t>
            </a:r>
            <a:r>
              <a:rPr lang="en-US" dirty="0" err="1" smtClean="0"/>
              <a:t>Zhiyuan</a:t>
            </a:r>
            <a:r>
              <a:rPr lang="en-US" dirty="0" smtClean="0"/>
              <a:t> </a:t>
            </a:r>
            <a:r>
              <a:rPr lang="en-US" dirty="0"/>
              <a:t>Chen and Bing Liu, Lifelong Machine </a:t>
            </a:r>
            <a:r>
              <a:rPr lang="en-US" dirty="0" err="1"/>
              <a:t>Learning,Morgan</a:t>
            </a:r>
            <a:r>
              <a:rPr lang="en-US" dirty="0"/>
              <a:t> &amp; Claypool, Second Edition, 2018</a:t>
            </a:r>
          </a:p>
          <a:p>
            <a:endParaRPr lang="en-US" dirty="0"/>
          </a:p>
        </p:txBody>
      </p:sp>
    </p:spTree>
    <p:extLst>
      <p:ext uri="{BB962C8B-B14F-4D97-AF65-F5344CB8AC3E}">
        <p14:creationId xmlns:p14="http://schemas.microsoft.com/office/powerpoint/2010/main" val="2469372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4.2 Generative Replay</a:t>
            </a:r>
            <a:br>
              <a:rPr lang="en-IN" dirty="0"/>
            </a:br>
            <a:endParaRPr lang="en-IN" dirty="0"/>
          </a:p>
        </p:txBody>
      </p:sp>
      <p:sp>
        <p:nvSpPr>
          <p:cNvPr id="3" name="Content Placeholder 2"/>
          <p:cNvSpPr>
            <a:spLocks noGrp="1"/>
          </p:cNvSpPr>
          <p:nvPr>
            <p:ph idx="1"/>
          </p:nvPr>
        </p:nvSpPr>
        <p:spPr>
          <a:xfrm>
            <a:off x="677334" y="1595719"/>
            <a:ext cx="8596668" cy="4445644"/>
          </a:xfrm>
        </p:spPr>
        <p:txBody>
          <a:bodyPr/>
          <a:lstStyle/>
          <a:p>
            <a:r>
              <a:rPr lang="en-IN" dirty="0"/>
              <a:t>Train a generative model to output synthetic data that follows the same distribution as training data. </a:t>
            </a:r>
            <a:endParaRPr lang="en-IN" dirty="0" smtClean="0"/>
          </a:p>
          <a:p>
            <a:r>
              <a:rPr lang="en-US" dirty="0" smtClean="0"/>
              <a:t>The model </a:t>
            </a:r>
            <a:r>
              <a:rPr lang="en-US" dirty="0"/>
              <a:t>contains a generator G and a solver S with parameters </a:t>
            </a:r>
            <a:r>
              <a:rPr lang="el-GR" dirty="0" smtClean="0">
                <a:latin typeface="Times New Roman" panose="02020603050405020304" pitchFamily="18" charset="0"/>
                <a:cs typeface="Times New Roman" panose="02020603050405020304" pitchFamily="18" charset="0"/>
              </a:rPr>
              <a:t>ϴ</a:t>
            </a:r>
            <a:r>
              <a:rPr lang="en-US" dirty="0" smtClean="0"/>
              <a:t>.</a:t>
            </a:r>
            <a:endParaRPr lang="en-IN" dirty="0"/>
          </a:p>
          <a:p>
            <a:endParaRPr lang="en-IN" dirty="0"/>
          </a:p>
        </p:txBody>
      </p:sp>
      <p:pic>
        <p:nvPicPr>
          <p:cNvPr id="4" name="Picture 3"/>
          <p:cNvPicPr>
            <a:picLocks noChangeAspect="1"/>
          </p:cNvPicPr>
          <p:nvPr/>
        </p:nvPicPr>
        <p:blipFill>
          <a:blip r:embed="rId2"/>
          <a:stretch>
            <a:fillRect/>
          </a:stretch>
        </p:blipFill>
        <p:spPr>
          <a:xfrm>
            <a:off x="628369" y="3011764"/>
            <a:ext cx="8694598" cy="3029599"/>
          </a:xfrm>
          <a:prstGeom prst="rect">
            <a:avLst/>
          </a:prstGeom>
        </p:spPr>
      </p:pic>
    </p:spTree>
    <p:extLst>
      <p:ext uri="{BB962C8B-B14F-4D97-AF65-F5344CB8AC3E}">
        <p14:creationId xmlns:p14="http://schemas.microsoft.com/office/powerpoint/2010/main" val="2997020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836" y="2257884"/>
            <a:ext cx="9146555" cy="1646302"/>
          </a:xfrm>
        </p:spPr>
        <p:txBody>
          <a:bodyPr/>
          <a:lstStyle/>
          <a:p>
            <a:r>
              <a:rPr lang="en-US" sz="8800" dirty="0" smtClean="0"/>
              <a:t>8. Flashcards</a:t>
            </a:r>
            <a:endParaRPr lang="en-US" sz="8800" dirty="0"/>
          </a:p>
        </p:txBody>
      </p:sp>
    </p:spTree>
    <p:extLst>
      <p:ext uri="{BB962C8B-B14F-4D97-AF65-F5344CB8AC3E}">
        <p14:creationId xmlns:p14="http://schemas.microsoft.com/office/powerpoint/2010/main" val="2005481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062" y="609600"/>
            <a:ext cx="8487939" cy="1320800"/>
          </a:xfrm>
        </p:spPr>
        <p:txBody>
          <a:bodyPr/>
          <a:lstStyle/>
          <a:p>
            <a:r>
              <a:rPr lang="en-US" dirty="0" smtClean="0"/>
              <a:t>Moving towards Continual Learning</a:t>
            </a:r>
            <a:endParaRPr lang="en-US" dirty="0"/>
          </a:p>
        </p:txBody>
      </p:sp>
      <p:sp>
        <p:nvSpPr>
          <p:cNvPr id="3" name="Content Placeholder 2"/>
          <p:cNvSpPr>
            <a:spLocks noGrp="1"/>
          </p:cNvSpPr>
          <p:nvPr>
            <p:ph idx="1"/>
          </p:nvPr>
        </p:nvSpPr>
        <p:spPr>
          <a:xfrm>
            <a:off x="932711" y="1716664"/>
            <a:ext cx="8596668" cy="3880773"/>
          </a:xfrm>
        </p:spPr>
        <p:txBody>
          <a:bodyPr>
            <a:normAutofit fontScale="92500" lnSpcReduction="20000"/>
          </a:bodyPr>
          <a:lstStyle/>
          <a:p>
            <a:pPr marL="0" indent="0">
              <a:buNone/>
            </a:pPr>
            <a:r>
              <a:rPr lang="en-GB" b="1" dirty="0"/>
              <a:t>Deep neural networks </a:t>
            </a:r>
            <a:r>
              <a:rPr lang="en-GB" b="1" dirty="0" smtClean="0"/>
              <a:t>:</a:t>
            </a:r>
            <a:r>
              <a:rPr lang="en-GB" dirty="0" smtClean="0"/>
              <a:t>-</a:t>
            </a:r>
          </a:p>
          <a:p>
            <a:r>
              <a:rPr lang="en-GB" dirty="0"/>
              <a:t>S</a:t>
            </a:r>
            <a:r>
              <a:rPr lang="en-GB" dirty="0" smtClean="0"/>
              <a:t>uccessful </a:t>
            </a:r>
            <a:r>
              <a:rPr lang="en-GB" dirty="0"/>
              <a:t>in a variety of applications, such as computer </a:t>
            </a:r>
            <a:r>
              <a:rPr lang="en-GB" dirty="0" smtClean="0"/>
              <a:t>vision.</a:t>
            </a:r>
          </a:p>
          <a:p>
            <a:pPr marL="0" indent="0">
              <a:buNone/>
            </a:pPr>
            <a:r>
              <a:rPr lang="en-GB" b="1" dirty="0" smtClean="0"/>
              <a:t>But:-</a:t>
            </a:r>
          </a:p>
          <a:p>
            <a:r>
              <a:rPr lang="en-GB" dirty="0"/>
              <a:t>D</a:t>
            </a:r>
            <a:r>
              <a:rPr lang="en-GB" dirty="0" smtClean="0"/>
              <a:t>ifficult </a:t>
            </a:r>
            <a:r>
              <a:rPr lang="en-GB" dirty="0"/>
              <a:t>to </a:t>
            </a:r>
            <a:r>
              <a:rPr lang="en-GB" i="1" dirty="0"/>
              <a:t>extract</a:t>
            </a:r>
            <a:r>
              <a:rPr lang="en-GB" dirty="0"/>
              <a:t> and </a:t>
            </a:r>
            <a:r>
              <a:rPr lang="en-GB" i="1" dirty="0"/>
              <a:t>reuse</a:t>
            </a:r>
            <a:r>
              <a:rPr lang="en-GB" dirty="0"/>
              <a:t> the knowledge embedded in the representations learned by </a:t>
            </a:r>
            <a:r>
              <a:rPr lang="en-GB" dirty="0" smtClean="0"/>
              <a:t>the model.</a:t>
            </a:r>
          </a:p>
          <a:p>
            <a:r>
              <a:rPr lang="en-GB" dirty="0"/>
              <a:t>H</a:t>
            </a:r>
            <a:r>
              <a:rPr lang="en-GB" dirty="0" smtClean="0"/>
              <a:t>ence </a:t>
            </a:r>
            <a:r>
              <a:rPr lang="en-GB" dirty="0"/>
              <a:t>deep neural </a:t>
            </a:r>
            <a:r>
              <a:rPr lang="en-GB" dirty="0" smtClean="0"/>
              <a:t>networks </a:t>
            </a:r>
            <a:r>
              <a:rPr lang="en-GB" i="1" dirty="0" smtClean="0"/>
              <a:t>fail</a:t>
            </a:r>
            <a:r>
              <a:rPr lang="en-GB" dirty="0" smtClean="0"/>
              <a:t> to learn </a:t>
            </a:r>
            <a:r>
              <a:rPr lang="en-GB" dirty="0"/>
              <a:t>continually </a:t>
            </a:r>
            <a:r>
              <a:rPr lang="en-GB" dirty="0" smtClean="0"/>
              <a:t>without </a:t>
            </a:r>
            <a:r>
              <a:rPr lang="en-GB" b="1" dirty="0"/>
              <a:t>catastrophically forgetting </a:t>
            </a:r>
            <a:r>
              <a:rPr lang="en-GB" dirty="0"/>
              <a:t>the past sequences (tasks</a:t>
            </a:r>
            <a:r>
              <a:rPr lang="en-GB" dirty="0" smtClean="0"/>
              <a:t>).</a:t>
            </a:r>
          </a:p>
          <a:p>
            <a:r>
              <a:rPr lang="en-GB" dirty="0"/>
              <a:t>A</a:t>
            </a:r>
            <a:r>
              <a:rPr lang="en-GB" dirty="0" smtClean="0"/>
              <a:t>pproaches like </a:t>
            </a:r>
            <a:r>
              <a:rPr lang="en-GB" b="1" dirty="0" smtClean="0"/>
              <a:t>transfer learning or knowledge distillation</a:t>
            </a:r>
            <a:r>
              <a:rPr lang="en-GB" dirty="0" smtClean="0"/>
              <a:t> enables functional transfer of knowledge from one model to other.</a:t>
            </a:r>
          </a:p>
          <a:p>
            <a:r>
              <a:rPr lang="en-GB" dirty="0" smtClean="0"/>
              <a:t>But none of these </a:t>
            </a:r>
            <a:r>
              <a:rPr lang="en-GB" i="1" dirty="0" smtClean="0"/>
              <a:t>satisfy</a:t>
            </a:r>
            <a:r>
              <a:rPr lang="en-GB" dirty="0" smtClean="0"/>
              <a:t> all </a:t>
            </a:r>
            <a:r>
              <a:rPr lang="en-GB" b="1" dirty="0" smtClean="0"/>
              <a:t>CL</a:t>
            </a:r>
            <a:r>
              <a:rPr lang="en-GB" i="1" dirty="0" smtClean="0"/>
              <a:t>(continual learning) </a:t>
            </a:r>
            <a:r>
              <a:rPr lang="en-GB" dirty="0" smtClean="0"/>
              <a:t>requirements.</a:t>
            </a:r>
          </a:p>
          <a:p>
            <a:pPr marL="0" indent="0">
              <a:buNone/>
            </a:pPr>
            <a:r>
              <a:rPr lang="en-GB" b="1" dirty="0" smtClean="0"/>
              <a:t>Hence:-</a:t>
            </a:r>
          </a:p>
          <a:p>
            <a:r>
              <a:rPr lang="en-GB" dirty="0" smtClean="0"/>
              <a:t>Flashcards</a:t>
            </a:r>
          </a:p>
          <a:p>
            <a:endParaRPr lang="en-US" i="1" dirty="0"/>
          </a:p>
        </p:txBody>
      </p:sp>
      <p:sp>
        <p:nvSpPr>
          <p:cNvPr id="5" name="Rectangle 4"/>
          <p:cNvSpPr/>
          <p:nvPr/>
        </p:nvSpPr>
        <p:spPr>
          <a:xfrm>
            <a:off x="1220302" y="5899362"/>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1800868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Continual Learning Requirements</a:t>
            </a:r>
            <a:endParaRPr lang="en-US" dirty="0"/>
          </a:p>
        </p:txBody>
      </p:sp>
      <p:sp>
        <p:nvSpPr>
          <p:cNvPr id="3" name="Content Placeholder 2"/>
          <p:cNvSpPr>
            <a:spLocks noGrp="1"/>
          </p:cNvSpPr>
          <p:nvPr>
            <p:ph idx="1"/>
          </p:nvPr>
        </p:nvSpPr>
        <p:spPr/>
        <p:txBody>
          <a:bodyPr>
            <a:normAutofit/>
          </a:bodyPr>
          <a:lstStyle/>
          <a:p>
            <a:r>
              <a:rPr lang="en-GB" dirty="0" smtClean="0"/>
              <a:t>Knowledge retention</a:t>
            </a:r>
          </a:p>
          <a:p>
            <a:r>
              <a:rPr lang="en-GB" dirty="0"/>
              <a:t>K</a:t>
            </a:r>
            <a:r>
              <a:rPr lang="en-GB" dirty="0" smtClean="0"/>
              <a:t>nowledge transfer</a:t>
            </a:r>
          </a:p>
          <a:p>
            <a:r>
              <a:rPr lang="en-GB" dirty="0" smtClean="0"/>
              <a:t>Parameter efficiency</a:t>
            </a:r>
            <a:endParaRPr lang="en-GB" dirty="0"/>
          </a:p>
          <a:p>
            <a:r>
              <a:rPr lang="en-GB" dirty="0"/>
              <a:t>M</a:t>
            </a:r>
            <a:r>
              <a:rPr lang="en-GB" dirty="0" smtClean="0"/>
              <a:t>odel </a:t>
            </a:r>
            <a:r>
              <a:rPr lang="en-GB" dirty="0"/>
              <a:t>expansion</a:t>
            </a:r>
            <a:endParaRPr lang="en-US" dirty="0"/>
          </a:p>
        </p:txBody>
      </p:sp>
      <p:sp>
        <p:nvSpPr>
          <p:cNvPr id="4" name="Rectangle 3"/>
          <p:cNvSpPr/>
          <p:nvPr/>
        </p:nvSpPr>
        <p:spPr>
          <a:xfrm>
            <a:off x="938107" y="5118032"/>
            <a:ext cx="8075122" cy="646331"/>
          </a:xfrm>
          <a:prstGeom prst="rect">
            <a:avLst/>
          </a:prstGeom>
        </p:spPr>
        <p:txBody>
          <a:bodyPr wrap="square">
            <a:spAutoFit/>
          </a:bodyPr>
          <a:lstStyle/>
          <a:p>
            <a:r>
              <a:rPr lang="en-GB" dirty="0"/>
              <a:t>T</a:t>
            </a:r>
            <a:r>
              <a:rPr lang="en-GB" dirty="0" smtClean="0"/>
              <a:t>here </a:t>
            </a:r>
            <a:r>
              <a:rPr lang="en-GB" dirty="0"/>
              <a:t>is a need </a:t>
            </a:r>
            <a:r>
              <a:rPr lang="en-GB" dirty="0" smtClean="0"/>
              <a:t>of </a:t>
            </a:r>
            <a:r>
              <a:rPr lang="en-GB" dirty="0"/>
              <a:t>methods that can effectively capture and repurpose </a:t>
            </a:r>
            <a:r>
              <a:rPr lang="en-GB" dirty="0" smtClean="0"/>
              <a:t>knowledge ; And hence </a:t>
            </a:r>
            <a:r>
              <a:rPr lang="en-GB" i="1" dirty="0" smtClean="0"/>
              <a:t>flashcards.</a:t>
            </a:r>
            <a:endParaRPr lang="en-US" dirty="0"/>
          </a:p>
        </p:txBody>
      </p:sp>
      <p:sp>
        <p:nvSpPr>
          <p:cNvPr id="6" name="Rectangle 5"/>
          <p:cNvSpPr/>
          <p:nvPr/>
        </p:nvSpPr>
        <p:spPr>
          <a:xfrm>
            <a:off x="1047773" y="6073170"/>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1253606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Flashcards ?</a:t>
            </a:r>
            <a:endParaRPr lang="en-US" dirty="0"/>
          </a:p>
        </p:txBody>
      </p:sp>
      <p:sp>
        <p:nvSpPr>
          <p:cNvPr id="3" name="Content Placeholder 2"/>
          <p:cNvSpPr>
            <a:spLocks noGrp="1"/>
          </p:cNvSpPr>
          <p:nvPr>
            <p:ph idx="1"/>
          </p:nvPr>
        </p:nvSpPr>
        <p:spPr/>
        <p:txBody>
          <a:bodyPr/>
          <a:lstStyle/>
          <a:p>
            <a:r>
              <a:rPr lang="en-US" dirty="0"/>
              <a:t>P</a:t>
            </a:r>
            <a:r>
              <a:rPr lang="en-US" dirty="0" smtClean="0"/>
              <a:t>revents Catastrophic forgetting.</a:t>
            </a:r>
          </a:p>
          <a:p>
            <a:r>
              <a:rPr lang="en-US" dirty="0" smtClean="0"/>
              <a:t>Only need to be constructed just before learning a new task.</a:t>
            </a:r>
          </a:p>
          <a:p>
            <a:r>
              <a:rPr lang="en-US" dirty="0" smtClean="0"/>
              <a:t>Works well irrespective of the number of tasks trained before.</a:t>
            </a:r>
          </a:p>
          <a:p>
            <a:r>
              <a:rPr lang="en-US" dirty="0" smtClean="0"/>
              <a:t>Irrespective of number of tasks trained before, hence task agnostic.</a:t>
            </a:r>
          </a:p>
          <a:p>
            <a:r>
              <a:rPr lang="en-US" dirty="0" smtClean="0"/>
              <a:t>There are studies proving that CL algorithm with  </a:t>
            </a:r>
            <a:r>
              <a:rPr lang="en-US" i="1" dirty="0" smtClean="0"/>
              <a:t>flashcards </a:t>
            </a:r>
            <a:r>
              <a:rPr lang="en-US" dirty="0" smtClean="0"/>
              <a:t>as a replay strategy perform better than other state-of-the-art replay methods.</a:t>
            </a:r>
            <a:endParaRPr lang="en-US" dirty="0"/>
          </a:p>
        </p:txBody>
      </p:sp>
      <p:sp>
        <p:nvSpPr>
          <p:cNvPr id="5" name="Rectangle 4"/>
          <p:cNvSpPr/>
          <p:nvPr/>
        </p:nvSpPr>
        <p:spPr>
          <a:xfrm>
            <a:off x="996015" y="5879136"/>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1790060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“Flashcards”</a:t>
            </a:r>
            <a:endParaRPr lang="en-US" dirty="0"/>
          </a:p>
        </p:txBody>
      </p:sp>
      <p:sp>
        <p:nvSpPr>
          <p:cNvPr id="8" name="Arc 7"/>
          <p:cNvSpPr/>
          <p:nvPr/>
        </p:nvSpPr>
        <p:spPr>
          <a:xfrm rot="10800000">
            <a:off x="1937502" y="775341"/>
            <a:ext cx="1730739" cy="98931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2934575" y="1550908"/>
            <a:ext cx="3785031" cy="369332"/>
          </a:xfrm>
          <a:prstGeom prst="rect">
            <a:avLst/>
          </a:prstGeom>
        </p:spPr>
        <p:txBody>
          <a:bodyPr wrap="square">
            <a:spAutoFit/>
          </a:bodyPr>
          <a:lstStyle/>
          <a:p>
            <a:r>
              <a:rPr lang="en-US" dirty="0" smtClean="0"/>
              <a:t>Knowledge Skimmers</a:t>
            </a:r>
            <a:endParaRPr lang="en-US" dirty="0"/>
          </a:p>
        </p:txBody>
      </p:sp>
      <p:sp>
        <p:nvSpPr>
          <p:cNvPr id="11" name="TextBox 10"/>
          <p:cNvSpPr txBox="1"/>
          <p:nvPr/>
        </p:nvSpPr>
        <p:spPr>
          <a:xfrm>
            <a:off x="1056640" y="2540226"/>
            <a:ext cx="813816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Captures </a:t>
            </a:r>
            <a:r>
              <a:rPr lang="en-US" i="1" dirty="0" smtClean="0"/>
              <a:t>knowledge as representation </a:t>
            </a:r>
            <a:r>
              <a:rPr lang="en-US" dirty="0" smtClean="0"/>
              <a:t>from trained AE network.</a:t>
            </a:r>
          </a:p>
          <a:p>
            <a:pPr marL="285750" indent="-285750">
              <a:buFont typeface="Wingdings" panose="05000000000000000000" pitchFamily="2" charset="2"/>
              <a:buChar char="Ø"/>
            </a:pPr>
            <a:r>
              <a:rPr lang="en-US" dirty="0" smtClean="0"/>
              <a:t>Passing that “captured knowledge” alone(Rather than the initial data) with new data to the train network.</a:t>
            </a:r>
          </a:p>
          <a:p>
            <a:pPr marL="285750" indent="-285750">
              <a:buFont typeface="Wingdings" panose="05000000000000000000" pitchFamily="2" charset="2"/>
              <a:buChar char="Ø"/>
            </a:pPr>
            <a:r>
              <a:rPr lang="en-US" dirty="0" smtClean="0"/>
              <a:t>Having performance close to network trained with original data.</a:t>
            </a:r>
            <a:endParaRPr lang="en-US" dirty="0"/>
          </a:p>
        </p:txBody>
      </p:sp>
      <p:cxnSp>
        <p:nvCxnSpPr>
          <p:cNvPr id="13" name="Straight Arrow Connector 12"/>
          <p:cNvCxnSpPr/>
          <p:nvPr/>
        </p:nvCxnSpPr>
        <p:spPr>
          <a:xfrm>
            <a:off x="4975668" y="3740555"/>
            <a:ext cx="0" cy="45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56640" y="4219807"/>
            <a:ext cx="8138160" cy="1200329"/>
          </a:xfrm>
          <a:prstGeom prst="rect">
            <a:avLst/>
          </a:prstGeom>
          <a:noFill/>
        </p:spPr>
        <p:txBody>
          <a:bodyPr wrap="square" rtlCol="0">
            <a:spAutoFit/>
          </a:bodyPr>
          <a:lstStyle/>
          <a:p>
            <a:r>
              <a:rPr lang="en-GB" b="1" u="sng" dirty="0" smtClean="0"/>
              <a:t>USECASES</a:t>
            </a:r>
          </a:p>
          <a:p>
            <a:pPr marL="285750" indent="-285750">
              <a:buFont typeface="Wingdings" panose="05000000000000000000" pitchFamily="2" charset="2"/>
              <a:buChar char="Ø"/>
            </a:pPr>
            <a:r>
              <a:rPr lang="en-GB" dirty="0" smtClean="0"/>
              <a:t>Training </a:t>
            </a:r>
            <a:r>
              <a:rPr lang="en-GB" dirty="0"/>
              <a:t>a different architecture (bigger or smaller) by just using the representations captures from the current </a:t>
            </a:r>
            <a:r>
              <a:rPr lang="en-GB" dirty="0" smtClean="0"/>
              <a:t>network</a:t>
            </a:r>
            <a:r>
              <a:rPr lang="en-GB" dirty="0"/>
              <a:t>.</a:t>
            </a:r>
            <a:endParaRPr lang="en-GB" dirty="0" smtClean="0"/>
          </a:p>
          <a:p>
            <a:pPr marL="285750" indent="-285750">
              <a:buFont typeface="Wingdings" panose="05000000000000000000" pitchFamily="2" charset="2"/>
              <a:buChar char="Ø"/>
            </a:pPr>
            <a:r>
              <a:rPr lang="en-GB" dirty="0" smtClean="0"/>
              <a:t>In </a:t>
            </a:r>
            <a:r>
              <a:rPr lang="en-GB" dirty="0"/>
              <a:t>a CL scenario to remember information related to previous tasks, etc.</a:t>
            </a:r>
            <a:endParaRPr lang="en-US" dirty="0"/>
          </a:p>
        </p:txBody>
      </p:sp>
      <p:sp>
        <p:nvSpPr>
          <p:cNvPr id="9" name="Rectangle 8"/>
          <p:cNvSpPr/>
          <p:nvPr/>
        </p:nvSpPr>
        <p:spPr>
          <a:xfrm>
            <a:off x="1289313" y="6064544"/>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367024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Faced</a:t>
            </a:r>
          </a:p>
        </p:txBody>
      </p:sp>
      <p:sp>
        <p:nvSpPr>
          <p:cNvPr id="3" name="Content Placeholder 2"/>
          <p:cNvSpPr>
            <a:spLocks noGrp="1"/>
          </p:cNvSpPr>
          <p:nvPr>
            <p:ph idx="1"/>
          </p:nvPr>
        </p:nvSpPr>
        <p:spPr/>
        <p:txBody>
          <a:bodyPr/>
          <a:lstStyle/>
          <a:p>
            <a:r>
              <a:rPr lang="en-US" dirty="0"/>
              <a:t>Prone to catastrophic forgetting </a:t>
            </a:r>
            <a:r>
              <a:rPr lang="en-US" dirty="0" smtClean="0"/>
              <a:t>i.e</a:t>
            </a:r>
            <a:r>
              <a:rPr lang="en-US" dirty="0"/>
              <a:t>., training a model with new information interferes with previously learned knowledge.</a:t>
            </a:r>
          </a:p>
          <a:p>
            <a:r>
              <a:rPr lang="en-US" dirty="0" smtClean="0"/>
              <a:t>This </a:t>
            </a:r>
            <a:r>
              <a:rPr lang="en-US" dirty="0"/>
              <a:t>was also referred to as the stability-plasticity dilemma in Abraham and Robins [2005].</a:t>
            </a:r>
            <a:endParaRPr lang="en-IN" dirty="0"/>
          </a:p>
        </p:txBody>
      </p:sp>
      <p:sp>
        <p:nvSpPr>
          <p:cNvPr id="4" name="Footer Placeholder 3"/>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a:t>
            </a:r>
            <a:r>
              <a:rPr lang="en-US" dirty="0" smtClean="0"/>
              <a:t>54-71, </a:t>
            </a:r>
          </a:p>
          <a:p>
            <a:r>
              <a:rPr lang="en-US" dirty="0" err="1"/>
              <a:t>Zhiyuan</a:t>
            </a:r>
            <a:r>
              <a:rPr lang="en-US" dirty="0"/>
              <a:t> Chen and Bing Liu, Lifelong Machine </a:t>
            </a:r>
            <a:r>
              <a:rPr lang="en-US" dirty="0" err="1"/>
              <a:t>Learning,Morgan</a:t>
            </a:r>
            <a:r>
              <a:rPr lang="en-US" dirty="0"/>
              <a:t> &amp; Claypool, Second Edition, 2018</a:t>
            </a:r>
          </a:p>
          <a:p>
            <a:endParaRPr lang="en-US" dirty="0"/>
          </a:p>
        </p:txBody>
      </p:sp>
    </p:spTree>
    <p:extLst>
      <p:ext uri="{BB962C8B-B14F-4D97-AF65-F5344CB8AC3E}">
        <p14:creationId xmlns:p14="http://schemas.microsoft.com/office/powerpoint/2010/main" val="6815389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construction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47" r="58591"/>
          <a:stretch/>
        </p:blipFill>
        <p:spPr>
          <a:xfrm>
            <a:off x="1714500" y="1676400"/>
            <a:ext cx="2636520" cy="4490382"/>
          </a:xfrm>
          <a:prstGeom prst="rect">
            <a:avLst/>
          </a:prstGeom>
        </p:spPr>
      </p:pic>
      <p:sp>
        <p:nvSpPr>
          <p:cNvPr id="3" name="TextBox 2"/>
          <p:cNvSpPr txBox="1"/>
          <p:nvPr/>
        </p:nvSpPr>
        <p:spPr>
          <a:xfrm>
            <a:off x="4968240" y="2125980"/>
            <a:ext cx="4305762" cy="1200329"/>
          </a:xfrm>
          <a:prstGeom prst="rect">
            <a:avLst/>
          </a:prstGeom>
          <a:noFill/>
        </p:spPr>
        <p:txBody>
          <a:bodyPr wrap="square" rtlCol="0">
            <a:spAutoFit/>
          </a:bodyPr>
          <a:lstStyle/>
          <a:p>
            <a:r>
              <a:rPr lang="en-US" dirty="0" smtClean="0"/>
              <a:t>The Auto-Encoder is trained on some data to finally approximate function</a:t>
            </a:r>
          </a:p>
          <a:p>
            <a:endParaRPr lang="en-US" dirty="0" smtClean="0"/>
          </a:p>
          <a:p>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1950" y="2407978"/>
            <a:ext cx="1059272" cy="327674"/>
          </a:xfrm>
          <a:prstGeom prst="rect">
            <a:avLst/>
          </a:prstGeom>
        </p:spPr>
      </p:pic>
      <p:sp>
        <p:nvSpPr>
          <p:cNvPr id="9" name="TextBox 8"/>
          <p:cNvSpPr txBox="1"/>
          <p:nvPr/>
        </p:nvSpPr>
        <p:spPr>
          <a:xfrm>
            <a:off x="4975668" y="3459926"/>
            <a:ext cx="5782352" cy="923330"/>
          </a:xfrm>
          <a:prstGeom prst="rect">
            <a:avLst/>
          </a:prstGeom>
          <a:noFill/>
        </p:spPr>
        <p:txBody>
          <a:bodyPr wrap="none" rtlCol="0">
            <a:spAutoFit/>
          </a:bodyPr>
          <a:lstStyle/>
          <a:p>
            <a:r>
              <a:rPr lang="en-US" dirty="0" smtClean="0"/>
              <a:t>We basically train for task 1 to N-1.</a:t>
            </a:r>
          </a:p>
          <a:p>
            <a:r>
              <a:rPr lang="en-US" dirty="0" smtClean="0"/>
              <a:t>And the function is able to reconstruct the </a:t>
            </a:r>
          </a:p>
          <a:p>
            <a:r>
              <a:rPr lang="en-US" dirty="0"/>
              <a:t>d</a:t>
            </a:r>
            <a:r>
              <a:rPr lang="en-US" dirty="0" smtClean="0"/>
              <a:t>istribution with the error bounded between </a:t>
            </a:r>
            <a:r>
              <a:rPr lang="en-GB" dirty="0"/>
              <a:t>[</a:t>
            </a:r>
            <a:r>
              <a:rPr lang="az-Cyrl-AZ" dirty="0" smtClean="0"/>
              <a:t>є</a:t>
            </a:r>
            <a:r>
              <a:rPr lang="en-US" dirty="0" smtClean="0"/>
              <a:t>1,</a:t>
            </a:r>
            <a:r>
              <a:rPr lang="en-GB" dirty="0"/>
              <a:t> </a:t>
            </a:r>
            <a:r>
              <a:rPr lang="az-Cyrl-AZ" dirty="0" smtClean="0"/>
              <a:t>є</a:t>
            </a:r>
            <a:r>
              <a:rPr lang="en-US" dirty="0" smtClean="0"/>
              <a:t>2].</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668" y="4516873"/>
            <a:ext cx="4092295" cy="365792"/>
          </a:xfrm>
          <a:prstGeom prst="rect">
            <a:avLst/>
          </a:prstGeom>
        </p:spPr>
      </p:pic>
      <p:sp>
        <p:nvSpPr>
          <p:cNvPr id="11" name="Rectangle 10"/>
          <p:cNvSpPr/>
          <p:nvPr/>
        </p:nvSpPr>
        <p:spPr>
          <a:xfrm>
            <a:off x="1025121" y="6166782"/>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276259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94" y="722154"/>
            <a:ext cx="8596668" cy="1320800"/>
          </a:xfrm>
        </p:spPr>
        <p:txBody>
          <a:bodyPr/>
          <a:lstStyle/>
          <a:p>
            <a:r>
              <a:rPr lang="en-US" dirty="0" smtClean="0"/>
              <a:t>Understanding the construction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8646" r="34865"/>
          <a:stretch/>
        </p:blipFill>
        <p:spPr>
          <a:xfrm>
            <a:off x="1554480" y="1603400"/>
            <a:ext cx="1927860" cy="4490382"/>
          </a:xfrm>
          <a:prstGeom prst="rect">
            <a:avLst/>
          </a:prstGeom>
        </p:spPr>
      </p:pic>
      <p:sp>
        <p:nvSpPr>
          <p:cNvPr id="3" name="TextBox 2"/>
          <p:cNvSpPr txBox="1"/>
          <p:nvPr/>
        </p:nvSpPr>
        <p:spPr>
          <a:xfrm>
            <a:off x="5631180" y="2316480"/>
            <a:ext cx="3954780"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431531" y="1760220"/>
                <a:ext cx="4160378" cy="3161571"/>
              </a:xfrm>
              <a:prstGeom prst="rect">
                <a:avLst/>
              </a:prstGeom>
              <a:noFill/>
            </p:spPr>
            <p:txBody>
              <a:bodyPr wrap="square" rtlCol="0">
                <a:spAutoFit/>
              </a:bodyPr>
              <a:lstStyle/>
              <a:p>
                <a:r>
                  <a:rPr lang="en-US" dirty="0" smtClean="0"/>
                  <a:t>Maze Patterns(Data- P(f)) is fed to that function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𝑡</m:t>
                        </m:r>
                      </m:sub>
                      <m:sup>
                        <m:r>
                          <a:rPr lang="en-US" b="0" i="1" smtClean="0">
                            <a:latin typeface="Cambria Math" panose="02040503050406030204" pitchFamily="18" charset="0"/>
                          </a:rPr>
                          <m:t>𝑟</m:t>
                        </m:r>
                      </m:sup>
                    </m:sSubSup>
                    <m:r>
                      <a:rPr lang="en-US" b="0" i="1" smtClean="0">
                        <a:latin typeface="Cambria Math" panose="02040503050406030204" pitchFamily="18" charset="0"/>
                      </a:rPr>
                      <m:t>(.)</m:t>
                    </m:r>
                  </m:oMath>
                </a14:m>
                <a:r>
                  <a:rPr lang="en-US" dirty="0" smtClean="0"/>
                  <a:t> which we earlier approximated in step 1.</a:t>
                </a:r>
              </a:p>
              <a:p>
                <a:endParaRPr lang="en-US" dirty="0"/>
              </a:p>
              <a:p>
                <a:r>
                  <a:rPr lang="en-US" dirty="0" smtClean="0"/>
                  <a:t>It is fed again and again through that function till two properties are satisfied and to </a:t>
                </a:r>
                <a:r>
                  <a:rPr lang="en-US" dirty="0"/>
                  <a:t>finally </a:t>
                </a:r>
                <a:r>
                  <a:rPr lang="en-US" dirty="0" smtClean="0"/>
                  <a:t>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𝑍</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𝑟𝑖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m:t>
                        </m:r>
                      </m:sub>
                    </m:sSub>
                    <m:r>
                      <a:rPr lang="en-US" b="0" i="1" smtClean="0">
                        <a:latin typeface="Cambria Math" panose="02040503050406030204" pitchFamily="18" charset="0"/>
                      </a:rPr>
                      <m:t>.</m:t>
                    </m:r>
                  </m:oMath>
                </a14:m>
                <a:endParaRPr lang="en-US" b="0" dirty="0" smtClean="0"/>
              </a:p>
              <a:p>
                <a:endParaRPr lang="en-US" dirty="0" smtClean="0"/>
              </a:p>
              <a:p>
                <a:r>
                  <a:rPr lang="en-US" dirty="0" smtClean="0"/>
                  <a:t>Given:</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431531" y="1760220"/>
                <a:ext cx="4160378" cy="3161571"/>
              </a:xfrm>
              <a:prstGeom prst="rect">
                <a:avLst/>
              </a:prstGeom>
              <a:blipFill>
                <a:blip r:embed="rId3"/>
                <a:stretch>
                  <a:fillRect l="-1320" t="-1351"/>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810" y="4728395"/>
            <a:ext cx="3787332" cy="7435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1367" y="5471981"/>
            <a:ext cx="3257755" cy="48787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744" y="6093782"/>
            <a:ext cx="3589331" cy="541067"/>
          </a:xfrm>
          <a:prstGeom prst="rect">
            <a:avLst/>
          </a:prstGeom>
        </p:spPr>
      </p:pic>
      <p:sp>
        <p:nvSpPr>
          <p:cNvPr id="11" name="Rectangle 10"/>
          <p:cNvSpPr/>
          <p:nvPr/>
        </p:nvSpPr>
        <p:spPr>
          <a:xfrm>
            <a:off x="5071367" y="6171211"/>
            <a:ext cx="6096000" cy="784830"/>
          </a:xfrm>
          <a:prstGeom prst="rect">
            <a:avLst/>
          </a:prstGeom>
        </p:spPr>
        <p:txBody>
          <a:bodyPr>
            <a:spAutoFit/>
          </a:bodyPr>
          <a:lstStyle/>
          <a:p>
            <a:r>
              <a:rPr lang="en-US" sz="900" dirty="0" smtClean="0">
                <a:solidFill>
                  <a:schemeClr val="accent5"/>
                </a:solidFill>
              </a:rPr>
              <a:t>Source: </a:t>
            </a:r>
            <a:r>
              <a:rPr lang="en-US" sz="900" dirty="0" err="1" smtClean="0">
                <a:solidFill>
                  <a:schemeClr val="accent5"/>
                </a:solidFill>
              </a:rPr>
              <a:t>Saisubramaniam</a:t>
            </a:r>
            <a:r>
              <a:rPr lang="en-US" sz="900" dirty="0" smtClean="0">
                <a:solidFill>
                  <a:schemeClr val="accent5"/>
                </a:solidFill>
              </a:rPr>
              <a:t> </a:t>
            </a:r>
            <a:r>
              <a:rPr lang="en-US" sz="900" dirty="0" err="1">
                <a:solidFill>
                  <a:schemeClr val="accent5"/>
                </a:solidFill>
              </a:rPr>
              <a:t>Gopalakrishnan</a:t>
            </a:r>
            <a:r>
              <a:rPr lang="en-US" sz="900" dirty="0">
                <a:solidFill>
                  <a:schemeClr val="accent5"/>
                </a:solidFill>
              </a:rPr>
              <a:t> </a:t>
            </a:r>
            <a:r>
              <a:rPr lang="en-US" sz="900" dirty="0" smtClean="0">
                <a:solidFill>
                  <a:schemeClr val="accent5"/>
                </a:solidFill>
              </a:rPr>
              <a:t>, </a:t>
            </a:r>
            <a:r>
              <a:rPr lang="en-US" sz="900" dirty="0" err="1">
                <a:solidFill>
                  <a:schemeClr val="accent5"/>
                </a:solidFill>
              </a:rPr>
              <a:t>Pranshu</a:t>
            </a:r>
            <a:r>
              <a:rPr lang="en-US" sz="900" dirty="0">
                <a:solidFill>
                  <a:schemeClr val="accent5"/>
                </a:solidFill>
              </a:rPr>
              <a:t> </a:t>
            </a:r>
            <a:r>
              <a:rPr lang="en-US" sz="900" dirty="0" err="1">
                <a:solidFill>
                  <a:schemeClr val="accent5"/>
                </a:solidFill>
              </a:rPr>
              <a:t>Ranjan</a:t>
            </a:r>
            <a:r>
              <a:rPr lang="en-US" sz="900" dirty="0">
                <a:solidFill>
                  <a:schemeClr val="accent5"/>
                </a:solidFill>
              </a:rPr>
              <a:t> Singh </a:t>
            </a:r>
            <a:r>
              <a:rPr lang="en-US" sz="900" dirty="0" smtClean="0">
                <a:solidFill>
                  <a:schemeClr val="accent5"/>
                </a:solidFill>
              </a:rPr>
              <a:t>, </a:t>
            </a:r>
            <a:r>
              <a:rPr lang="en-US" sz="900" dirty="0" err="1">
                <a:solidFill>
                  <a:schemeClr val="accent5"/>
                </a:solidFill>
              </a:rPr>
              <a:t>Haytham</a:t>
            </a:r>
            <a:r>
              <a:rPr lang="en-US" sz="900" dirty="0">
                <a:solidFill>
                  <a:schemeClr val="accent5"/>
                </a:solidFill>
              </a:rPr>
              <a:t> </a:t>
            </a:r>
            <a:r>
              <a:rPr lang="en-US" sz="900" dirty="0" err="1">
                <a:solidFill>
                  <a:schemeClr val="accent5"/>
                </a:solidFill>
              </a:rPr>
              <a:t>Fayek</a:t>
            </a:r>
            <a:r>
              <a:rPr lang="en-US" sz="900" dirty="0">
                <a:solidFill>
                  <a:schemeClr val="accent5"/>
                </a:solidFill>
              </a:rPr>
              <a:t> </a:t>
            </a:r>
            <a:r>
              <a:rPr lang="en-US" sz="900" dirty="0" smtClean="0">
                <a:solidFill>
                  <a:schemeClr val="accent5"/>
                </a:solidFill>
              </a:rPr>
              <a:t>, </a:t>
            </a:r>
            <a:r>
              <a:rPr lang="en-US" sz="900" dirty="0" err="1">
                <a:solidFill>
                  <a:schemeClr val="accent5"/>
                </a:solidFill>
              </a:rPr>
              <a:t>Savitha</a:t>
            </a:r>
            <a:r>
              <a:rPr lang="en-US" sz="900" dirty="0">
                <a:solidFill>
                  <a:schemeClr val="accent5"/>
                </a:solidFill>
              </a:rPr>
              <a:t> </a:t>
            </a:r>
            <a:r>
              <a:rPr lang="en-US" sz="900" dirty="0" err="1" smtClean="0">
                <a:solidFill>
                  <a:schemeClr val="accent5"/>
                </a:solidFill>
              </a:rPr>
              <a:t>Ramasamy</a:t>
            </a:r>
            <a:r>
              <a:rPr lang="en-US" sz="900" dirty="0" smtClean="0">
                <a:solidFill>
                  <a:schemeClr val="accent5"/>
                </a:solidFill>
              </a:rPr>
              <a:t>, </a:t>
            </a:r>
            <a:r>
              <a:rPr lang="en-US" sz="900" dirty="0" err="1">
                <a:solidFill>
                  <a:schemeClr val="accent5"/>
                </a:solidFill>
              </a:rPr>
              <a:t>Arulmurugan</a:t>
            </a:r>
            <a:r>
              <a:rPr lang="en-US" sz="900" dirty="0">
                <a:solidFill>
                  <a:schemeClr val="accent5"/>
                </a:solidFill>
              </a:rPr>
              <a:t> </a:t>
            </a:r>
            <a:r>
              <a:rPr lang="en-US" sz="900" dirty="0" err="1" smtClean="0">
                <a:solidFill>
                  <a:schemeClr val="accent5"/>
                </a:solidFill>
              </a:rPr>
              <a:t>Ambikapathi</a:t>
            </a:r>
            <a:endParaRPr lang="en-US" sz="900" dirty="0" smtClean="0">
              <a:solidFill>
                <a:schemeClr val="accent5"/>
              </a:solidFill>
            </a:endParaRPr>
          </a:p>
          <a:p>
            <a:endParaRPr lang="en-US" sz="900" dirty="0" smtClean="0">
              <a:solidFill>
                <a:schemeClr val="accent5"/>
              </a:solidFill>
            </a:endParaRPr>
          </a:p>
          <a:p>
            <a:r>
              <a:rPr lang="en-GB" sz="900" dirty="0">
                <a:solidFill>
                  <a:schemeClr val="accent5"/>
                </a:solidFill>
              </a:rPr>
              <a:t>Knowledge Capture and Replay for Continual </a:t>
            </a:r>
            <a:r>
              <a:rPr lang="en-GB" sz="900" dirty="0" smtClean="0">
                <a:solidFill>
                  <a:schemeClr val="accent5"/>
                </a:solidFill>
              </a:rPr>
              <a:t>Learning, 2020</a:t>
            </a:r>
            <a:endParaRPr lang="en-US" sz="900" dirty="0" smtClean="0">
              <a:solidFill>
                <a:schemeClr val="accent5"/>
              </a:solidFill>
            </a:endParaRPr>
          </a:p>
          <a:p>
            <a:endParaRPr lang="en-US" sz="900" dirty="0">
              <a:solidFill>
                <a:schemeClr val="accent5"/>
              </a:solidFill>
            </a:endParaRPr>
          </a:p>
        </p:txBody>
      </p:sp>
    </p:spTree>
    <p:extLst>
      <p:ext uri="{BB962C8B-B14F-4D97-AF65-F5344CB8AC3E}">
        <p14:creationId xmlns:p14="http://schemas.microsoft.com/office/powerpoint/2010/main" val="2087024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18260"/>
          </a:xfrm>
        </p:spPr>
        <p:txBody>
          <a:bodyPr/>
          <a:lstStyle/>
          <a:p>
            <a:r>
              <a:rPr lang="en-US" dirty="0" smtClean="0"/>
              <a:t>Understanding the construction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6693" t="-340" r="3150" b="340"/>
          <a:stretch/>
        </p:blipFill>
        <p:spPr>
          <a:xfrm>
            <a:off x="545015" y="1454544"/>
            <a:ext cx="4373880" cy="4490382"/>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975668" y="1853075"/>
                <a:ext cx="5463540" cy="3693319"/>
              </a:xfrm>
              <a:prstGeom prst="rect">
                <a:avLst/>
              </a:prstGeom>
              <a:noFill/>
            </p:spPr>
            <p:txBody>
              <a:bodyPr wrap="square" rtlCol="0">
                <a:spAutoFit/>
              </a:bodyPr>
              <a:lstStyle/>
              <a:p>
                <a:r>
                  <a:rPr lang="en-US" dirty="0" smtClean="0"/>
                  <a:t>Now for Task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oMath>
                </a14:m>
                <a:r>
                  <a:rPr lang="en-US" dirty="0" smtClean="0"/>
                  <a:t>, Rather than using the whole data of Task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dirty="0" smtClean="0"/>
                  <a:t>again. </a:t>
                </a:r>
              </a:p>
              <a:p>
                <a:endParaRPr lang="en-US" dirty="0"/>
              </a:p>
              <a:p>
                <a:r>
                  <a:rPr lang="en-US" dirty="0" smtClean="0"/>
                  <a:t>Only the flashcard which we got in last step is used. </a:t>
                </a:r>
              </a:p>
              <a:p>
                <a:endParaRPr lang="en-US" dirty="0" smtClean="0"/>
              </a:p>
              <a:p>
                <a:endParaRPr lang="en-US" dirty="0"/>
              </a:p>
              <a:p>
                <a:r>
                  <a:rPr lang="en-US" dirty="0" smtClean="0"/>
                  <a:t>The Flashcards are not stored after each step, instead.</a:t>
                </a:r>
              </a:p>
              <a:p>
                <a:endParaRPr lang="en-US" dirty="0" smtClean="0"/>
              </a:p>
              <a:p>
                <a:endParaRPr lang="en-US" dirty="0"/>
              </a:p>
              <a:p>
                <a:r>
                  <a:rPr lang="en-US" dirty="0" smtClean="0"/>
                  <a:t>It is stored only after completion of all the N-1 tasks</a:t>
                </a:r>
              </a:p>
            </p:txBody>
          </p:sp>
        </mc:Choice>
        <mc:Fallback xmlns="">
          <p:sp>
            <p:nvSpPr>
              <p:cNvPr id="11" name="TextBox 10"/>
              <p:cNvSpPr txBox="1">
                <a:spLocks noRot="1" noChangeAspect="1" noMove="1" noResize="1" noEditPoints="1" noAdjustHandles="1" noChangeArrowheads="1" noChangeShapeType="1" noTextEdit="1"/>
              </p:cNvSpPr>
              <p:nvPr/>
            </p:nvSpPr>
            <p:spPr>
              <a:xfrm>
                <a:off x="4975668" y="1853075"/>
                <a:ext cx="5463540" cy="3693319"/>
              </a:xfrm>
              <a:prstGeom prst="rect">
                <a:avLst/>
              </a:prstGeom>
              <a:blipFill rotWithShape="0">
                <a:blip r:embed="rId3"/>
                <a:stretch>
                  <a:fillRect l="-893" t="-1155" r="-112" b="-1485"/>
                </a:stretch>
              </a:blipFill>
            </p:spPr>
            <p:txBody>
              <a:bodyPr/>
              <a:lstStyle/>
              <a:p>
                <a:r>
                  <a:rPr lang="en-IN">
                    <a:noFill/>
                  </a:rPr>
                  <a:t> </a:t>
                </a:r>
              </a:p>
            </p:txBody>
          </p:sp>
        </mc:Fallback>
      </mc:AlternateContent>
      <p:sp>
        <p:nvSpPr>
          <p:cNvPr id="6" name="Rectangle 5"/>
          <p:cNvSpPr/>
          <p:nvPr/>
        </p:nvSpPr>
        <p:spPr>
          <a:xfrm>
            <a:off x="1030521" y="6005039"/>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3458862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Pluses</a:t>
            </a:r>
            <a:endParaRPr lang="en-US" dirty="0"/>
          </a:p>
        </p:txBody>
      </p:sp>
      <p:sp>
        <p:nvSpPr>
          <p:cNvPr id="3" name="Content Placeholder 2"/>
          <p:cNvSpPr>
            <a:spLocks noGrp="1"/>
          </p:cNvSpPr>
          <p:nvPr>
            <p:ph idx="1"/>
          </p:nvPr>
        </p:nvSpPr>
        <p:spPr/>
        <p:txBody>
          <a:bodyPr/>
          <a:lstStyle/>
          <a:p>
            <a:r>
              <a:rPr lang="en-US" dirty="0" smtClean="0"/>
              <a:t>Storing of dataset again and again is not required, Instead a flashcards(knowledge representation of the dataset) can be constructed as an alternative.</a:t>
            </a:r>
          </a:p>
          <a:p>
            <a:r>
              <a:rPr lang="en-US" dirty="0" smtClean="0"/>
              <a:t>Flashcards can be used to transfer model to bigger models.</a:t>
            </a:r>
          </a:p>
          <a:p>
            <a:r>
              <a:rPr lang="en-US" dirty="0" smtClean="0"/>
              <a:t>Continual </a:t>
            </a:r>
            <a:r>
              <a:rPr lang="en-US" dirty="0" err="1" smtClean="0"/>
              <a:t>Denoising</a:t>
            </a:r>
            <a:endParaRPr lang="en-US" dirty="0"/>
          </a:p>
        </p:txBody>
      </p:sp>
      <p:sp>
        <p:nvSpPr>
          <p:cNvPr id="5" name="Rectangle 4"/>
          <p:cNvSpPr/>
          <p:nvPr/>
        </p:nvSpPr>
        <p:spPr>
          <a:xfrm>
            <a:off x="927004" y="5942494"/>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1593949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22" y="235418"/>
            <a:ext cx="7182085" cy="5777992"/>
          </a:xfrm>
          <a:prstGeom prst="rect">
            <a:avLst/>
          </a:prstGeom>
        </p:spPr>
      </p:pic>
      <p:sp>
        <p:nvSpPr>
          <p:cNvPr id="5" name="Rectangle 4"/>
          <p:cNvSpPr/>
          <p:nvPr/>
        </p:nvSpPr>
        <p:spPr>
          <a:xfrm>
            <a:off x="1047774" y="6039463"/>
            <a:ext cx="6096000" cy="784830"/>
          </a:xfrm>
          <a:prstGeom prst="rect">
            <a:avLst/>
          </a:prstGeom>
        </p:spPr>
        <p:txBody>
          <a:bodyPr>
            <a:spAutoFit/>
          </a:bodyPr>
          <a:lstStyle/>
          <a:p>
            <a:r>
              <a:rPr lang="en-US" sz="900" dirty="0" smtClean="0">
                <a:solidFill>
                  <a:schemeClr val="bg2">
                    <a:lumMod val="75000"/>
                  </a:schemeClr>
                </a:solidFill>
              </a:rPr>
              <a:t>Source: </a:t>
            </a:r>
            <a:r>
              <a:rPr lang="en-US" sz="900" dirty="0" err="1" smtClean="0">
                <a:solidFill>
                  <a:schemeClr val="bg2">
                    <a:lumMod val="75000"/>
                  </a:schemeClr>
                </a:solidFill>
              </a:rPr>
              <a:t>Saisubramaniam</a:t>
            </a:r>
            <a:r>
              <a:rPr lang="en-US" sz="900" dirty="0" smtClean="0">
                <a:solidFill>
                  <a:schemeClr val="bg2">
                    <a:lumMod val="75000"/>
                  </a:schemeClr>
                </a:solidFill>
              </a:rPr>
              <a:t> </a:t>
            </a:r>
            <a:r>
              <a:rPr lang="en-US" sz="900" dirty="0" err="1">
                <a:solidFill>
                  <a:schemeClr val="bg2">
                    <a:lumMod val="75000"/>
                  </a:schemeClr>
                </a:solidFill>
              </a:rPr>
              <a:t>Gopalakrishnan</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Pranshu</a:t>
            </a:r>
            <a:r>
              <a:rPr lang="en-US" sz="900" dirty="0">
                <a:solidFill>
                  <a:schemeClr val="bg2">
                    <a:lumMod val="75000"/>
                  </a:schemeClr>
                </a:solidFill>
              </a:rPr>
              <a:t> </a:t>
            </a:r>
            <a:r>
              <a:rPr lang="en-US" sz="900" dirty="0" err="1">
                <a:solidFill>
                  <a:schemeClr val="bg2">
                    <a:lumMod val="75000"/>
                  </a:schemeClr>
                </a:solidFill>
              </a:rPr>
              <a:t>Ranjan</a:t>
            </a:r>
            <a:r>
              <a:rPr lang="en-US" sz="900" dirty="0">
                <a:solidFill>
                  <a:schemeClr val="bg2">
                    <a:lumMod val="75000"/>
                  </a:schemeClr>
                </a:solidFill>
              </a:rPr>
              <a:t> Singh </a:t>
            </a:r>
            <a:r>
              <a:rPr lang="en-US" sz="900" dirty="0" smtClean="0">
                <a:solidFill>
                  <a:schemeClr val="bg2">
                    <a:lumMod val="75000"/>
                  </a:schemeClr>
                </a:solidFill>
              </a:rPr>
              <a:t>, </a:t>
            </a:r>
            <a:r>
              <a:rPr lang="en-US" sz="900" dirty="0" err="1">
                <a:solidFill>
                  <a:schemeClr val="bg2">
                    <a:lumMod val="75000"/>
                  </a:schemeClr>
                </a:solidFill>
              </a:rPr>
              <a:t>Haytham</a:t>
            </a:r>
            <a:r>
              <a:rPr lang="en-US" sz="900" dirty="0">
                <a:solidFill>
                  <a:schemeClr val="bg2">
                    <a:lumMod val="75000"/>
                  </a:schemeClr>
                </a:solidFill>
              </a:rPr>
              <a:t> </a:t>
            </a:r>
            <a:r>
              <a:rPr lang="en-US" sz="900" dirty="0" err="1">
                <a:solidFill>
                  <a:schemeClr val="bg2">
                    <a:lumMod val="75000"/>
                  </a:schemeClr>
                </a:solidFill>
              </a:rPr>
              <a:t>Fayek</a:t>
            </a:r>
            <a:r>
              <a:rPr lang="en-US" sz="900" dirty="0">
                <a:solidFill>
                  <a:schemeClr val="bg2">
                    <a:lumMod val="75000"/>
                  </a:schemeClr>
                </a:solidFill>
              </a:rPr>
              <a:t> </a:t>
            </a:r>
            <a:r>
              <a:rPr lang="en-US" sz="900" dirty="0" smtClean="0">
                <a:solidFill>
                  <a:schemeClr val="bg2">
                    <a:lumMod val="75000"/>
                  </a:schemeClr>
                </a:solidFill>
              </a:rPr>
              <a:t>, </a:t>
            </a:r>
            <a:r>
              <a:rPr lang="en-US" sz="900" dirty="0" err="1">
                <a:solidFill>
                  <a:schemeClr val="bg2">
                    <a:lumMod val="75000"/>
                  </a:schemeClr>
                </a:solidFill>
              </a:rPr>
              <a:t>Savitha</a:t>
            </a:r>
            <a:r>
              <a:rPr lang="en-US" sz="900" dirty="0">
                <a:solidFill>
                  <a:schemeClr val="bg2">
                    <a:lumMod val="75000"/>
                  </a:schemeClr>
                </a:solidFill>
              </a:rPr>
              <a:t> </a:t>
            </a:r>
            <a:r>
              <a:rPr lang="en-US" sz="900" dirty="0" err="1" smtClean="0">
                <a:solidFill>
                  <a:schemeClr val="bg2">
                    <a:lumMod val="75000"/>
                  </a:schemeClr>
                </a:solidFill>
              </a:rPr>
              <a:t>Ramasamy</a:t>
            </a:r>
            <a:r>
              <a:rPr lang="en-US" sz="900" dirty="0" smtClean="0">
                <a:solidFill>
                  <a:schemeClr val="bg2">
                    <a:lumMod val="75000"/>
                  </a:schemeClr>
                </a:solidFill>
              </a:rPr>
              <a:t>, </a:t>
            </a:r>
            <a:r>
              <a:rPr lang="en-US" sz="900" dirty="0" err="1">
                <a:solidFill>
                  <a:schemeClr val="bg2">
                    <a:lumMod val="75000"/>
                  </a:schemeClr>
                </a:solidFill>
              </a:rPr>
              <a:t>Arulmurugan</a:t>
            </a:r>
            <a:r>
              <a:rPr lang="en-US" sz="900" dirty="0">
                <a:solidFill>
                  <a:schemeClr val="bg2">
                    <a:lumMod val="75000"/>
                  </a:schemeClr>
                </a:solidFill>
              </a:rPr>
              <a:t> </a:t>
            </a:r>
            <a:r>
              <a:rPr lang="en-US" sz="900" dirty="0" err="1" smtClean="0">
                <a:solidFill>
                  <a:schemeClr val="bg2">
                    <a:lumMod val="75000"/>
                  </a:schemeClr>
                </a:solidFill>
              </a:rPr>
              <a:t>Ambikapathi</a:t>
            </a:r>
            <a:endParaRPr lang="en-US" sz="900" dirty="0" smtClean="0">
              <a:solidFill>
                <a:schemeClr val="bg2">
                  <a:lumMod val="75000"/>
                </a:schemeClr>
              </a:solidFill>
            </a:endParaRPr>
          </a:p>
          <a:p>
            <a:endParaRPr lang="en-US" sz="900" dirty="0" smtClean="0">
              <a:solidFill>
                <a:schemeClr val="bg2">
                  <a:lumMod val="75000"/>
                </a:schemeClr>
              </a:solidFill>
            </a:endParaRPr>
          </a:p>
          <a:p>
            <a:r>
              <a:rPr lang="en-GB" sz="900" dirty="0">
                <a:solidFill>
                  <a:schemeClr val="bg2">
                    <a:lumMod val="75000"/>
                  </a:schemeClr>
                </a:solidFill>
              </a:rPr>
              <a:t>Knowledge Capture and Replay for Continual </a:t>
            </a:r>
            <a:r>
              <a:rPr lang="en-GB" sz="900" dirty="0" smtClean="0">
                <a:solidFill>
                  <a:schemeClr val="bg2">
                    <a:lumMod val="75000"/>
                  </a:schemeClr>
                </a:solidFill>
              </a:rPr>
              <a:t>Learning, 2020</a:t>
            </a:r>
            <a:endParaRPr lang="en-US" sz="900" dirty="0" smtClean="0">
              <a:solidFill>
                <a:schemeClr val="bg2">
                  <a:lumMod val="75000"/>
                </a:schemeClr>
              </a:solidFill>
            </a:endParaRPr>
          </a:p>
          <a:p>
            <a:endParaRPr lang="en-US" sz="900" dirty="0">
              <a:solidFill>
                <a:schemeClr val="bg2">
                  <a:lumMod val="75000"/>
                </a:schemeClr>
              </a:solidFill>
            </a:endParaRPr>
          </a:p>
        </p:txBody>
      </p:sp>
    </p:spTree>
    <p:extLst>
      <p:ext uri="{BB962C8B-B14F-4D97-AF65-F5344CB8AC3E}">
        <p14:creationId xmlns:p14="http://schemas.microsoft.com/office/powerpoint/2010/main" val="4120022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800" dirty="0" smtClean="0"/>
              <a:t>THANK YOU</a:t>
            </a:r>
            <a:endParaRPr lang="en-US" sz="8800" dirty="0"/>
          </a:p>
        </p:txBody>
      </p:sp>
      <p:sp>
        <p:nvSpPr>
          <p:cNvPr id="3" name="Content Placeholder 2"/>
          <p:cNvSpPr>
            <a:spLocks noGrp="1"/>
          </p:cNvSpPr>
          <p:nvPr>
            <p:ph idx="1"/>
          </p:nvPr>
        </p:nvSpPr>
        <p:spPr>
          <a:xfrm>
            <a:off x="4222639" y="4502736"/>
            <a:ext cx="4536350" cy="871369"/>
          </a:xfrm>
        </p:spPr>
        <p:txBody>
          <a:bodyPr/>
          <a:lstStyle/>
          <a:p>
            <a:pPr marL="0" indent="0">
              <a:buNone/>
            </a:pPr>
            <a:r>
              <a:rPr lang="en-US" dirty="0" smtClean="0">
                <a:solidFill>
                  <a:schemeClr val="accent1"/>
                </a:solidFill>
              </a:rPr>
              <a:t>Akshat Sharma 	19BAI1080</a:t>
            </a:r>
          </a:p>
          <a:p>
            <a:pPr marL="0" indent="0">
              <a:buNone/>
            </a:pPr>
            <a:r>
              <a:rPr lang="en-US" dirty="0" smtClean="0">
                <a:solidFill>
                  <a:schemeClr val="accent1"/>
                </a:solidFill>
              </a:rPr>
              <a:t>Karan Yuvraj Singh	19BLC1097</a:t>
            </a:r>
            <a:endParaRPr lang="en-US" dirty="0">
              <a:solidFill>
                <a:schemeClr val="accent1"/>
              </a:solidFill>
            </a:endParaRPr>
          </a:p>
        </p:txBody>
      </p:sp>
    </p:spTree>
    <p:extLst>
      <p:ext uri="{BB962C8B-B14F-4D97-AF65-F5344CB8AC3E}">
        <p14:creationId xmlns:p14="http://schemas.microsoft.com/office/powerpoint/2010/main" val="2386646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02" y="474664"/>
            <a:ext cx="8596668" cy="1320800"/>
          </a:xfrm>
        </p:spPr>
        <p:txBody>
          <a:bodyPr/>
          <a:lstStyle/>
          <a:p>
            <a:r>
              <a:rPr lang="en-IN" dirty="0" smtClean="0"/>
              <a:t>2.1 Stability </a:t>
            </a:r>
            <a:r>
              <a:rPr lang="en-IN" dirty="0"/>
              <a:t>- Plasticity Dilemma</a:t>
            </a:r>
          </a:p>
        </p:txBody>
      </p:sp>
      <p:sp>
        <p:nvSpPr>
          <p:cNvPr id="3" name="Content Placeholder 2"/>
          <p:cNvSpPr>
            <a:spLocks noGrp="1"/>
          </p:cNvSpPr>
          <p:nvPr>
            <p:ph idx="1"/>
          </p:nvPr>
        </p:nvSpPr>
        <p:spPr/>
        <p:txBody>
          <a:bodyPr/>
          <a:lstStyle/>
          <a:p>
            <a:pPr algn="just"/>
            <a:r>
              <a:rPr lang="en-US" dirty="0" smtClean="0"/>
              <a:t>The </a:t>
            </a:r>
            <a:r>
              <a:rPr lang="en-US" dirty="0"/>
              <a:t>extent to which a system must be plastic in order to integrate novel </a:t>
            </a:r>
            <a:r>
              <a:rPr lang="en-US" dirty="0" smtClean="0"/>
              <a:t>information and </a:t>
            </a:r>
          </a:p>
          <a:p>
            <a:pPr algn="just"/>
            <a:r>
              <a:rPr lang="en-US" dirty="0"/>
              <a:t>S</a:t>
            </a:r>
            <a:r>
              <a:rPr lang="en-US" dirty="0" smtClean="0"/>
              <a:t>table </a:t>
            </a:r>
            <a:r>
              <a:rPr lang="en-US" dirty="0"/>
              <a:t>in order not to catastrophically interfere with consolidated knowledge is known as the stability–plasticity dilemma.</a:t>
            </a:r>
            <a:endParaRPr lang="en-IN" dirty="0"/>
          </a:p>
          <a:p>
            <a:endParaRPr lang="en-IN" dirty="0"/>
          </a:p>
        </p:txBody>
      </p:sp>
      <p:sp>
        <p:nvSpPr>
          <p:cNvPr id="4" name="Footer Placeholder 3"/>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a:t>
            </a:r>
          </a:p>
          <a:p>
            <a:endParaRPr lang="en-US" dirty="0"/>
          </a:p>
        </p:txBody>
      </p:sp>
    </p:spTree>
    <p:extLst>
      <p:ext uri="{BB962C8B-B14F-4D97-AF65-F5344CB8AC3E}">
        <p14:creationId xmlns:p14="http://schemas.microsoft.com/office/powerpoint/2010/main" val="358673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76" y="705853"/>
            <a:ext cx="10536098" cy="1320800"/>
          </a:xfrm>
        </p:spPr>
        <p:txBody>
          <a:bodyPr/>
          <a:lstStyle/>
          <a:p>
            <a:r>
              <a:rPr lang="en-IN" dirty="0" smtClean="0"/>
              <a:t>2.2 Stability </a:t>
            </a:r>
            <a:r>
              <a:rPr lang="en-IN" dirty="0"/>
              <a:t>– Plasticity Balance In </a:t>
            </a:r>
            <a:r>
              <a:rPr lang="en-IN" dirty="0" smtClean="0"/>
              <a:t>Our Brain</a:t>
            </a:r>
            <a:endParaRPr lang="en-IN" dirty="0"/>
          </a:p>
        </p:txBody>
      </p:sp>
      <p:sp>
        <p:nvSpPr>
          <p:cNvPr id="3" name="Content Placeholder 2"/>
          <p:cNvSpPr>
            <a:spLocks noGrp="1"/>
          </p:cNvSpPr>
          <p:nvPr>
            <p:ph idx="1"/>
          </p:nvPr>
        </p:nvSpPr>
        <p:spPr/>
        <p:txBody>
          <a:bodyPr/>
          <a:lstStyle/>
          <a:p>
            <a:pPr marL="0" indent="0">
              <a:buNone/>
            </a:pPr>
            <a:r>
              <a:rPr lang="en-US" dirty="0"/>
              <a:t>For a stable continuous lifelong process, two types of plasticity are required:</a:t>
            </a:r>
          </a:p>
          <a:p>
            <a:pPr marL="0" indent="0">
              <a:buNone/>
            </a:pPr>
            <a:r>
              <a:rPr lang="en-US" dirty="0"/>
              <a:t>(</a:t>
            </a:r>
            <a:r>
              <a:rPr lang="en-US" dirty="0" err="1"/>
              <a:t>i</a:t>
            </a:r>
            <a:r>
              <a:rPr lang="en-US" dirty="0"/>
              <a:t>)  </a:t>
            </a:r>
            <a:r>
              <a:rPr lang="en-US" dirty="0" err="1"/>
              <a:t>Hebbian</a:t>
            </a:r>
            <a:r>
              <a:rPr lang="en-US" dirty="0"/>
              <a:t> plasticity (Hebb, 1949) for positive feedback instability, and </a:t>
            </a:r>
          </a:p>
          <a:p>
            <a:pPr marL="0" indent="0">
              <a:buNone/>
            </a:pPr>
            <a:r>
              <a:rPr lang="en-US" dirty="0"/>
              <a:t>(ii) Compensatory homeostatic plasticity which stabilizes neural activity. </a:t>
            </a:r>
          </a:p>
          <a:p>
            <a:endParaRPr lang="en-IN" dirty="0"/>
          </a:p>
        </p:txBody>
      </p:sp>
      <p:sp>
        <p:nvSpPr>
          <p:cNvPr id="4" name="Footer Placeholder 3"/>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a:t>
            </a:r>
          </a:p>
          <a:p>
            <a:endParaRPr lang="en-US" dirty="0"/>
          </a:p>
        </p:txBody>
      </p:sp>
    </p:spTree>
    <p:extLst>
      <p:ext uri="{BB962C8B-B14F-4D97-AF65-F5344CB8AC3E}">
        <p14:creationId xmlns:p14="http://schemas.microsoft.com/office/powerpoint/2010/main" val="426232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44" y="609600"/>
            <a:ext cx="8596668" cy="1320800"/>
          </a:xfrm>
        </p:spPr>
        <p:txBody>
          <a:bodyPr/>
          <a:lstStyle/>
          <a:p>
            <a:r>
              <a:rPr lang="en-IN" dirty="0" smtClean="0"/>
              <a:t>3. CLS Theory – The Traditional Way</a:t>
            </a:r>
            <a:endParaRPr lang="en-IN" dirty="0"/>
          </a:p>
        </p:txBody>
      </p:sp>
      <p:sp>
        <p:nvSpPr>
          <p:cNvPr id="3" name="Content Placeholder 2"/>
          <p:cNvSpPr>
            <a:spLocks noGrp="1"/>
          </p:cNvSpPr>
          <p:nvPr>
            <p:ph idx="1"/>
          </p:nvPr>
        </p:nvSpPr>
        <p:spPr/>
        <p:txBody>
          <a:bodyPr/>
          <a:lstStyle/>
          <a:p>
            <a:r>
              <a:rPr lang="en-US" dirty="0"/>
              <a:t>The </a:t>
            </a:r>
            <a:r>
              <a:rPr lang="en-US" dirty="0" smtClean="0"/>
              <a:t>CLS theory </a:t>
            </a:r>
            <a:r>
              <a:rPr lang="en-US" dirty="0"/>
              <a:t>defines the complementary contribution of the hippocampus and the neocortex in learning and </a:t>
            </a:r>
            <a:r>
              <a:rPr lang="en-US" dirty="0" smtClean="0"/>
              <a:t>memory.</a:t>
            </a:r>
          </a:p>
          <a:p>
            <a:r>
              <a:rPr lang="en-US" dirty="0" smtClean="0"/>
              <a:t>The </a:t>
            </a:r>
            <a:r>
              <a:rPr lang="en-US" dirty="0"/>
              <a:t>hippocampal system exhibits </a:t>
            </a:r>
            <a:r>
              <a:rPr lang="en-US" dirty="0" smtClean="0"/>
              <a:t>short-term</a:t>
            </a:r>
          </a:p>
          <a:p>
            <a:r>
              <a:rPr lang="en-US" dirty="0" smtClean="0"/>
              <a:t>The neocortex is characterized by a slow learning rate</a:t>
            </a:r>
            <a:endParaRPr lang="en-IN" dirty="0"/>
          </a:p>
        </p:txBody>
      </p:sp>
      <p:sp>
        <p:nvSpPr>
          <p:cNvPr id="4" name="Footer Placeholder 3"/>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a:t>
            </a:r>
          </a:p>
          <a:p>
            <a:endParaRPr lang="en-US" dirty="0"/>
          </a:p>
        </p:txBody>
      </p:sp>
    </p:spTree>
    <p:extLst>
      <p:ext uri="{BB962C8B-B14F-4D97-AF65-F5344CB8AC3E}">
        <p14:creationId xmlns:p14="http://schemas.microsoft.com/office/powerpoint/2010/main" val="2067199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677334" y="753377"/>
            <a:ext cx="10515600" cy="3568356"/>
          </a:xfrm>
          <a:prstGeom prst="rect">
            <a:avLst/>
          </a:prstGeom>
        </p:spPr>
      </p:pic>
      <p:sp>
        <p:nvSpPr>
          <p:cNvPr id="2" name="Footer Placeholder 1"/>
          <p:cNvSpPr>
            <a:spLocks noGrp="1"/>
          </p:cNvSpPr>
          <p:nvPr>
            <p:ph type="ftr" sz="quarter" idx="11"/>
          </p:nvPr>
        </p:nvSpPr>
        <p:spPr/>
        <p:txBody>
          <a:bodyPr/>
          <a:lstStyle/>
          <a:p>
            <a:r>
              <a:rPr lang="en-US" dirty="0"/>
              <a:t>Source : German I. </a:t>
            </a:r>
            <a:r>
              <a:rPr lang="en-US" dirty="0" err="1"/>
              <a:t>Parisi</a:t>
            </a:r>
            <a:r>
              <a:rPr lang="en-US" dirty="0"/>
              <a:t> , Ronald </a:t>
            </a:r>
            <a:r>
              <a:rPr lang="en-US" dirty="0" err="1"/>
              <a:t>Kemker</a:t>
            </a:r>
            <a:r>
              <a:rPr lang="en-US" dirty="0"/>
              <a:t> , Jose L. Part , Christopher </a:t>
            </a:r>
            <a:r>
              <a:rPr lang="en-US" dirty="0" err="1"/>
              <a:t>Kanan</a:t>
            </a:r>
            <a:r>
              <a:rPr lang="en-US" dirty="0"/>
              <a:t> , Stefan </a:t>
            </a:r>
            <a:r>
              <a:rPr lang="en-US" dirty="0" err="1"/>
              <a:t>Wermter</a:t>
            </a:r>
            <a:r>
              <a:rPr lang="en-US" dirty="0"/>
              <a:t>, Continual lifelong learning with neural networks: A review, Neural Networks</a:t>
            </a:r>
          </a:p>
          <a:p>
            <a:r>
              <a:rPr lang="en-US" dirty="0"/>
              <a:t>Volume 113, May 2019, Pages 54-71</a:t>
            </a:r>
          </a:p>
          <a:p>
            <a:endParaRPr lang="en-US" dirty="0"/>
          </a:p>
        </p:txBody>
      </p:sp>
    </p:spTree>
    <p:extLst>
      <p:ext uri="{BB962C8B-B14F-4D97-AF65-F5344CB8AC3E}">
        <p14:creationId xmlns:p14="http://schemas.microsoft.com/office/powerpoint/2010/main" val="1278968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895011" y="1321067"/>
            <a:ext cx="10402000" cy="2306800"/>
          </a:xfrm>
          <a:prstGeom prst="rect">
            <a:avLst/>
          </a:prstGeom>
        </p:spPr>
        <p:txBody>
          <a:bodyPr spcFirstLastPara="1" vert="horz" wrap="square" lIns="121900" tIns="121900" rIns="121900" bIns="121900" rtlCol="0" anchor="b" anchorCtr="0">
            <a:normAutofit/>
          </a:bodyPr>
          <a:lstStyle/>
          <a:p>
            <a:pPr algn="ctr">
              <a:spcBef>
                <a:spcPts val="0"/>
              </a:spcBef>
            </a:pPr>
            <a:r>
              <a:rPr lang="en" dirty="0"/>
              <a:t>Three Scenarios of CL</a:t>
            </a:r>
            <a:endParaRPr dirty="0"/>
          </a:p>
        </p:txBody>
      </p:sp>
    </p:spTree>
    <p:extLst>
      <p:ext uri="{BB962C8B-B14F-4D97-AF65-F5344CB8AC3E}">
        <p14:creationId xmlns:p14="http://schemas.microsoft.com/office/powerpoint/2010/main" val="2029990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876</TotalTime>
  <Words>2688</Words>
  <Application>Microsoft Office PowerPoint</Application>
  <PresentationFormat>Widescreen</PresentationFormat>
  <Paragraphs>275</Paragraphs>
  <Slides>45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Average</vt:lpstr>
      <vt:lpstr>Calibri</vt:lpstr>
      <vt:lpstr>Cambria</vt:lpstr>
      <vt:lpstr>Cambria Math</vt:lpstr>
      <vt:lpstr>Times New Roman</vt:lpstr>
      <vt:lpstr>Wingdings</vt:lpstr>
      <vt:lpstr>Wingdings 3</vt:lpstr>
      <vt:lpstr>Facet</vt:lpstr>
      <vt:lpstr>Overview</vt:lpstr>
      <vt:lpstr>Continual Learning &amp; Catastrophic Forgetting</vt:lpstr>
      <vt:lpstr>1. Introduction</vt:lpstr>
      <vt:lpstr>Challenges Faced</vt:lpstr>
      <vt:lpstr>2.1 Stability - Plasticity Dilemma</vt:lpstr>
      <vt:lpstr>2.2 Stability – Plasticity Balance In Our Brain</vt:lpstr>
      <vt:lpstr>3. CLS Theory – The Traditional Way</vt:lpstr>
      <vt:lpstr>PowerPoint Presentation</vt:lpstr>
      <vt:lpstr>Three Scenarios of CL</vt:lpstr>
      <vt:lpstr>4. Three Scenarios of CL</vt:lpstr>
      <vt:lpstr>PowerPoint Presentation</vt:lpstr>
      <vt:lpstr>4.1 Task Incremental Learning </vt:lpstr>
      <vt:lpstr>4.2 Domain Incremental Learning</vt:lpstr>
      <vt:lpstr>4.3 Class Incremental Learning</vt:lpstr>
      <vt:lpstr>PowerPoint Presentation</vt:lpstr>
      <vt:lpstr>Task Bounderies</vt:lpstr>
      <vt:lpstr>5. Strategies to prevent catastrophic forgetting</vt:lpstr>
      <vt:lpstr>5.1 Task-specific Components </vt:lpstr>
      <vt:lpstr>5.3 Modifying Training Data</vt:lpstr>
      <vt:lpstr>PowerPoint Presentation</vt:lpstr>
      <vt:lpstr>PowerPoint Presentation</vt:lpstr>
      <vt:lpstr>Some conclusions</vt:lpstr>
      <vt:lpstr>6. How To Mitigate Forgetting (without using CL)</vt:lpstr>
      <vt:lpstr>7. Approaches Using Continual Learning</vt:lpstr>
      <vt:lpstr>7.1 Parameterized Approach</vt:lpstr>
      <vt:lpstr>Approach Used</vt:lpstr>
      <vt:lpstr>7.2 Regularization Approach</vt:lpstr>
      <vt:lpstr>2.1.1 Learning without forgetting(LWF)   </vt:lpstr>
      <vt:lpstr>2.1.2 Elastic Weight Consolidation (EWC Theory)</vt:lpstr>
      <vt:lpstr>2.2.1 Goodrich And Arel [2014] Unsupervised Online Clustering </vt:lpstr>
      <vt:lpstr>2.3.1 Unicorn </vt:lpstr>
      <vt:lpstr>3.1 Progressive Neural Networks</vt:lpstr>
      <vt:lpstr>4.1 Generative Adversarial Networks  </vt:lpstr>
      <vt:lpstr>4.2 Generative Replay </vt:lpstr>
      <vt:lpstr>8. Flashcards</vt:lpstr>
      <vt:lpstr>Moving towards Continual Learning</vt:lpstr>
      <vt:lpstr>Continual Learning Requirements</vt:lpstr>
      <vt:lpstr>Why Flashcards ?</vt:lpstr>
      <vt:lpstr>“Flashcards”</vt:lpstr>
      <vt:lpstr>Understanding the construction</vt:lpstr>
      <vt:lpstr>Understanding the construction</vt:lpstr>
      <vt:lpstr>Understanding the construction</vt:lpstr>
      <vt:lpstr>Pluses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Continual Learning &amp; Catastrophic Forgetting</dc:title>
  <dc:creator>Akshat Sharma</dc:creator>
  <cp:lastModifiedBy>Akshat Sharma</cp:lastModifiedBy>
  <cp:revision>60</cp:revision>
  <dcterms:created xsi:type="dcterms:W3CDTF">2021-05-21T06:16:19Z</dcterms:created>
  <dcterms:modified xsi:type="dcterms:W3CDTF">2021-05-29T05:31:26Z</dcterms:modified>
</cp:coreProperties>
</file>