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5"/>
  </p:notesMasterIdLst>
  <p:sldIdLst>
    <p:sldId id="256" r:id="rId2"/>
    <p:sldId id="259" r:id="rId3"/>
    <p:sldId id="257" r:id="rId4"/>
    <p:sldId id="258" r:id="rId5"/>
    <p:sldId id="314" r:id="rId6"/>
    <p:sldId id="313" r:id="rId7"/>
    <p:sldId id="275" r:id="rId8"/>
    <p:sldId id="315" r:id="rId9"/>
    <p:sldId id="316" r:id="rId10"/>
    <p:sldId id="317" r:id="rId11"/>
    <p:sldId id="318" r:id="rId12"/>
    <p:sldId id="319" r:id="rId13"/>
    <p:sldId id="320" r:id="rId14"/>
    <p:sldId id="321" r:id="rId15"/>
    <p:sldId id="322" r:id="rId16"/>
    <p:sldId id="263" r:id="rId17"/>
    <p:sldId id="323" r:id="rId18"/>
    <p:sldId id="324" r:id="rId19"/>
    <p:sldId id="268" r:id="rId20"/>
    <p:sldId id="325" r:id="rId21"/>
    <p:sldId id="326" r:id="rId22"/>
    <p:sldId id="327" r:id="rId23"/>
    <p:sldId id="274" r:id="rId24"/>
  </p:sldIdLst>
  <p:sldSz cx="9144000" cy="5143500" type="screen16x9"/>
  <p:notesSz cx="6858000" cy="9144000"/>
  <p:embeddedFontLst>
    <p:embeddedFont>
      <p:font typeface="Arimo" panose="020B0604020202020204" charset="0"/>
      <p:regular r:id="rId26"/>
      <p:bold r:id="rId27"/>
      <p:italic r:id="rId28"/>
      <p:boldItalic r:id="rId29"/>
    </p:embeddedFont>
    <p:embeddedFont>
      <p:font typeface="Bebas Neue" panose="020B0606020202050201" pitchFamily="34" charset="0"/>
      <p:regular r:id="rId30"/>
    </p:embeddedFont>
    <p:embeddedFont>
      <p:font typeface="Roboto Condensed Light" panose="02000000000000000000" pitchFamily="2" charset="0"/>
      <p:regular r:id="rId31"/>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632"/>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68BA963-52EB-42D4-903E-E489197BE591}">
  <a:tblStyle styleId="{E68BA963-52EB-42D4-903E-E489197BE59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0544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8789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9540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9695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27336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35207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358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98327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gf5e6061853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1" name="Google Shape;1051;gf5e6061853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gf5e6061853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1" name="Google Shape;1051;gf5e6061853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50495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gf5e6061853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1" name="Google Shape;1051;gf5e6061853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7576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26533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9"/>
        <p:cNvGrpSpPr/>
        <p:nvPr/>
      </p:nvGrpSpPr>
      <p:grpSpPr>
        <a:xfrm>
          <a:off x="0" y="0"/>
          <a:ext cx="0" cy="0"/>
          <a:chOff x="0" y="0"/>
          <a:chExt cx="0" cy="0"/>
        </a:xfrm>
      </p:grpSpPr>
      <p:sp>
        <p:nvSpPr>
          <p:cNvPr id="1350" name="Google Shape;1350;gf5e77e6543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1" name="Google Shape;1351;gf5e77e6543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5e606185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5e606185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5414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f5e77e6543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f5e77e6543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3545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8"/>
        <p:cNvGrpSpPr/>
        <p:nvPr/>
      </p:nvGrpSpPr>
      <p:grpSpPr>
        <a:xfrm>
          <a:off x="0" y="0"/>
          <a:ext cx="0" cy="0"/>
          <a:chOff x="0" y="0"/>
          <a:chExt cx="0" cy="0"/>
        </a:xfrm>
      </p:grpSpPr>
      <p:sp>
        <p:nvSpPr>
          <p:cNvPr id="1389" name="Google Shape;1389;gf61a32cbe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0" name="Google Shape;1390;gf61a32cbe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8"/>
        <p:cNvGrpSpPr/>
        <p:nvPr/>
      </p:nvGrpSpPr>
      <p:grpSpPr>
        <a:xfrm>
          <a:off x="0" y="0"/>
          <a:ext cx="0" cy="0"/>
          <a:chOff x="0" y="0"/>
          <a:chExt cx="0" cy="0"/>
        </a:xfrm>
      </p:grpSpPr>
      <p:sp>
        <p:nvSpPr>
          <p:cNvPr id="1389" name="Google Shape;1389;gf61a32cbe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0" name="Google Shape;1390;gf61a32cbe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6965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9351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3">
  <p:cSld name="CUSTOM_6_1_2">
    <p:spTree>
      <p:nvGrpSpPr>
        <p:cNvPr id="1" name="Shape 177"/>
        <p:cNvGrpSpPr/>
        <p:nvPr/>
      </p:nvGrpSpPr>
      <p:grpSpPr>
        <a:xfrm>
          <a:off x="0" y="0"/>
          <a:ext cx="0" cy="0"/>
          <a:chOff x="0" y="0"/>
          <a:chExt cx="0" cy="0"/>
        </a:xfrm>
      </p:grpSpPr>
      <p:sp>
        <p:nvSpPr>
          <p:cNvPr id="178" name="Google Shape;178;p26"/>
          <p:cNvSpPr txBox="1">
            <a:spLocks noGrp="1"/>
          </p:cNvSpPr>
          <p:nvPr>
            <p:ph type="subTitle" idx="1"/>
          </p:nvPr>
        </p:nvSpPr>
        <p:spPr>
          <a:xfrm>
            <a:off x="714300" y="1259225"/>
            <a:ext cx="5386200" cy="24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Clr>
                <a:srgbClr val="595959"/>
              </a:buClr>
              <a:buSzPts val="1400"/>
              <a:buFont typeface="Anaheim"/>
              <a:buChar char="○"/>
              <a:defRPr sz="1200"/>
            </a:lvl2pPr>
            <a:lvl3pPr lvl="2" rtl="0">
              <a:lnSpc>
                <a:spcPct val="100000"/>
              </a:lnSpc>
              <a:spcBef>
                <a:spcPts val="0"/>
              </a:spcBef>
              <a:spcAft>
                <a:spcPts val="0"/>
              </a:spcAft>
              <a:buClr>
                <a:srgbClr val="595959"/>
              </a:buClr>
              <a:buSzPts val="1400"/>
              <a:buFont typeface="Anaheim"/>
              <a:buChar char="■"/>
              <a:defRPr sz="1200"/>
            </a:lvl3pPr>
            <a:lvl4pPr lvl="3" rtl="0">
              <a:lnSpc>
                <a:spcPct val="100000"/>
              </a:lnSpc>
              <a:spcBef>
                <a:spcPts val="0"/>
              </a:spcBef>
              <a:spcAft>
                <a:spcPts val="0"/>
              </a:spcAft>
              <a:buClr>
                <a:srgbClr val="595959"/>
              </a:buClr>
              <a:buSzPts val="1400"/>
              <a:buFont typeface="Anaheim"/>
              <a:buChar char="●"/>
              <a:defRPr sz="1200"/>
            </a:lvl4pPr>
            <a:lvl5pPr lvl="4" rtl="0">
              <a:lnSpc>
                <a:spcPct val="100000"/>
              </a:lnSpc>
              <a:spcBef>
                <a:spcPts val="0"/>
              </a:spcBef>
              <a:spcAft>
                <a:spcPts val="0"/>
              </a:spcAft>
              <a:buClr>
                <a:srgbClr val="595959"/>
              </a:buClr>
              <a:buSzPts val="1400"/>
              <a:buFont typeface="Anaheim"/>
              <a:buChar char="○"/>
              <a:defRPr sz="1200"/>
            </a:lvl5pPr>
            <a:lvl6pPr lvl="5" rtl="0">
              <a:lnSpc>
                <a:spcPct val="100000"/>
              </a:lnSpc>
              <a:spcBef>
                <a:spcPts val="0"/>
              </a:spcBef>
              <a:spcAft>
                <a:spcPts val="0"/>
              </a:spcAft>
              <a:buClr>
                <a:srgbClr val="595959"/>
              </a:buClr>
              <a:buSzPts val="1400"/>
              <a:buFont typeface="Anaheim"/>
              <a:buChar char="■"/>
              <a:defRPr sz="1200"/>
            </a:lvl6pPr>
            <a:lvl7pPr lvl="6" rtl="0">
              <a:lnSpc>
                <a:spcPct val="100000"/>
              </a:lnSpc>
              <a:spcBef>
                <a:spcPts val="0"/>
              </a:spcBef>
              <a:spcAft>
                <a:spcPts val="0"/>
              </a:spcAft>
              <a:buClr>
                <a:srgbClr val="595959"/>
              </a:buClr>
              <a:buSzPts val="1400"/>
              <a:buFont typeface="Anaheim"/>
              <a:buChar char="●"/>
              <a:defRPr sz="1200"/>
            </a:lvl7pPr>
            <a:lvl8pPr lvl="7" rtl="0">
              <a:lnSpc>
                <a:spcPct val="100000"/>
              </a:lnSpc>
              <a:spcBef>
                <a:spcPts val="0"/>
              </a:spcBef>
              <a:spcAft>
                <a:spcPts val="0"/>
              </a:spcAft>
              <a:buClr>
                <a:srgbClr val="595959"/>
              </a:buClr>
              <a:buSzPts val="1400"/>
              <a:buFont typeface="Anaheim"/>
              <a:buChar char="○"/>
              <a:defRPr sz="1200"/>
            </a:lvl8pPr>
            <a:lvl9pPr lvl="8" rtl="0">
              <a:lnSpc>
                <a:spcPct val="100000"/>
              </a:lnSpc>
              <a:spcBef>
                <a:spcPts val="0"/>
              </a:spcBef>
              <a:spcAft>
                <a:spcPts val="0"/>
              </a:spcAft>
              <a:buClr>
                <a:srgbClr val="595959"/>
              </a:buClr>
              <a:buSzPts val="1400"/>
              <a:buFont typeface="Anaheim"/>
              <a:buChar char="■"/>
              <a:defRPr sz="1200"/>
            </a:lvl9pPr>
          </a:lstStyle>
          <a:p>
            <a:endParaRPr/>
          </a:p>
        </p:txBody>
      </p:sp>
      <p:sp>
        <p:nvSpPr>
          <p:cNvPr id="179" name="Google Shape;179;p2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80" name="Google Shape;180;p2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2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9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1" name="Google Shape;21;p4"/>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22" name="Google Shape;22;p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23" name="Google Shape;23;p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34" name="Google Shape;34;p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35" name="Google Shape;35;p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2367000" y="1163250"/>
            <a:ext cx="4410000" cy="2817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cxnSp>
        <p:nvCxnSpPr>
          <p:cNvPr id="43" name="Google Shape;43;p8"/>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4" name="Google Shape;44;p8"/>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750600" y="3073400"/>
            <a:ext cx="3414600" cy="1242300"/>
          </a:xfrm>
          <a:prstGeom prst="rect">
            <a:avLst/>
          </a:prstGeom>
        </p:spPr>
        <p:txBody>
          <a:bodyPr spcFirstLastPara="1" wrap="square" lIns="91425" tIns="91425" rIns="91425" bIns="91425" anchor="t" anchorCtr="0">
            <a:noAutofit/>
          </a:bodyPr>
          <a:lstStyle>
            <a:lvl1pPr lvl="0">
              <a:spcBef>
                <a:spcPts val="0"/>
              </a:spcBef>
              <a:spcAft>
                <a:spcPts val="0"/>
              </a:spcAft>
              <a:buSzPts val="3900"/>
              <a:buNone/>
              <a:defRPr/>
            </a:lvl1pPr>
            <a:lvl2pPr lvl="1">
              <a:spcBef>
                <a:spcPts val="0"/>
              </a:spcBef>
              <a:spcAft>
                <a:spcPts val="0"/>
              </a:spcAft>
              <a:buSzPts val="3900"/>
              <a:buNone/>
              <a:defRPr/>
            </a:lvl2pPr>
            <a:lvl3pPr lvl="2">
              <a:spcBef>
                <a:spcPts val="0"/>
              </a:spcBef>
              <a:spcAft>
                <a:spcPts val="0"/>
              </a:spcAft>
              <a:buSzPts val="3900"/>
              <a:buNone/>
              <a:defRPr/>
            </a:lvl3pPr>
            <a:lvl4pPr lvl="3">
              <a:spcBef>
                <a:spcPts val="0"/>
              </a:spcBef>
              <a:spcAft>
                <a:spcPts val="0"/>
              </a:spcAft>
              <a:buSzPts val="3900"/>
              <a:buNone/>
              <a:defRPr/>
            </a:lvl4pPr>
            <a:lvl5pPr lvl="4">
              <a:spcBef>
                <a:spcPts val="0"/>
              </a:spcBef>
              <a:spcAft>
                <a:spcPts val="0"/>
              </a:spcAft>
              <a:buSzPts val="3900"/>
              <a:buNone/>
              <a:defRPr/>
            </a:lvl5pPr>
            <a:lvl6pPr lvl="5">
              <a:spcBef>
                <a:spcPts val="0"/>
              </a:spcBef>
              <a:spcAft>
                <a:spcPts val="0"/>
              </a:spcAft>
              <a:buSzPts val="3900"/>
              <a:buNone/>
              <a:defRPr/>
            </a:lvl6pPr>
            <a:lvl7pPr lvl="6">
              <a:spcBef>
                <a:spcPts val="0"/>
              </a:spcBef>
              <a:spcAft>
                <a:spcPts val="0"/>
              </a:spcAft>
              <a:buSzPts val="3900"/>
              <a:buNone/>
              <a:defRPr/>
            </a:lvl7pPr>
            <a:lvl8pPr lvl="7">
              <a:spcBef>
                <a:spcPts val="0"/>
              </a:spcBef>
              <a:spcAft>
                <a:spcPts val="0"/>
              </a:spcAft>
              <a:buSzPts val="3900"/>
              <a:buNone/>
              <a:defRPr/>
            </a:lvl8pPr>
            <a:lvl9pPr lvl="8">
              <a:spcBef>
                <a:spcPts val="0"/>
              </a:spcBef>
              <a:spcAft>
                <a:spcPts val="0"/>
              </a:spcAft>
              <a:buSzPts val="3900"/>
              <a:buNone/>
              <a:defRPr/>
            </a:lvl9pPr>
          </a:lstStyle>
          <a:p>
            <a:endParaRPr/>
          </a:p>
        </p:txBody>
      </p:sp>
      <p:cxnSp>
        <p:nvCxnSpPr>
          <p:cNvPr id="52" name="Google Shape;52;p1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53" name="Google Shape;53;p1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CUSTOM_4_1">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1773725" y="1448288"/>
            <a:ext cx="22305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6" name="Google Shape;86;p15"/>
          <p:cNvSpPr txBox="1">
            <a:spLocks noGrp="1"/>
          </p:cNvSpPr>
          <p:nvPr>
            <p:ph type="subTitle" idx="1"/>
          </p:nvPr>
        </p:nvSpPr>
        <p:spPr>
          <a:xfrm>
            <a:off x="1773725" y="2095103"/>
            <a:ext cx="2230500" cy="7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7" name="Google Shape;87;p15"/>
          <p:cNvSpPr txBox="1">
            <a:spLocks noGrp="1"/>
          </p:cNvSpPr>
          <p:nvPr>
            <p:ph type="title" idx="2"/>
          </p:nvPr>
        </p:nvSpPr>
        <p:spPr>
          <a:xfrm>
            <a:off x="5144188" y="2484688"/>
            <a:ext cx="2230500" cy="44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8" name="Google Shape;88;p15"/>
          <p:cNvSpPr txBox="1">
            <a:spLocks noGrp="1"/>
          </p:cNvSpPr>
          <p:nvPr>
            <p:ph type="subTitle" idx="3"/>
          </p:nvPr>
        </p:nvSpPr>
        <p:spPr>
          <a:xfrm>
            <a:off x="5144188" y="3131503"/>
            <a:ext cx="2230500" cy="78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9" name="Google Shape;89;p15"/>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90" name="Google Shape;90;p15"/>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91" name="Google Shape;91;p15"/>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1_1">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736350"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2" name="Google Shape;102;p17"/>
          <p:cNvSpPr txBox="1">
            <a:spLocks noGrp="1"/>
          </p:cNvSpPr>
          <p:nvPr>
            <p:ph type="subTitle" idx="1"/>
          </p:nvPr>
        </p:nvSpPr>
        <p:spPr>
          <a:xfrm>
            <a:off x="736350"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3" name="Google Shape;103;p17"/>
          <p:cNvSpPr txBox="1">
            <a:spLocks noGrp="1"/>
          </p:cNvSpPr>
          <p:nvPr>
            <p:ph type="title" idx="2"/>
          </p:nvPr>
        </p:nvSpPr>
        <p:spPr>
          <a:xfrm>
            <a:off x="736350"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4" name="Google Shape;104;p17"/>
          <p:cNvSpPr txBox="1">
            <a:spLocks noGrp="1"/>
          </p:cNvSpPr>
          <p:nvPr>
            <p:ph type="subTitle" idx="3"/>
          </p:nvPr>
        </p:nvSpPr>
        <p:spPr>
          <a:xfrm>
            <a:off x="736350" y="2122313"/>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7"/>
          <p:cNvSpPr txBox="1">
            <a:spLocks noGrp="1"/>
          </p:cNvSpPr>
          <p:nvPr>
            <p:ph type="title" idx="4"/>
          </p:nvPr>
        </p:nvSpPr>
        <p:spPr>
          <a:xfrm>
            <a:off x="6199188"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6" name="Google Shape;106;p17"/>
          <p:cNvSpPr txBox="1">
            <a:spLocks noGrp="1"/>
          </p:cNvSpPr>
          <p:nvPr>
            <p:ph type="subTitle" idx="5"/>
          </p:nvPr>
        </p:nvSpPr>
        <p:spPr>
          <a:xfrm>
            <a:off x="6199200" y="2122312"/>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 name="Google Shape;107;p17"/>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08" name="Google Shape;108;p17"/>
          <p:cNvSpPr txBox="1">
            <a:spLocks noGrp="1"/>
          </p:cNvSpPr>
          <p:nvPr>
            <p:ph type="title" idx="7"/>
          </p:nvPr>
        </p:nvSpPr>
        <p:spPr>
          <a:xfrm>
            <a:off x="6199200"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9" name="Google Shape;109;p17"/>
          <p:cNvSpPr txBox="1">
            <a:spLocks noGrp="1"/>
          </p:cNvSpPr>
          <p:nvPr>
            <p:ph type="subTitle" idx="8"/>
          </p:nvPr>
        </p:nvSpPr>
        <p:spPr>
          <a:xfrm>
            <a:off x="6199200"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0" name="Google Shape;110;p17"/>
          <p:cNvSpPr txBox="1">
            <a:spLocks noGrp="1"/>
          </p:cNvSpPr>
          <p:nvPr>
            <p:ph type="title" idx="9"/>
          </p:nvPr>
        </p:nvSpPr>
        <p:spPr>
          <a:xfrm>
            <a:off x="3459563"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1" name="Google Shape;111;p17"/>
          <p:cNvSpPr txBox="1">
            <a:spLocks noGrp="1"/>
          </p:cNvSpPr>
          <p:nvPr>
            <p:ph type="subTitle" idx="13"/>
          </p:nvPr>
        </p:nvSpPr>
        <p:spPr>
          <a:xfrm>
            <a:off x="3459563"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2" name="Google Shape;112;p17"/>
          <p:cNvSpPr txBox="1">
            <a:spLocks noGrp="1"/>
          </p:cNvSpPr>
          <p:nvPr>
            <p:ph type="title" idx="14"/>
          </p:nvPr>
        </p:nvSpPr>
        <p:spPr>
          <a:xfrm>
            <a:off x="3459563"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3" name="Google Shape;113;p17"/>
          <p:cNvSpPr txBox="1">
            <a:spLocks noGrp="1"/>
          </p:cNvSpPr>
          <p:nvPr>
            <p:ph type="subTitle" idx="15"/>
          </p:nvPr>
        </p:nvSpPr>
        <p:spPr>
          <a:xfrm>
            <a:off x="3459563" y="2122313"/>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114" name="Google Shape;114;p1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15" name="Google Shape;115;p1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
  <p:cSld name="CUSTOM_5">
    <p:spTree>
      <p:nvGrpSpPr>
        <p:cNvPr id="1" name="Shape 162"/>
        <p:cNvGrpSpPr/>
        <p:nvPr/>
      </p:nvGrpSpPr>
      <p:grpSpPr>
        <a:xfrm>
          <a:off x="0" y="0"/>
          <a:ext cx="0" cy="0"/>
          <a:chOff x="0" y="0"/>
          <a:chExt cx="0" cy="0"/>
        </a:xfrm>
      </p:grpSpPr>
      <p:sp>
        <p:nvSpPr>
          <p:cNvPr id="163" name="Google Shape;163;p23"/>
          <p:cNvSpPr txBox="1">
            <a:spLocks noGrp="1"/>
          </p:cNvSpPr>
          <p:nvPr>
            <p:ph type="subTitle" idx="1"/>
          </p:nvPr>
        </p:nvSpPr>
        <p:spPr>
          <a:xfrm>
            <a:off x="3024150" y="2831188"/>
            <a:ext cx="3095700" cy="87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3"/>
          <p:cNvSpPr txBox="1">
            <a:spLocks noGrp="1"/>
          </p:cNvSpPr>
          <p:nvPr>
            <p:ph type="title"/>
          </p:nvPr>
        </p:nvSpPr>
        <p:spPr>
          <a:xfrm>
            <a:off x="3024150" y="1440213"/>
            <a:ext cx="3095700" cy="126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10700"/>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endParaRPr/>
          </a:p>
        </p:txBody>
      </p:sp>
      <p:cxnSp>
        <p:nvCxnSpPr>
          <p:cNvPr id="165" name="Google Shape;165;p2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6" name="Google Shape;166;p2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4" r:id="rId4"/>
    <p:sldLayoutId id="2147483656" r:id="rId5"/>
    <p:sldLayoutId id="2147483658" r:id="rId6"/>
    <p:sldLayoutId id="2147483661" r:id="rId7"/>
    <p:sldLayoutId id="2147483663" r:id="rId8"/>
    <p:sldLayoutId id="2147483669" r:id="rId9"/>
    <p:sldLayoutId id="2147483672" r:id="rId10"/>
    <p:sldLayoutId id="2147483675" r:id="rId11"/>
    <p:sldLayoutId id="214748367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slide" Target="slide1.xml"/><Relationship Id="rId4" Type="http://schemas.openxmlformats.org/officeDocument/2006/relationships/slide" Target="slide12.xml"/></Relationships>
</file>

<file path=ppt/slides/_rels/slide10.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1.tmp"/><Relationship Id="rId5" Type="http://schemas.openxmlformats.org/officeDocument/2006/relationships/slide" Target="slide1.xml"/><Relationship Id="rId4" Type="http://schemas.openxmlformats.org/officeDocument/2006/relationships/slide" Target="slide16.xml"/></Relationships>
</file>

<file path=ppt/slides/_rels/slide11.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slide" Target="slide1.xml"/><Relationship Id="rId4" Type="http://schemas.openxmlformats.org/officeDocument/2006/relationships/slide" Target="slide17.xml"/></Relationships>
</file>

<file path=ppt/slides/_rels/slide1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2.PNG"/><Relationship Id="rId5" Type="http://schemas.openxmlformats.org/officeDocument/2006/relationships/slide" Target="slide1.xml"/><Relationship Id="rId4" Type="http://schemas.openxmlformats.org/officeDocument/2006/relationships/slide" Target="slide19.xml"/></Relationships>
</file>

<file path=ppt/slides/_rels/slide1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3.xml"/><Relationship Id="rId1" Type="http://schemas.openxmlformats.org/officeDocument/2006/relationships/slideLayout" Target="../slideLayouts/slideLayout10.xml"/><Relationship Id="rId5" Type="http://schemas.openxmlformats.org/officeDocument/2006/relationships/slide" Target="slide1.xml"/><Relationship Id="rId4" Type="http://schemas.openxmlformats.org/officeDocument/2006/relationships/slide" Target="slide20.xml"/></Relationships>
</file>

<file path=ppt/slides/_rels/slide1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slide" Target="slide21.xml"/></Relationships>
</file>

<file path=ppt/slides/_rels/slide1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slide" Target="slide1.xml"/><Relationship Id="rId4" Type="http://schemas.openxmlformats.org/officeDocument/2006/relationships/slide" Target="slide22.xml"/></Relationships>
</file>

<file path=ppt/slides/_rels/slide1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slide" Target="slide1.xml"/><Relationship Id="rId4" Type="http://schemas.openxmlformats.org/officeDocument/2006/relationships/slide" Target="slide12.xml"/></Relationships>
</file>

<file path=ppt/slides/_rels/slide17.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7.xml"/><Relationship Id="rId1" Type="http://schemas.openxmlformats.org/officeDocument/2006/relationships/slideLayout" Target="../slideLayouts/slideLayout10.xml"/><Relationship Id="rId5" Type="http://schemas.openxmlformats.org/officeDocument/2006/relationships/slide" Target="slide1.xml"/><Relationship Id="rId4" Type="http://schemas.openxmlformats.org/officeDocument/2006/relationships/slide" Target="slide23.xml"/></Relationships>
</file>

<file path=ppt/slides/_rels/slide1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slide" Target="slide1.xml"/></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5.jpg"/><Relationship Id="rId7"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slide" Target="slide1.xml"/><Relationship Id="rId5" Type="http://schemas.openxmlformats.org/officeDocument/2006/relationships/slide" Target="slide12.xml"/><Relationship Id="rId4" Type="http://schemas.openxmlformats.org/officeDocument/2006/relationships/slide" Target="slide5.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slide" Target="slide1.xml"/><Relationship Id="rId4" Type="http://schemas.openxmlformats.org/officeDocument/2006/relationships/slide" Target="slide1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slide" Target="slide1.xml"/><Relationship Id="rId4" Type="http://schemas.openxmlformats.org/officeDocument/2006/relationships/slide" Target="slide5.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slide" Target="slide1.xml"/><Relationship Id="rId4" Type="http://schemas.openxmlformats.org/officeDocument/2006/relationships/slide" Target="slide5.xml"/></Relationships>
</file>

<file path=ppt/slides/_rels/slide2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2.xml"/><Relationship Id="rId1" Type="http://schemas.openxmlformats.org/officeDocument/2006/relationships/slideLayout" Target="../slideLayouts/slideLayout10.xml"/><Relationship Id="rId4" Type="http://schemas.openxmlformats.org/officeDocument/2006/relationships/slide" Target="slide1.xml"/></Relationships>
</file>

<file path=ppt/slides/_rels/slide2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slide" Target="slide23.xml"/><Relationship Id="rId4" Type="http://schemas.openxmlformats.org/officeDocument/2006/relationships/slide" Target="slide12.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slide" Target="slide12.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slide" Target="slide1.xml"/><Relationship Id="rId4" Type="http://schemas.openxmlformats.org/officeDocument/2006/relationships/slide" Target="slide12.xml"/></Relationships>
</file>

<file path=ppt/slides/_rels/slide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slide" Target="slide1.xml"/><Relationship Id="rId4" Type="http://schemas.openxmlformats.org/officeDocument/2006/relationships/slide" Target="slide13.xml"/></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slide" Target="slide1.xml"/><Relationship Id="rId4" Type="http://schemas.openxmlformats.org/officeDocument/2006/relationships/slide" Target="slide13.xml"/></Relationships>
</file>

<file path=ppt/slides/_rels/slide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slide" Target="slide1.xml"/><Relationship Id="rId4" Type="http://schemas.openxmlformats.org/officeDocument/2006/relationships/slide" Target="slide12.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slide" Target="slide1.xml"/><Relationship Id="rId4" Type="http://schemas.openxmlformats.org/officeDocument/2006/relationships/slide" Target="slide15.xml"/></Relationships>
</file>

<file path=ppt/slides/_rels/slide9.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slide" Target="slide1.xml"/><Relationship Id="rId4" Type="http://schemas.openxmlformats.org/officeDocument/2006/relationships/slide" Target="slide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p:nvPr/>
        </p:nvSpPr>
        <p:spPr>
          <a:xfrm>
            <a:off x="821777" y="2405889"/>
            <a:ext cx="3989400" cy="1324883"/>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4"/>
          <p:cNvSpPr txBox="1">
            <a:spLocks noGrp="1"/>
          </p:cNvSpPr>
          <p:nvPr>
            <p:ph type="ctrTitle"/>
          </p:nvPr>
        </p:nvSpPr>
        <p:spPr>
          <a:xfrm>
            <a:off x="1173426" y="975125"/>
            <a:ext cx="5271139" cy="13776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SENTI</a:t>
            </a:r>
            <a:r>
              <a:rPr lang="en" dirty="0"/>
              <a:t>Bot</a:t>
            </a:r>
            <a:endParaRPr dirty="0"/>
          </a:p>
        </p:txBody>
      </p:sp>
      <p:sp>
        <p:nvSpPr>
          <p:cNvPr id="240" name="Google Shape;240;p34"/>
          <p:cNvSpPr txBox="1">
            <a:spLocks noGrp="1"/>
          </p:cNvSpPr>
          <p:nvPr>
            <p:ph type="subTitle" idx="1"/>
          </p:nvPr>
        </p:nvSpPr>
        <p:spPr>
          <a:xfrm>
            <a:off x="1173426" y="2907910"/>
            <a:ext cx="3815400" cy="2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A</a:t>
            </a:r>
            <a:r>
              <a:rPr lang="en-IN" b="1" dirty="0"/>
              <a:t>k</a:t>
            </a:r>
            <a:r>
              <a:rPr lang="en" b="1" dirty="0"/>
              <a:t>shat Saklani 502004128</a:t>
            </a:r>
          </a:p>
          <a:p>
            <a:pPr marL="0" lvl="0" indent="0" algn="l" rtl="0">
              <a:spcBef>
                <a:spcPts val="0"/>
              </a:spcBef>
              <a:spcAft>
                <a:spcPts val="0"/>
              </a:spcAft>
              <a:buNone/>
            </a:pPr>
            <a:endParaRPr lang="en" b="1" dirty="0"/>
          </a:p>
          <a:p>
            <a:pPr marL="0" lvl="0" indent="0" algn="l" rtl="0">
              <a:spcBef>
                <a:spcPts val="0"/>
              </a:spcBef>
              <a:spcAft>
                <a:spcPts val="0"/>
              </a:spcAft>
              <a:buNone/>
            </a:pPr>
            <a:r>
              <a:rPr lang="en" b="1" dirty="0"/>
              <a:t>Ritik Raina 502004131 </a:t>
            </a:r>
            <a:endParaRPr b="1" dirty="0"/>
          </a:p>
        </p:txBody>
      </p:sp>
      <p:sp>
        <p:nvSpPr>
          <p:cNvPr id="241" name="Google Shape;241;p34"/>
          <p:cNvSpPr/>
          <p:nvPr/>
        </p:nvSpPr>
        <p:spPr>
          <a:xfrm>
            <a:off x="3177536" y="41215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685758">
            <a:off x="4276753" y="42838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4"/>
          <p:cNvSpPr/>
          <p:nvPr/>
        </p:nvSpPr>
        <p:spPr>
          <a:xfrm>
            <a:off x="3870412"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tx1"/>
                </a:solidFill>
                <a:latin typeface="Bebas Neue"/>
                <a:ea typeface="Bebas Neue"/>
                <a:cs typeface="Bebas Neue"/>
                <a:sym typeface="Bebas Neue"/>
              </a:rPr>
              <a:t>sentibot</a:t>
            </a:r>
            <a:endParaRPr dirty="0">
              <a:solidFill>
                <a:schemeClr val="tx1"/>
              </a:solidFill>
            </a:endParaRPr>
          </a:p>
        </p:txBody>
      </p:sp>
      <p:sp>
        <p:nvSpPr>
          <p:cNvPr id="246" name="Google Shape;246;p34">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247" name="Google Shape;247;p34">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248" name="Google Shape;248;p34">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249" name="Google Shape;249;p34"/>
          <p:cNvGrpSpPr/>
          <p:nvPr/>
        </p:nvGrpSpPr>
        <p:grpSpPr>
          <a:xfrm>
            <a:off x="706038" y="312972"/>
            <a:ext cx="140222" cy="140409"/>
            <a:chOff x="2741000" y="199475"/>
            <a:chExt cx="191953" cy="192210"/>
          </a:xfrm>
        </p:grpSpPr>
        <p:sp>
          <p:nvSpPr>
            <p:cNvPr id="250" name="Google Shape;250;p3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34"/>
          <p:cNvGrpSpPr/>
          <p:nvPr/>
        </p:nvGrpSpPr>
        <p:grpSpPr>
          <a:xfrm>
            <a:off x="5041963" y="757530"/>
            <a:ext cx="3701872" cy="3762679"/>
            <a:chOff x="5041963" y="757530"/>
            <a:chExt cx="3701872" cy="3762679"/>
          </a:xfrm>
        </p:grpSpPr>
        <p:sp>
          <p:nvSpPr>
            <p:cNvPr id="260" name="Google Shape;260;p34"/>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34"/>
            <p:cNvGrpSpPr/>
            <p:nvPr/>
          </p:nvGrpSpPr>
          <p:grpSpPr>
            <a:xfrm>
              <a:off x="5536526" y="2174241"/>
              <a:ext cx="858975" cy="300968"/>
              <a:chOff x="2271950" y="2722775"/>
              <a:chExt cx="575875" cy="201775"/>
            </a:xfrm>
          </p:grpSpPr>
          <p:sp>
            <p:nvSpPr>
              <p:cNvPr id="262" name="Google Shape;262;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34"/>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34"/>
            <p:cNvGrpSpPr/>
            <p:nvPr/>
          </p:nvGrpSpPr>
          <p:grpSpPr>
            <a:xfrm>
              <a:off x="6056200" y="1535350"/>
              <a:ext cx="2293204" cy="1710167"/>
              <a:chOff x="1062800" y="1986296"/>
              <a:chExt cx="2169540" cy="1617945"/>
            </a:xfrm>
          </p:grpSpPr>
          <p:sp>
            <p:nvSpPr>
              <p:cNvPr id="270" name="Google Shape;270;p34"/>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524694" y="2964516"/>
              <a:ext cx="953591" cy="334099"/>
              <a:chOff x="2271950" y="2722775"/>
              <a:chExt cx="575875" cy="201775"/>
            </a:xfrm>
          </p:grpSpPr>
          <p:sp>
            <p:nvSpPr>
              <p:cNvPr id="285" name="Google Shape;285;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4"/>
            <p:cNvGrpSpPr/>
            <p:nvPr/>
          </p:nvGrpSpPr>
          <p:grpSpPr>
            <a:xfrm>
              <a:off x="7653574" y="1141618"/>
              <a:ext cx="695830" cy="643529"/>
              <a:chOff x="3407216" y="1944760"/>
              <a:chExt cx="535831" cy="495479"/>
            </a:xfrm>
          </p:grpSpPr>
          <p:sp>
            <p:nvSpPr>
              <p:cNvPr id="291" name="Google Shape;291;p34"/>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34"/>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34"/>
            <p:cNvGrpSpPr/>
            <p:nvPr/>
          </p:nvGrpSpPr>
          <p:grpSpPr>
            <a:xfrm>
              <a:off x="6882732" y="2040297"/>
              <a:ext cx="1861102" cy="1904111"/>
              <a:chOff x="6882732" y="2040297"/>
              <a:chExt cx="1861102" cy="1904111"/>
            </a:xfrm>
          </p:grpSpPr>
          <p:grpSp>
            <p:nvGrpSpPr>
              <p:cNvPr id="306" name="Google Shape;306;p34"/>
              <p:cNvGrpSpPr/>
              <p:nvPr/>
            </p:nvGrpSpPr>
            <p:grpSpPr>
              <a:xfrm rot="1800000">
                <a:off x="7153488" y="2273972"/>
                <a:ext cx="1319590" cy="1436760"/>
                <a:chOff x="2956444" y="-416775"/>
                <a:chExt cx="1627918" cy="1772276"/>
              </a:xfrm>
            </p:grpSpPr>
            <p:sp>
              <p:nvSpPr>
                <p:cNvPr id="307" name="Google Shape;307;p34"/>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4"/>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2" name="Google Shape;322;p34">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r>
              <a:rPr lang="en-US" dirty="0"/>
              <a:t>Step </a:t>
            </a:r>
            <a:r>
              <a:rPr lang="en-US" dirty="0" err="1"/>
              <a:t>Ii</a:t>
            </a:r>
            <a:r>
              <a:rPr lang="en-US" dirty="0"/>
              <a:t> - </a:t>
            </a:r>
            <a:r>
              <a:rPr lang="en-US" b="1" dirty="0">
                <a:solidFill>
                  <a:srgbClr val="FFB632"/>
                </a:solidFill>
                <a:latin typeface="Arimo"/>
                <a:ea typeface="Arimo"/>
                <a:cs typeface="Arimo"/>
                <a:sym typeface="Arimo"/>
              </a:rPr>
              <a:t>Read and Load the Dataset</a:t>
            </a:r>
            <a:br>
              <a:rPr lang="en-US" b="1" dirty="0">
                <a:solidFill>
                  <a:schemeClr val="dk1"/>
                </a:solidFill>
                <a:latin typeface="Arimo"/>
                <a:ea typeface="Arimo"/>
                <a:cs typeface="Arimo"/>
                <a:sym typeface="Arimo"/>
              </a:rPr>
            </a:br>
            <a:endParaRPr lang="en-US" dirty="0"/>
          </a:p>
        </p:txBody>
      </p:sp>
      <p:sp>
        <p:nvSpPr>
          <p:cNvPr id="355" name="Google Shape;355;p36"/>
          <p:cNvSpPr txBox="1">
            <a:spLocks noGrp="1"/>
          </p:cNvSpPr>
          <p:nvPr>
            <p:ph type="subTitle" idx="1"/>
          </p:nvPr>
        </p:nvSpPr>
        <p:spPr>
          <a:xfrm>
            <a:off x="760252" y="1851432"/>
            <a:ext cx="5386200" cy="245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US" b="1" dirty="0"/>
              <a:t>Reading the dataset and loading into </a:t>
            </a:r>
            <a:r>
              <a:rPr lang="en-US" b="1" dirty="0">
                <a:solidFill>
                  <a:srgbClr val="FFB632"/>
                </a:solidFill>
              </a:rPr>
              <a:t>python environment</a:t>
            </a:r>
          </a:p>
        </p:txBody>
      </p:sp>
      <p:grpSp>
        <p:nvGrpSpPr>
          <p:cNvPr id="356" name="Google Shape;356;p36"/>
          <p:cNvGrpSpPr/>
          <p:nvPr/>
        </p:nvGrpSpPr>
        <p:grpSpPr>
          <a:xfrm rot="5400000">
            <a:off x="814483" y="3717633"/>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602725" y="663794"/>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752946"/>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380" name="Google Shape;380;p36">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5;p34">
            <a:extLst>
              <a:ext uri="{FF2B5EF4-FFF2-40B4-BE49-F238E27FC236}">
                <a16:creationId xmlns:a16="http://schemas.microsoft.com/office/drawing/2014/main" id="{4476457D-780C-4FB9-9B77-71F840E62D55}"/>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tx1"/>
                </a:solidFill>
                <a:latin typeface="Bebas Neue"/>
                <a:ea typeface="Bebas Neue"/>
                <a:cs typeface="Bebas Neue"/>
                <a:sym typeface="Bebas Neue"/>
              </a:rPr>
              <a:t>sentibot</a:t>
            </a:r>
            <a:endParaRPr dirty="0">
              <a:solidFill>
                <a:schemeClr val="tx1"/>
              </a:solidFill>
            </a:endParaRPr>
          </a:p>
        </p:txBody>
      </p:sp>
      <p:pic>
        <p:nvPicPr>
          <p:cNvPr id="5" name="Picture 4">
            <a:extLst>
              <a:ext uri="{FF2B5EF4-FFF2-40B4-BE49-F238E27FC236}">
                <a16:creationId xmlns:a16="http://schemas.microsoft.com/office/drawing/2014/main" id="{6F003F73-8552-4561-A581-CCC90C0504A2}"/>
              </a:ext>
            </a:extLst>
          </p:cNvPr>
          <p:cNvPicPr>
            <a:picLocks noChangeAspect="1"/>
          </p:cNvPicPr>
          <p:nvPr/>
        </p:nvPicPr>
        <p:blipFill rotWithShape="1">
          <a:blip r:embed="rId6"/>
          <a:srcRect l="12915" t="51239" r="33592" b="28718"/>
          <a:stretch/>
        </p:blipFill>
        <p:spPr>
          <a:xfrm>
            <a:off x="830273" y="2309608"/>
            <a:ext cx="6646402" cy="1333841"/>
          </a:xfrm>
          <a:prstGeom prst="rect">
            <a:avLst/>
          </a:prstGeom>
        </p:spPr>
      </p:pic>
    </p:spTree>
    <p:extLst>
      <p:ext uri="{BB962C8B-B14F-4D97-AF65-F5344CB8AC3E}">
        <p14:creationId xmlns:p14="http://schemas.microsoft.com/office/powerpoint/2010/main" val="2378729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r>
              <a:rPr lang="en-US" dirty="0"/>
              <a:t>Step </a:t>
            </a:r>
            <a:r>
              <a:rPr lang="en-US" dirty="0" err="1"/>
              <a:t>Iii</a:t>
            </a:r>
            <a:r>
              <a:rPr lang="en-US" dirty="0"/>
              <a:t> - </a:t>
            </a:r>
            <a:r>
              <a:rPr lang="en-US" b="1" dirty="0">
                <a:solidFill>
                  <a:srgbClr val="FFB632"/>
                </a:solidFill>
                <a:latin typeface="Arimo"/>
                <a:ea typeface="Arimo"/>
                <a:cs typeface="Arimo"/>
                <a:sym typeface="Arimo"/>
              </a:rPr>
              <a:t>Exploratory Data Analysis</a:t>
            </a:r>
            <a:br>
              <a:rPr lang="en-US" b="1" dirty="0">
                <a:solidFill>
                  <a:schemeClr val="dk1"/>
                </a:solidFill>
                <a:latin typeface="Arimo"/>
                <a:ea typeface="Arimo"/>
                <a:cs typeface="Arimo"/>
                <a:sym typeface="Arimo"/>
              </a:rPr>
            </a:br>
            <a:endParaRPr lang="en-US" dirty="0"/>
          </a:p>
        </p:txBody>
      </p:sp>
      <p:sp>
        <p:nvSpPr>
          <p:cNvPr id="355" name="Google Shape;355;p36"/>
          <p:cNvSpPr txBox="1">
            <a:spLocks noGrp="1"/>
          </p:cNvSpPr>
          <p:nvPr>
            <p:ph type="subTitle" idx="1"/>
          </p:nvPr>
        </p:nvSpPr>
        <p:spPr>
          <a:xfrm>
            <a:off x="760252" y="1897656"/>
            <a:ext cx="5386200" cy="245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US" b="1" dirty="0"/>
              <a:t>Exploring the dataset for its </a:t>
            </a:r>
            <a:r>
              <a:rPr lang="en-US" b="1" dirty="0">
                <a:solidFill>
                  <a:srgbClr val="FFB632"/>
                </a:solidFill>
              </a:rPr>
              <a:t>Features</a:t>
            </a:r>
            <a:r>
              <a:rPr lang="en-US" b="1" dirty="0"/>
              <a:t> and any </a:t>
            </a:r>
            <a:r>
              <a:rPr lang="en-US" b="1" dirty="0">
                <a:solidFill>
                  <a:srgbClr val="FFB632"/>
                </a:solidFill>
              </a:rPr>
              <a:t>Anomalies</a:t>
            </a:r>
          </a:p>
          <a:p>
            <a:pPr marL="0" lvl="0" indent="0" algn="l" rtl="0">
              <a:spcBef>
                <a:spcPts val="0"/>
              </a:spcBef>
              <a:spcAft>
                <a:spcPts val="0"/>
              </a:spcAft>
              <a:buClr>
                <a:schemeClr val="hlink"/>
              </a:buClr>
              <a:buSzPts val="1100"/>
              <a:buFont typeface="Arial"/>
              <a:buNone/>
            </a:pPr>
            <a:endParaRPr lang="en-US" b="1" dirty="0"/>
          </a:p>
          <a:p>
            <a:pPr marL="285750" indent="-285750">
              <a:buClr>
                <a:srgbClr val="FFB632"/>
              </a:buClr>
              <a:buSzPts val="1100"/>
            </a:pPr>
            <a:r>
              <a:rPr lang="en-US" dirty="0"/>
              <a:t>Checking Column, Index, Length, Shape and Info</a:t>
            </a:r>
          </a:p>
          <a:p>
            <a:pPr marL="285750" indent="-285750">
              <a:buClr>
                <a:srgbClr val="FFB632"/>
              </a:buClr>
              <a:buSzPts val="1100"/>
            </a:pPr>
            <a:r>
              <a:rPr lang="en-US" dirty="0"/>
              <a:t>Checking column types</a:t>
            </a:r>
          </a:p>
          <a:p>
            <a:pPr marL="285750" indent="-285750">
              <a:buClr>
                <a:srgbClr val="FFB632"/>
              </a:buClr>
              <a:buSzPts val="1100"/>
            </a:pPr>
            <a:r>
              <a:rPr lang="en-US" dirty="0"/>
              <a:t>Checking for Null Values</a:t>
            </a:r>
          </a:p>
          <a:p>
            <a:pPr marL="285750" indent="-285750">
              <a:buClr>
                <a:srgbClr val="FFB632"/>
              </a:buClr>
              <a:buSzPts val="1100"/>
            </a:pPr>
            <a:r>
              <a:rPr lang="en-US" dirty="0"/>
              <a:t>Checking Unique Target Values</a:t>
            </a:r>
          </a:p>
          <a:p>
            <a:pPr marL="285750" indent="-285750">
              <a:buClr>
                <a:srgbClr val="FFB632"/>
              </a:buClr>
              <a:buSzPts val="1100"/>
            </a:pPr>
            <a:r>
              <a:rPr lang="en-US" dirty="0"/>
              <a:t>Checking the number of target values</a:t>
            </a:r>
          </a:p>
          <a:p>
            <a:pPr marL="285750" indent="-285750">
              <a:buClr>
                <a:srgbClr val="FFB632"/>
              </a:buClr>
              <a:buSzPts val="1100"/>
            </a:pPr>
            <a:endParaRPr lang="en-US" dirty="0"/>
          </a:p>
        </p:txBody>
      </p:sp>
      <p:grpSp>
        <p:nvGrpSpPr>
          <p:cNvPr id="356" name="Google Shape;356;p36"/>
          <p:cNvGrpSpPr/>
          <p:nvPr/>
        </p:nvGrpSpPr>
        <p:grpSpPr>
          <a:xfrm rot="5400000">
            <a:off x="814483" y="3717633"/>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602725" y="663794"/>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752946"/>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380" name="Google Shape;380;p36">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5;p34">
            <a:extLst>
              <a:ext uri="{FF2B5EF4-FFF2-40B4-BE49-F238E27FC236}">
                <a16:creationId xmlns:a16="http://schemas.microsoft.com/office/drawing/2014/main" id="{4476457D-780C-4FB9-9B77-71F840E62D55}"/>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tx1"/>
                </a:solidFill>
                <a:latin typeface="Bebas Neue"/>
                <a:ea typeface="Bebas Neue"/>
                <a:cs typeface="Bebas Neue"/>
                <a:sym typeface="Bebas Neue"/>
              </a:rPr>
              <a:t>sentibot</a:t>
            </a:r>
            <a:endParaRPr dirty="0">
              <a:solidFill>
                <a:schemeClr val="tx1"/>
              </a:solidFill>
            </a:endParaRPr>
          </a:p>
        </p:txBody>
      </p:sp>
    </p:spTree>
    <p:extLst>
      <p:ext uri="{BB962C8B-B14F-4D97-AF65-F5344CB8AC3E}">
        <p14:creationId xmlns:p14="http://schemas.microsoft.com/office/powerpoint/2010/main" val="879159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r>
              <a:rPr lang="en-US" dirty="0"/>
              <a:t>Step IV - </a:t>
            </a:r>
            <a:r>
              <a:rPr lang="en-US" b="1" dirty="0">
                <a:solidFill>
                  <a:srgbClr val="FFB632"/>
                </a:solidFill>
                <a:latin typeface="Arimo"/>
                <a:ea typeface="Arimo"/>
                <a:cs typeface="Arimo"/>
                <a:sym typeface="Arimo"/>
              </a:rPr>
              <a:t>Data Visualization</a:t>
            </a:r>
            <a:br>
              <a:rPr lang="en-US" b="1" dirty="0">
                <a:solidFill>
                  <a:schemeClr val="dk1"/>
                </a:solidFill>
                <a:latin typeface="Arimo"/>
                <a:ea typeface="Arimo"/>
                <a:cs typeface="Arimo"/>
                <a:sym typeface="Arimo"/>
              </a:rPr>
            </a:br>
            <a:endParaRPr lang="en-US" dirty="0"/>
          </a:p>
        </p:txBody>
      </p:sp>
      <p:grpSp>
        <p:nvGrpSpPr>
          <p:cNvPr id="356" name="Google Shape;356;p36"/>
          <p:cNvGrpSpPr/>
          <p:nvPr/>
        </p:nvGrpSpPr>
        <p:grpSpPr>
          <a:xfrm rot="5400000">
            <a:off x="814483" y="3717633"/>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752946"/>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380" name="Google Shape;380;p36">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5;p34">
            <a:extLst>
              <a:ext uri="{FF2B5EF4-FFF2-40B4-BE49-F238E27FC236}">
                <a16:creationId xmlns:a16="http://schemas.microsoft.com/office/drawing/2014/main" id="{4476457D-780C-4FB9-9B77-71F840E62D55}"/>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tx1"/>
                </a:solidFill>
                <a:latin typeface="Bebas Neue"/>
                <a:ea typeface="Bebas Neue"/>
                <a:cs typeface="Bebas Neue"/>
                <a:sym typeface="Bebas Neue"/>
              </a:rPr>
              <a:t>sentibot</a:t>
            </a:r>
            <a:endParaRPr dirty="0">
              <a:solidFill>
                <a:schemeClr val="tx1"/>
              </a:solidFill>
            </a:endParaRPr>
          </a:p>
        </p:txBody>
      </p:sp>
      <p:sp>
        <p:nvSpPr>
          <p:cNvPr id="44" name="Google Shape;1953;p63">
            <a:extLst>
              <a:ext uri="{FF2B5EF4-FFF2-40B4-BE49-F238E27FC236}">
                <a16:creationId xmlns:a16="http://schemas.microsoft.com/office/drawing/2014/main" id="{7998B04A-D17F-4FB2-AE68-4F4E5F00984A}"/>
              </a:ext>
            </a:extLst>
          </p:cNvPr>
          <p:cNvSpPr txBox="1">
            <a:spLocks/>
          </p:cNvSpPr>
          <p:nvPr/>
        </p:nvSpPr>
        <p:spPr>
          <a:xfrm>
            <a:off x="717741" y="1399214"/>
            <a:ext cx="2239156" cy="118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IN" dirty="0"/>
              <a:t>Distribution of data</a:t>
            </a:r>
          </a:p>
        </p:txBody>
      </p:sp>
      <p:cxnSp>
        <p:nvCxnSpPr>
          <p:cNvPr id="45" name="Google Shape;1954;p63">
            <a:extLst>
              <a:ext uri="{FF2B5EF4-FFF2-40B4-BE49-F238E27FC236}">
                <a16:creationId xmlns:a16="http://schemas.microsoft.com/office/drawing/2014/main" id="{BF679F0C-3C86-49F9-A493-82DAA8F3B44A}"/>
              </a:ext>
            </a:extLst>
          </p:cNvPr>
          <p:cNvCxnSpPr/>
          <p:nvPr/>
        </p:nvCxnSpPr>
        <p:spPr>
          <a:xfrm>
            <a:off x="804216" y="2703860"/>
            <a:ext cx="2186400" cy="0"/>
          </a:xfrm>
          <a:prstGeom prst="straightConnector1">
            <a:avLst/>
          </a:prstGeom>
          <a:noFill/>
          <a:ln w="9525" cap="flat" cmpd="sng">
            <a:solidFill>
              <a:schemeClr val="dk1"/>
            </a:solidFill>
            <a:prstDash val="solid"/>
            <a:round/>
            <a:headEnd type="none" w="med" len="med"/>
            <a:tailEnd type="none" w="med" len="med"/>
          </a:ln>
        </p:spPr>
      </p:cxnSp>
      <p:sp>
        <p:nvSpPr>
          <p:cNvPr id="46" name="Google Shape;1952;p63">
            <a:extLst>
              <a:ext uri="{FF2B5EF4-FFF2-40B4-BE49-F238E27FC236}">
                <a16:creationId xmlns:a16="http://schemas.microsoft.com/office/drawing/2014/main" id="{8DEB9BCD-4671-498E-B3E7-74D42F0D0AE0}"/>
              </a:ext>
            </a:extLst>
          </p:cNvPr>
          <p:cNvSpPr txBox="1">
            <a:spLocks noGrp="1"/>
          </p:cNvSpPr>
          <p:nvPr>
            <p:ph type="subTitle" idx="1"/>
          </p:nvPr>
        </p:nvSpPr>
        <p:spPr>
          <a:xfrm>
            <a:off x="718488" y="2777789"/>
            <a:ext cx="2429100" cy="105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Distribution of data into </a:t>
            </a:r>
            <a:r>
              <a:rPr lang="en" b="1" dirty="0">
                <a:solidFill>
                  <a:srgbClr val="FFB632"/>
                </a:solidFill>
              </a:rPr>
              <a:t>Positives</a:t>
            </a:r>
            <a:r>
              <a:rPr lang="en" dirty="0"/>
              <a:t> and </a:t>
            </a:r>
            <a:r>
              <a:rPr lang="en" b="1" dirty="0">
                <a:solidFill>
                  <a:srgbClr val="FFB632"/>
                </a:solidFill>
              </a:rPr>
              <a:t>Negatives</a:t>
            </a:r>
            <a:endParaRPr b="1" dirty="0">
              <a:solidFill>
                <a:srgbClr val="FFB632"/>
              </a:solidFill>
            </a:endParaRPr>
          </a:p>
        </p:txBody>
      </p:sp>
      <p:pic>
        <p:nvPicPr>
          <p:cNvPr id="5" name="Picture 4">
            <a:extLst>
              <a:ext uri="{FF2B5EF4-FFF2-40B4-BE49-F238E27FC236}">
                <a16:creationId xmlns:a16="http://schemas.microsoft.com/office/drawing/2014/main" id="{2EEA8707-1697-4827-9CD1-88D3ACF2BE25}"/>
              </a:ext>
            </a:extLst>
          </p:cNvPr>
          <p:cNvPicPr>
            <a:picLocks noChangeAspect="1"/>
          </p:cNvPicPr>
          <p:nvPr/>
        </p:nvPicPr>
        <p:blipFill>
          <a:blip r:embed="rId6"/>
          <a:stretch>
            <a:fillRect/>
          </a:stretch>
        </p:blipFill>
        <p:spPr>
          <a:xfrm>
            <a:off x="3776383" y="1504567"/>
            <a:ext cx="4267797" cy="2611346"/>
          </a:xfrm>
          <a:prstGeom prst="rect">
            <a:avLst/>
          </a:prstGeom>
        </p:spPr>
      </p:pic>
      <p:sp>
        <p:nvSpPr>
          <p:cNvPr id="50" name="Google Shape;2010;p64">
            <a:extLst>
              <a:ext uri="{FF2B5EF4-FFF2-40B4-BE49-F238E27FC236}">
                <a16:creationId xmlns:a16="http://schemas.microsoft.com/office/drawing/2014/main" id="{88109FB2-6A77-4C43-8632-3BF29F871AF8}"/>
              </a:ext>
            </a:extLst>
          </p:cNvPr>
          <p:cNvSpPr/>
          <p:nvPr/>
        </p:nvSpPr>
        <p:spPr>
          <a:xfrm rot="5400000" flipV="1">
            <a:off x="4389088" y="218630"/>
            <a:ext cx="3051869" cy="5172072"/>
          </a:xfrm>
          <a:custGeom>
            <a:avLst/>
            <a:gdLst/>
            <a:ahLst/>
            <a:cxnLst/>
            <a:rect l="l" t="t" r="r" b="b"/>
            <a:pathLst>
              <a:path w="70249" h="95461" extrusionOk="0">
                <a:moveTo>
                  <a:pt x="35124" y="3590"/>
                </a:moveTo>
                <a:lnTo>
                  <a:pt x="35466" y="3675"/>
                </a:lnTo>
                <a:lnTo>
                  <a:pt x="35723" y="3846"/>
                </a:lnTo>
                <a:lnTo>
                  <a:pt x="35894" y="4103"/>
                </a:lnTo>
                <a:lnTo>
                  <a:pt x="35979" y="4444"/>
                </a:lnTo>
                <a:lnTo>
                  <a:pt x="35894" y="4786"/>
                </a:lnTo>
                <a:lnTo>
                  <a:pt x="35723" y="5043"/>
                </a:lnTo>
                <a:lnTo>
                  <a:pt x="35466" y="5299"/>
                </a:lnTo>
                <a:lnTo>
                  <a:pt x="34783" y="5299"/>
                </a:lnTo>
                <a:lnTo>
                  <a:pt x="34526" y="5043"/>
                </a:lnTo>
                <a:lnTo>
                  <a:pt x="34355" y="4786"/>
                </a:lnTo>
                <a:lnTo>
                  <a:pt x="34270" y="4444"/>
                </a:lnTo>
                <a:lnTo>
                  <a:pt x="34355" y="4103"/>
                </a:lnTo>
                <a:lnTo>
                  <a:pt x="34526" y="3846"/>
                </a:lnTo>
                <a:lnTo>
                  <a:pt x="34783" y="3675"/>
                </a:lnTo>
                <a:lnTo>
                  <a:pt x="35124" y="3590"/>
                </a:lnTo>
                <a:close/>
                <a:moveTo>
                  <a:pt x="64950" y="8547"/>
                </a:moveTo>
                <a:lnTo>
                  <a:pt x="64950" y="86914"/>
                </a:lnTo>
                <a:lnTo>
                  <a:pt x="5299" y="86914"/>
                </a:lnTo>
                <a:lnTo>
                  <a:pt x="5299" y="8547"/>
                </a:lnTo>
                <a:close/>
                <a:moveTo>
                  <a:pt x="35552" y="89307"/>
                </a:moveTo>
                <a:lnTo>
                  <a:pt x="35894" y="89478"/>
                </a:lnTo>
                <a:lnTo>
                  <a:pt x="36235" y="89649"/>
                </a:lnTo>
                <a:lnTo>
                  <a:pt x="36492" y="89905"/>
                </a:lnTo>
                <a:lnTo>
                  <a:pt x="36748" y="90162"/>
                </a:lnTo>
                <a:lnTo>
                  <a:pt x="36919" y="90504"/>
                </a:lnTo>
                <a:lnTo>
                  <a:pt x="37005" y="90845"/>
                </a:lnTo>
                <a:lnTo>
                  <a:pt x="37090" y="91273"/>
                </a:lnTo>
                <a:lnTo>
                  <a:pt x="37005" y="91615"/>
                </a:lnTo>
                <a:lnTo>
                  <a:pt x="36919" y="92042"/>
                </a:lnTo>
                <a:lnTo>
                  <a:pt x="36748" y="92384"/>
                </a:lnTo>
                <a:lnTo>
                  <a:pt x="36492" y="92640"/>
                </a:lnTo>
                <a:lnTo>
                  <a:pt x="36235" y="92896"/>
                </a:lnTo>
                <a:lnTo>
                  <a:pt x="35894" y="93067"/>
                </a:lnTo>
                <a:lnTo>
                  <a:pt x="35552" y="93153"/>
                </a:lnTo>
                <a:lnTo>
                  <a:pt x="35124" y="93238"/>
                </a:lnTo>
                <a:lnTo>
                  <a:pt x="34697" y="93153"/>
                </a:lnTo>
                <a:lnTo>
                  <a:pt x="34355" y="93067"/>
                </a:lnTo>
                <a:lnTo>
                  <a:pt x="34013" y="92896"/>
                </a:lnTo>
                <a:lnTo>
                  <a:pt x="33757" y="92640"/>
                </a:lnTo>
                <a:lnTo>
                  <a:pt x="33501" y="92384"/>
                </a:lnTo>
                <a:lnTo>
                  <a:pt x="33330" y="92042"/>
                </a:lnTo>
                <a:lnTo>
                  <a:pt x="33244" y="91615"/>
                </a:lnTo>
                <a:lnTo>
                  <a:pt x="33159" y="91273"/>
                </a:lnTo>
                <a:lnTo>
                  <a:pt x="33244" y="90845"/>
                </a:lnTo>
                <a:lnTo>
                  <a:pt x="33330" y="90504"/>
                </a:lnTo>
                <a:lnTo>
                  <a:pt x="33501" y="90162"/>
                </a:lnTo>
                <a:lnTo>
                  <a:pt x="33757" y="89905"/>
                </a:lnTo>
                <a:lnTo>
                  <a:pt x="34013" y="89649"/>
                </a:lnTo>
                <a:lnTo>
                  <a:pt x="34355" y="89478"/>
                </a:lnTo>
                <a:lnTo>
                  <a:pt x="34697" y="89307"/>
                </a:lnTo>
                <a:close/>
                <a:moveTo>
                  <a:pt x="3333" y="0"/>
                </a:moveTo>
                <a:lnTo>
                  <a:pt x="2649" y="86"/>
                </a:lnTo>
                <a:lnTo>
                  <a:pt x="2051" y="257"/>
                </a:lnTo>
                <a:lnTo>
                  <a:pt x="1453" y="599"/>
                </a:lnTo>
                <a:lnTo>
                  <a:pt x="1026" y="1026"/>
                </a:lnTo>
                <a:lnTo>
                  <a:pt x="598" y="1453"/>
                </a:lnTo>
                <a:lnTo>
                  <a:pt x="256" y="2052"/>
                </a:lnTo>
                <a:lnTo>
                  <a:pt x="85" y="2650"/>
                </a:lnTo>
                <a:lnTo>
                  <a:pt x="0" y="3333"/>
                </a:lnTo>
                <a:lnTo>
                  <a:pt x="0" y="92213"/>
                </a:lnTo>
                <a:lnTo>
                  <a:pt x="85" y="92811"/>
                </a:lnTo>
                <a:lnTo>
                  <a:pt x="256" y="93495"/>
                </a:lnTo>
                <a:lnTo>
                  <a:pt x="598" y="94007"/>
                </a:lnTo>
                <a:lnTo>
                  <a:pt x="1026" y="94520"/>
                </a:lnTo>
                <a:lnTo>
                  <a:pt x="1453" y="94862"/>
                </a:lnTo>
                <a:lnTo>
                  <a:pt x="2051" y="95204"/>
                </a:lnTo>
                <a:lnTo>
                  <a:pt x="2649" y="95375"/>
                </a:lnTo>
                <a:lnTo>
                  <a:pt x="3333" y="95460"/>
                </a:lnTo>
                <a:lnTo>
                  <a:pt x="66916" y="95460"/>
                </a:lnTo>
                <a:lnTo>
                  <a:pt x="67600" y="95375"/>
                </a:lnTo>
                <a:lnTo>
                  <a:pt x="68198" y="95204"/>
                </a:lnTo>
                <a:lnTo>
                  <a:pt x="68796" y="94862"/>
                </a:lnTo>
                <a:lnTo>
                  <a:pt x="69309" y="94520"/>
                </a:lnTo>
                <a:lnTo>
                  <a:pt x="69651" y="94007"/>
                </a:lnTo>
                <a:lnTo>
                  <a:pt x="69992" y="93495"/>
                </a:lnTo>
                <a:lnTo>
                  <a:pt x="70163" y="92811"/>
                </a:lnTo>
                <a:lnTo>
                  <a:pt x="70249" y="92213"/>
                </a:lnTo>
                <a:lnTo>
                  <a:pt x="70249" y="3333"/>
                </a:lnTo>
                <a:lnTo>
                  <a:pt x="70163" y="2650"/>
                </a:lnTo>
                <a:lnTo>
                  <a:pt x="69992" y="2052"/>
                </a:lnTo>
                <a:lnTo>
                  <a:pt x="69651" y="1453"/>
                </a:lnTo>
                <a:lnTo>
                  <a:pt x="69309" y="1026"/>
                </a:lnTo>
                <a:lnTo>
                  <a:pt x="68796" y="599"/>
                </a:lnTo>
                <a:lnTo>
                  <a:pt x="68198" y="257"/>
                </a:lnTo>
                <a:lnTo>
                  <a:pt x="67600" y="86"/>
                </a:lnTo>
                <a:lnTo>
                  <a:pt x="66916" y="0"/>
                </a:ln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2719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r>
              <a:rPr lang="en-US" dirty="0"/>
              <a:t>Step v - </a:t>
            </a:r>
            <a:r>
              <a:rPr lang="en-US" b="1" dirty="0">
                <a:solidFill>
                  <a:srgbClr val="FFB632"/>
                </a:solidFill>
                <a:latin typeface="Arimo"/>
                <a:ea typeface="Arimo"/>
                <a:cs typeface="Arimo"/>
                <a:sym typeface="Arimo"/>
              </a:rPr>
              <a:t>Data Preprocessing</a:t>
            </a:r>
            <a:br>
              <a:rPr lang="en-US" b="1" dirty="0">
                <a:solidFill>
                  <a:schemeClr val="dk1"/>
                </a:solidFill>
                <a:latin typeface="Arimo"/>
                <a:ea typeface="Arimo"/>
                <a:cs typeface="Arimo"/>
                <a:sym typeface="Arimo"/>
              </a:rPr>
            </a:br>
            <a:endParaRPr lang="en-US" dirty="0"/>
          </a:p>
        </p:txBody>
      </p:sp>
      <p:sp>
        <p:nvSpPr>
          <p:cNvPr id="355" name="Google Shape;355;p36"/>
          <p:cNvSpPr txBox="1">
            <a:spLocks noGrp="1"/>
          </p:cNvSpPr>
          <p:nvPr>
            <p:ph type="subTitle" idx="1"/>
          </p:nvPr>
        </p:nvSpPr>
        <p:spPr>
          <a:xfrm>
            <a:off x="760251" y="1289978"/>
            <a:ext cx="6745541" cy="245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US" dirty="0"/>
              <a:t>Before training the model, we have performed various pre-processing steps on the dataset that mainly dealt with removing </a:t>
            </a:r>
            <a:r>
              <a:rPr lang="en-US" b="1" dirty="0">
                <a:solidFill>
                  <a:srgbClr val="FFB632"/>
                </a:solidFill>
              </a:rPr>
              <a:t>stop words</a:t>
            </a:r>
            <a:r>
              <a:rPr lang="en-US" dirty="0">
                <a:solidFill>
                  <a:srgbClr val="FFB632"/>
                </a:solidFill>
              </a:rPr>
              <a:t>, </a:t>
            </a:r>
            <a:r>
              <a:rPr lang="en-US" b="1" dirty="0">
                <a:solidFill>
                  <a:srgbClr val="FFB632"/>
                </a:solidFill>
              </a:rPr>
              <a:t>removing emojis</a:t>
            </a:r>
            <a:r>
              <a:rPr lang="en-US" dirty="0"/>
              <a:t>. The text document is then converted into the </a:t>
            </a:r>
            <a:r>
              <a:rPr lang="en-US" b="1" dirty="0">
                <a:solidFill>
                  <a:srgbClr val="FFB632"/>
                </a:solidFill>
              </a:rPr>
              <a:t>lowercase</a:t>
            </a:r>
            <a:r>
              <a:rPr lang="en-US" dirty="0"/>
              <a:t> for better generalization.</a:t>
            </a:r>
          </a:p>
          <a:p>
            <a:pPr marL="0" lvl="0" indent="0" algn="l" rtl="0">
              <a:spcBef>
                <a:spcPts val="0"/>
              </a:spcBef>
              <a:spcAft>
                <a:spcPts val="0"/>
              </a:spcAft>
              <a:buClr>
                <a:schemeClr val="hlink"/>
              </a:buClr>
              <a:buSzPts val="1100"/>
              <a:buFont typeface="Arial"/>
              <a:buNone/>
            </a:pPr>
            <a:endParaRPr lang="en-US" dirty="0"/>
          </a:p>
          <a:p>
            <a:pPr marL="0" lvl="0" indent="0" algn="l" rtl="0">
              <a:spcBef>
                <a:spcPts val="0"/>
              </a:spcBef>
              <a:spcAft>
                <a:spcPts val="0"/>
              </a:spcAft>
              <a:buClr>
                <a:schemeClr val="hlink"/>
              </a:buClr>
              <a:buSzPts val="1100"/>
              <a:buFont typeface="Arial"/>
              <a:buNone/>
            </a:pPr>
            <a:r>
              <a:rPr lang="en-US" dirty="0"/>
              <a:t>Subsequently, the </a:t>
            </a:r>
            <a:r>
              <a:rPr lang="en-US" b="1" dirty="0">
                <a:solidFill>
                  <a:srgbClr val="FFB632"/>
                </a:solidFill>
              </a:rPr>
              <a:t>punctuations</a:t>
            </a:r>
            <a:r>
              <a:rPr lang="en-US" dirty="0"/>
              <a:t> were cleaned and removed thereby reducing the unnecessary noise from the dataset. After that, we have also removed the </a:t>
            </a:r>
            <a:r>
              <a:rPr lang="en-US" b="1" dirty="0">
                <a:solidFill>
                  <a:srgbClr val="FFB632"/>
                </a:solidFill>
              </a:rPr>
              <a:t>repeating characters </a:t>
            </a:r>
            <a:r>
              <a:rPr lang="en-US" dirty="0"/>
              <a:t>from the words along with removing the </a:t>
            </a:r>
            <a:r>
              <a:rPr lang="en-US" b="1" dirty="0">
                <a:solidFill>
                  <a:srgbClr val="FFB632"/>
                </a:solidFill>
              </a:rPr>
              <a:t>URLs</a:t>
            </a:r>
            <a:r>
              <a:rPr lang="en-US" dirty="0"/>
              <a:t> as they do not have any significant importance.</a:t>
            </a:r>
          </a:p>
          <a:p>
            <a:pPr marL="0" lvl="0" indent="0" algn="l" rtl="0">
              <a:spcBef>
                <a:spcPts val="0"/>
              </a:spcBef>
              <a:spcAft>
                <a:spcPts val="0"/>
              </a:spcAft>
              <a:buClr>
                <a:schemeClr val="hlink"/>
              </a:buClr>
              <a:buSzPts val="1100"/>
              <a:buFont typeface="Arial"/>
              <a:buNone/>
            </a:pPr>
            <a:endParaRPr lang="en-US" dirty="0"/>
          </a:p>
          <a:p>
            <a:pPr marL="0" lvl="0" indent="0" algn="l" rtl="0">
              <a:spcBef>
                <a:spcPts val="0"/>
              </a:spcBef>
              <a:spcAft>
                <a:spcPts val="0"/>
              </a:spcAft>
              <a:buClr>
                <a:schemeClr val="hlink"/>
              </a:buClr>
              <a:buSzPts val="1100"/>
              <a:buFont typeface="Arial"/>
              <a:buNone/>
            </a:pPr>
            <a:r>
              <a:rPr lang="en-US" dirty="0"/>
              <a:t>At last, we then performed </a:t>
            </a:r>
            <a:r>
              <a:rPr lang="en-US" b="1" dirty="0">
                <a:solidFill>
                  <a:srgbClr val="FFB632"/>
                </a:solidFill>
              </a:rPr>
              <a:t>Stemming</a:t>
            </a:r>
            <a:r>
              <a:rPr lang="en-US" dirty="0"/>
              <a:t> (reducing the words to their derived stems) and </a:t>
            </a:r>
            <a:r>
              <a:rPr lang="en-US" b="1" dirty="0">
                <a:solidFill>
                  <a:srgbClr val="FFB632"/>
                </a:solidFill>
              </a:rPr>
              <a:t>Lemmatization </a:t>
            </a:r>
            <a:r>
              <a:rPr lang="en-US" dirty="0"/>
              <a:t>(reducing the derived words to their root form known as lemma) for better results.</a:t>
            </a:r>
          </a:p>
        </p:txBody>
      </p:sp>
      <p:grpSp>
        <p:nvGrpSpPr>
          <p:cNvPr id="359" name="Google Shape;359;p36"/>
          <p:cNvGrpSpPr/>
          <p:nvPr/>
        </p:nvGrpSpPr>
        <p:grpSpPr>
          <a:xfrm>
            <a:off x="4682297" y="2967246"/>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201885" y="181886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839533" y="4228348"/>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602725" y="663794"/>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43685" y="243403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380" name="Google Shape;380;p36">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5;p34">
            <a:extLst>
              <a:ext uri="{FF2B5EF4-FFF2-40B4-BE49-F238E27FC236}">
                <a16:creationId xmlns:a16="http://schemas.microsoft.com/office/drawing/2014/main" id="{4476457D-780C-4FB9-9B77-71F840E62D55}"/>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tx1"/>
                </a:solidFill>
                <a:latin typeface="Bebas Neue"/>
                <a:ea typeface="Bebas Neue"/>
                <a:cs typeface="Bebas Neue"/>
                <a:sym typeface="Bebas Neue"/>
              </a:rPr>
              <a:t>sentibot</a:t>
            </a:r>
            <a:endParaRPr dirty="0">
              <a:solidFill>
                <a:schemeClr val="tx1"/>
              </a:solidFill>
            </a:endParaRPr>
          </a:p>
        </p:txBody>
      </p:sp>
    </p:spTree>
    <p:extLst>
      <p:ext uri="{BB962C8B-B14F-4D97-AF65-F5344CB8AC3E}">
        <p14:creationId xmlns:p14="http://schemas.microsoft.com/office/powerpoint/2010/main" val="1207696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grpSp>
        <p:nvGrpSpPr>
          <p:cNvPr id="356" name="Google Shape;356;p36"/>
          <p:cNvGrpSpPr/>
          <p:nvPr/>
        </p:nvGrpSpPr>
        <p:grpSpPr>
          <a:xfrm rot="5400000">
            <a:off x="814483" y="3717633"/>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752946"/>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380" name="Google Shape;380;p36">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5;p34">
            <a:extLst>
              <a:ext uri="{FF2B5EF4-FFF2-40B4-BE49-F238E27FC236}">
                <a16:creationId xmlns:a16="http://schemas.microsoft.com/office/drawing/2014/main" id="{4476457D-780C-4FB9-9B77-71F840E62D55}"/>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tx1"/>
                </a:solidFill>
                <a:latin typeface="Bebas Neue"/>
                <a:ea typeface="Bebas Neue"/>
                <a:cs typeface="Bebas Neue"/>
                <a:sym typeface="Bebas Neue"/>
              </a:rPr>
              <a:t>sentibot</a:t>
            </a:r>
            <a:endParaRPr dirty="0">
              <a:solidFill>
                <a:schemeClr val="tx1"/>
              </a:solidFill>
            </a:endParaRPr>
          </a:p>
        </p:txBody>
      </p:sp>
      <p:sp>
        <p:nvSpPr>
          <p:cNvPr id="44" name="Google Shape;1953;p63">
            <a:extLst>
              <a:ext uri="{FF2B5EF4-FFF2-40B4-BE49-F238E27FC236}">
                <a16:creationId xmlns:a16="http://schemas.microsoft.com/office/drawing/2014/main" id="{7998B04A-D17F-4FB2-AE68-4F4E5F00984A}"/>
              </a:ext>
            </a:extLst>
          </p:cNvPr>
          <p:cNvSpPr txBox="1">
            <a:spLocks/>
          </p:cNvSpPr>
          <p:nvPr/>
        </p:nvSpPr>
        <p:spPr>
          <a:xfrm>
            <a:off x="717741" y="1399214"/>
            <a:ext cx="2239156" cy="118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IN" dirty="0"/>
              <a:t>Plotting data</a:t>
            </a:r>
          </a:p>
        </p:txBody>
      </p:sp>
      <p:cxnSp>
        <p:nvCxnSpPr>
          <p:cNvPr id="45" name="Google Shape;1954;p63">
            <a:extLst>
              <a:ext uri="{FF2B5EF4-FFF2-40B4-BE49-F238E27FC236}">
                <a16:creationId xmlns:a16="http://schemas.microsoft.com/office/drawing/2014/main" id="{BF679F0C-3C86-49F9-A493-82DAA8F3B44A}"/>
              </a:ext>
            </a:extLst>
          </p:cNvPr>
          <p:cNvCxnSpPr>
            <a:cxnSpLocks/>
          </p:cNvCxnSpPr>
          <p:nvPr/>
        </p:nvCxnSpPr>
        <p:spPr>
          <a:xfrm>
            <a:off x="804216" y="2703860"/>
            <a:ext cx="1746103" cy="0"/>
          </a:xfrm>
          <a:prstGeom prst="straightConnector1">
            <a:avLst/>
          </a:prstGeom>
          <a:noFill/>
          <a:ln w="9525" cap="flat" cmpd="sng">
            <a:solidFill>
              <a:schemeClr val="dk1"/>
            </a:solidFill>
            <a:prstDash val="solid"/>
            <a:round/>
            <a:headEnd type="none" w="med" len="med"/>
            <a:tailEnd type="none" w="med" len="med"/>
          </a:ln>
        </p:spPr>
      </p:cxnSp>
      <p:sp>
        <p:nvSpPr>
          <p:cNvPr id="46" name="Google Shape;1952;p63">
            <a:extLst>
              <a:ext uri="{FF2B5EF4-FFF2-40B4-BE49-F238E27FC236}">
                <a16:creationId xmlns:a16="http://schemas.microsoft.com/office/drawing/2014/main" id="{8DEB9BCD-4671-498E-B3E7-74D42F0D0AE0}"/>
              </a:ext>
            </a:extLst>
          </p:cNvPr>
          <p:cNvSpPr txBox="1">
            <a:spLocks noGrp="1"/>
          </p:cNvSpPr>
          <p:nvPr>
            <p:ph type="subTitle" idx="1"/>
          </p:nvPr>
        </p:nvSpPr>
        <p:spPr>
          <a:xfrm>
            <a:off x="718488" y="2777789"/>
            <a:ext cx="2429100" cy="105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Cloud of words for </a:t>
            </a:r>
            <a:br>
              <a:rPr lang="en-US" dirty="0"/>
            </a:br>
            <a:r>
              <a:rPr lang="en-US" b="1" dirty="0">
                <a:solidFill>
                  <a:srgbClr val="FFB632"/>
                </a:solidFill>
              </a:rPr>
              <a:t>Negative tweets</a:t>
            </a:r>
          </a:p>
        </p:txBody>
      </p:sp>
      <p:sp>
        <p:nvSpPr>
          <p:cNvPr id="43" name="Google Shape;354;p36">
            <a:extLst>
              <a:ext uri="{FF2B5EF4-FFF2-40B4-BE49-F238E27FC236}">
                <a16:creationId xmlns:a16="http://schemas.microsoft.com/office/drawing/2014/main" id="{8DC2AAC1-74A4-45E6-AC40-B43C7F7F8CBB}"/>
              </a:ext>
            </a:extLst>
          </p:cNvPr>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r>
              <a:rPr lang="en-US" dirty="0"/>
              <a:t>Step v - </a:t>
            </a:r>
            <a:r>
              <a:rPr lang="en-US" b="1" dirty="0">
                <a:solidFill>
                  <a:srgbClr val="FFB632"/>
                </a:solidFill>
                <a:latin typeface="Arimo"/>
                <a:ea typeface="Arimo"/>
                <a:cs typeface="Arimo"/>
                <a:sym typeface="Arimo"/>
              </a:rPr>
              <a:t>Data Preprocessing</a:t>
            </a:r>
            <a:br>
              <a:rPr lang="en-US" b="1" dirty="0">
                <a:solidFill>
                  <a:schemeClr val="dk1"/>
                </a:solidFill>
                <a:latin typeface="Arimo"/>
                <a:ea typeface="Arimo"/>
                <a:cs typeface="Arimo"/>
                <a:sym typeface="Arimo"/>
              </a:rPr>
            </a:br>
            <a:endParaRPr lang="en-US" dirty="0"/>
          </a:p>
        </p:txBody>
      </p:sp>
      <p:pic>
        <p:nvPicPr>
          <p:cNvPr id="6" name="Picture 5">
            <a:extLst>
              <a:ext uri="{FF2B5EF4-FFF2-40B4-BE49-F238E27FC236}">
                <a16:creationId xmlns:a16="http://schemas.microsoft.com/office/drawing/2014/main" id="{DA808B13-3DB0-4227-BFD4-5251129F53E4}"/>
              </a:ext>
            </a:extLst>
          </p:cNvPr>
          <p:cNvPicPr>
            <a:picLocks noChangeAspect="1"/>
          </p:cNvPicPr>
          <p:nvPr/>
        </p:nvPicPr>
        <p:blipFill>
          <a:blip r:embed="rId6"/>
          <a:stretch>
            <a:fillRect/>
          </a:stretch>
        </p:blipFill>
        <p:spPr>
          <a:xfrm>
            <a:off x="3766724" y="1464469"/>
            <a:ext cx="4377151" cy="2609560"/>
          </a:xfrm>
          <a:prstGeom prst="rect">
            <a:avLst/>
          </a:prstGeom>
        </p:spPr>
      </p:pic>
      <p:sp>
        <p:nvSpPr>
          <p:cNvPr id="48" name="Google Shape;2054;p65">
            <a:extLst>
              <a:ext uri="{FF2B5EF4-FFF2-40B4-BE49-F238E27FC236}">
                <a16:creationId xmlns:a16="http://schemas.microsoft.com/office/drawing/2014/main" id="{F450BEB2-72D4-416B-9162-1362E1DD2DC6}"/>
              </a:ext>
            </a:extLst>
          </p:cNvPr>
          <p:cNvSpPr/>
          <p:nvPr/>
        </p:nvSpPr>
        <p:spPr>
          <a:xfrm rot="-5400000">
            <a:off x="4550512" y="-36302"/>
            <a:ext cx="2836536" cy="5608541"/>
          </a:xfrm>
          <a:custGeom>
            <a:avLst/>
            <a:gdLst/>
            <a:ahLst/>
            <a:cxnLst/>
            <a:rect l="l" t="t" r="r" b="b"/>
            <a:pathLst>
              <a:path w="61960" h="122466" extrusionOk="0">
                <a:moveTo>
                  <a:pt x="52217" y="0"/>
                </a:moveTo>
                <a:lnTo>
                  <a:pt x="9743" y="0"/>
                </a:lnTo>
                <a:lnTo>
                  <a:pt x="9743" y="0"/>
                </a:lnTo>
                <a:lnTo>
                  <a:pt x="8803" y="0"/>
                </a:lnTo>
                <a:lnTo>
                  <a:pt x="7778" y="171"/>
                </a:lnTo>
                <a:lnTo>
                  <a:pt x="6838" y="427"/>
                </a:lnTo>
                <a:lnTo>
                  <a:pt x="5983" y="769"/>
                </a:lnTo>
                <a:lnTo>
                  <a:pt x="5129" y="1111"/>
                </a:lnTo>
                <a:lnTo>
                  <a:pt x="4359" y="1624"/>
                </a:lnTo>
                <a:lnTo>
                  <a:pt x="3590" y="2222"/>
                </a:lnTo>
                <a:lnTo>
                  <a:pt x="2907" y="2820"/>
                </a:lnTo>
                <a:lnTo>
                  <a:pt x="2223" y="3504"/>
                </a:lnTo>
                <a:lnTo>
                  <a:pt x="1710" y="4273"/>
                </a:lnTo>
                <a:lnTo>
                  <a:pt x="1197" y="5042"/>
                </a:lnTo>
                <a:lnTo>
                  <a:pt x="770" y="5897"/>
                </a:lnTo>
                <a:lnTo>
                  <a:pt x="514" y="6837"/>
                </a:lnTo>
                <a:lnTo>
                  <a:pt x="257" y="7777"/>
                </a:lnTo>
                <a:lnTo>
                  <a:pt x="86" y="8717"/>
                </a:lnTo>
                <a:lnTo>
                  <a:pt x="1" y="9743"/>
                </a:lnTo>
                <a:lnTo>
                  <a:pt x="1" y="112723"/>
                </a:lnTo>
                <a:lnTo>
                  <a:pt x="1" y="112723"/>
                </a:lnTo>
                <a:lnTo>
                  <a:pt x="86" y="113748"/>
                </a:lnTo>
                <a:lnTo>
                  <a:pt x="257" y="114688"/>
                </a:lnTo>
                <a:lnTo>
                  <a:pt x="514" y="115629"/>
                </a:lnTo>
                <a:lnTo>
                  <a:pt x="770" y="116569"/>
                </a:lnTo>
                <a:lnTo>
                  <a:pt x="1197" y="117423"/>
                </a:lnTo>
                <a:lnTo>
                  <a:pt x="1710" y="118192"/>
                </a:lnTo>
                <a:lnTo>
                  <a:pt x="2223" y="118962"/>
                </a:lnTo>
                <a:lnTo>
                  <a:pt x="2907" y="119645"/>
                </a:lnTo>
                <a:lnTo>
                  <a:pt x="3590" y="120243"/>
                </a:lnTo>
                <a:lnTo>
                  <a:pt x="4359" y="120842"/>
                </a:lnTo>
                <a:lnTo>
                  <a:pt x="5129" y="121354"/>
                </a:lnTo>
                <a:lnTo>
                  <a:pt x="5983" y="121696"/>
                </a:lnTo>
                <a:lnTo>
                  <a:pt x="6838" y="122038"/>
                </a:lnTo>
                <a:lnTo>
                  <a:pt x="7778" y="122294"/>
                </a:lnTo>
                <a:lnTo>
                  <a:pt x="8803" y="122465"/>
                </a:lnTo>
                <a:lnTo>
                  <a:pt x="9743" y="122465"/>
                </a:lnTo>
                <a:lnTo>
                  <a:pt x="52217" y="122465"/>
                </a:lnTo>
                <a:lnTo>
                  <a:pt x="52217" y="122465"/>
                </a:lnTo>
                <a:lnTo>
                  <a:pt x="53243" y="122465"/>
                </a:lnTo>
                <a:lnTo>
                  <a:pt x="54183" y="122294"/>
                </a:lnTo>
                <a:lnTo>
                  <a:pt x="55123" y="122038"/>
                </a:lnTo>
                <a:lnTo>
                  <a:pt x="55978" y="121696"/>
                </a:lnTo>
                <a:lnTo>
                  <a:pt x="56832" y="121354"/>
                </a:lnTo>
                <a:lnTo>
                  <a:pt x="57687" y="120842"/>
                </a:lnTo>
                <a:lnTo>
                  <a:pt x="58371" y="120243"/>
                </a:lnTo>
                <a:lnTo>
                  <a:pt x="59054" y="119645"/>
                </a:lnTo>
                <a:lnTo>
                  <a:pt x="59738" y="118962"/>
                </a:lnTo>
                <a:lnTo>
                  <a:pt x="60251" y="118192"/>
                </a:lnTo>
                <a:lnTo>
                  <a:pt x="60764" y="117423"/>
                </a:lnTo>
                <a:lnTo>
                  <a:pt x="61191" y="116569"/>
                </a:lnTo>
                <a:lnTo>
                  <a:pt x="61533" y="115629"/>
                </a:lnTo>
                <a:lnTo>
                  <a:pt x="61704" y="114688"/>
                </a:lnTo>
                <a:lnTo>
                  <a:pt x="61875" y="113748"/>
                </a:lnTo>
                <a:lnTo>
                  <a:pt x="61960" y="112723"/>
                </a:lnTo>
                <a:lnTo>
                  <a:pt x="61960" y="9743"/>
                </a:lnTo>
                <a:lnTo>
                  <a:pt x="61960" y="9743"/>
                </a:lnTo>
                <a:lnTo>
                  <a:pt x="61875" y="8717"/>
                </a:lnTo>
                <a:lnTo>
                  <a:pt x="61704" y="7777"/>
                </a:lnTo>
                <a:lnTo>
                  <a:pt x="61533" y="6837"/>
                </a:lnTo>
                <a:lnTo>
                  <a:pt x="61191" y="5897"/>
                </a:lnTo>
                <a:lnTo>
                  <a:pt x="60764" y="5042"/>
                </a:lnTo>
                <a:lnTo>
                  <a:pt x="60251" y="4273"/>
                </a:lnTo>
                <a:lnTo>
                  <a:pt x="59738" y="3504"/>
                </a:lnTo>
                <a:lnTo>
                  <a:pt x="59054" y="2820"/>
                </a:lnTo>
                <a:lnTo>
                  <a:pt x="58371" y="2222"/>
                </a:lnTo>
                <a:lnTo>
                  <a:pt x="57687" y="1624"/>
                </a:lnTo>
                <a:lnTo>
                  <a:pt x="56832" y="1111"/>
                </a:lnTo>
                <a:lnTo>
                  <a:pt x="55978" y="769"/>
                </a:lnTo>
                <a:lnTo>
                  <a:pt x="55123" y="427"/>
                </a:lnTo>
                <a:lnTo>
                  <a:pt x="54183" y="171"/>
                </a:lnTo>
                <a:lnTo>
                  <a:pt x="53243" y="0"/>
                </a:lnTo>
                <a:lnTo>
                  <a:pt x="52217" y="0"/>
                </a:lnTo>
                <a:lnTo>
                  <a:pt x="52217" y="0"/>
                </a:lnTo>
                <a:close/>
                <a:moveTo>
                  <a:pt x="24870" y="5042"/>
                </a:moveTo>
                <a:lnTo>
                  <a:pt x="24870" y="5042"/>
                </a:lnTo>
                <a:lnTo>
                  <a:pt x="24955" y="5042"/>
                </a:lnTo>
                <a:lnTo>
                  <a:pt x="37176" y="5042"/>
                </a:lnTo>
                <a:lnTo>
                  <a:pt x="37176" y="5042"/>
                </a:lnTo>
                <a:lnTo>
                  <a:pt x="37433" y="5042"/>
                </a:lnTo>
                <a:lnTo>
                  <a:pt x="37689" y="5213"/>
                </a:lnTo>
                <a:lnTo>
                  <a:pt x="37860" y="5469"/>
                </a:lnTo>
                <a:lnTo>
                  <a:pt x="37946" y="5811"/>
                </a:lnTo>
                <a:lnTo>
                  <a:pt x="37946" y="5811"/>
                </a:lnTo>
                <a:lnTo>
                  <a:pt x="37860" y="6068"/>
                </a:lnTo>
                <a:lnTo>
                  <a:pt x="37689" y="6324"/>
                </a:lnTo>
                <a:lnTo>
                  <a:pt x="37433" y="6495"/>
                </a:lnTo>
                <a:lnTo>
                  <a:pt x="37091" y="6580"/>
                </a:lnTo>
                <a:lnTo>
                  <a:pt x="37091" y="6580"/>
                </a:lnTo>
                <a:lnTo>
                  <a:pt x="37091" y="6580"/>
                </a:lnTo>
                <a:lnTo>
                  <a:pt x="24870" y="6580"/>
                </a:lnTo>
                <a:lnTo>
                  <a:pt x="24870" y="6580"/>
                </a:lnTo>
                <a:lnTo>
                  <a:pt x="24870" y="6580"/>
                </a:lnTo>
                <a:lnTo>
                  <a:pt x="24528" y="6495"/>
                </a:lnTo>
                <a:lnTo>
                  <a:pt x="24272" y="6324"/>
                </a:lnTo>
                <a:lnTo>
                  <a:pt x="24101" y="6068"/>
                </a:lnTo>
                <a:lnTo>
                  <a:pt x="24101" y="5811"/>
                </a:lnTo>
                <a:lnTo>
                  <a:pt x="24101" y="5811"/>
                </a:lnTo>
                <a:lnTo>
                  <a:pt x="24101" y="5469"/>
                </a:lnTo>
                <a:lnTo>
                  <a:pt x="24272" y="5213"/>
                </a:lnTo>
                <a:lnTo>
                  <a:pt x="24528" y="5042"/>
                </a:lnTo>
                <a:lnTo>
                  <a:pt x="24870" y="5042"/>
                </a:lnTo>
                <a:lnTo>
                  <a:pt x="24870" y="5042"/>
                </a:lnTo>
                <a:close/>
                <a:moveTo>
                  <a:pt x="31023" y="119389"/>
                </a:moveTo>
                <a:lnTo>
                  <a:pt x="31023" y="119389"/>
                </a:lnTo>
                <a:lnTo>
                  <a:pt x="30340" y="119303"/>
                </a:lnTo>
                <a:lnTo>
                  <a:pt x="29741" y="119132"/>
                </a:lnTo>
                <a:lnTo>
                  <a:pt x="29143" y="118791"/>
                </a:lnTo>
                <a:lnTo>
                  <a:pt x="28630" y="118449"/>
                </a:lnTo>
                <a:lnTo>
                  <a:pt x="28288" y="117936"/>
                </a:lnTo>
                <a:lnTo>
                  <a:pt x="27947" y="117338"/>
                </a:lnTo>
                <a:lnTo>
                  <a:pt x="27776" y="116740"/>
                </a:lnTo>
                <a:lnTo>
                  <a:pt x="27690" y="116056"/>
                </a:lnTo>
                <a:lnTo>
                  <a:pt x="27690" y="116056"/>
                </a:lnTo>
                <a:lnTo>
                  <a:pt x="27776" y="115458"/>
                </a:lnTo>
                <a:lnTo>
                  <a:pt x="27947" y="114774"/>
                </a:lnTo>
                <a:lnTo>
                  <a:pt x="28288" y="114261"/>
                </a:lnTo>
                <a:lnTo>
                  <a:pt x="28630" y="113748"/>
                </a:lnTo>
                <a:lnTo>
                  <a:pt x="29143" y="113407"/>
                </a:lnTo>
                <a:lnTo>
                  <a:pt x="29741" y="113065"/>
                </a:lnTo>
                <a:lnTo>
                  <a:pt x="30340" y="112894"/>
                </a:lnTo>
                <a:lnTo>
                  <a:pt x="31023" y="112808"/>
                </a:lnTo>
                <a:lnTo>
                  <a:pt x="31023" y="112808"/>
                </a:lnTo>
                <a:lnTo>
                  <a:pt x="31621" y="112894"/>
                </a:lnTo>
                <a:lnTo>
                  <a:pt x="32305" y="113065"/>
                </a:lnTo>
                <a:lnTo>
                  <a:pt x="32818" y="113407"/>
                </a:lnTo>
                <a:lnTo>
                  <a:pt x="33331" y="113748"/>
                </a:lnTo>
                <a:lnTo>
                  <a:pt x="33758" y="114261"/>
                </a:lnTo>
                <a:lnTo>
                  <a:pt x="34014" y="114774"/>
                </a:lnTo>
                <a:lnTo>
                  <a:pt x="34185" y="115458"/>
                </a:lnTo>
                <a:lnTo>
                  <a:pt x="34271" y="116056"/>
                </a:lnTo>
                <a:lnTo>
                  <a:pt x="34271" y="116056"/>
                </a:lnTo>
                <a:lnTo>
                  <a:pt x="34185" y="116740"/>
                </a:lnTo>
                <a:lnTo>
                  <a:pt x="34014" y="117338"/>
                </a:lnTo>
                <a:lnTo>
                  <a:pt x="33758" y="117936"/>
                </a:lnTo>
                <a:lnTo>
                  <a:pt x="33331" y="118449"/>
                </a:lnTo>
                <a:lnTo>
                  <a:pt x="32818" y="118791"/>
                </a:lnTo>
                <a:lnTo>
                  <a:pt x="32305" y="119132"/>
                </a:lnTo>
                <a:lnTo>
                  <a:pt x="31621" y="119303"/>
                </a:lnTo>
                <a:lnTo>
                  <a:pt x="31023" y="119389"/>
                </a:lnTo>
                <a:lnTo>
                  <a:pt x="31023" y="119389"/>
                </a:lnTo>
                <a:close/>
                <a:moveTo>
                  <a:pt x="59482" y="108877"/>
                </a:moveTo>
                <a:lnTo>
                  <a:pt x="2479" y="108877"/>
                </a:lnTo>
                <a:lnTo>
                  <a:pt x="2479" y="13588"/>
                </a:lnTo>
                <a:lnTo>
                  <a:pt x="59482" y="13588"/>
                </a:lnTo>
                <a:lnTo>
                  <a:pt x="59482" y="108877"/>
                </a:ln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2609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grpSp>
        <p:nvGrpSpPr>
          <p:cNvPr id="356" name="Google Shape;356;p36"/>
          <p:cNvGrpSpPr/>
          <p:nvPr/>
        </p:nvGrpSpPr>
        <p:grpSpPr>
          <a:xfrm rot="5400000">
            <a:off x="814483" y="3717633"/>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752946"/>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380" name="Google Shape;380;p36">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5;p34">
            <a:extLst>
              <a:ext uri="{FF2B5EF4-FFF2-40B4-BE49-F238E27FC236}">
                <a16:creationId xmlns:a16="http://schemas.microsoft.com/office/drawing/2014/main" id="{4476457D-780C-4FB9-9B77-71F840E62D55}"/>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tx1"/>
                </a:solidFill>
                <a:latin typeface="Bebas Neue"/>
                <a:ea typeface="Bebas Neue"/>
                <a:cs typeface="Bebas Neue"/>
                <a:sym typeface="Bebas Neue"/>
              </a:rPr>
              <a:t>sentibot</a:t>
            </a:r>
            <a:endParaRPr dirty="0">
              <a:solidFill>
                <a:schemeClr val="tx1"/>
              </a:solidFill>
            </a:endParaRPr>
          </a:p>
        </p:txBody>
      </p:sp>
      <p:sp>
        <p:nvSpPr>
          <p:cNvPr id="44" name="Google Shape;1953;p63">
            <a:extLst>
              <a:ext uri="{FF2B5EF4-FFF2-40B4-BE49-F238E27FC236}">
                <a16:creationId xmlns:a16="http://schemas.microsoft.com/office/drawing/2014/main" id="{7998B04A-D17F-4FB2-AE68-4F4E5F00984A}"/>
              </a:ext>
            </a:extLst>
          </p:cNvPr>
          <p:cNvSpPr txBox="1">
            <a:spLocks/>
          </p:cNvSpPr>
          <p:nvPr/>
        </p:nvSpPr>
        <p:spPr>
          <a:xfrm>
            <a:off x="717741" y="1399214"/>
            <a:ext cx="2239156" cy="118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IN" dirty="0"/>
              <a:t>Plotting data</a:t>
            </a:r>
          </a:p>
        </p:txBody>
      </p:sp>
      <p:cxnSp>
        <p:nvCxnSpPr>
          <p:cNvPr id="45" name="Google Shape;1954;p63">
            <a:extLst>
              <a:ext uri="{FF2B5EF4-FFF2-40B4-BE49-F238E27FC236}">
                <a16:creationId xmlns:a16="http://schemas.microsoft.com/office/drawing/2014/main" id="{BF679F0C-3C86-49F9-A493-82DAA8F3B44A}"/>
              </a:ext>
            </a:extLst>
          </p:cNvPr>
          <p:cNvCxnSpPr>
            <a:cxnSpLocks/>
          </p:cNvCxnSpPr>
          <p:nvPr/>
        </p:nvCxnSpPr>
        <p:spPr>
          <a:xfrm>
            <a:off x="804216" y="2703860"/>
            <a:ext cx="1746103" cy="0"/>
          </a:xfrm>
          <a:prstGeom prst="straightConnector1">
            <a:avLst/>
          </a:prstGeom>
          <a:noFill/>
          <a:ln w="9525" cap="flat" cmpd="sng">
            <a:solidFill>
              <a:schemeClr val="dk1"/>
            </a:solidFill>
            <a:prstDash val="solid"/>
            <a:round/>
            <a:headEnd type="none" w="med" len="med"/>
            <a:tailEnd type="none" w="med" len="med"/>
          </a:ln>
        </p:spPr>
      </p:cxnSp>
      <p:sp>
        <p:nvSpPr>
          <p:cNvPr id="46" name="Google Shape;1952;p63">
            <a:extLst>
              <a:ext uri="{FF2B5EF4-FFF2-40B4-BE49-F238E27FC236}">
                <a16:creationId xmlns:a16="http://schemas.microsoft.com/office/drawing/2014/main" id="{8DEB9BCD-4671-498E-B3E7-74D42F0D0AE0}"/>
              </a:ext>
            </a:extLst>
          </p:cNvPr>
          <p:cNvSpPr txBox="1">
            <a:spLocks noGrp="1"/>
          </p:cNvSpPr>
          <p:nvPr>
            <p:ph type="subTitle" idx="1"/>
          </p:nvPr>
        </p:nvSpPr>
        <p:spPr>
          <a:xfrm>
            <a:off x="718488" y="2777789"/>
            <a:ext cx="2429100" cy="105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Cloud of words for </a:t>
            </a:r>
            <a:br>
              <a:rPr lang="en-US" dirty="0"/>
            </a:br>
            <a:r>
              <a:rPr lang="en-US" b="1" dirty="0">
                <a:solidFill>
                  <a:srgbClr val="FFB632"/>
                </a:solidFill>
              </a:rPr>
              <a:t>Positive tweets</a:t>
            </a:r>
          </a:p>
        </p:txBody>
      </p:sp>
      <p:sp>
        <p:nvSpPr>
          <p:cNvPr id="43" name="Google Shape;354;p36">
            <a:extLst>
              <a:ext uri="{FF2B5EF4-FFF2-40B4-BE49-F238E27FC236}">
                <a16:creationId xmlns:a16="http://schemas.microsoft.com/office/drawing/2014/main" id="{8DC2AAC1-74A4-45E6-AC40-B43C7F7F8CBB}"/>
              </a:ext>
            </a:extLst>
          </p:cNvPr>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r>
              <a:rPr lang="en-US" dirty="0"/>
              <a:t>Step v - </a:t>
            </a:r>
            <a:r>
              <a:rPr lang="en-US" b="1" dirty="0">
                <a:solidFill>
                  <a:srgbClr val="FFB632"/>
                </a:solidFill>
                <a:latin typeface="Arimo"/>
                <a:ea typeface="Arimo"/>
                <a:cs typeface="Arimo"/>
                <a:sym typeface="Arimo"/>
              </a:rPr>
              <a:t>Data Preprocessing</a:t>
            </a:r>
            <a:br>
              <a:rPr lang="en-US" b="1" dirty="0">
                <a:solidFill>
                  <a:schemeClr val="dk1"/>
                </a:solidFill>
                <a:latin typeface="Arimo"/>
                <a:ea typeface="Arimo"/>
                <a:cs typeface="Arimo"/>
                <a:sym typeface="Arimo"/>
              </a:rPr>
            </a:br>
            <a:endParaRPr lang="en-US" dirty="0"/>
          </a:p>
        </p:txBody>
      </p:sp>
      <p:pic>
        <p:nvPicPr>
          <p:cNvPr id="6" name="Picture 5">
            <a:extLst>
              <a:ext uri="{FF2B5EF4-FFF2-40B4-BE49-F238E27FC236}">
                <a16:creationId xmlns:a16="http://schemas.microsoft.com/office/drawing/2014/main" id="{DA808B13-3DB0-4227-BFD4-5251129F53E4}"/>
              </a:ext>
            </a:extLst>
          </p:cNvPr>
          <p:cNvPicPr>
            <a:picLocks noChangeAspect="1"/>
          </p:cNvPicPr>
          <p:nvPr/>
        </p:nvPicPr>
        <p:blipFill>
          <a:blip r:embed="rId6"/>
          <a:srcRect/>
          <a:stretch/>
        </p:blipFill>
        <p:spPr>
          <a:xfrm>
            <a:off x="3766724" y="1464469"/>
            <a:ext cx="4377151" cy="2614612"/>
          </a:xfrm>
          <a:prstGeom prst="rect">
            <a:avLst/>
          </a:prstGeom>
        </p:spPr>
      </p:pic>
      <p:sp>
        <p:nvSpPr>
          <p:cNvPr id="48" name="Google Shape;2054;p65">
            <a:extLst>
              <a:ext uri="{FF2B5EF4-FFF2-40B4-BE49-F238E27FC236}">
                <a16:creationId xmlns:a16="http://schemas.microsoft.com/office/drawing/2014/main" id="{F450BEB2-72D4-416B-9162-1362E1DD2DC6}"/>
              </a:ext>
            </a:extLst>
          </p:cNvPr>
          <p:cNvSpPr/>
          <p:nvPr/>
        </p:nvSpPr>
        <p:spPr>
          <a:xfrm rot="-5400000">
            <a:off x="4550512" y="-36302"/>
            <a:ext cx="2836536" cy="5608541"/>
          </a:xfrm>
          <a:custGeom>
            <a:avLst/>
            <a:gdLst/>
            <a:ahLst/>
            <a:cxnLst/>
            <a:rect l="l" t="t" r="r" b="b"/>
            <a:pathLst>
              <a:path w="61960" h="122466" extrusionOk="0">
                <a:moveTo>
                  <a:pt x="52217" y="0"/>
                </a:moveTo>
                <a:lnTo>
                  <a:pt x="9743" y="0"/>
                </a:lnTo>
                <a:lnTo>
                  <a:pt x="9743" y="0"/>
                </a:lnTo>
                <a:lnTo>
                  <a:pt x="8803" y="0"/>
                </a:lnTo>
                <a:lnTo>
                  <a:pt x="7778" y="171"/>
                </a:lnTo>
                <a:lnTo>
                  <a:pt x="6838" y="427"/>
                </a:lnTo>
                <a:lnTo>
                  <a:pt x="5983" y="769"/>
                </a:lnTo>
                <a:lnTo>
                  <a:pt x="5129" y="1111"/>
                </a:lnTo>
                <a:lnTo>
                  <a:pt x="4359" y="1624"/>
                </a:lnTo>
                <a:lnTo>
                  <a:pt x="3590" y="2222"/>
                </a:lnTo>
                <a:lnTo>
                  <a:pt x="2907" y="2820"/>
                </a:lnTo>
                <a:lnTo>
                  <a:pt x="2223" y="3504"/>
                </a:lnTo>
                <a:lnTo>
                  <a:pt x="1710" y="4273"/>
                </a:lnTo>
                <a:lnTo>
                  <a:pt x="1197" y="5042"/>
                </a:lnTo>
                <a:lnTo>
                  <a:pt x="770" y="5897"/>
                </a:lnTo>
                <a:lnTo>
                  <a:pt x="514" y="6837"/>
                </a:lnTo>
                <a:lnTo>
                  <a:pt x="257" y="7777"/>
                </a:lnTo>
                <a:lnTo>
                  <a:pt x="86" y="8717"/>
                </a:lnTo>
                <a:lnTo>
                  <a:pt x="1" y="9743"/>
                </a:lnTo>
                <a:lnTo>
                  <a:pt x="1" y="112723"/>
                </a:lnTo>
                <a:lnTo>
                  <a:pt x="1" y="112723"/>
                </a:lnTo>
                <a:lnTo>
                  <a:pt x="86" y="113748"/>
                </a:lnTo>
                <a:lnTo>
                  <a:pt x="257" y="114688"/>
                </a:lnTo>
                <a:lnTo>
                  <a:pt x="514" y="115629"/>
                </a:lnTo>
                <a:lnTo>
                  <a:pt x="770" y="116569"/>
                </a:lnTo>
                <a:lnTo>
                  <a:pt x="1197" y="117423"/>
                </a:lnTo>
                <a:lnTo>
                  <a:pt x="1710" y="118192"/>
                </a:lnTo>
                <a:lnTo>
                  <a:pt x="2223" y="118962"/>
                </a:lnTo>
                <a:lnTo>
                  <a:pt x="2907" y="119645"/>
                </a:lnTo>
                <a:lnTo>
                  <a:pt x="3590" y="120243"/>
                </a:lnTo>
                <a:lnTo>
                  <a:pt x="4359" y="120842"/>
                </a:lnTo>
                <a:lnTo>
                  <a:pt x="5129" y="121354"/>
                </a:lnTo>
                <a:lnTo>
                  <a:pt x="5983" y="121696"/>
                </a:lnTo>
                <a:lnTo>
                  <a:pt x="6838" y="122038"/>
                </a:lnTo>
                <a:lnTo>
                  <a:pt x="7778" y="122294"/>
                </a:lnTo>
                <a:lnTo>
                  <a:pt x="8803" y="122465"/>
                </a:lnTo>
                <a:lnTo>
                  <a:pt x="9743" y="122465"/>
                </a:lnTo>
                <a:lnTo>
                  <a:pt x="52217" y="122465"/>
                </a:lnTo>
                <a:lnTo>
                  <a:pt x="52217" y="122465"/>
                </a:lnTo>
                <a:lnTo>
                  <a:pt x="53243" y="122465"/>
                </a:lnTo>
                <a:lnTo>
                  <a:pt x="54183" y="122294"/>
                </a:lnTo>
                <a:lnTo>
                  <a:pt x="55123" y="122038"/>
                </a:lnTo>
                <a:lnTo>
                  <a:pt x="55978" y="121696"/>
                </a:lnTo>
                <a:lnTo>
                  <a:pt x="56832" y="121354"/>
                </a:lnTo>
                <a:lnTo>
                  <a:pt x="57687" y="120842"/>
                </a:lnTo>
                <a:lnTo>
                  <a:pt x="58371" y="120243"/>
                </a:lnTo>
                <a:lnTo>
                  <a:pt x="59054" y="119645"/>
                </a:lnTo>
                <a:lnTo>
                  <a:pt x="59738" y="118962"/>
                </a:lnTo>
                <a:lnTo>
                  <a:pt x="60251" y="118192"/>
                </a:lnTo>
                <a:lnTo>
                  <a:pt x="60764" y="117423"/>
                </a:lnTo>
                <a:lnTo>
                  <a:pt x="61191" y="116569"/>
                </a:lnTo>
                <a:lnTo>
                  <a:pt x="61533" y="115629"/>
                </a:lnTo>
                <a:lnTo>
                  <a:pt x="61704" y="114688"/>
                </a:lnTo>
                <a:lnTo>
                  <a:pt x="61875" y="113748"/>
                </a:lnTo>
                <a:lnTo>
                  <a:pt x="61960" y="112723"/>
                </a:lnTo>
                <a:lnTo>
                  <a:pt x="61960" y="9743"/>
                </a:lnTo>
                <a:lnTo>
                  <a:pt x="61960" y="9743"/>
                </a:lnTo>
                <a:lnTo>
                  <a:pt x="61875" y="8717"/>
                </a:lnTo>
                <a:lnTo>
                  <a:pt x="61704" y="7777"/>
                </a:lnTo>
                <a:lnTo>
                  <a:pt x="61533" y="6837"/>
                </a:lnTo>
                <a:lnTo>
                  <a:pt x="61191" y="5897"/>
                </a:lnTo>
                <a:lnTo>
                  <a:pt x="60764" y="5042"/>
                </a:lnTo>
                <a:lnTo>
                  <a:pt x="60251" y="4273"/>
                </a:lnTo>
                <a:lnTo>
                  <a:pt x="59738" y="3504"/>
                </a:lnTo>
                <a:lnTo>
                  <a:pt x="59054" y="2820"/>
                </a:lnTo>
                <a:lnTo>
                  <a:pt x="58371" y="2222"/>
                </a:lnTo>
                <a:lnTo>
                  <a:pt x="57687" y="1624"/>
                </a:lnTo>
                <a:lnTo>
                  <a:pt x="56832" y="1111"/>
                </a:lnTo>
                <a:lnTo>
                  <a:pt x="55978" y="769"/>
                </a:lnTo>
                <a:lnTo>
                  <a:pt x="55123" y="427"/>
                </a:lnTo>
                <a:lnTo>
                  <a:pt x="54183" y="171"/>
                </a:lnTo>
                <a:lnTo>
                  <a:pt x="53243" y="0"/>
                </a:lnTo>
                <a:lnTo>
                  <a:pt x="52217" y="0"/>
                </a:lnTo>
                <a:lnTo>
                  <a:pt x="52217" y="0"/>
                </a:lnTo>
                <a:close/>
                <a:moveTo>
                  <a:pt x="24870" y="5042"/>
                </a:moveTo>
                <a:lnTo>
                  <a:pt x="24870" y="5042"/>
                </a:lnTo>
                <a:lnTo>
                  <a:pt x="24955" y="5042"/>
                </a:lnTo>
                <a:lnTo>
                  <a:pt x="37176" y="5042"/>
                </a:lnTo>
                <a:lnTo>
                  <a:pt x="37176" y="5042"/>
                </a:lnTo>
                <a:lnTo>
                  <a:pt x="37433" y="5042"/>
                </a:lnTo>
                <a:lnTo>
                  <a:pt x="37689" y="5213"/>
                </a:lnTo>
                <a:lnTo>
                  <a:pt x="37860" y="5469"/>
                </a:lnTo>
                <a:lnTo>
                  <a:pt x="37946" y="5811"/>
                </a:lnTo>
                <a:lnTo>
                  <a:pt x="37946" y="5811"/>
                </a:lnTo>
                <a:lnTo>
                  <a:pt x="37860" y="6068"/>
                </a:lnTo>
                <a:lnTo>
                  <a:pt x="37689" y="6324"/>
                </a:lnTo>
                <a:lnTo>
                  <a:pt x="37433" y="6495"/>
                </a:lnTo>
                <a:lnTo>
                  <a:pt x="37091" y="6580"/>
                </a:lnTo>
                <a:lnTo>
                  <a:pt x="37091" y="6580"/>
                </a:lnTo>
                <a:lnTo>
                  <a:pt x="37091" y="6580"/>
                </a:lnTo>
                <a:lnTo>
                  <a:pt x="24870" y="6580"/>
                </a:lnTo>
                <a:lnTo>
                  <a:pt x="24870" y="6580"/>
                </a:lnTo>
                <a:lnTo>
                  <a:pt x="24870" y="6580"/>
                </a:lnTo>
                <a:lnTo>
                  <a:pt x="24528" y="6495"/>
                </a:lnTo>
                <a:lnTo>
                  <a:pt x="24272" y="6324"/>
                </a:lnTo>
                <a:lnTo>
                  <a:pt x="24101" y="6068"/>
                </a:lnTo>
                <a:lnTo>
                  <a:pt x="24101" y="5811"/>
                </a:lnTo>
                <a:lnTo>
                  <a:pt x="24101" y="5811"/>
                </a:lnTo>
                <a:lnTo>
                  <a:pt x="24101" y="5469"/>
                </a:lnTo>
                <a:lnTo>
                  <a:pt x="24272" y="5213"/>
                </a:lnTo>
                <a:lnTo>
                  <a:pt x="24528" y="5042"/>
                </a:lnTo>
                <a:lnTo>
                  <a:pt x="24870" y="5042"/>
                </a:lnTo>
                <a:lnTo>
                  <a:pt x="24870" y="5042"/>
                </a:lnTo>
                <a:close/>
                <a:moveTo>
                  <a:pt x="31023" y="119389"/>
                </a:moveTo>
                <a:lnTo>
                  <a:pt x="31023" y="119389"/>
                </a:lnTo>
                <a:lnTo>
                  <a:pt x="30340" y="119303"/>
                </a:lnTo>
                <a:lnTo>
                  <a:pt x="29741" y="119132"/>
                </a:lnTo>
                <a:lnTo>
                  <a:pt x="29143" y="118791"/>
                </a:lnTo>
                <a:lnTo>
                  <a:pt x="28630" y="118449"/>
                </a:lnTo>
                <a:lnTo>
                  <a:pt x="28288" y="117936"/>
                </a:lnTo>
                <a:lnTo>
                  <a:pt x="27947" y="117338"/>
                </a:lnTo>
                <a:lnTo>
                  <a:pt x="27776" y="116740"/>
                </a:lnTo>
                <a:lnTo>
                  <a:pt x="27690" y="116056"/>
                </a:lnTo>
                <a:lnTo>
                  <a:pt x="27690" y="116056"/>
                </a:lnTo>
                <a:lnTo>
                  <a:pt x="27776" y="115458"/>
                </a:lnTo>
                <a:lnTo>
                  <a:pt x="27947" y="114774"/>
                </a:lnTo>
                <a:lnTo>
                  <a:pt x="28288" y="114261"/>
                </a:lnTo>
                <a:lnTo>
                  <a:pt x="28630" y="113748"/>
                </a:lnTo>
                <a:lnTo>
                  <a:pt x="29143" y="113407"/>
                </a:lnTo>
                <a:lnTo>
                  <a:pt x="29741" y="113065"/>
                </a:lnTo>
                <a:lnTo>
                  <a:pt x="30340" y="112894"/>
                </a:lnTo>
                <a:lnTo>
                  <a:pt x="31023" y="112808"/>
                </a:lnTo>
                <a:lnTo>
                  <a:pt x="31023" y="112808"/>
                </a:lnTo>
                <a:lnTo>
                  <a:pt x="31621" y="112894"/>
                </a:lnTo>
                <a:lnTo>
                  <a:pt x="32305" y="113065"/>
                </a:lnTo>
                <a:lnTo>
                  <a:pt x="32818" y="113407"/>
                </a:lnTo>
                <a:lnTo>
                  <a:pt x="33331" y="113748"/>
                </a:lnTo>
                <a:lnTo>
                  <a:pt x="33758" y="114261"/>
                </a:lnTo>
                <a:lnTo>
                  <a:pt x="34014" y="114774"/>
                </a:lnTo>
                <a:lnTo>
                  <a:pt x="34185" y="115458"/>
                </a:lnTo>
                <a:lnTo>
                  <a:pt x="34271" y="116056"/>
                </a:lnTo>
                <a:lnTo>
                  <a:pt x="34271" y="116056"/>
                </a:lnTo>
                <a:lnTo>
                  <a:pt x="34185" y="116740"/>
                </a:lnTo>
                <a:lnTo>
                  <a:pt x="34014" y="117338"/>
                </a:lnTo>
                <a:lnTo>
                  <a:pt x="33758" y="117936"/>
                </a:lnTo>
                <a:lnTo>
                  <a:pt x="33331" y="118449"/>
                </a:lnTo>
                <a:lnTo>
                  <a:pt x="32818" y="118791"/>
                </a:lnTo>
                <a:lnTo>
                  <a:pt x="32305" y="119132"/>
                </a:lnTo>
                <a:lnTo>
                  <a:pt x="31621" y="119303"/>
                </a:lnTo>
                <a:lnTo>
                  <a:pt x="31023" y="119389"/>
                </a:lnTo>
                <a:lnTo>
                  <a:pt x="31023" y="119389"/>
                </a:lnTo>
                <a:close/>
                <a:moveTo>
                  <a:pt x="59482" y="108877"/>
                </a:moveTo>
                <a:lnTo>
                  <a:pt x="2479" y="108877"/>
                </a:lnTo>
                <a:lnTo>
                  <a:pt x="2479" y="13588"/>
                </a:lnTo>
                <a:lnTo>
                  <a:pt x="59482" y="13588"/>
                </a:lnTo>
                <a:lnTo>
                  <a:pt x="59482" y="108877"/>
                </a:ln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1983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41"/>
          <p:cNvSpPr txBox="1">
            <a:spLocks noGrp="1"/>
          </p:cNvSpPr>
          <p:nvPr>
            <p:ph type="title"/>
          </p:nvPr>
        </p:nvSpPr>
        <p:spPr>
          <a:xfrm>
            <a:off x="1773724" y="998223"/>
            <a:ext cx="2798275"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Step vi - </a:t>
            </a:r>
            <a:r>
              <a:rPr lang="en-IN" dirty="0">
                <a:solidFill>
                  <a:srgbClr val="FFB632"/>
                </a:solidFill>
              </a:rPr>
              <a:t>Splitting data</a:t>
            </a:r>
          </a:p>
        </p:txBody>
      </p:sp>
      <p:sp>
        <p:nvSpPr>
          <p:cNvPr id="688" name="Google Shape;688;p41"/>
          <p:cNvSpPr txBox="1">
            <a:spLocks noGrp="1"/>
          </p:cNvSpPr>
          <p:nvPr>
            <p:ph type="subTitle" idx="1"/>
          </p:nvPr>
        </p:nvSpPr>
        <p:spPr>
          <a:xfrm>
            <a:off x="1773725" y="1645038"/>
            <a:ext cx="2230500" cy="78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 dirty="0"/>
              <a:t>Separating </a:t>
            </a:r>
            <a:r>
              <a:rPr lang="en" b="1" dirty="0">
                <a:solidFill>
                  <a:srgbClr val="FFB632"/>
                </a:solidFill>
              </a:rPr>
              <a:t>95%</a:t>
            </a:r>
            <a:r>
              <a:rPr lang="en" dirty="0"/>
              <a:t> data for </a:t>
            </a:r>
            <a:r>
              <a:rPr lang="en" b="1" dirty="0">
                <a:solidFill>
                  <a:srgbClr val="FFB632"/>
                </a:solidFill>
              </a:rPr>
              <a:t>training</a:t>
            </a:r>
            <a:r>
              <a:rPr lang="en" dirty="0"/>
              <a:t> and </a:t>
            </a:r>
            <a:r>
              <a:rPr lang="en" b="1" dirty="0">
                <a:solidFill>
                  <a:srgbClr val="FFB632"/>
                </a:solidFill>
              </a:rPr>
              <a:t>5%</a:t>
            </a:r>
            <a:r>
              <a:rPr lang="en" dirty="0"/>
              <a:t> data for </a:t>
            </a:r>
            <a:r>
              <a:rPr lang="en" dirty="0">
                <a:solidFill>
                  <a:srgbClr val="FFB632"/>
                </a:solidFill>
              </a:rPr>
              <a:t>testing</a:t>
            </a:r>
            <a:endParaRPr dirty="0">
              <a:solidFill>
                <a:srgbClr val="FFB632"/>
              </a:solidFill>
            </a:endParaRPr>
          </a:p>
        </p:txBody>
      </p:sp>
      <p:sp>
        <p:nvSpPr>
          <p:cNvPr id="689" name="Google Shape;689;p41"/>
          <p:cNvSpPr txBox="1">
            <a:spLocks noGrp="1"/>
          </p:cNvSpPr>
          <p:nvPr>
            <p:ph type="title" idx="2"/>
          </p:nvPr>
        </p:nvSpPr>
        <p:spPr>
          <a:xfrm>
            <a:off x="3526488" y="2663284"/>
            <a:ext cx="3848200" cy="443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Step vii - </a:t>
            </a:r>
            <a:r>
              <a:rPr lang="en-IN" dirty="0">
                <a:solidFill>
                  <a:srgbClr val="FFB632"/>
                </a:solidFill>
              </a:rPr>
              <a:t>Transforming Dataset</a:t>
            </a:r>
          </a:p>
        </p:txBody>
      </p:sp>
      <p:sp>
        <p:nvSpPr>
          <p:cNvPr id="690" name="Google Shape;690;p41"/>
          <p:cNvSpPr txBox="1">
            <a:spLocks noGrp="1"/>
          </p:cNvSpPr>
          <p:nvPr>
            <p:ph type="subTitle" idx="3"/>
          </p:nvPr>
        </p:nvSpPr>
        <p:spPr>
          <a:xfrm>
            <a:off x="4004225" y="3310099"/>
            <a:ext cx="3370463" cy="78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hlink"/>
              </a:buClr>
              <a:buSzPts val="1100"/>
              <a:buFont typeface="Arial"/>
              <a:buNone/>
            </a:pPr>
            <a:r>
              <a:rPr lang="en-US" dirty="0"/>
              <a:t>Fitting the </a:t>
            </a:r>
            <a:r>
              <a:rPr lang="en-US" b="1" dirty="0">
                <a:solidFill>
                  <a:srgbClr val="FFB632"/>
                </a:solidFill>
              </a:rPr>
              <a:t>TF-IDF Vectorizer </a:t>
            </a:r>
            <a:r>
              <a:rPr lang="en-US" dirty="0">
                <a:solidFill>
                  <a:schemeClr val="tx1"/>
                </a:solidFill>
              </a:rPr>
              <a:t>which Transforms text to </a:t>
            </a:r>
            <a:r>
              <a:rPr lang="en-US" b="1" dirty="0">
                <a:solidFill>
                  <a:srgbClr val="FFB632"/>
                </a:solidFill>
              </a:rPr>
              <a:t>feature vectors </a:t>
            </a:r>
            <a:r>
              <a:rPr lang="en-US" dirty="0">
                <a:solidFill>
                  <a:schemeClr val="tx1"/>
                </a:solidFill>
              </a:rPr>
              <a:t>that can be used as input to </a:t>
            </a:r>
            <a:r>
              <a:rPr lang="en-US" b="1" dirty="0">
                <a:solidFill>
                  <a:srgbClr val="FFB632"/>
                </a:solidFill>
              </a:rPr>
              <a:t>estimator</a:t>
            </a:r>
            <a:r>
              <a:rPr lang="en-US" dirty="0">
                <a:solidFill>
                  <a:schemeClr val="tx1"/>
                </a:solidFill>
              </a:rPr>
              <a:t>.</a:t>
            </a:r>
          </a:p>
        </p:txBody>
      </p:sp>
      <p:cxnSp>
        <p:nvCxnSpPr>
          <p:cNvPr id="692" name="Google Shape;692;p41"/>
          <p:cNvCxnSpPr/>
          <p:nvPr/>
        </p:nvCxnSpPr>
        <p:spPr>
          <a:xfrm>
            <a:off x="1834521" y="1625648"/>
            <a:ext cx="2051100" cy="0"/>
          </a:xfrm>
          <a:prstGeom prst="straightConnector1">
            <a:avLst/>
          </a:prstGeom>
          <a:noFill/>
          <a:ln w="9525" cap="flat" cmpd="sng">
            <a:solidFill>
              <a:schemeClr val="dk1"/>
            </a:solidFill>
            <a:prstDash val="solid"/>
            <a:round/>
            <a:headEnd type="none" w="med" len="med"/>
            <a:tailEnd type="none" w="med" len="med"/>
          </a:ln>
        </p:spPr>
      </p:cxnSp>
      <p:sp>
        <p:nvSpPr>
          <p:cNvPr id="693" name="Google Shape;693;p41"/>
          <p:cNvSpPr/>
          <p:nvPr/>
        </p:nvSpPr>
        <p:spPr>
          <a:xfrm>
            <a:off x="713983" y="1348568"/>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1"/>
          <p:cNvSpPr/>
          <p:nvPr/>
        </p:nvSpPr>
        <p:spPr>
          <a:xfrm>
            <a:off x="7553473" y="3013629"/>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5" name="Google Shape;695;p41"/>
          <p:cNvCxnSpPr>
            <a:cxnSpLocks/>
          </p:cNvCxnSpPr>
          <p:nvPr/>
        </p:nvCxnSpPr>
        <p:spPr>
          <a:xfrm>
            <a:off x="3666735" y="3279658"/>
            <a:ext cx="3647140" cy="11063"/>
          </a:xfrm>
          <a:prstGeom prst="straightConnector1">
            <a:avLst/>
          </a:prstGeom>
          <a:noFill/>
          <a:ln w="9525" cap="flat" cmpd="sng">
            <a:solidFill>
              <a:schemeClr val="dk1"/>
            </a:solidFill>
            <a:prstDash val="solid"/>
            <a:round/>
            <a:headEnd type="none" w="med" len="med"/>
            <a:tailEnd type="none" w="med" len="med"/>
          </a:ln>
        </p:spPr>
      </p:cxnSp>
      <p:sp>
        <p:nvSpPr>
          <p:cNvPr id="696" name="Google Shape;696;p41"/>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97" name="Google Shape;697;p41"/>
          <p:cNvSpPr/>
          <p:nvPr/>
        </p:nvSpPr>
        <p:spPr>
          <a:xfrm rot="7198710">
            <a:off x="820086" y="336881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41"/>
          <p:cNvGrpSpPr/>
          <p:nvPr/>
        </p:nvGrpSpPr>
        <p:grpSpPr>
          <a:xfrm>
            <a:off x="7466519" y="1006366"/>
            <a:ext cx="953591" cy="334099"/>
            <a:chOff x="2271950" y="2722775"/>
            <a:chExt cx="575875" cy="201775"/>
          </a:xfrm>
        </p:grpSpPr>
        <p:sp>
          <p:nvSpPr>
            <p:cNvPr id="699" name="Google Shape;699;p4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41"/>
          <p:cNvSpPr/>
          <p:nvPr/>
        </p:nvSpPr>
        <p:spPr>
          <a:xfrm>
            <a:off x="2039925" y="32525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a:off x="2842313" y="3913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p:cNvSpPr/>
          <p:nvPr/>
        </p:nvSpPr>
        <p:spPr>
          <a:xfrm>
            <a:off x="5239075" y="1543894"/>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a:off x="7873188" y="1652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p:cNvSpPr/>
          <p:nvPr/>
        </p:nvSpPr>
        <p:spPr>
          <a:xfrm>
            <a:off x="6836438" y="100637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a:off x="8084327" y="191086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p:cNvSpPr/>
          <p:nvPr/>
        </p:nvSpPr>
        <p:spPr>
          <a:xfrm rot="-1685758">
            <a:off x="2484228" y="37617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a:off x="7253088" y="7068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rot="-1685758">
            <a:off x="5822966" y="826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6236062" y="1367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a:off x="3526488" y="42909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1"/>
          <p:cNvSpPr/>
          <p:nvPr/>
        </p:nvSpPr>
        <p:spPr>
          <a:xfrm>
            <a:off x="4261262" y="2374792"/>
            <a:ext cx="621486" cy="647845"/>
          </a:xfrm>
          <a:prstGeom prst="rect">
            <a:avLst/>
          </a:prstGeom>
        </p:spPr>
        <p:txBody>
          <a:bodyPr>
            <a:prstTxWarp prst="textPlain">
              <a:avLst/>
            </a:prstTxWarp>
          </a:bodyPr>
          <a:lstStyle/>
          <a:p>
            <a:pPr lvl="0" algn="ctr"/>
            <a:endParaRPr b="0" i="0" dirty="0">
              <a:ln w="9525" cap="flat" cmpd="sng">
                <a:solidFill>
                  <a:schemeClr val="dk1"/>
                </a:solidFill>
                <a:prstDash val="solid"/>
                <a:round/>
                <a:headEnd type="none" w="sm" len="sm"/>
                <a:tailEnd type="none" w="sm" len="sm"/>
              </a:ln>
              <a:noFill/>
              <a:latin typeface="Bebas Neue"/>
            </a:endParaRPr>
          </a:p>
        </p:txBody>
      </p:sp>
      <p:sp>
        <p:nvSpPr>
          <p:cNvPr id="717" name="Google Shape;717;p41"/>
          <p:cNvSpPr/>
          <p:nvPr/>
        </p:nvSpPr>
        <p:spPr>
          <a:xfrm rot="7201932">
            <a:off x="1199737" y="40517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a:off x="2057089" y="418249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9" name="Google Shape;719;p41"/>
          <p:cNvGrpSpPr/>
          <p:nvPr/>
        </p:nvGrpSpPr>
        <p:grpSpPr>
          <a:xfrm>
            <a:off x="932865" y="1567415"/>
            <a:ext cx="438779" cy="438759"/>
            <a:chOff x="1322640" y="3567702"/>
            <a:chExt cx="437728" cy="437708"/>
          </a:xfrm>
        </p:grpSpPr>
        <p:sp>
          <p:nvSpPr>
            <p:cNvPr id="720" name="Google Shape;720;p41"/>
            <p:cNvSpPr/>
            <p:nvPr/>
          </p:nvSpPr>
          <p:spPr>
            <a:xfrm>
              <a:off x="1331674" y="3567702"/>
              <a:ext cx="198967" cy="43088"/>
            </a:xfrm>
            <a:custGeom>
              <a:avLst/>
              <a:gdLst/>
              <a:ahLst/>
              <a:cxnLst/>
              <a:rect l="l" t="t" r="r" b="b"/>
              <a:pathLst>
                <a:path w="9845" h="2132" extrusionOk="0">
                  <a:moveTo>
                    <a:pt x="650" y="0"/>
                  </a:moveTo>
                  <a:cubicBezTo>
                    <a:pt x="284" y="0"/>
                    <a:pt x="0" y="285"/>
                    <a:pt x="0" y="650"/>
                  </a:cubicBezTo>
                  <a:lnTo>
                    <a:pt x="0" y="2132"/>
                  </a:lnTo>
                  <a:lnTo>
                    <a:pt x="9845" y="2132"/>
                  </a:lnTo>
                  <a:lnTo>
                    <a:pt x="8708" y="305"/>
                  </a:lnTo>
                  <a:cubicBezTo>
                    <a:pt x="8586" y="122"/>
                    <a:pt x="8383" y="0"/>
                    <a:pt x="8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1"/>
            <p:cNvSpPr/>
            <p:nvPr/>
          </p:nvSpPr>
          <p:spPr>
            <a:xfrm>
              <a:off x="1396063" y="3720308"/>
              <a:ext cx="81244" cy="81648"/>
            </a:xfrm>
            <a:custGeom>
              <a:avLst/>
              <a:gdLst/>
              <a:ahLst/>
              <a:cxnLst/>
              <a:rect l="l" t="t" r="r" b="b"/>
              <a:pathLst>
                <a:path w="4020" h="4040" extrusionOk="0">
                  <a:moveTo>
                    <a:pt x="1" y="0"/>
                  </a:moveTo>
                  <a:lnTo>
                    <a:pt x="1" y="4039"/>
                  </a:lnTo>
                  <a:lnTo>
                    <a:pt x="4020" y="4039"/>
                  </a:lnTo>
                  <a:lnTo>
                    <a:pt x="40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1"/>
            <p:cNvSpPr/>
            <p:nvPr/>
          </p:nvSpPr>
          <p:spPr>
            <a:xfrm>
              <a:off x="1322640" y="3636214"/>
              <a:ext cx="437728" cy="369196"/>
            </a:xfrm>
            <a:custGeom>
              <a:avLst/>
              <a:gdLst/>
              <a:ahLst/>
              <a:cxnLst/>
              <a:rect l="l" t="t" r="r" b="b"/>
              <a:pathLst>
                <a:path w="21659" h="18268" extrusionOk="0">
                  <a:moveTo>
                    <a:pt x="18959" y="4283"/>
                  </a:moveTo>
                  <a:cubicBezTo>
                    <a:pt x="19304" y="4283"/>
                    <a:pt x="19588" y="4567"/>
                    <a:pt x="19588" y="4912"/>
                  </a:cubicBezTo>
                  <a:cubicBezTo>
                    <a:pt x="19588" y="5257"/>
                    <a:pt x="19304" y="5541"/>
                    <a:pt x="18959" y="5541"/>
                  </a:cubicBezTo>
                  <a:lnTo>
                    <a:pt x="13093" y="5541"/>
                  </a:lnTo>
                  <a:cubicBezTo>
                    <a:pt x="12727" y="5541"/>
                    <a:pt x="12443" y="5257"/>
                    <a:pt x="12443" y="4912"/>
                  </a:cubicBezTo>
                  <a:cubicBezTo>
                    <a:pt x="12443" y="4567"/>
                    <a:pt x="12727" y="4283"/>
                    <a:pt x="13093" y="4283"/>
                  </a:cubicBezTo>
                  <a:close/>
                  <a:moveTo>
                    <a:pt x="18959" y="6820"/>
                  </a:moveTo>
                  <a:cubicBezTo>
                    <a:pt x="19304" y="6820"/>
                    <a:pt x="19588" y="7104"/>
                    <a:pt x="19588" y="7449"/>
                  </a:cubicBezTo>
                  <a:cubicBezTo>
                    <a:pt x="19588" y="7794"/>
                    <a:pt x="19304" y="8079"/>
                    <a:pt x="18959" y="8079"/>
                  </a:cubicBezTo>
                  <a:lnTo>
                    <a:pt x="13093" y="8079"/>
                  </a:lnTo>
                  <a:cubicBezTo>
                    <a:pt x="12727" y="8079"/>
                    <a:pt x="12443" y="7794"/>
                    <a:pt x="12443" y="7449"/>
                  </a:cubicBezTo>
                  <a:cubicBezTo>
                    <a:pt x="12443" y="7104"/>
                    <a:pt x="12727" y="6820"/>
                    <a:pt x="13093" y="6820"/>
                  </a:cubicBezTo>
                  <a:close/>
                  <a:moveTo>
                    <a:pt x="8363" y="2903"/>
                  </a:moveTo>
                  <a:cubicBezTo>
                    <a:pt x="8668" y="2903"/>
                    <a:pt x="8932" y="3146"/>
                    <a:pt x="8932" y="3471"/>
                  </a:cubicBezTo>
                  <a:lnTo>
                    <a:pt x="8932" y="8890"/>
                  </a:lnTo>
                  <a:cubicBezTo>
                    <a:pt x="8932" y="9215"/>
                    <a:pt x="8668" y="9459"/>
                    <a:pt x="8363" y="9459"/>
                  </a:cubicBezTo>
                  <a:lnTo>
                    <a:pt x="2924" y="9459"/>
                  </a:lnTo>
                  <a:cubicBezTo>
                    <a:pt x="2619" y="9459"/>
                    <a:pt x="2355" y="9215"/>
                    <a:pt x="2355" y="8890"/>
                  </a:cubicBezTo>
                  <a:lnTo>
                    <a:pt x="2355" y="3471"/>
                  </a:lnTo>
                  <a:cubicBezTo>
                    <a:pt x="2355" y="3146"/>
                    <a:pt x="2619" y="2903"/>
                    <a:pt x="2924" y="2903"/>
                  </a:cubicBezTo>
                  <a:close/>
                  <a:moveTo>
                    <a:pt x="447" y="0"/>
                  </a:moveTo>
                  <a:lnTo>
                    <a:pt x="447" y="11712"/>
                  </a:lnTo>
                  <a:cubicBezTo>
                    <a:pt x="447" y="12077"/>
                    <a:pt x="731" y="12361"/>
                    <a:pt x="1097" y="12361"/>
                  </a:cubicBezTo>
                  <a:lnTo>
                    <a:pt x="10190" y="12361"/>
                  </a:lnTo>
                  <a:lnTo>
                    <a:pt x="10190" y="14574"/>
                  </a:lnTo>
                  <a:cubicBezTo>
                    <a:pt x="9662" y="14777"/>
                    <a:pt x="9236" y="15203"/>
                    <a:pt x="9033" y="15731"/>
                  </a:cubicBezTo>
                  <a:lnTo>
                    <a:pt x="3695" y="15731"/>
                  </a:lnTo>
                  <a:cubicBezTo>
                    <a:pt x="3431" y="15000"/>
                    <a:pt x="2741" y="14472"/>
                    <a:pt x="1909" y="14472"/>
                  </a:cubicBezTo>
                  <a:cubicBezTo>
                    <a:pt x="853" y="14472"/>
                    <a:pt x="1" y="15325"/>
                    <a:pt x="1" y="16360"/>
                  </a:cubicBezTo>
                  <a:cubicBezTo>
                    <a:pt x="1" y="17415"/>
                    <a:pt x="853" y="18268"/>
                    <a:pt x="1909" y="18268"/>
                  </a:cubicBezTo>
                  <a:cubicBezTo>
                    <a:pt x="2741" y="18268"/>
                    <a:pt x="3431" y="17740"/>
                    <a:pt x="3695" y="17010"/>
                  </a:cubicBezTo>
                  <a:lnTo>
                    <a:pt x="9033" y="17010"/>
                  </a:lnTo>
                  <a:cubicBezTo>
                    <a:pt x="9297" y="17740"/>
                    <a:pt x="10007" y="18268"/>
                    <a:pt x="10840" y="18268"/>
                  </a:cubicBezTo>
                  <a:cubicBezTo>
                    <a:pt x="11652" y="18268"/>
                    <a:pt x="12362" y="17740"/>
                    <a:pt x="12626" y="17010"/>
                  </a:cubicBezTo>
                  <a:lnTo>
                    <a:pt x="17964" y="17010"/>
                  </a:lnTo>
                  <a:cubicBezTo>
                    <a:pt x="18228" y="17740"/>
                    <a:pt x="18918" y="18268"/>
                    <a:pt x="19750" y="18268"/>
                  </a:cubicBezTo>
                  <a:cubicBezTo>
                    <a:pt x="20806" y="18268"/>
                    <a:pt x="21658" y="17415"/>
                    <a:pt x="21658" y="16360"/>
                  </a:cubicBezTo>
                  <a:cubicBezTo>
                    <a:pt x="21658" y="15325"/>
                    <a:pt x="20806" y="14472"/>
                    <a:pt x="19750" y="14472"/>
                  </a:cubicBezTo>
                  <a:cubicBezTo>
                    <a:pt x="18918" y="14472"/>
                    <a:pt x="18228" y="15000"/>
                    <a:pt x="17964" y="15731"/>
                  </a:cubicBezTo>
                  <a:lnTo>
                    <a:pt x="12626" y="15731"/>
                  </a:lnTo>
                  <a:cubicBezTo>
                    <a:pt x="12443" y="15203"/>
                    <a:pt x="11997" y="14777"/>
                    <a:pt x="11469" y="14574"/>
                  </a:cubicBezTo>
                  <a:lnTo>
                    <a:pt x="11469" y="12361"/>
                  </a:lnTo>
                  <a:lnTo>
                    <a:pt x="20582" y="12361"/>
                  </a:lnTo>
                  <a:cubicBezTo>
                    <a:pt x="20928" y="12361"/>
                    <a:pt x="21212" y="12077"/>
                    <a:pt x="21212" y="11712"/>
                  </a:cubicBezTo>
                  <a:lnTo>
                    <a:pt x="21212" y="629"/>
                  </a:lnTo>
                  <a:cubicBezTo>
                    <a:pt x="21212" y="284"/>
                    <a:pt x="20928" y="0"/>
                    <a:pt x="205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 name="Google Shape;723;p41"/>
          <p:cNvGrpSpPr/>
          <p:nvPr/>
        </p:nvGrpSpPr>
        <p:grpSpPr>
          <a:xfrm>
            <a:off x="7772355" y="3279658"/>
            <a:ext cx="438779" cy="344395"/>
            <a:chOff x="4946475" y="3016009"/>
            <a:chExt cx="437728" cy="343570"/>
          </a:xfrm>
        </p:grpSpPr>
        <p:sp>
          <p:nvSpPr>
            <p:cNvPr id="724" name="Google Shape;724;p41"/>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9" name="Google Shape;729;p41">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1">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732" name="Google Shape;732;p41">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733" name="Google Shape;733;p41">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734" name="Google Shape;734;p41"/>
          <p:cNvGrpSpPr/>
          <p:nvPr/>
        </p:nvGrpSpPr>
        <p:grpSpPr>
          <a:xfrm>
            <a:off x="706038" y="312972"/>
            <a:ext cx="140222" cy="140409"/>
            <a:chOff x="2741000" y="199475"/>
            <a:chExt cx="191953" cy="192210"/>
          </a:xfrm>
        </p:grpSpPr>
        <p:sp>
          <p:nvSpPr>
            <p:cNvPr id="735" name="Google Shape;735;p41"/>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1"/>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1"/>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1"/>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1"/>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1"/>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4" name="Google Shape;744;p41">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r>
              <a:rPr lang="en-US" dirty="0"/>
              <a:t>Step viii - </a:t>
            </a:r>
            <a:r>
              <a:rPr lang="en-US" b="1" dirty="0">
                <a:solidFill>
                  <a:srgbClr val="FFB632"/>
                </a:solidFill>
                <a:latin typeface="Arimo"/>
                <a:ea typeface="Arimo"/>
                <a:cs typeface="Arimo"/>
                <a:sym typeface="Arimo"/>
              </a:rPr>
              <a:t>Function For Model Evaluation</a:t>
            </a:r>
            <a:endParaRPr lang="en-US" dirty="0"/>
          </a:p>
        </p:txBody>
      </p:sp>
      <p:sp>
        <p:nvSpPr>
          <p:cNvPr id="355" name="Google Shape;355;p36"/>
          <p:cNvSpPr txBox="1">
            <a:spLocks noGrp="1"/>
          </p:cNvSpPr>
          <p:nvPr>
            <p:ph type="subTitle" idx="1"/>
          </p:nvPr>
        </p:nvSpPr>
        <p:spPr>
          <a:xfrm>
            <a:off x="737815" y="1829464"/>
            <a:ext cx="6745541" cy="245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US" dirty="0"/>
              <a:t>After training the model we then apply the </a:t>
            </a:r>
            <a:r>
              <a:rPr lang="en-US" b="1" dirty="0">
                <a:solidFill>
                  <a:srgbClr val="FFB632"/>
                </a:solidFill>
              </a:rPr>
              <a:t>evaluation measures </a:t>
            </a:r>
            <a:r>
              <a:rPr lang="en-US" dirty="0"/>
              <a:t>to check how the model is performing. Accordingly, we use the following evaluation parameters to check the performance of the models respectively :</a:t>
            </a:r>
          </a:p>
          <a:p>
            <a:pPr marL="0" lvl="0" indent="0" algn="l" rtl="0">
              <a:spcBef>
                <a:spcPts val="0"/>
              </a:spcBef>
              <a:spcAft>
                <a:spcPts val="0"/>
              </a:spcAft>
              <a:buClr>
                <a:schemeClr val="hlink"/>
              </a:buClr>
              <a:buSzPts val="1100"/>
              <a:buFont typeface="Arial"/>
              <a:buNone/>
            </a:pPr>
            <a:endParaRPr lang="en-US" dirty="0"/>
          </a:p>
          <a:p>
            <a:pPr marL="285750" indent="-285750">
              <a:buClr>
                <a:srgbClr val="FFB632"/>
              </a:buClr>
              <a:buSzPts val="1100"/>
            </a:pPr>
            <a:r>
              <a:rPr lang="en-US" dirty="0"/>
              <a:t>Accuracy Score</a:t>
            </a:r>
          </a:p>
          <a:p>
            <a:pPr marL="285750" indent="-285750">
              <a:buClr>
                <a:srgbClr val="FFB632"/>
              </a:buClr>
              <a:buSzPts val="1100"/>
            </a:pPr>
            <a:r>
              <a:rPr lang="en-US" dirty="0"/>
              <a:t>Confusion Matrix with Plot</a:t>
            </a:r>
          </a:p>
          <a:p>
            <a:pPr marL="285750" indent="-285750">
              <a:buClr>
                <a:srgbClr val="FFB632"/>
              </a:buClr>
              <a:buSzPts val="1100"/>
            </a:pPr>
            <a:r>
              <a:rPr lang="en-US" dirty="0"/>
              <a:t>ROC-AUC Curve</a:t>
            </a:r>
          </a:p>
        </p:txBody>
      </p:sp>
      <p:grpSp>
        <p:nvGrpSpPr>
          <p:cNvPr id="359" name="Google Shape;359;p36"/>
          <p:cNvGrpSpPr/>
          <p:nvPr/>
        </p:nvGrpSpPr>
        <p:grpSpPr>
          <a:xfrm>
            <a:off x="4682297" y="2967246"/>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3502455" y="2873174"/>
            <a:ext cx="491456" cy="488949"/>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839533" y="4228348"/>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738037" y="69429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43685" y="243403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380" name="Google Shape;380;p36">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5;p34">
            <a:extLst>
              <a:ext uri="{FF2B5EF4-FFF2-40B4-BE49-F238E27FC236}">
                <a16:creationId xmlns:a16="http://schemas.microsoft.com/office/drawing/2014/main" id="{4476457D-780C-4FB9-9B77-71F840E62D55}"/>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tx1"/>
                </a:solidFill>
                <a:latin typeface="Bebas Neue"/>
                <a:ea typeface="Bebas Neue"/>
                <a:cs typeface="Bebas Neue"/>
                <a:sym typeface="Bebas Neue"/>
              </a:rPr>
              <a:t>sentibot</a:t>
            </a:r>
            <a:endParaRPr dirty="0">
              <a:solidFill>
                <a:schemeClr val="tx1"/>
              </a:solidFill>
            </a:endParaRPr>
          </a:p>
        </p:txBody>
      </p:sp>
    </p:spTree>
    <p:extLst>
      <p:ext uri="{BB962C8B-B14F-4D97-AF65-F5344CB8AC3E}">
        <p14:creationId xmlns:p14="http://schemas.microsoft.com/office/powerpoint/2010/main" val="1652239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r>
              <a:rPr lang="en-US" dirty="0"/>
              <a:t>Step ix - </a:t>
            </a:r>
            <a:r>
              <a:rPr lang="en-US" b="1" dirty="0">
                <a:solidFill>
                  <a:srgbClr val="FFB632"/>
                </a:solidFill>
                <a:latin typeface="Arimo"/>
                <a:ea typeface="Arimo"/>
                <a:cs typeface="Arimo"/>
                <a:sym typeface="Arimo"/>
              </a:rPr>
              <a:t>Model Building</a:t>
            </a:r>
            <a:endParaRPr lang="en-US" dirty="0"/>
          </a:p>
        </p:txBody>
      </p:sp>
      <p:sp>
        <p:nvSpPr>
          <p:cNvPr id="355" name="Google Shape;355;p36"/>
          <p:cNvSpPr txBox="1">
            <a:spLocks noGrp="1"/>
          </p:cNvSpPr>
          <p:nvPr>
            <p:ph type="subTitle" idx="1"/>
          </p:nvPr>
        </p:nvSpPr>
        <p:spPr>
          <a:xfrm>
            <a:off x="737815" y="1304265"/>
            <a:ext cx="6745541" cy="245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US" dirty="0"/>
              <a:t>In the problem statement we have used three different models respectively :</a:t>
            </a:r>
          </a:p>
          <a:p>
            <a:pPr marL="0" lvl="0" indent="0" algn="l" rtl="0">
              <a:spcBef>
                <a:spcPts val="0"/>
              </a:spcBef>
              <a:spcAft>
                <a:spcPts val="0"/>
              </a:spcAft>
              <a:buClr>
                <a:schemeClr val="hlink"/>
              </a:buClr>
              <a:buSzPts val="1100"/>
              <a:buFont typeface="Arial"/>
              <a:buNone/>
            </a:pPr>
            <a:endParaRPr lang="en-US" dirty="0"/>
          </a:p>
          <a:p>
            <a:pPr marL="285750" indent="-285750">
              <a:buClr>
                <a:srgbClr val="FFB632"/>
              </a:buClr>
              <a:buSzPts val="1100"/>
            </a:pPr>
            <a:r>
              <a:rPr lang="en-US" dirty="0"/>
              <a:t>Bernoulli Naive Bayes</a:t>
            </a:r>
          </a:p>
          <a:p>
            <a:pPr marL="285750" indent="-285750">
              <a:buClr>
                <a:srgbClr val="FFB632"/>
              </a:buClr>
              <a:buSzPts val="1100"/>
            </a:pPr>
            <a:r>
              <a:rPr lang="en-US" dirty="0"/>
              <a:t>SVM (Support Vector Machine)</a:t>
            </a:r>
          </a:p>
          <a:p>
            <a:pPr marL="285750" indent="-285750">
              <a:buClr>
                <a:srgbClr val="FFB632"/>
              </a:buClr>
              <a:buSzPts val="1100"/>
            </a:pPr>
            <a:r>
              <a:rPr lang="en-US" dirty="0"/>
              <a:t>Logistic Regression</a:t>
            </a:r>
          </a:p>
          <a:p>
            <a:pPr marL="0" lvl="0" indent="0" algn="l" rtl="0">
              <a:spcBef>
                <a:spcPts val="0"/>
              </a:spcBef>
              <a:spcAft>
                <a:spcPts val="0"/>
              </a:spcAft>
              <a:buClr>
                <a:schemeClr val="hlink"/>
              </a:buClr>
              <a:buSzPts val="1100"/>
              <a:buFont typeface="Arial"/>
              <a:buNone/>
            </a:pPr>
            <a:endParaRPr lang="en-US" dirty="0"/>
          </a:p>
          <a:p>
            <a:pPr marL="0" lvl="0" indent="0" algn="l" rtl="0">
              <a:spcBef>
                <a:spcPts val="0"/>
              </a:spcBef>
              <a:spcAft>
                <a:spcPts val="0"/>
              </a:spcAft>
              <a:buClr>
                <a:schemeClr val="hlink"/>
              </a:buClr>
              <a:buSzPts val="1100"/>
              <a:buFont typeface="Arial"/>
              <a:buNone/>
            </a:pPr>
            <a:r>
              <a:rPr lang="en-US" dirty="0"/>
              <a:t>The idea behind choosing these models is that we want to try all the classifiers on the dataset ranging from simple ones to complex models and then try to find out the one which gives the best performance among them.</a:t>
            </a:r>
          </a:p>
        </p:txBody>
      </p:sp>
      <p:grpSp>
        <p:nvGrpSpPr>
          <p:cNvPr id="359" name="Google Shape;359;p36"/>
          <p:cNvGrpSpPr/>
          <p:nvPr/>
        </p:nvGrpSpPr>
        <p:grpSpPr>
          <a:xfrm>
            <a:off x="4650946" y="3867102"/>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3011136" y="3833582"/>
            <a:ext cx="491456" cy="488949"/>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839533" y="4228348"/>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738037" y="69429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43685" y="243403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380" name="Google Shape;380;p36">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5;p34">
            <a:extLst>
              <a:ext uri="{FF2B5EF4-FFF2-40B4-BE49-F238E27FC236}">
                <a16:creationId xmlns:a16="http://schemas.microsoft.com/office/drawing/2014/main" id="{4476457D-780C-4FB9-9B77-71F840E62D55}"/>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tx1"/>
                </a:solidFill>
                <a:latin typeface="Bebas Neue"/>
                <a:ea typeface="Bebas Neue"/>
                <a:cs typeface="Bebas Neue"/>
                <a:sym typeface="Bebas Neue"/>
              </a:rPr>
              <a:t>sentibot</a:t>
            </a:r>
            <a:endParaRPr dirty="0">
              <a:solidFill>
                <a:schemeClr val="tx1"/>
              </a:solidFill>
            </a:endParaRPr>
          </a:p>
        </p:txBody>
      </p:sp>
    </p:spTree>
    <p:extLst>
      <p:ext uri="{BB962C8B-B14F-4D97-AF65-F5344CB8AC3E}">
        <p14:creationId xmlns:p14="http://schemas.microsoft.com/office/powerpoint/2010/main" val="3208337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2"/>
        <p:cNvGrpSpPr/>
        <p:nvPr/>
      </p:nvGrpSpPr>
      <p:grpSpPr>
        <a:xfrm>
          <a:off x="0" y="0"/>
          <a:ext cx="0" cy="0"/>
          <a:chOff x="0" y="0"/>
          <a:chExt cx="0" cy="0"/>
        </a:xfrm>
      </p:grpSpPr>
      <p:sp>
        <p:nvSpPr>
          <p:cNvPr id="1055" name="Google Shape;1055;p46"/>
          <p:cNvSpPr/>
          <p:nvPr/>
        </p:nvSpPr>
        <p:spPr>
          <a:xfrm>
            <a:off x="1973163" y="27846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6"/>
          <p:cNvSpPr/>
          <p:nvPr/>
        </p:nvSpPr>
        <p:spPr>
          <a:xfrm>
            <a:off x="4323201" y="41754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6"/>
          <p:cNvSpPr/>
          <p:nvPr/>
        </p:nvSpPr>
        <p:spPr>
          <a:xfrm rot="-1685758">
            <a:off x="4253003" y="33044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6"/>
          <p:cNvSpPr/>
          <p:nvPr/>
        </p:nvSpPr>
        <p:spPr>
          <a:xfrm>
            <a:off x="846238" y="25699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gradFill>
            <a:gsLst>
              <a:gs pos="0">
                <a:schemeClr val="accent1"/>
              </a:gs>
              <a:gs pos="100000">
                <a:schemeClr val="lt2"/>
              </a:gs>
            </a:gsLst>
            <a:lin ang="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6"/>
          <p:cNvSpPr/>
          <p:nvPr/>
        </p:nvSpPr>
        <p:spPr>
          <a:xfrm rot="-1685758">
            <a:off x="746378" y="23489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6"/>
          <p:cNvSpPr/>
          <p:nvPr/>
        </p:nvSpPr>
        <p:spPr>
          <a:xfrm>
            <a:off x="1203076" y="28630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6">
            <a:hlinkClick r:id="rId4"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066" name="Google Shape;1066;p46">
            <a:hlinkClick r:id="rId5"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067" name="Google Shape;1067;p4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068" name="Google Shape;1068;p46"/>
          <p:cNvGrpSpPr/>
          <p:nvPr/>
        </p:nvGrpSpPr>
        <p:grpSpPr>
          <a:xfrm>
            <a:off x="706038" y="312972"/>
            <a:ext cx="140222" cy="140409"/>
            <a:chOff x="2741000" y="199475"/>
            <a:chExt cx="191953" cy="192210"/>
          </a:xfrm>
        </p:grpSpPr>
        <p:sp>
          <p:nvSpPr>
            <p:cNvPr id="1069" name="Google Shape;1069;p4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8" name="Google Shape;1078;p46">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C08000AF-5462-436A-993C-E7E193B5BFBB}"/>
              </a:ext>
            </a:extLst>
          </p:cNvPr>
          <p:cNvPicPr>
            <a:picLocks noChangeAspect="1"/>
          </p:cNvPicPr>
          <p:nvPr/>
        </p:nvPicPr>
        <p:blipFill>
          <a:blip r:embed="rId7"/>
          <a:srcRect/>
          <a:stretch/>
        </p:blipFill>
        <p:spPr>
          <a:xfrm>
            <a:off x="5440650" y="1189087"/>
            <a:ext cx="2991417" cy="3211125"/>
          </a:xfrm>
          <a:prstGeom prst="rect">
            <a:avLst/>
          </a:prstGeom>
        </p:spPr>
      </p:pic>
      <p:pic>
        <p:nvPicPr>
          <p:cNvPr id="7" name="Picture 6">
            <a:extLst>
              <a:ext uri="{FF2B5EF4-FFF2-40B4-BE49-F238E27FC236}">
                <a16:creationId xmlns:a16="http://schemas.microsoft.com/office/drawing/2014/main" id="{BC71854F-8649-4858-92BD-F29AC4ACACF7}"/>
              </a:ext>
            </a:extLst>
          </p:cNvPr>
          <p:cNvPicPr>
            <a:picLocks noChangeAspect="1"/>
          </p:cNvPicPr>
          <p:nvPr/>
        </p:nvPicPr>
        <p:blipFill>
          <a:blip r:embed="rId8"/>
          <a:srcRect/>
          <a:stretch/>
        </p:blipFill>
        <p:spPr>
          <a:xfrm>
            <a:off x="703134" y="1855383"/>
            <a:ext cx="4023955" cy="2544830"/>
          </a:xfrm>
          <a:prstGeom prst="rect">
            <a:avLst/>
          </a:prstGeom>
        </p:spPr>
      </p:pic>
      <p:sp>
        <p:nvSpPr>
          <p:cNvPr id="36" name="Google Shape;245;p34">
            <a:extLst>
              <a:ext uri="{FF2B5EF4-FFF2-40B4-BE49-F238E27FC236}">
                <a16:creationId xmlns:a16="http://schemas.microsoft.com/office/drawing/2014/main" id="{ED215897-E228-4EF6-AB77-DC80BD6E6168}"/>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tx1"/>
                </a:solidFill>
                <a:latin typeface="Bebas Neue"/>
                <a:ea typeface="Bebas Neue"/>
                <a:cs typeface="Bebas Neue"/>
                <a:sym typeface="Bebas Neue"/>
              </a:rPr>
              <a:t>sentibot</a:t>
            </a:r>
            <a:endParaRPr dirty="0">
              <a:solidFill>
                <a:schemeClr val="tx1"/>
              </a:solidFill>
            </a:endParaRPr>
          </a:p>
        </p:txBody>
      </p:sp>
      <p:sp>
        <p:nvSpPr>
          <p:cNvPr id="37" name="Google Shape;372;p36">
            <a:extLst>
              <a:ext uri="{FF2B5EF4-FFF2-40B4-BE49-F238E27FC236}">
                <a16:creationId xmlns:a16="http://schemas.microsoft.com/office/drawing/2014/main" id="{E8752327-171B-468A-A5F8-98966EADCA30}"/>
              </a:ext>
            </a:extLst>
          </p:cNvPr>
          <p:cNvSpPr/>
          <p:nvPr/>
        </p:nvSpPr>
        <p:spPr>
          <a:xfrm rot="5400000">
            <a:off x="4873786" y="2757444"/>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65;p36">
            <a:extLst>
              <a:ext uri="{FF2B5EF4-FFF2-40B4-BE49-F238E27FC236}">
                <a16:creationId xmlns:a16="http://schemas.microsoft.com/office/drawing/2014/main" id="{98C7A685-ECCF-429C-825D-5EE7A19D3CAE}"/>
              </a:ext>
            </a:extLst>
          </p:cNvPr>
          <p:cNvSpPr/>
          <p:nvPr/>
        </p:nvSpPr>
        <p:spPr>
          <a:xfrm rot="7201932">
            <a:off x="637073" y="943842"/>
            <a:ext cx="491456" cy="488949"/>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Title 8">
            <a:extLst>
              <a:ext uri="{FF2B5EF4-FFF2-40B4-BE49-F238E27FC236}">
                <a16:creationId xmlns:a16="http://schemas.microsoft.com/office/drawing/2014/main" id="{02F5889A-C5F6-4CE1-A9AD-A1C1766EC47E}"/>
              </a:ext>
            </a:extLst>
          </p:cNvPr>
          <p:cNvSpPr>
            <a:spLocks noGrp="1"/>
          </p:cNvSpPr>
          <p:nvPr>
            <p:ph type="title"/>
          </p:nvPr>
        </p:nvSpPr>
        <p:spPr/>
        <p:txBody>
          <a:bodyPr/>
          <a:lstStyle/>
          <a:p>
            <a:endParaRPr lang="en-IN"/>
          </a:p>
        </p:txBody>
      </p:sp>
      <p:sp>
        <p:nvSpPr>
          <p:cNvPr id="43" name="Google Shape;1953;p63">
            <a:extLst>
              <a:ext uri="{FF2B5EF4-FFF2-40B4-BE49-F238E27FC236}">
                <a16:creationId xmlns:a16="http://schemas.microsoft.com/office/drawing/2014/main" id="{91A50959-1DB2-49B1-B0B1-58094EADC785}"/>
              </a:ext>
            </a:extLst>
          </p:cNvPr>
          <p:cNvSpPr txBox="1">
            <a:spLocks/>
          </p:cNvSpPr>
          <p:nvPr/>
        </p:nvSpPr>
        <p:spPr>
          <a:xfrm>
            <a:off x="1203076" y="814886"/>
            <a:ext cx="4172531" cy="7161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IN" dirty="0" err="1"/>
              <a:t>BnB</a:t>
            </a:r>
            <a:r>
              <a:rPr lang="en-IN" dirty="0"/>
              <a:t> </a:t>
            </a:r>
            <a:r>
              <a:rPr lang="en-IN" dirty="0">
                <a:solidFill>
                  <a:srgbClr val="FFB632"/>
                </a:solidFill>
              </a:rPr>
              <a:t>Model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7"/>
          <p:cNvSpPr txBox="1">
            <a:spLocks noGrp="1"/>
          </p:cNvSpPr>
          <p:nvPr>
            <p:ph type="subTitle" idx="1"/>
          </p:nvPr>
        </p:nvSpPr>
        <p:spPr>
          <a:xfrm>
            <a:off x="3192553" y="2312676"/>
            <a:ext cx="2571793" cy="156475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FFB632"/>
                </a:solidFill>
              </a:rPr>
              <a:t>Sentibot</a:t>
            </a:r>
            <a:r>
              <a:rPr lang="en" dirty="0"/>
              <a:t> does smart </a:t>
            </a:r>
            <a:r>
              <a:rPr lang="en-US" b="1" dirty="0">
                <a:solidFill>
                  <a:srgbClr val="FFB632"/>
                </a:solidFill>
              </a:rPr>
              <a:t>Sentiment Analysis</a:t>
            </a:r>
            <a:r>
              <a:rPr lang="en-US" b="1" dirty="0"/>
              <a:t> </a:t>
            </a:r>
            <a:r>
              <a:rPr lang="en-US" dirty="0"/>
              <a:t>which is a set of tools to identify and extract opinions and use them for the benefit of the </a:t>
            </a:r>
            <a:r>
              <a:rPr lang="en-US" b="1" dirty="0">
                <a:solidFill>
                  <a:srgbClr val="FFB632"/>
                </a:solidFill>
              </a:rPr>
              <a:t>Business Operation.</a:t>
            </a:r>
            <a:endParaRPr b="1" dirty="0">
              <a:solidFill>
                <a:srgbClr val="FFB632"/>
              </a:solidFill>
            </a:endParaRPr>
          </a:p>
        </p:txBody>
      </p:sp>
      <p:sp>
        <p:nvSpPr>
          <p:cNvPr id="398" name="Google Shape;398;p37"/>
          <p:cNvSpPr txBox="1">
            <a:spLocks noGrp="1"/>
          </p:cNvSpPr>
          <p:nvPr>
            <p:ph type="title"/>
          </p:nvPr>
        </p:nvSpPr>
        <p:spPr>
          <a:xfrm>
            <a:off x="2884928" y="1148413"/>
            <a:ext cx="3218112" cy="12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What is </a:t>
            </a:r>
            <a:r>
              <a:rPr lang="en" sz="4000" dirty="0">
                <a:solidFill>
                  <a:srgbClr val="FFB632"/>
                </a:solidFill>
              </a:rPr>
              <a:t>Sentibot?</a:t>
            </a:r>
            <a:endParaRPr sz="4000" dirty="0">
              <a:solidFill>
                <a:srgbClr val="FFB632"/>
              </a:solidFill>
            </a:endParaRPr>
          </a:p>
        </p:txBody>
      </p:sp>
      <p:grpSp>
        <p:nvGrpSpPr>
          <p:cNvPr id="400" name="Google Shape;400;p37"/>
          <p:cNvGrpSpPr/>
          <p:nvPr/>
        </p:nvGrpSpPr>
        <p:grpSpPr>
          <a:xfrm>
            <a:off x="2308150" y="1262488"/>
            <a:ext cx="65475" cy="397950"/>
            <a:chOff x="2551425" y="1409425"/>
            <a:chExt cx="65475" cy="397950"/>
          </a:xfrm>
        </p:grpSpPr>
        <p:sp>
          <p:nvSpPr>
            <p:cNvPr id="401" name="Google Shape;401;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7"/>
          <p:cNvGrpSpPr/>
          <p:nvPr/>
        </p:nvGrpSpPr>
        <p:grpSpPr>
          <a:xfrm>
            <a:off x="714300" y="922363"/>
            <a:ext cx="472550" cy="202200"/>
            <a:chOff x="1441900" y="2926313"/>
            <a:chExt cx="472550" cy="202200"/>
          </a:xfrm>
        </p:grpSpPr>
        <p:sp>
          <p:nvSpPr>
            <p:cNvPr id="412" name="Google Shape;412;p37"/>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37"/>
          <p:cNvGrpSpPr/>
          <p:nvPr/>
        </p:nvGrpSpPr>
        <p:grpSpPr>
          <a:xfrm>
            <a:off x="1093400" y="1043938"/>
            <a:ext cx="1043050" cy="1488400"/>
            <a:chOff x="910475" y="761863"/>
            <a:chExt cx="1043050" cy="1488400"/>
          </a:xfrm>
        </p:grpSpPr>
        <p:sp>
          <p:nvSpPr>
            <p:cNvPr id="418" name="Google Shape;418;p37"/>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1051650" y="1990163"/>
              <a:ext cx="393275" cy="0"/>
            </a:xfrm>
            <a:custGeom>
              <a:avLst/>
              <a:gdLst/>
              <a:ahLst/>
              <a:cxnLst/>
              <a:rect l="l" t="t" r="r" b="b"/>
              <a:pathLst>
                <a:path w="15731" fill="none" extrusionOk="0">
                  <a:moveTo>
                    <a:pt x="1" y="0"/>
                  </a:moveTo>
                  <a:lnTo>
                    <a:pt x="15731" y="0"/>
                  </a:lnTo>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7"/>
          <p:cNvGrpSpPr/>
          <p:nvPr/>
        </p:nvGrpSpPr>
        <p:grpSpPr>
          <a:xfrm>
            <a:off x="1701625" y="2135638"/>
            <a:ext cx="875600" cy="1088925"/>
            <a:chOff x="5962175" y="478150"/>
            <a:chExt cx="875600" cy="1088925"/>
          </a:xfrm>
        </p:grpSpPr>
        <p:sp>
          <p:nvSpPr>
            <p:cNvPr id="430" name="Google Shape;430;p37"/>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7"/>
          <p:cNvGrpSpPr/>
          <p:nvPr/>
        </p:nvGrpSpPr>
        <p:grpSpPr>
          <a:xfrm>
            <a:off x="7701156" y="1589321"/>
            <a:ext cx="612965" cy="612965"/>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37"/>
          <p:cNvSpPr/>
          <p:nvPr/>
        </p:nvSpPr>
        <p:spPr>
          <a:xfrm>
            <a:off x="830238" y="31402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1287513" y="2770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039913" y="742619"/>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rot="-1685758">
            <a:off x="724953" y="2780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37"/>
          <p:cNvGrpSpPr/>
          <p:nvPr/>
        </p:nvGrpSpPr>
        <p:grpSpPr>
          <a:xfrm>
            <a:off x="6522182" y="1124566"/>
            <a:ext cx="953591" cy="334099"/>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7"/>
          <p:cNvGrpSpPr/>
          <p:nvPr/>
        </p:nvGrpSpPr>
        <p:grpSpPr>
          <a:xfrm>
            <a:off x="7618297" y="3712639"/>
            <a:ext cx="695830" cy="243805"/>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7"/>
          <p:cNvSpPr/>
          <p:nvPr/>
        </p:nvSpPr>
        <p:spPr>
          <a:xfrm>
            <a:off x="2039926" y="39014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2810726" y="803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6012013" y="41742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rot="7201932">
            <a:off x="1637012" y="334907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7140551" y="34274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rot="7198898">
            <a:off x="838849" y="3636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rot="5400000">
            <a:off x="7461288" y="4014463"/>
            <a:ext cx="65475" cy="397950"/>
            <a:chOff x="2551425" y="1409425"/>
            <a:chExt cx="65475" cy="397950"/>
          </a:xfrm>
        </p:grpSpPr>
        <p:sp>
          <p:nvSpPr>
            <p:cNvPr id="465" name="Google Shape;465;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480" name="Google Shape;480;p37">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481" name="Google Shape;481;p37">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482" name="Google Shape;482;p37"/>
          <p:cNvGrpSpPr/>
          <p:nvPr/>
        </p:nvGrpSpPr>
        <p:grpSpPr>
          <a:xfrm>
            <a:off x="706038" y="312972"/>
            <a:ext cx="140222" cy="140409"/>
            <a:chOff x="2741000" y="199475"/>
            <a:chExt cx="191953" cy="192210"/>
          </a:xfrm>
        </p:grpSpPr>
        <p:sp>
          <p:nvSpPr>
            <p:cNvPr id="483" name="Google Shape;483;p3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3" name="Google Shape;493;p37"/>
          <p:cNvCxnSpPr/>
          <p:nvPr/>
        </p:nvCxnSpPr>
        <p:spPr>
          <a:xfrm>
            <a:off x="3136109" y="2176588"/>
            <a:ext cx="2772900" cy="0"/>
          </a:xfrm>
          <a:prstGeom prst="straightConnector1">
            <a:avLst/>
          </a:prstGeom>
          <a:noFill/>
          <a:ln w="9525" cap="flat" cmpd="sng">
            <a:solidFill>
              <a:schemeClr val="dk1"/>
            </a:solidFill>
            <a:prstDash val="solid"/>
            <a:round/>
            <a:headEnd type="none" w="med" len="med"/>
            <a:tailEnd type="none" w="med" len="med"/>
          </a:ln>
        </p:spPr>
      </p:cxnSp>
      <p:sp>
        <p:nvSpPr>
          <p:cNvPr id="101" name="Google Shape;245;p34">
            <a:extLst>
              <a:ext uri="{FF2B5EF4-FFF2-40B4-BE49-F238E27FC236}">
                <a16:creationId xmlns:a16="http://schemas.microsoft.com/office/drawing/2014/main" id="{E7EF63C8-D208-407A-BCD0-C4AE99CCDCE3}"/>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tx1"/>
                </a:solidFill>
                <a:latin typeface="Bebas Neue"/>
                <a:ea typeface="Bebas Neue"/>
                <a:cs typeface="Bebas Neue"/>
                <a:sym typeface="Bebas Neue"/>
              </a:rPr>
              <a:t>sentibot</a:t>
            </a:r>
            <a:endParaRPr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2"/>
        <p:cNvGrpSpPr/>
        <p:nvPr/>
      </p:nvGrpSpPr>
      <p:grpSpPr>
        <a:xfrm>
          <a:off x="0" y="0"/>
          <a:ext cx="0" cy="0"/>
          <a:chOff x="0" y="0"/>
          <a:chExt cx="0" cy="0"/>
        </a:xfrm>
      </p:grpSpPr>
      <p:sp>
        <p:nvSpPr>
          <p:cNvPr id="1055" name="Google Shape;1055;p46"/>
          <p:cNvSpPr/>
          <p:nvPr/>
        </p:nvSpPr>
        <p:spPr>
          <a:xfrm>
            <a:off x="1973163" y="27846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6"/>
          <p:cNvSpPr/>
          <p:nvPr/>
        </p:nvSpPr>
        <p:spPr>
          <a:xfrm>
            <a:off x="4323201" y="41754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6"/>
          <p:cNvSpPr/>
          <p:nvPr/>
        </p:nvSpPr>
        <p:spPr>
          <a:xfrm rot="-1685758">
            <a:off x="4253003" y="33044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6"/>
          <p:cNvSpPr/>
          <p:nvPr/>
        </p:nvSpPr>
        <p:spPr>
          <a:xfrm>
            <a:off x="846238" y="25699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gradFill>
            <a:gsLst>
              <a:gs pos="0">
                <a:schemeClr val="accent1"/>
              </a:gs>
              <a:gs pos="100000">
                <a:schemeClr val="lt2"/>
              </a:gs>
            </a:gsLst>
            <a:lin ang="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6"/>
          <p:cNvSpPr/>
          <p:nvPr/>
        </p:nvSpPr>
        <p:spPr>
          <a:xfrm rot="-1685758">
            <a:off x="746378" y="23489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6"/>
          <p:cNvSpPr/>
          <p:nvPr/>
        </p:nvSpPr>
        <p:spPr>
          <a:xfrm>
            <a:off x="1203076" y="28630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6">
            <a:hlinkClick r:id="rId4"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066" name="Google Shape;1066;p46">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067" name="Google Shape;1067;p4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068" name="Google Shape;1068;p46"/>
          <p:cNvGrpSpPr/>
          <p:nvPr/>
        </p:nvGrpSpPr>
        <p:grpSpPr>
          <a:xfrm>
            <a:off x="706038" y="312972"/>
            <a:ext cx="140222" cy="140409"/>
            <a:chOff x="2741000" y="199475"/>
            <a:chExt cx="191953" cy="192210"/>
          </a:xfrm>
        </p:grpSpPr>
        <p:sp>
          <p:nvSpPr>
            <p:cNvPr id="1069" name="Google Shape;1069;p4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8" name="Google Shape;1078;p46">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C08000AF-5462-436A-993C-E7E193B5BFBB}"/>
              </a:ext>
            </a:extLst>
          </p:cNvPr>
          <p:cNvPicPr>
            <a:picLocks noChangeAspect="1"/>
          </p:cNvPicPr>
          <p:nvPr/>
        </p:nvPicPr>
        <p:blipFill>
          <a:blip r:embed="rId6"/>
          <a:srcRect/>
          <a:stretch/>
        </p:blipFill>
        <p:spPr>
          <a:xfrm>
            <a:off x="5495123" y="1057015"/>
            <a:ext cx="2913159" cy="3343198"/>
          </a:xfrm>
          <a:prstGeom prst="rect">
            <a:avLst/>
          </a:prstGeom>
        </p:spPr>
      </p:pic>
      <p:pic>
        <p:nvPicPr>
          <p:cNvPr id="7" name="Picture 6">
            <a:extLst>
              <a:ext uri="{FF2B5EF4-FFF2-40B4-BE49-F238E27FC236}">
                <a16:creationId xmlns:a16="http://schemas.microsoft.com/office/drawing/2014/main" id="{BC71854F-8649-4858-92BD-F29AC4ACACF7}"/>
              </a:ext>
            </a:extLst>
          </p:cNvPr>
          <p:cNvPicPr>
            <a:picLocks noChangeAspect="1"/>
          </p:cNvPicPr>
          <p:nvPr/>
        </p:nvPicPr>
        <p:blipFill>
          <a:blip r:embed="rId7"/>
          <a:srcRect/>
          <a:stretch/>
        </p:blipFill>
        <p:spPr>
          <a:xfrm>
            <a:off x="703133" y="1761420"/>
            <a:ext cx="3953560" cy="2638793"/>
          </a:xfrm>
          <a:prstGeom prst="rect">
            <a:avLst/>
          </a:prstGeom>
        </p:spPr>
      </p:pic>
      <p:sp>
        <p:nvSpPr>
          <p:cNvPr id="35" name="Google Shape;1953;p63">
            <a:extLst>
              <a:ext uri="{FF2B5EF4-FFF2-40B4-BE49-F238E27FC236}">
                <a16:creationId xmlns:a16="http://schemas.microsoft.com/office/drawing/2014/main" id="{A0212B4C-0DD8-42CD-BFFB-1AC52F8F7B13}"/>
              </a:ext>
            </a:extLst>
          </p:cNvPr>
          <p:cNvSpPr txBox="1">
            <a:spLocks noGrp="1"/>
          </p:cNvSpPr>
          <p:nvPr>
            <p:ph type="title"/>
          </p:nvPr>
        </p:nvSpPr>
        <p:spPr>
          <a:xfrm>
            <a:off x="1203076" y="814886"/>
            <a:ext cx="4172531" cy="7161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SVM</a:t>
            </a:r>
            <a:r>
              <a:rPr lang="en" dirty="0"/>
              <a:t> </a:t>
            </a:r>
            <a:r>
              <a:rPr lang="en" dirty="0">
                <a:solidFill>
                  <a:srgbClr val="FFB632"/>
                </a:solidFill>
              </a:rPr>
              <a:t>Model</a:t>
            </a:r>
            <a:endParaRPr dirty="0">
              <a:solidFill>
                <a:srgbClr val="FFB632"/>
              </a:solidFill>
            </a:endParaRPr>
          </a:p>
        </p:txBody>
      </p:sp>
      <p:sp>
        <p:nvSpPr>
          <p:cNvPr id="36" name="Google Shape;245;p34">
            <a:extLst>
              <a:ext uri="{FF2B5EF4-FFF2-40B4-BE49-F238E27FC236}">
                <a16:creationId xmlns:a16="http://schemas.microsoft.com/office/drawing/2014/main" id="{ED215897-E228-4EF6-AB77-DC80BD6E6168}"/>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tx1"/>
                </a:solidFill>
                <a:latin typeface="Bebas Neue"/>
                <a:ea typeface="Bebas Neue"/>
                <a:cs typeface="Bebas Neue"/>
                <a:sym typeface="Bebas Neue"/>
              </a:rPr>
              <a:t>sentibot</a:t>
            </a:r>
            <a:endParaRPr dirty="0">
              <a:solidFill>
                <a:schemeClr val="tx1"/>
              </a:solidFill>
            </a:endParaRPr>
          </a:p>
        </p:txBody>
      </p:sp>
      <p:sp>
        <p:nvSpPr>
          <p:cNvPr id="29" name="Google Shape;372;p36">
            <a:extLst>
              <a:ext uri="{FF2B5EF4-FFF2-40B4-BE49-F238E27FC236}">
                <a16:creationId xmlns:a16="http://schemas.microsoft.com/office/drawing/2014/main" id="{4C0526BE-B578-4137-80C9-3851EDA1632D}"/>
              </a:ext>
            </a:extLst>
          </p:cNvPr>
          <p:cNvSpPr/>
          <p:nvPr/>
        </p:nvSpPr>
        <p:spPr>
          <a:xfrm rot="5400000">
            <a:off x="4859498" y="2757444"/>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65;p36">
            <a:extLst>
              <a:ext uri="{FF2B5EF4-FFF2-40B4-BE49-F238E27FC236}">
                <a16:creationId xmlns:a16="http://schemas.microsoft.com/office/drawing/2014/main" id="{F7D73EE3-B27D-41F4-8699-F75C1D12FA98}"/>
              </a:ext>
            </a:extLst>
          </p:cNvPr>
          <p:cNvSpPr/>
          <p:nvPr/>
        </p:nvSpPr>
        <p:spPr>
          <a:xfrm rot="7201932">
            <a:off x="637073" y="943842"/>
            <a:ext cx="491456" cy="488949"/>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5647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2"/>
        <p:cNvGrpSpPr/>
        <p:nvPr/>
      </p:nvGrpSpPr>
      <p:grpSpPr>
        <a:xfrm>
          <a:off x="0" y="0"/>
          <a:ext cx="0" cy="0"/>
          <a:chOff x="0" y="0"/>
          <a:chExt cx="0" cy="0"/>
        </a:xfrm>
      </p:grpSpPr>
      <p:sp>
        <p:nvSpPr>
          <p:cNvPr id="1055" name="Google Shape;1055;p46"/>
          <p:cNvSpPr/>
          <p:nvPr/>
        </p:nvSpPr>
        <p:spPr>
          <a:xfrm>
            <a:off x="1973163" y="27846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6"/>
          <p:cNvSpPr/>
          <p:nvPr/>
        </p:nvSpPr>
        <p:spPr>
          <a:xfrm>
            <a:off x="4323201" y="41754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6"/>
          <p:cNvSpPr/>
          <p:nvPr/>
        </p:nvSpPr>
        <p:spPr>
          <a:xfrm rot="-1685758">
            <a:off x="4253003" y="33044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6"/>
          <p:cNvSpPr/>
          <p:nvPr/>
        </p:nvSpPr>
        <p:spPr>
          <a:xfrm>
            <a:off x="846238" y="25699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gradFill>
            <a:gsLst>
              <a:gs pos="0">
                <a:schemeClr val="accent1"/>
              </a:gs>
              <a:gs pos="100000">
                <a:schemeClr val="lt2"/>
              </a:gs>
            </a:gsLst>
            <a:lin ang="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6"/>
          <p:cNvSpPr/>
          <p:nvPr/>
        </p:nvSpPr>
        <p:spPr>
          <a:xfrm rot="-1685758">
            <a:off x="746378" y="23489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6"/>
          <p:cNvSpPr/>
          <p:nvPr/>
        </p:nvSpPr>
        <p:spPr>
          <a:xfrm>
            <a:off x="1203076" y="28630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6">
            <a:hlinkClick r:id="rId4"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066" name="Google Shape;1066;p46">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067" name="Google Shape;1067;p4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068" name="Google Shape;1068;p46"/>
          <p:cNvGrpSpPr/>
          <p:nvPr/>
        </p:nvGrpSpPr>
        <p:grpSpPr>
          <a:xfrm>
            <a:off x="706038" y="312972"/>
            <a:ext cx="140222" cy="140409"/>
            <a:chOff x="2741000" y="199475"/>
            <a:chExt cx="191953" cy="192210"/>
          </a:xfrm>
        </p:grpSpPr>
        <p:sp>
          <p:nvSpPr>
            <p:cNvPr id="1069" name="Google Shape;1069;p4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8" name="Google Shape;1078;p46">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C08000AF-5462-436A-993C-E7E193B5BFBB}"/>
              </a:ext>
            </a:extLst>
          </p:cNvPr>
          <p:cNvPicPr>
            <a:picLocks noChangeAspect="1"/>
          </p:cNvPicPr>
          <p:nvPr/>
        </p:nvPicPr>
        <p:blipFill>
          <a:blip r:embed="rId6"/>
          <a:srcRect/>
          <a:stretch/>
        </p:blipFill>
        <p:spPr>
          <a:xfrm>
            <a:off x="5445688" y="1057015"/>
            <a:ext cx="2984011" cy="3343198"/>
          </a:xfrm>
          <a:prstGeom prst="rect">
            <a:avLst/>
          </a:prstGeom>
        </p:spPr>
      </p:pic>
      <p:pic>
        <p:nvPicPr>
          <p:cNvPr id="7" name="Picture 6">
            <a:extLst>
              <a:ext uri="{FF2B5EF4-FFF2-40B4-BE49-F238E27FC236}">
                <a16:creationId xmlns:a16="http://schemas.microsoft.com/office/drawing/2014/main" id="{BC71854F-8649-4858-92BD-F29AC4ACACF7}"/>
              </a:ext>
            </a:extLst>
          </p:cNvPr>
          <p:cNvPicPr>
            <a:picLocks noChangeAspect="1"/>
          </p:cNvPicPr>
          <p:nvPr/>
        </p:nvPicPr>
        <p:blipFill>
          <a:blip r:embed="rId7"/>
          <a:srcRect/>
          <a:stretch/>
        </p:blipFill>
        <p:spPr>
          <a:xfrm>
            <a:off x="703133" y="1761420"/>
            <a:ext cx="3977038" cy="2638793"/>
          </a:xfrm>
          <a:prstGeom prst="rect">
            <a:avLst/>
          </a:prstGeom>
        </p:spPr>
      </p:pic>
      <p:sp>
        <p:nvSpPr>
          <p:cNvPr id="35" name="Google Shape;1953;p63">
            <a:extLst>
              <a:ext uri="{FF2B5EF4-FFF2-40B4-BE49-F238E27FC236}">
                <a16:creationId xmlns:a16="http://schemas.microsoft.com/office/drawing/2014/main" id="{A0212B4C-0DD8-42CD-BFFB-1AC52F8F7B13}"/>
              </a:ext>
            </a:extLst>
          </p:cNvPr>
          <p:cNvSpPr txBox="1">
            <a:spLocks noGrp="1"/>
          </p:cNvSpPr>
          <p:nvPr>
            <p:ph type="title"/>
          </p:nvPr>
        </p:nvSpPr>
        <p:spPr>
          <a:xfrm>
            <a:off x="1192907" y="814886"/>
            <a:ext cx="4172531" cy="7161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LR </a:t>
            </a:r>
            <a:r>
              <a:rPr lang="en" dirty="0">
                <a:solidFill>
                  <a:srgbClr val="FFB632"/>
                </a:solidFill>
              </a:rPr>
              <a:t>Model</a:t>
            </a:r>
            <a:endParaRPr dirty="0">
              <a:solidFill>
                <a:srgbClr val="FFB632"/>
              </a:solidFill>
            </a:endParaRPr>
          </a:p>
        </p:txBody>
      </p:sp>
      <p:sp>
        <p:nvSpPr>
          <p:cNvPr id="36" name="Google Shape;245;p34">
            <a:extLst>
              <a:ext uri="{FF2B5EF4-FFF2-40B4-BE49-F238E27FC236}">
                <a16:creationId xmlns:a16="http://schemas.microsoft.com/office/drawing/2014/main" id="{ED215897-E228-4EF6-AB77-DC80BD6E6168}"/>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tx1"/>
                </a:solidFill>
                <a:latin typeface="Bebas Neue"/>
                <a:ea typeface="Bebas Neue"/>
                <a:cs typeface="Bebas Neue"/>
                <a:sym typeface="Bebas Neue"/>
              </a:rPr>
              <a:t>sentibot</a:t>
            </a:r>
            <a:endParaRPr dirty="0">
              <a:solidFill>
                <a:schemeClr val="tx1"/>
              </a:solidFill>
            </a:endParaRPr>
          </a:p>
        </p:txBody>
      </p:sp>
      <p:sp>
        <p:nvSpPr>
          <p:cNvPr id="29" name="Google Shape;372;p36">
            <a:extLst>
              <a:ext uri="{FF2B5EF4-FFF2-40B4-BE49-F238E27FC236}">
                <a16:creationId xmlns:a16="http://schemas.microsoft.com/office/drawing/2014/main" id="{CA5824EF-DEE9-4CC7-BC74-B9545F08AA46}"/>
              </a:ext>
            </a:extLst>
          </p:cNvPr>
          <p:cNvSpPr/>
          <p:nvPr/>
        </p:nvSpPr>
        <p:spPr>
          <a:xfrm rot="5400000">
            <a:off x="4859498" y="2757444"/>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65;p36">
            <a:extLst>
              <a:ext uri="{FF2B5EF4-FFF2-40B4-BE49-F238E27FC236}">
                <a16:creationId xmlns:a16="http://schemas.microsoft.com/office/drawing/2014/main" id="{7D1C466F-A7CA-42AF-9B77-9065FDB13373}"/>
              </a:ext>
            </a:extLst>
          </p:cNvPr>
          <p:cNvSpPr/>
          <p:nvPr/>
        </p:nvSpPr>
        <p:spPr>
          <a:xfrm rot="7201932">
            <a:off x="637073" y="943842"/>
            <a:ext cx="491456" cy="488949"/>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970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5" name="Google Shape;355;p36"/>
          <p:cNvSpPr txBox="1">
            <a:spLocks noGrp="1"/>
          </p:cNvSpPr>
          <p:nvPr>
            <p:ph type="subTitle" idx="1"/>
          </p:nvPr>
        </p:nvSpPr>
        <p:spPr>
          <a:xfrm>
            <a:off x="737815" y="1218537"/>
            <a:ext cx="6745541" cy="245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US" dirty="0"/>
              <a:t>Upon evaluating all the models we can conclude the following details i.e.</a:t>
            </a:r>
          </a:p>
          <a:p>
            <a:pPr marL="0" lvl="0" indent="0" algn="l" rtl="0">
              <a:spcBef>
                <a:spcPts val="0"/>
              </a:spcBef>
              <a:spcAft>
                <a:spcPts val="0"/>
              </a:spcAft>
              <a:buClr>
                <a:schemeClr val="hlink"/>
              </a:buClr>
              <a:buSzPts val="1100"/>
              <a:buFont typeface="Arial"/>
              <a:buNone/>
            </a:pPr>
            <a:endParaRPr lang="en-US" dirty="0"/>
          </a:p>
          <a:p>
            <a:pPr marL="0" lvl="0" indent="0" algn="l" rtl="0">
              <a:spcBef>
                <a:spcPts val="0"/>
              </a:spcBef>
              <a:spcAft>
                <a:spcPts val="0"/>
              </a:spcAft>
              <a:buClr>
                <a:schemeClr val="hlink"/>
              </a:buClr>
              <a:buSzPts val="1100"/>
              <a:buFont typeface="Arial"/>
              <a:buNone/>
            </a:pPr>
            <a:r>
              <a:rPr lang="en-US" dirty="0"/>
              <a:t>Accuracy: As far as the accuracy of the model is concerned Logistic Regression performs better than SVM which in turn performs better than Bernoulli Naive Bayes.</a:t>
            </a:r>
          </a:p>
          <a:p>
            <a:pPr marL="0" lvl="0" indent="0" algn="l" rtl="0">
              <a:spcBef>
                <a:spcPts val="0"/>
              </a:spcBef>
              <a:spcAft>
                <a:spcPts val="0"/>
              </a:spcAft>
              <a:buClr>
                <a:schemeClr val="hlink"/>
              </a:buClr>
              <a:buSzPts val="1100"/>
              <a:buFont typeface="Arial"/>
              <a:buNone/>
            </a:pPr>
            <a:endParaRPr lang="en-US" dirty="0"/>
          </a:p>
          <a:p>
            <a:pPr marL="0" lvl="0" indent="0" algn="l" rtl="0">
              <a:spcBef>
                <a:spcPts val="0"/>
              </a:spcBef>
              <a:spcAft>
                <a:spcPts val="0"/>
              </a:spcAft>
              <a:buClr>
                <a:schemeClr val="hlink"/>
              </a:buClr>
              <a:buSzPts val="1100"/>
              <a:buFont typeface="Arial"/>
              <a:buNone/>
            </a:pPr>
            <a:r>
              <a:rPr lang="en-US" dirty="0"/>
              <a:t>F1-score: The F1 Scores for class 0 and class 1 are :</a:t>
            </a:r>
          </a:p>
          <a:p>
            <a:pPr marL="0" lvl="0" indent="0" algn="l" rtl="0">
              <a:spcBef>
                <a:spcPts val="0"/>
              </a:spcBef>
              <a:spcAft>
                <a:spcPts val="0"/>
              </a:spcAft>
              <a:buClr>
                <a:schemeClr val="hlink"/>
              </a:buClr>
              <a:buSzPts val="1100"/>
              <a:buFont typeface="Arial"/>
              <a:buNone/>
            </a:pPr>
            <a:r>
              <a:rPr lang="en-US" dirty="0"/>
              <a:t>(a) For class 0: Bernoulli Naive Bayes(accuracy = 0.90) &lt; SVM (accuracy =0.91) &lt; Logistic Regression (accuracy = 0.92)</a:t>
            </a:r>
          </a:p>
          <a:p>
            <a:pPr marL="0" lvl="0" indent="0" algn="l" rtl="0">
              <a:spcBef>
                <a:spcPts val="0"/>
              </a:spcBef>
              <a:spcAft>
                <a:spcPts val="0"/>
              </a:spcAft>
              <a:buClr>
                <a:schemeClr val="hlink"/>
              </a:buClr>
              <a:buSzPts val="1100"/>
              <a:buFont typeface="Arial"/>
              <a:buNone/>
            </a:pPr>
            <a:r>
              <a:rPr lang="en-US" dirty="0"/>
              <a:t>(b) For class 1: Bernoulli Naive Bayes (accuracy = 0.66) &lt; SVM (accuracy = 0.68) &lt; Logistic Regression (accuracy = 0.69)</a:t>
            </a:r>
          </a:p>
          <a:p>
            <a:pPr marL="0" lvl="0" indent="0" algn="l" rtl="0">
              <a:spcBef>
                <a:spcPts val="0"/>
              </a:spcBef>
              <a:spcAft>
                <a:spcPts val="0"/>
              </a:spcAft>
              <a:buClr>
                <a:schemeClr val="hlink"/>
              </a:buClr>
              <a:buSzPts val="1100"/>
              <a:buFont typeface="Arial"/>
              <a:buNone/>
            </a:pPr>
            <a:endParaRPr lang="en-US" dirty="0"/>
          </a:p>
          <a:p>
            <a:pPr marL="0" lvl="0" indent="0" algn="l" rtl="0">
              <a:spcBef>
                <a:spcPts val="0"/>
              </a:spcBef>
              <a:spcAft>
                <a:spcPts val="0"/>
              </a:spcAft>
              <a:buClr>
                <a:schemeClr val="hlink"/>
              </a:buClr>
              <a:buSzPts val="1100"/>
              <a:buFont typeface="Arial"/>
              <a:buNone/>
            </a:pPr>
            <a:r>
              <a:rPr lang="en-US" dirty="0"/>
              <a:t>AUC Score: All three models have the same ROC-AUC score.</a:t>
            </a:r>
          </a:p>
          <a:p>
            <a:pPr marL="0" lvl="0" indent="0" algn="l" rtl="0">
              <a:spcBef>
                <a:spcPts val="0"/>
              </a:spcBef>
              <a:spcAft>
                <a:spcPts val="0"/>
              </a:spcAft>
              <a:buClr>
                <a:schemeClr val="hlink"/>
              </a:buClr>
              <a:buSzPts val="1100"/>
              <a:buFont typeface="Arial"/>
              <a:buNone/>
            </a:pPr>
            <a:endParaRPr lang="en-US" dirty="0"/>
          </a:p>
          <a:p>
            <a:pPr marL="0" lvl="0" indent="0" algn="l" rtl="0">
              <a:spcBef>
                <a:spcPts val="0"/>
              </a:spcBef>
              <a:spcAft>
                <a:spcPts val="0"/>
              </a:spcAft>
              <a:buClr>
                <a:schemeClr val="hlink"/>
              </a:buClr>
              <a:buSzPts val="1100"/>
              <a:buFont typeface="Arial"/>
              <a:buNone/>
            </a:pPr>
            <a:r>
              <a:rPr lang="en-US" dirty="0"/>
              <a:t>We, therefore, conclude that the </a:t>
            </a:r>
            <a:r>
              <a:rPr lang="en-US" b="1" dirty="0">
                <a:solidFill>
                  <a:srgbClr val="FFB632"/>
                </a:solidFill>
              </a:rPr>
              <a:t>Logistic Regression </a:t>
            </a:r>
            <a:r>
              <a:rPr lang="en-US" dirty="0"/>
              <a:t>is the best model for the above-given dataset.</a:t>
            </a:r>
          </a:p>
        </p:txBody>
      </p:sp>
      <p:sp>
        <p:nvSpPr>
          <p:cNvPr id="367" name="Google Shape;367;p36"/>
          <p:cNvSpPr/>
          <p:nvPr/>
        </p:nvSpPr>
        <p:spPr>
          <a:xfrm rot="7198898">
            <a:off x="7738037" y="69429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43685" y="243403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380" name="Google Shape;380;p36">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5;p34">
            <a:extLst>
              <a:ext uri="{FF2B5EF4-FFF2-40B4-BE49-F238E27FC236}">
                <a16:creationId xmlns:a16="http://schemas.microsoft.com/office/drawing/2014/main" id="{4476457D-780C-4FB9-9B77-71F840E62D55}"/>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tx1"/>
                </a:solidFill>
                <a:latin typeface="Bebas Neue"/>
                <a:ea typeface="Bebas Neue"/>
                <a:cs typeface="Bebas Neue"/>
                <a:sym typeface="Bebas Neue"/>
              </a:rPr>
              <a:t>sentibot</a:t>
            </a:r>
            <a:endParaRPr dirty="0">
              <a:solidFill>
                <a:schemeClr val="tx1"/>
              </a:solidFill>
            </a:endParaRPr>
          </a:p>
        </p:txBody>
      </p:sp>
      <p:sp>
        <p:nvSpPr>
          <p:cNvPr id="36" name="Google Shape;1256;p50">
            <a:extLst>
              <a:ext uri="{FF2B5EF4-FFF2-40B4-BE49-F238E27FC236}">
                <a16:creationId xmlns:a16="http://schemas.microsoft.com/office/drawing/2014/main" id="{1F19B93F-AFF1-4A40-9B21-6F6F7D617739}"/>
              </a:ext>
            </a:extLst>
          </p:cNvPr>
          <p:cNvSpPr txBox="1">
            <a:spLocks noGrp="1"/>
          </p:cNvSpPr>
          <p:nvPr>
            <p:ph type="title"/>
          </p:nvPr>
        </p:nvSpPr>
        <p:spPr>
          <a:xfrm>
            <a:off x="714300" y="553450"/>
            <a:ext cx="3857700" cy="124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Step x - </a:t>
            </a:r>
            <a:r>
              <a:rPr lang="en-IN" dirty="0">
                <a:solidFill>
                  <a:srgbClr val="FFB632"/>
                </a:solidFill>
              </a:rPr>
              <a:t>Conclusion</a:t>
            </a:r>
          </a:p>
        </p:txBody>
      </p:sp>
    </p:spTree>
    <p:extLst>
      <p:ext uri="{BB962C8B-B14F-4D97-AF65-F5344CB8AC3E}">
        <p14:creationId xmlns:p14="http://schemas.microsoft.com/office/powerpoint/2010/main" val="3939948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52"/>
        <p:cNvGrpSpPr/>
        <p:nvPr/>
      </p:nvGrpSpPr>
      <p:grpSpPr>
        <a:xfrm>
          <a:off x="0" y="0"/>
          <a:ext cx="0" cy="0"/>
          <a:chOff x="0" y="0"/>
          <a:chExt cx="0" cy="0"/>
        </a:xfrm>
      </p:grpSpPr>
      <p:sp>
        <p:nvSpPr>
          <p:cNvPr id="1353" name="Google Shape;1353;p52"/>
          <p:cNvSpPr txBox="1">
            <a:spLocks noGrp="1"/>
          </p:cNvSpPr>
          <p:nvPr>
            <p:ph type="title"/>
          </p:nvPr>
        </p:nvSpPr>
        <p:spPr>
          <a:xfrm>
            <a:off x="2367000" y="1257248"/>
            <a:ext cx="4410000" cy="281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2"/>
                </a:solidFill>
              </a:rPr>
              <a:t>THANK</a:t>
            </a:r>
            <a:br>
              <a:rPr lang="en" dirty="0">
                <a:solidFill>
                  <a:schemeClr val="lt2"/>
                </a:solidFill>
              </a:rPr>
            </a:br>
            <a:r>
              <a:rPr lang="en" dirty="0">
                <a:solidFill>
                  <a:schemeClr val="tx1"/>
                </a:solidFill>
              </a:rPr>
              <a:t>YOU</a:t>
            </a:r>
            <a:endParaRPr dirty="0">
              <a:solidFill>
                <a:schemeClr val="tx1"/>
              </a:solidFill>
            </a:endParaRPr>
          </a:p>
        </p:txBody>
      </p:sp>
      <p:sp>
        <p:nvSpPr>
          <p:cNvPr id="1355" name="Google Shape;1355;p52"/>
          <p:cNvSpPr/>
          <p:nvPr/>
        </p:nvSpPr>
        <p:spPr>
          <a:xfrm rot="8100000">
            <a:off x="2150710" y="1322981"/>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2"/>
          <p:cNvSpPr/>
          <p:nvPr/>
        </p:nvSpPr>
        <p:spPr>
          <a:xfrm rot="7198710">
            <a:off x="3048205" y="304585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2"/>
          <p:cNvSpPr/>
          <p:nvPr/>
        </p:nvSpPr>
        <p:spPr>
          <a:xfrm rot="7198898">
            <a:off x="5619130" y="2991352"/>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2"/>
          <p:cNvSpPr/>
          <p:nvPr/>
        </p:nvSpPr>
        <p:spPr>
          <a:xfrm rot="7201932">
            <a:off x="6006883" y="1692384"/>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2"/>
          <p:cNvSpPr/>
          <p:nvPr/>
        </p:nvSpPr>
        <p:spPr>
          <a:xfrm>
            <a:off x="7414938" y="8973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2"/>
          <p:cNvSpPr/>
          <p:nvPr/>
        </p:nvSpPr>
        <p:spPr>
          <a:xfrm>
            <a:off x="565801" y="24889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2"/>
          <p:cNvSpPr/>
          <p:nvPr/>
        </p:nvSpPr>
        <p:spPr>
          <a:xfrm>
            <a:off x="5862602" y="3233053"/>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2"/>
          <p:cNvSpPr/>
          <p:nvPr/>
        </p:nvSpPr>
        <p:spPr>
          <a:xfrm>
            <a:off x="8322988"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2"/>
          <p:cNvSpPr/>
          <p:nvPr/>
        </p:nvSpPr>
        <p:spPr>
          <a:xfrm rot="-1685758">
            <a:off x="840716" y="3914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2"/>
          <p:cNvSpPr/>
          <p:nvPr/>
        </p:nvSpPr>
        <p:spPr>
          <a:xfrm>
            <a:off x="660389" y="11632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2"/>
          <p:cNvSpPr/>
          <p:nvPr/>
        </p:nvSpPr>
        <p:spPr>
          <a:xfrm>
            <a:off x="8536424" y="33224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2"/>
          <p:cNvSpPr/>
          <p:nvPr/>
        </p:nvSpPr>
        <p:spPr>
          <a:xfrm>
            <a:off x="998263" y="84484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2"/>
          <p:cNvSpPr/>
          <p:nvPr/>
        </p:nvSpPr>
        <p:spPr>
          <a:xfrm>
            <a:off x="910913" y="21881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2"/>
          <p:cNvSpPr/>
          <p:nvPr/>
        </p:nvSpPr>
        <p:spPr>
          <a:xfrm>
            <a:off x="1302152" y="1527401"/>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2"/>
          <p:cNvSpPr/>
          <p:nvPr/>
        </p:nvSpPr>
        <p:spPr>
          <a:xfrm>
            <a:off x="7578100" y="3904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2"/>
          <p:cNvSpPr/>
          <p:nvPr/>
        </p:nvSpPr>
        <p:spPr>
          <a:xfrm rot="-1685758">
            <a:off x="7500516" y="36188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2">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2">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2">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374" name="Google Shape;1374;p52">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375" name="Google Shape;1375;p52">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376" name="Google Shape;1376;p52"/>
          <p:cNvGrpSpPr/>
          <p:nvPr/>
        </p:nvGrpSpPr>
        <p:grpSpPr>
          <a:xfrm>
            <a:off x="706038" y="312972"/>
            <a:ext cx="140222" cy="140409"/>
            <a:chOff x="2741000" y="199475"/>
            <a:chExt cx="191953" cy="192210"/>
          </a:xfrm>
        </p:grpSpPr>
        <p:sp>
          <p:nvSpPr>
            <p:cNvPr id="1377" name="Google Shape;1377;p52"/>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2"/>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2"/>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2"/>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2"/>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2"/>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2"/>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2"/>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2"/>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6" name="Google Shape;1386;p52">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87" name="Google Shape;1387;p52"/>
          <p:cNvCxnSpPr/>
          <p:nvPr/>
        </p:nvCxnSpPr>
        <p:spPr>
          <a:xfrm>
            <a:off x="2526911" y="2571738"/>
            <a:ext cx="4090200" cy="0"/>
          </a:xfrm>
          <a:prstGeom prst="straightConnector1">
            <a:avLst/>
          </a:prstGeom>
          <a:noFill/>
          <a:ln w="9525" cap="flat" cmpd="sng">
            <a:solidFill>
              <a:schemeClr val="dk1"/>
            </a:solidFill>
            <a:prstDash val="solid"/>
            <a:round/>
            <a:headEnd type="none" w="med" len="med"/>
            <a:tailEnd type="none" w="med" len="med"/>
          </a:ln>
        </p:spPr>
      </p:cxnSp>
      <p:sp>
        <p:nvSpPr>
          <p:cNvPr id="37" name="Google Shape;245;p34">
            <a:extLst>
              <a:ext uri="{FF2B5EF4-FFF2-40B4-BE49-F238E27FC236}">
                <a16:creationId xmlns:a16="http://schemas.microsoft.com/office/drawing/2014/main" id="{E945EB80-24AB-41FF-B023-8EFB891CFE4E}"/>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tx1"/>
                </a:solidFill>
                <a:latin typeface="Bebas Neue"/>
                <a:ea typeface="Bebas Neue"/>
                <a:cs typeface="Bebas Neue"/>
                <a:sym typeface="Bebas Neue"/>
              </a:rPr>
              <a:t>sentibot</a:t>
            </a:r>
            <a:endParaRPr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5"/>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rgbClr val="FFB632"/>
                </a:solidFill>
              </a:rPr>
              <a:t>What is Sentiment Analysis </a:t>
            </a:r>
          </a:p>
          <a:p>
            <a:pPr marL="0" lvl="0" indent="0" algn="l" rtl="0">
              <a:spcBef>
                <a:spcPts val="0"/>
              </a:spcBef>
              <a:spcAft>
                <a:spcPts val="0"/>
              </a:spcAft>
              <a:buNone/>
            </a:pPr>
            <a:endParaRPr lang="en" b="1" dirty="0"/>
          </a:p>
          <a:p>
            <a:pPr marL="0" lvl="0" indent="0" algn="just" rtl="0">
              <a:spcBef>
                <a:spcPts val="0"/>
              </a:spcBef>
              <a:spcAft>
                <a:spcPts val="0"/>
              </a:spcAft>
              <a:buNone/>
            </a:pPr>
            <a:r>
              <a:rPr lang="en-US" sz="1400" dirty="0"/>
              <a:t>Sentiment analysis refers to identifying as well as classifying the sentiments that are expressed in the text source. Tweets are often useful in generating a vast amount of sentiment data upon analysis. These data are useful in understanding the opinion of the people about a variety of topics.</a:t>
            </a:r>
          </a:p>
          <a:p>
            <a:pPr marL="0" lvl="0" indent="0" algn="just" rtl="0">
              <a:spcBef>
                <a:spcPts val="0"/>
              </a:spcBef>
              <a:spcAft>
                <a:spcPts val="0"/>
              </a:spcAft>
              <a:buNone/>
            </a:pPr>
            <a:endParaRPr lang="en-US" sz="1400" dirty="0"/>
          </a:p>
          <a:p>
            <a:pPr marL="0" lvl="0" indent="0" algn="just" rtl="0">
              <a:spcBef>
                <a:spcPts val="0"/>
              </a:spcBef>
              <a:spcAft>
                <a:spcPts val="0"/>
              </a:spcAft>
              <a:buNone/>
            </a:pPr>
            <a:r>
              <a:rPr lang="en-US" sz="1400" dirty="0"/>
              <a:t>Therefore we need to develop an Automated Machine Learning Sentiment Analysis Model in order to compute the customer perception. Due to the presence of non-useful characters (collectively termed as the noise) along with useful data, it becomes difficult to implement models on them.</a:t>
            </a:r>
            <a:endParaRPr sz="1400" dirty="0"/>
          </a:p>
        </p:txBody>
      </p:sp>
      <p:sp>
        <p:nvSpPr>
          <p:cNvPr id="328" name="Google Shape;328;p35"/>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329" name="Google Shape;329;p35"/>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5">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tx1"/>
                </a:solidFill>
                <a:latin typeface="Bebas Neue"/>
                <a:ea typeface="Bebas Neue"/>
                <a:cs typeface="Bebas Neue"/>
                <a:sym typeface="Bebas Neue"/>
              </a:rPr>
              <a:t>Menu</a:t>
            </a:r>
            <a:endParaRPr sz="1000" dirty="0">
              <a:solidFill>
                <a:schemeClr val="tx1"/>
              </a:solidFill>
              <a:latin typeface="Bebas Neue"/>
              <a:ea typeface="Bebas Neue"/>
              <a:cs typeface="Bebas Neue"/>
              <a:sym typeface="Bebas Neue"/>
            </a:endParaRPr>
          </a:p>
        </p:txBody>
      </p:sp>
      <p:sp>
        <p:nvSpPr>
          <p:cNvPr id="337" name="Google Shape;337;p35">
            <a:hlinkClick r:id="rId4" action="ppaction://hlinksldjump"/>
          </p:cNvPr>
          <p:cNvSpPr txBox="1"/>
          <p:nvPr/>
        </p:nvSpPr>
        <p:spPr>
          <a:xfrm>
            <a:off x="1496498"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ANALYSIS</a:t>
            </a:r>
            <a:endParaRPr sz="1000" dirty="0">
              <a:solidFill>
                <a:schemeClr val="dk1"/>
              </a:solidFill>
              <a:latin typeface="Bebas Neue"/>
              <a:ea typeface="Bebas Neue"/>
              <a:cs typeface="Bebas Neue"/>
              <a:sym typeface="Bebas Neue"/>
            </a:endParaRPr>
          </a:p>
        </p:txBody>
      </p:sp>
      <p:sp>
        <p:nvSpPr>
          <p:cNvPr id="338" name="Google Shape;338;p35">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39" name="Google Shape;339;p35"/>
          <p:cNvGrpSpPr/>
          <p:nvPr/>
        </p:nvGrpSpPr>
        <p:grpSpPr>
          <a:xfrm>
            <a:off x="706038" y="312972"/>
            <a:ext cx="140222" cy="140409"/>
            <a:chOff x="2741000" y="199475"/>
            <a:chExt cx="191953" cy="192210"/>
          </a:xfrm>
        </p:grpSpPr>
        <p:sp>
          <p:nvSpPr>
            <p:cNvPr id="340" name="Google Shape;340;p35"/>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5">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5;p34">
            <a:extLst>
              <a:ext uri="{FF2B5EF4-FFF2-40B4-BE49-F238E27FC236}">
                <a16:creationId xmlns:a16="http://schemas.microsoft.com/office/drawing/2014/main" id="{3E4BF3DC-34CB-44CF-9B1C-91DA7EDEFC22}"/>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tx1"/>
                </a:solidFill>
                <a:latin typeface="Bebas Neue"/>
                <a:ea typeface="Bebas Neue"/>
                <a:cs typeface="Bebas Neue"/>
                <a:sym typeface="Bebas Neue"/>
              </a:rPr>
              <a:t>sentibot</a:t>
            </a:r>
            <a:endParaRPr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WORKFLOW</a:t>
            </a:r>
            <a:endParaRPr dirty="0"/>
          </a:p>
        </p:txBody>
      </p:sp>
      <p:sp>
        <p:nvSpPr>
          <p:cNvPr id="355" name="Google Shape;355;p36"/>
          <p:cNvSpPr txBox="1">
            <a:spLocks noGrp="1"/>
          </p:cNvSpPr>
          <p:nvPr>
            <p:ph type="subTitle" idx="1"/>
          </p:nvPr>
        </p:nvSpPr>
        <p:spPr>
          <a:xfrm>
            <a:off x="714300" y="1237793"/>
            <a:ext cx="5386200" cy="245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US" dirty="0"/>
              <a:t>We aim to analyze the sentiment of the tweets provided from the </a:t>
            </a:r>
            <a:r>
              <a:rPr lang="en-US" b="1" dirty="0"/>
              <a:t>Sentiment140</a:t>
            </a:r>
            <a:r>
              <a:rPr lang="en-US" dirty="0"/>
              <a:t> dataset by developing a machine learning pipeline involving the use of three classifiers - </a:t>
            </a:r>
            <a:br>
              <a:rPr lang="en-US" dirty="0"/>
            </a:br>
            <a:endParaRPr lang="en-US" dirty="0"/>
          </a:p>
          <a:p>
            <a:pPr marL="285750" indent="-285750">
              <a:buClr>
                <a:schemeClr val="hlink"/>
              </a:buClr>
              <a:buSzPts val="1100"/>
            </a:pPr>
            <a:r>
              <a:rPr lang="en-US" b="1" dirty="0">
                <a:solidFill>
                  <a:srgbClr val="FFB632"/>
                </a:solidFill>
              </a:rPr>
              <a:t>Logistic Regression</a:t>
            </a:r>
          </a:p>
          <a:p>
            <a:pPr marL="285750" indent="-285750">
              <a:buClr>
                <a:schemeClr val="hlink"/>
              </a:buClr>
              <a:buSzPts val="1100"/>
            </a:pPr>
            <a:r>
              <a:rPr lang="en-US" b="1" dirty="0">
                <a:solidFill>
                  <a:srgbClr val="FFB632"/>
                </a:solidFill>
              </a:rPr>
              <a:t>Bernoulli Naive Bayes</a:t>
            </a:r>
          </a:p>
          <a:p>
            <a:pPr marL="285750" indent="-285750">
              <a:buClr>
                <a:schemeClr val="hlink"/>
              </a:buClr>
              <a:buSzPts val="1100"/>
            </a:pPr>
            <a:r>
              <a:rPr lang="en-US" b="1" dirty="0">
                <a:solidFill>
                  <a:srgbClr val="FFB632"/>
                </a:solidFill>
              </a:rPr>
              <a:t>SVM </a:t>
            </a:r>
            <a:br>
              <a:rPr lang="en-US" b="1" dirty="0">
                <a:solidFill>
                  <a:srgbClr val="FFB632"/>
                </a:solidFill>
              </a:rPr>
            </a:br>
            <a:endParaRPr lang="en-US" b="1" dirty="0">
              <a:solidFill>
                <a:srgbClr val="FFB632"/>
              </a:solidFill>
            </a:endParaRPr>
          </a:p>
          <a:p>
            <a:pPr marL="0" lvl="0" indent="0" algn="l" rtl="0">
              <a:spcBef>
                <a:spcPts val="0"/>
              </a:spcBef>
              <a:spcAft>
                <a:spcPts val="0"/>
              </a:spcAft>
              <a:buClr>
                <a:schemeClr val="hlink"/>
              </a:buClr>
              <a:buSzPts val="1100"/>
              <a:buFont typeface="Arial"/>
              <a:buNone/>
            </a:pPr>
            <a:r>
              <a:rPr lang="en-US" dirty="0"/>
              <a:t>along with using Term Frequency- Inverse Document Frequency (TF-IDF). The performance of these classifiers is then evaluated using accuracy and F1 Scores.</a:t>
            </a:r>
          </a:p>
        </p:txBody>
      </p:sp>
      <p:grpSp>
        <p:nvGrpSpPr>
          <p:cNvPr id="356" name="Google Shape;356;p36"/>
          <p:cNvGrpSpPr/>
          <p:nvPr/>
        </p:nvGrpSpPr>
        <p:grpSpPr>
          <a:xfrm rot="5400000">
            <a:off x="3235961" y="2215938"/>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752946"/>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380" name="Google Shape;380;p36">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5;p34">
            <a:extLst>
              <a:ext uri="{FF2B5EF4-FFF2-40B4-BE49-F238E27FC236}">
                <a16:creationId xmlns:a16="http://schemas.microsoft.com/office/drawing/2014/main" id="{3C8DBACC-5058-4DCE-ADFB-B3A8283AFCC6}"/>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tx1"/>
                </a:solidFill>
                <a:latin typeface="Bebas Neue"/>
                <a:ea typeface="Bebas Neue"/>
                <a:cs typeface="Bebas Neue"/>
                <a:sym typeface="Bebas Neue"/>
              </a:rPr>
              <a:t>sentibot</a:t>
            </a:r>
            <a:endParaRPr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a:t>
            </a:r>
            <a:r>
              <a:rPr lang="en" dirty="0"/>
              <a:t>roblem statement</a:t>
            </a:r>
            <a:endParaRPr dirty="0"/>
          </a:p>
        </p:txBody>
      </p:sp>
      <p:sp>
        <p:nvSpPr>
          <p:cNvPr id="355" name="Google Shape;355;p36"/>
          <p:cNvSpPr txBox="1">
            <a:spLocks noGrp="1"/>
          </p:cNvSpPr>
          <p:nvPr>
            <p:ph type="subTitle" idx="1"/>
          </p:nvPr>
        </p:nvSpPr>
        <p:spPr>
          <a:xfrm>
            <a:off x="714300" y="1330665"/>
            <a:ext cx="5386200" cy="245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US" dirty="0"/>
              <a:t>In this project, we try to implement a </a:t>
            </a:r>
            <a:r>
              <a:rPr lang="en-US" b="1" dirty="0">
                <a:solidFill>
                  <a:srgbClr val="FFB632"/>
                </a:solidFill>
              </a:rPr>
              <a:t>Twitter Sentiment Analysis</a:t>
            </a:r>
            <a:r>
              <a:rPr lang="en-US" dirty="0"/>
              <a:t> model that helps to overcome the challenges of identifying the sentiments of the tweets. The necessary details regarding the dataset are:</a:t>
            </a:r>
          </a:p>
          <a:p>
            <a:pPr marL="0" lvl="0" indent="0" algn="l" rtl="0">
              <a:spcBef>
                <a:spcPts val="0"/>
              </a:spcBef>
              <a:spcAft>
                <a:spcPts val="0"/>
              </a:spcAft>
              <a:buClr>
                <a:schemeClr val="hlink"/>
              </a:buClr>
              <a:buSzPts val="1100"/>
              <a:buFont typeface="Arial"/>
              <a:buNone/>
            </a:pPr>
            <a:endParaRPr lang="en-US" dirty="0"/>
          </a:p>
          <a:p>
            <a:pPr marL="0" lvl="0" indent="0" algn="l" rtl="0">
              <a:spcBef>
                <a:spcPts val="0"/>
              </a:spcBef>
              <a:spcAft>
                <a:spcPts val="0"/>
              </a:spcAft>
              <a:buClr>
                <a:schemeClr val="hlink"/>
              </a:buClr>
              <a:buSzPts val="1100"/>
              <a:buFont typeface="Arial"/>
              <a:buNone/>
            </a:pPr>
            <a:r>
              <a:rPr lang="en-US" dirty="0"/>
              <a:t>The dataset provided is the Sentiment140 Dataset which consists of 1,600,000 tweets that have been extracted using the Twitter API. The various columns present in the dataset are:</a:t>
            </a:r>
          </a:p>
        </p:txBody>
      </p:sp>
      <p:grpSp>
        <p:nvGrpSpPr>
          <p:cNvPr id="356" name="Google Shape;356;p36"/>
          <p:cNvGrpSpPr/>
          <p:nvPr/>
        </p:nvGrpSpPr>
        <p:grpSpPr>
          <a:xfrm rot="5400000">
            <a:off x="814483" y="3717633"/>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752946"/>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380" name="Google Shape;380;p36">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5;p34">
            <a:extLst>
              <a:ext uri="{FF2B5EF4-FFF2-40B4-BE49-F238E27FC236}">
                <a16:creationId xmlns:a16="http://schemas.microsoft.com/office/drawing/2014/main" id="{4476457D-780C-4FB9-9B77-71F840E62D55}"/>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tx1"/>
                </a:solidFill>
                <a:latin typeface="Bebas Neue"/>
                <a:ea typeface="Bebas Neue"/>
                <a:cs typeface="Bebas Neue"/>
                <a:sym typeface="Bebas Neue"/>
              </a:rPr>
              <a:t>sentibot</a:t>
            </a:r>
            <a:endParaRPr dirty="0">
              <a:solidFill>
                <a:schemeClr val="tx1"/>
              </a:solidFill>
            </a:endParaRPr>
          </a:p>
        </p:txBody>
      </p:sp>
    </p:spTree>
    <p:extLst>
      <p:ext uri="{BB962C8B-B14F-4D97-AF65-F5344CB8AC3E}">
        <p14:creationId xmlns:p14="http://schemas.microsoft.com/office/powerpoint/2010/main" val="3946866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42"/>
          <p:cNvSpPr txBox="1">
            <a:spLocks noGrp="1"/>
          </p:cNvSpPr>
          <p:nvPr>
            <p:ph type="title"/>
          </p:nvPr>
        </p:nvSpPr>
        <p:spPr>
          <a:xfrm>
            <a:off x="736350" y="3039975"/>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FFB632"/>
                </a:solidFill>
              </a:rPr>
              <a:t>flag</a:t>
            </a:r>
            <a:endParaRPr dirty="0">
              <a:solidFill>
                <a:srgbClr val="FFB632"/>
              </a:solidFill>
            </a:endParaRPr>
          </a:p>
        </p:txBody>
      </p:sp>
      <p:sp>
        <p:nvSpPr>
          <p:cNvPr id="750" name="Google Shape;750;p42"/>
          <p:cNvSpPr txBox="1">
            <a:spLocks noGrp="1"/>
          </p:cNvSpPr>
          <p:nvPr>
            <p:ph type="subTitle" idx="1"/>
          </p:nvPr>
        </p:nvSpPr>
        <p:spPr>
          <a:xfrm>
            <a:off x="736350" y="3686788"/>
            <a:ext cx="2230500" cy="6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It refers to the query. If no such query exists then it is NO QUERY.</a:t>
            </a:r>
          </a:p>
        </p:txBody>
      </p:sp>
      <p:cxnSp>
        <p:nvCxnSpPr>
          <p:cNvPr id="751" name="Google Shape;751;p42"/>
          <p:cNvCxnSpPr/>
          <p:nvPr/>
        </p:nvCxnSpPr>
        <p:spPr>
          <a:xfrm>
            <a:off x="758400" y="3667400"/>
            <a:ext cx="2186400" cy="0"/>
          </a:xfrm>
          <a:prstGeom prst="straightConnector1">
            <a:avLst/>
          </a:prstGeom>
          <a:noFill/>
          <a:ln w="9525" cap="flat" cmpd="sng">
            <a:solidFill>
              <a:schemeClr val="dk1"/>
            </a:solidFill>
            <a:prstDash val="solid"/>
            <a:round/>
            <a:headEnd type="none" w="med" len="med"/>
            <a:tailEnd type="none" w="med" len="med"/>
          </a:ln>
        </p:spPr>
      </p:cxnSp>
      <p:sp>
        <p:nvSpPr>
          <p:cNvPr id="752" name="Google Shape;752;p42"/>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a:t>
            </a:r>
            <a:r>
              <a:rPr lang="en" dirty="0"/>
              <a:t>roblem statement - </a:t>
            </a:r>
            <a:r>
              <a:rPr lang="en" dirty="0">
                <a:solidFill>
                  <a:srgbClr val="FFB632"/>
                </a:solidFill>
              </a:rPr>
              <a:t>columns</a:t>
            </a:r>
            <a:endParaRPr dirty="0">
              <a:solidFill>
                <a:srgbClr val="FFB632"/>
              </a:solidFill>
            </a:endParaRPr>
          </a:p>
        </p:txBody>
      </p:sp>
      <p:sp>
        <p:nvSpPr>
          <p:cNvPr id="753" name="Google Shape;753;p42"/>
          <p:cNvSpPr txBox="1">
            <a:spLocks noGrp="1"/>
          </p:cNvSpPr>
          <p:nvPr>
            <p:ph type="title" idx="2"/>
          </p:nvPr>
        </p:nvSpPr>
        <p:spPr>
          <a:xfrm>
            <a:off x="736350" y="1475500"/>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FFB632"/>
                </a:solidFill>
              </a:rPr>
              <a:t>target</a:t>
            </a:r>
            <a:endParaRPr dirty="0">
              <a:solidFill>
                <a:srgbClr val="FFB632"/>
              </a:solidFill>
            </a:endParaRPr>
          </a:p>
        </p:txBody>
      </p:sp>
      <p:sp>
        <p:nvSpPr>
          <p:cNvPr id="754" name="Google Shape;754;p42"/>
          <p:cNvSpPr txBox="1">
            <a:spLocks noGrp="1"/>
          </p:cNvSpPr>
          <p:nvPr>
            <p:ph type="subTitle" idx="3"/>
          </p:nvPr>
        </p:nvSpPr>
        <p:spPr>
          <a:xfrm>
            <a:off x="736350" y="2122313"/>
            <a:ext cx="2230500" cy="6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polarity of the tweet (positive or negative)</a:t>
            </a:r>
          </a:p>
        </p:txBody>
      </p:sp>
      <p:sp>
        <p:nvSpPr>
          <p:cNvPr id="755" name="Google Shape;755;p42"/>
          <p:cNvSpPr txBox="1">
            <a:spLocks noGrp="1"/>
          </p:cNvSpPr>
          <p:nvPr>
            <p:ph type="title" idx="4"/>
          </p:nvPr>
        </p:nvSpPr>
        <p:spPr>
          <a:xfrm>
            <a:off x="6199188" y="1475500"/>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FFB632"/>
                </a:solidFill>
              </a:rPr>
              <a:t>date</a:t>
            </a:r>
            <a:endParaRPr dirty="0">
              <a:solidFill>
                <a:srgbClr val="FFB632"/>
              </a:solidFill>
            </a:endParaRPr>
          </a:p>
        </p:txBody>
      </p:sp>
      <p:sp>
        <p:nvSpPr>
          <p:cNvPr id="756" name="Google Shape;756;p42"/>
          <p:cNvSpPr txBox="1">
            <a:spLocks noGrp="1"/>
          </p:cNvSpPr>
          <p:nvPr>
            <p:ph type="subTitle" idx="5"/>
          </p:nvPr>
        </p:nvSpPr>
        <p:spPr>
          <a:xfrm>
            <a:off x="6199200" y="2122312"/>
            <a:ext cx="2230500" cy="6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date of the tweet</a:t>
            </a:r>
          </a:p>
        </p:txBody>
      </p:sp>
      <p:cxnSp>
        <p:nvCxnSpPr>
          <p:cNvPr id="757" name="Google Shape;757;p42"/>
          <p:cNvCxnSpPr/>
          <p:nvPr/>
        </p:nvCxnSpPr>
        <p:spPr>
          <a:xfrm>
            <a:off x="758400" y="2102925"/>
            <a:ext cx="2186400" cy="0"/>
          </a:xfrm>
          <a:prstGeom prst="straightConnector1">
            <a:avLst/>
          </a:prstGeom>
          <a:noFill/>
          <a:ln w="9525" cap="flat" cmpd="sng">
            <a:solidFill>
              <a:schemeClr val="dk1"/>
            </a:solidFill>
            <a:prstDash val="solid"/>
            <a:round/>
            <a:headEnd type="none" w="med" len="med"/>
            <a:tailEnd type="none" w="med" len="med"/>
          </a:ln>
        </p:spPr>
      </p:cxnSp>
      <p:cxnSp>
        <p:nvCxnSpPr>
          <p:cNvPr id="758" name="Google Shape;758;p42"/>
          <p:cNvCxnSpPr/>
          <p:nvPr/>
        </p:nvCxnSpPr>
        <p:spPr>
          <a:xfrm>
            <a:off x="6221238" y="2102925"/>
            <a:ext cx="2186400" cy="0"/>
          </a:xfrm>
          <a:prstGeom prst="straightConnector1">
            <a:avLst/>
          </a:prstGeom>
          <a:noFill/>
          <a:ln w="9525" cap="flat" cmpd="sng">
            <a:solidFill>
              <a:schemeClr val="dk1"/>
            </a:solidFill>
            <a:prstDash val="solid"/>
            <a:round/>
            <a:headEnd type="none" w="med" len="med"/>
            <a:tailEnd type="none" w="med" len="med"/>
          </a:ln>
        </p:spPr>
      </p:cxnSp>
      <p:sp>
        <p:nvSpPr>
          <p:cNvPr id="760" name="Google Shape;760;p42"/>
          <p:cNvSpPr txBox="1">
            <a:spLocks noGrp="1"/>
          </p:cNvSpPr>
          <p:nvPr>
            <p:ph type="title" idx="7"/>
          </p:nvPr>
        </p:nvSpPr>
        <p:spPr>
          <a:xfrm>
            <a:off x="6199200" y="3039975"/>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FFB632"/>
                </a:solidFill>
              </a:rPr>
              <a:t>text</a:t>
            </a:r>
            <a:endParaRPr dirty="0">
              <a:solidFill>
                <a:srgbClr val="FFB632"/>
              </a:solidFill>
            </a:endParaRPr>
          </a:p>
        </p:txBody>
      </p:sp>
      <p:sp>
        <p:nvSpPr>
          <p:cNvPr id="761" name="Google Shape;761;p42"/>
          <p:cNvSpPr txBox="1">
            <a:spLocks noGrp="1"/>
          </p:cNvSpPr>
          <p:nvPr>
            <p:ph type="subTitle" idx="8"/>
          </p:nvPr>
        </p:nvSpPr>
        <p:spPr>
          <a:xfrm>
            <a:off x="6199200" y="3686788"/>
            <a:ext cx="2230500" cy="6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It refers to the text of the tweet</a:t>
            </a:r>
          </a:p>
        </p:txBody>
      </p:sp>
      <p:cxnSp>
        <p:nvCxnSpPr>
          <p:cNvPr id="762" name="Google Shape;762;p42"/>
          <p:cNvCxnSpPr/>
          <p:nvPr/>
        </p:nvCxnSpPr>
        <p:spPr>
          <a:xfrm>
            <a:off x="6251550" y="3667400"/>
            <a:ext cx="2186400" cy="0"/>
          </a:xfrm>
          <a:prstGeom prst="straightConnector1">
            <a:avLst/>
          </a:prstGeom>
          <a:noFill/>
          <a:ln w="9525" cap="flat" cmpd="sng">
            <a:solidFill>
              <a:schemeClr val="dk1"/>
            </a:solidFill>
            <a:prstDash val="solid"/>
            <a:round/>
            <a:headEnd type="none" w="med" len="med"/>
            <a:tailEnd type="none" w="med" len="med"/>
          </a:ln>
        </p:spPr>
      </p:cxnSp>
      <p:sp>
        <p:nvSpPr>
          <p:cNvPr id="763" name="Google Shape;763;p42"/>
          <p:cNvSpPr txBox="1">
            <a:spLocks noGrp="1"/>
          </p:cNvSpPr>
          <p:nvPr>
            <p:ph type="title" idx="9"/>
          </p:nvPr>
        </p:nvSpPr>
        <p:spPr>
          <a:xfrm>
            <a:off x="3459563" y="3039975"/>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FFB632"/>
                </a:solidFill>
              </a:rPr>
              <a:t>user</a:t>
            </a:r>
            <a:endParaRPr dirty="0">
              <a:solidFill>
                <a:srgbClr val="FFB632"/>
              </a:solidFill>
            </a:endParaRPr>
          </a:p>
        </p:txBody>
      </p:sp>
      <p:sp>
        <p:nvSpPr>
          <p:cNvPr id="764" name="Google Shape;764;p42"/>
          <p:cNvSpPr txBox="1">
            <a:spLocks noGrp="1"/>
          </p:cNvSpPr>
          <p:nvPr>
            <p:ph type="subTitle" idx="13"/>
          </p:nvPr>
        </p:nvSpPr>
        <p:spPr>
          <a:xfrm>
            <a:off x="3459563" y="3686788"/>
            <a:ext cx="2230500" cy="6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It refers to the name of the user that tweeted</a:t>
            </a:r>
          </a:p>
        </p:txBody>
      </p:sp>
      <p:sp>
        <p:nvSpPr>
          <p:cNvPr id="765" name="Google Shape;765;p42"/>
          <p:cNvSpPr txBox="1">
            <a:spLocks noGrp="1"/>
          </p:cNvSpPr>
          <p:nvPr>
            <p:ph type="title" idx="14"/>
          </p:nvPr>
        </p:nvSpPr>
        <p:spPr>
          <a:xfrm>
            <a:off x="3459563" y="1475500"/>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FFB632"/>
                </a:solidFill>
              </a:rPr>
              <a:t>id’S</a:t>
            </a:r>
            <a:endParaRPr dirty="0">
              <a:solidFill>
                <a:srgbClr val="FFB632"/>
              </a:solidFill>
            </a:endParaRPr>
          </a:p>
        </p:txBody>
      </p:sp>
      <p:sp>
        <p:nvSpPr>
          <p:cNvPr id="766" name="Google Shape;766;p42"/>
          <p:cNvSpPr txBox="1">
            <a:spLocks noGrp="1"/>
          </p:cNvSpPr>
          <p:nvPr>
            <p:ph type="subTitle" idx="15"/>
          </p:nvPr>
        </p:nvSpPr>
        <p:spPr>
          <a:xfrm>
            <a:off x="3459563" y="2122313"/>
            <a:ext cx="2230500" cy="6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Unique id of the tweet</a:t>
            </a:r>
          </a:p>
        </p:txBody>
      </p:sp>
      <p:cxnSp>
        <p:nvCxnSpPr>
          <p:cNvPr id="767" name="Google Shape;767;p42"/>
          <p:cNvCxnSpPr/>
          <p:nvPr/>
        </p:nvCxnSpPr>
        <p:spPr>
          <a:xfrm>
            <a:off x="3481613" y="3667400"/>
            <a:ext cx="2186400" cy="0"/>
          </a:xfrm>
          <a:prstGeom prst="straightConnector1">
            <a:avLst/>
          </a:prstGeom>
          <a:noFill/>
          <a:ln w="9525" cap="flat" cmpd="sng">
            <a:solidFill>
              <a:schemeClr val="dk1"/>
            </a:solidFill>
            <a:prstDash val="solid"/>
            <a:round/>
            <a:headEnd type="none" w="med" len="med"/>
            <a:tailEnd type="none" w="med" len="med"/>
          </a:ln>
        </p:spPr>
      </p:cxnSp>
      <p:cxnSp>
        <p:nvCxnSpPr>
          <p:cNvPr id="768" name="Google Shape;768;p42"/>
          <p:cNvCxnSpPr/>
          <p:nvPr/>
        </p:nvCxnSpPr>
        <p:spPr>
          <a:xfrm>
            <a:off x="3481613" y="2102925"/>
            <a:ext cx="2186400" cy="0"/>
          </a:xfrm>
          <a:prstGeom prst="straightConnector1">
            <a:avLst/>
          </a:prstGeom>
          <a:noFill/>
          <a:ln w="9525" cap="flat" cmpd="sng">
            <a:solidFill>
              <a:schemeClr val="dk1"/>
            </a:solidFill>
            <a:prstDash val="solid"/>
            <a:round/>
            <a:headEnd type="none" w="med" len="med"/>
            <a:tailEnd type="none" w="med" len="med"/>
          </a:ln>
        </p:spPr>
      </p:cxnSp>
      <p:sp>
        <p:nvSpPr>
          <p:cNvPr id="769" name="Google Shape;769;p42">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2">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2">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772" name="Google Shape;772;p42">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773" name="Google Shape;773;p42">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774" name="Google Shape;774;p42"/>
          <p:cNvGrpSpPr/>
          <p:nvPr/>
        </p:nvGrpSpPr>
        <p:grpSpPr>
          <a:xfrm>
            <a:off x="706038" y="312972"/>
            <a:ext cx="140222" cy="140409"/>
            <a:chOff x="2741000" y="199475"/>
            <a:chExt cx="191953" cy="192210"/>
          </a:xfrm>
        </p:grpSpPr>
        <p:sp>
          <p:nvSpPr>
            <p:cNvPr id="775" name="Google Shape;775;p42"/>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2"/>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2"/>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2"/>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2"/>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2"/>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2"/>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2"/>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4" name="Google Shape;784;p42">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2"/>
          <p:cNvSpPr/>
          <p:nvPr/>
        </p:nvSpPr>
        <p:spPr>
          <a:xfrm>
            <a:off x="6997163" y="100667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2"/>
          <p:cNvSpPr/>
          <p:nvPr/>
        </p:nvSpPr>
        <p:spPr>
          <a:xfrm>
            <a:off x="7855677" y="76303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2"/>
          <p:cNvSpPr/>
          <p:nvPr/>
        </p:nvSpPr>
        <p:spPr>
          <a:xfrm>
            <a:off x="6424164" y="80207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2"/>
          <p:cNvSpPr/>
          <p:nvPr/>
        </p:nvSpPr>
        <p:spPr>
          <a:xfrm>
            <a:off x="7556037" y="7229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2"/>
          <p:cNvSpPr/>
          <p:nvPr/>
        </p:nvSpPr>
        <p:spPr>
          <a:xfrm>
            <a:off x="8297713" y="133526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5;p34">
            <a:extLst>
              <a:ext uri="{FF2B5EF4-FFF2-40B4-BE49-F238E27FC236}">
                <a16:creationId xmlns:a16="http://schemas.microsoft.com/office/drawing/2014/main" id="{31CFB7EB-9A7B-4A76-9A6A-3CE758D63421}"/>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tx1"/>
                </a:solidFill>
                <a:latin typeface="Bebas Neue"/>
                <a:ea typeface="Bebas Neue"/>
                <a:cs typeface="Bebas Neue"/>
                <a:sym typeface="Bebas Neue"/>
              </a:rPr>
              <a:t>sentibot</a:t>
            </a:r>
            <a:endParaRPr dirty="0">
              <a:solidFill>
                <a:schemeClr val="tx1"/>
              </a:solidFill>
            </a:endParaRPr>
          </a:p>
        </p:txBody>
      </p:sp>
    </p:spTree>
    <p:extLst>
      <p:ext uri="{BB962C8B-B14F-4D97-AF65-F5344CB8AC3E}">
        <p14:creationId xmlns:p14="http://schemas.microsoft.com/office/powerpoint/2010/main" val="3269729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1"/>
        <p:cNvGrpSpPr/>
        <p:nvPr/>
      </p:nvGrpSpPr>
      <p:grpSpPr>
        <a:xfrm>
          <a:off x="0" y="0"/>
          <a:ext cx="0" cy="0"/>
          <a:chOff x="0" y="0"/>
          <a:chExt cx="0" cy="0"/>
        </a:xfrm>
      </p:grpSpPr>
      <p:sp>
        <p:nvSpPr>
          <p:cNvPr id="1392" name="Google Shape;1392;p53"/>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a:t>
            </a:r>
            <a:r>
              <a:rPr lang="en" dirty="0"/>
              <a:t>roject pipeline</a:t>
            </a:r>
            <a:endParaRPr dirty="0"/>
          </a:p>
        </p:txBody>
      </p:sp>
      <p:sp>
        <p:nvSpPr>
          <p:cNvPr id="1393" name="Google Shape;1393;p53"/>
          <p:cNvSpPr/>
          <p:nvPr/>
        </p:nvSpPr>
        <p:spPr>
          <a:xfrm rot="7201932">
            <a:off x="7983100" y="9000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3"/>
          <p:cNvSpPr/>
          <p:nvPr/>
        </p:nvSpPr>
        <p:spPr>
          <a:xfrm>
            <a:off x="7511800" y="12215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3"/>
          <p:cNvSpPr/>
          <p:nvPr/>
        </p:nvSpPr>
        <p:spPr>
          <a:xfrm>
            <a:off x="425551" y="34681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3"/>
          <p:cNvSpPr/>
          <p:nvPr/>
        </p:nvSpPr>
        <p:spPr>
          <a:xfrm rot="-1685758">
            <a:off x="644091" y="39437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3"/>
          <p:cNvSpPr/>
          <p:nvPr/>
        </p:nvSpPr>
        <p:spPr>
          <a:xfrm>
            <a:off x="317714" y="41854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3"/>
          <p:cNvSpPr/>
          <p:nvPr/>
        </p:nvSpPr>
        <p:spPr>
          <a:xfrm>
            <a:off x="6719976" y="74959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3"/>
          <p:cNvSpPr/>
          <p:nvPr/>
        </p:nvSpPr>
        <p:spPr>
          <a:xfrm>
            <a:off x="457963" y="282988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3"/>
          <p:cNvSpPr/>
          <p:nvPr/>
        </p:nvSpPr>
        <p:spPr>
          <a:xfrm>
            <a:off x="8579737" y="1921547"/>
            <a:ext cx="80874" cy="81760"/>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3"/>
          <p:cNvSpPr/>
          <p:nvPr/>
        </p:nvSpPr>
        <p:spPr>
          <a:xfrm>
            <a:off x="8550051" y="13300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3"/>
          <p:cNvSpPr/>
          <p:nvPr/>
        </p:nvSpPr>
        <p:spPr>
          <a:xfrm rot="-1685758">
            <a:off x="8399928" y="7741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3"/>
          <p:cNvSpPr/>
          <p:nvPr/>
        </p:nvSpPr>
        <p:spPr>
          <a:xfrm rot="5400000">
            <a:off x="4439605" y="1635066"/>
            <a:ext cx="262861" cy="31010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3"/>
          <p:cNvSpPr txBox="1"/>
          <p:nvPr/>
        </p:nvSpPr>
        <p:spPr>
          <a:xfrm>
            <a:off x="1277075" y="1568839"/>
            <a:ext cx="2076600" cy="39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b="1" dirty="0">
                <a:solidFill>
                  <a:schemeClr val="dk1"/>
                </a:solidFill>
                <a:latin typeface="Arimo"/>
                <a:ea typeface="Arimo"/>
                <a:cs typeface="Arimo"/>
                <a:sym typeface="Arimo"/>
              </a:rPr>
              <a:t>Import Necessary Dependencies</a:t>
            </a:r>
          </a:p>
        </p:txBody>
      </p:sp>
      <p:sp>
        <p:nvSpPr>
          <p:cNvPr id="1406" name="Google Shape;1406;p53"/>
          <p:cNvSpPr/>
          <p:nvPr/>
        </p:nvSpPr>
        <p:spPr>
          <a:xfrm>
            <a:off x="3582264" y="1473026"/>
            <a:ext cx="634200" cy="6342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Bebas Neue"/>
                <a:ea typeface="Bebas Neue"/>
                <a:cs typeface="Bebas Neue"/>
                <a:sym typeface="Bebas Neue"/>
              </a:rPr>
              <a:t>01</a:t>
            </a:r>
            <a:endParaRPr sz="2600">
              <a:solidFill>
                <a:schemeClr val="lt1"/>
              </a:solidFill>
              <a:latin typeface="Bebas Neue"/>
              <a:ea typeface="Bebas Neue"/>
              <a:cs typeface="Bebas Neue"/>
              <a:sym typeface="Bebas Neue"/>
            </a:endParaRPr>
          </a:p>
        </p:txBody>
      </p:sp>
      <p:sp>
        <p:nvSpPr>
          <p:cNvPr id="1407" name="Google Shape;1407;p53"/>
          <p:cNvSpPr/>
          <p:nvPr/>
        </p:nvSpPr>
        <p:spPr>
          <a:xfrm>
            <a:off x="4925589" y="1473026"/>
            <a:ext cx="634200" cy="6342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Bebas Neue"/>
                <a:ea typeface="Bebas Neue"/>
                <a:cs typeface="Bebas Neue"/>
                <a:sym typeface="Bebas Neue"/>
              </a:rPr>
              <a:t>02</a:t>
            </a:r>
            <a:endParaRPr sz="2600">
              <a:solidFill>
                <a:schemeClr val="lt1"/>
              </a:solidFill>
              <a:latin typeface="Bebas Neue"/>
              <a:ea typeface="Bebas Neue"/>
              <a:cs typeface="Bebas Neue"/>
              <a:sym typeface="Bebas Neue"/>
            </a:endParaRPr>
          </a:p>
        </p:txBody>
      </p:sp>
      <p:sp>
        <p:nvSpPr>
          <p:cNvPr id="1408" name="Google Shape;1408;p53"/>
          <p:cNvSpPr/>
          <p:nvPr/>
        </p:nvSpPr>
        <p:spPr>
          <a:xfrm>
            <a:off x="3582264" y="2584326"/>
            <a:ext cx="634200" cy="6342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Bebas Neue"/>
                <a:ea typeface="Bebas Neue"/>
                <a:cs typeface="Bebas Neue"/>
                <a:sym typeface="Bebas Neue"/>
              </a:rPr>
              <a:t>04</a:t>
            </a:r>
            <a:endParaRPr sz="2600">
              <a:solidFill>
                <a:schemeClr val="lt1"/>
              </a:solidFill>
              <a:latin typeface="Bebas Neue"/>
              <a:ea typeface="Bebas Neue"/>
              <a:cs typeface="Bebas Neue"/>
              <a:sym typeface="Bebas Neue"/>
            </a:endParaRPr>
          </a:p>
        </p:txBody>
      </p:sp>
      <p:sp>
        <p:nvSpPr>
          <p:cNvPr id="1409" name="Google Shape;1409;p53"/>
          <p:cNvSpPr/>
          <p:nvPr/>
        </p:nvSpPr>
        <p:spPr>
          <a:xfrm>
            <a:off x="4925589" y="2584326"/>
            <a:ext cx="634200" cy="6342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Bebas Neue"/>
                <a:ea typeface="Bebas Neue"/>
                <a:cs typeface="Bebas Neue"/>
                <a:sym typeface="Bebas Neue"/>
              </a:rPr>
              <a:t>03</a:t>
            </a:r>
            <a:endParaRPr sz="2600">
              <a:solidFill>
                <a:schemeClr val="lt1"/>
              </a:solidFill>
              <a:latin typeface="Bebas Neue"/>
              <a:ea typeface="Bebas Neue"/>
              <a:cs typeface="Bebas Neue"/>
              <a:sym typeface="Bebas Neue"/>
            </a:endParaRPr>
          </a:p>
        </p:txBody>
      </p:sp>
      <p:sp>
        <p:nvSpPr>
          <p:cNvPr id="1410" name="Google Shape;1410;p53"/>
          <p:cNvSpPr/>
          <p:nvPr/>
        </p:nvSpPr>
        <p:spPr>
          <a:xfrm>
            <a:off x="3582264" y="3675701"/>
            <a:ext cx="634200" cy="6342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Bebas Neue"/>
                <a:ea typeface="Bebas Neue"/>
                <a:cs typeface="Bebas Neue"/>
                <a:sym typeface="Bebas Neue"/>
              </a:rPr>
              <a:t>05</a:t>
            </a:r>
            <a:endParaRPr sz="2600">
              <a:solidFill>
                <a:schemeClr val="lt1"/>
              </a:solidFill>
              <a:latin typeface="Bebas Neue"/>
              <a:ea typeface="Bebas Neue"/>
              <a:cs typeface="Bebas Neue"/>
              <a:sym typeface="Bebas Neue"/>
            </a:endParaRPr>
          </a:p>
        </p:txBody>
      </p:sp>
      <p:sp>
        <p:nvSpPr>
          <p:cNvPr id="1411" name="Google Shape;1411;p53"/>
          <p:cNvSpPr/>
          <p:nvPr/>
        </p:nvSpPr>
        <p:spPr>
          <a:xfrm>
            <a:off x="4925589" y="3675701"/>
            <a:ext cx="634200" cy="6342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Bebas Neue"/>
                <a:ea typeface="Bebas Neue"/>
                <a:cs typeface="Bebas Neue"/>
                <a:sym typeface="Bebas Neue"/>
              </a:rPr>
              <a:t>06</a:t>
            </a:r>
            <a:endParaRPr sz="2600">
              <a:solidFill>
                <a:schemeClr val="lt1"/>
              </a:solidFill>
              <a:latin typeface="Bebas Neue"/>
              <a:ea typeface="Bebas Neue"/>
              <a:cs typeface="Bebas Neue"/>
              <a:sym typeface="Bebas Neue"/>
            </a:endParaRPr>
          </a:p>
        </p:txBody>
      </p:sp>
      <p:sp>
        <p:nvSpPr>
          <p:cNvPr id="1413" name="Google Shape;1413;p53"/>
          <p:cNvSpPr txBox="1"/>
          <p:nvPr/>
        </p:nvSpPr>
        <p:spPr>
          <a:xfrm>
            <a:off x="1277075" y="2708698"/>
            <a:ext cx="2076600" cy="39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r>
              <a:rPr lang="en-US" b="1" dirty="0">
                <a:solidFill>
                  <a:schemeClr val="dk1"/>
                </a:solidFill>
                <a:latin typeface="Arimo"/>
                <a:ea typeface="Arimo"/>
                <a:cs typeface="Arimo"/>
                <a:sym typeface="Arimo"/>
              </a:rPr>
              <a:t>Data Visualization of Target Variables</a:t>
            </a:r>
          </a:p>
        </p:txBody>
      </p:sp>
      <p:sp>
        <p:nvSpPr>
          <p:cNvPr id="1415" name="Google Shape;1415;p53"/>
          <p:cNvSpPr txBox="1"/>
          <p:nvPr/>
        </p:nvSpPr>
        <p:spPr>
          <a:xfrm>
            <a:off x="1277075" y="3815659"/>
            <a:ext cx="2076600" cy="39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b="1" dirty="0">
                <a:solidFill>
                  <a:schemeClr val="dk1"/>
                </a:solidFill>
                <a:latin typeface="Arimo"/>
                <a:ea typeface="Arimo"/>
                <a:cs typeface="Arimo"/>
                <a:sym typeface="Arimo"/>
              </a:rPr>
              <a:t>Data Preprocessing</a:t>
            </a:r>
          </a:p>
        </p:txBody>
      </p:sp>
      <p:sp>
        <p:nvSpPr>
          <p:cNvPr id="1417" name="Google Shape;1417;p53"/>
          <p:cNvSpPr txBox="1"/>
          <p:nvPr/>
        </p:nvSpPr>
        <p:spPr>
          <a:xfrm>
            <a:off x="5788400" y="1565048"/>
            <a:ext cx="2076600" cy="39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chemeClr val="dk1"/>
                </a:solidFill>
                <a:latin typeface="Arimo"/>
                <a:ea typeface="Arimo"/>
                <a:cs typeface="Arimo"/>
                <a:sym typeface="Arimo"/>
              </a:rPr>
              <a:t>Read and Load the Dataset</a:t>
            </a:r>
          </a:p>
        </p:txBody>
      </p:sp>
      <p:sp>
        <p:nvSpPr>
          <p:cNvPr id="1419" name="Google Shape;1419;p53"/>
          <p:cNvSpPr txBox="1"/>
          <p:nvPr/>
        </p:nvSpPr>
        <p:spPr>
          <a:xfrm>
            <a:off x="5788400" y="2701554"/>
            <a:ext cx="2076600" cy="39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chemeClr val="dk1"/>
                </a:solidFill>
                <a:latin typeface="Arimo"/>
                <a:ea typeface="Arimo"/>
                <a:cs typeface="Arimo"/>
                <a:sym typeface="Arimo"/>
              </a:rPr>
              <a:t>Exploratory Data Analysis</a:t>
            </a:r>
          </a:p>
        </p:txBody>
      </p:sp>
      <p:sp>
        <p:nvSpPr>
          <p:cNvPr id="1421" name="Google Shape;1421;p53"/>
          <p:cNvSpPr txBox="1"/>
          <p:nvPr/>
        </p:nvSpPr>
        <p:spPr>
          <a:xfrm>
            <a:off x="5788400" y="3787088"/>
            <a:ext cx="2076600" cy="39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chemeClr val="dk1"/>
                </a:solidFill>
                <a:latin typeface="Arimo"/>
                <a:ea typeface="Arimo"/>
                <a:cs typeface="Arimo"/>
                <a:sym typeface="Arimo"/>
              </a:rPr>
              <a:t>Splitting our data into Train and Test Subset</a:t>
            </a:r>
          </a:p>
        </p:txBody>
      </p:sp>
      <p:sp>
        <p:nvSpPr>
          <p:cNvPr id="1422" name="Google Shape;1422;p53"/>
          <p:cNvSpPr/>
          <p:nvPr/>
        </p:nvSpPr>
        <p:spPr>
          <a:xfrm rot="10800000">
            <a:off x="5111267" y="2190716"/>
            <a:ext cx="262861" cy="31010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3"/>
          <p:cNvSpPr/>
          <p:nvPr/>
        </p:nvSpPr>
        <p:spPr>
          <a:xfrm rot="5400000">
            <a:off x="4439605" y="3837741"/>
            <a:ext cx="262861" cy="31010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3"/>
          <p:cNvSpPr/>
          <p:nvPr/>
        </p:nvSpPr>
        <p:spPr>
          <a:xfrm rot="10800000">
            <a:off x="3767942" y="3302016"/>
            <a:ext cx="262861" cy="31010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3"/>
          <p:cNvSpPr/>
          <p:nvPr/>
        </p:nvSpPr>
        <p:spPr>
          <a:xfrm rot="-5400000">
            <a:off x="4439605" y="2782178"/>
            <a:ext cx="262861" cy="31010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3">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3">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3">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429" name="Google Shape;1429;p53">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430" name="Google Shape;1430;p53">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431" name="Google Shape;1431;p53"/>
          <p:cNvGrpSpPr/>
          <p:nvPr/>
        </p:nvGrpSpPr>
        <p:grpSpPr>
          <a:xfrm>
            <a:off x="706038" y="312972"/>
            <a:ext cx="140222" cy="140409"/>
            <a:chOff x="2741000" y="199475"/>
            <a:chExt cx="191953" cy="192210"/>
          </a:xfrm>
        </p:grpSpPr>
        <p:sp>
          <p:nvSpPr>
            <p:cNvPr id="1432" name="Google Shape;1432;p53"/>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3"/>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3"/>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3"/>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3"/>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3"/>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3"/>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3"/>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3"/>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1" name="Google Shape;1441;p53">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5;p34">
            <a:extLst>
              <a:ext uri="{FF2B5EF4-FFF2-40B4-BE49-F238E27FC236}">
                <a16:creationId xmlns:a16="http://schemas.microsoft.com/office/drawing/2014/main" id="{0021A245-154D-49EE-A86C-368B94104FC3}"/>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tx1"/>
                </a:solidFill>
                <a:latin typeface="Bebas Neue"/>
                <a:ea typeface="Bebas Neue"/>
                <a:cs typeface="Bebas Neue"/>
                <a:sym typeface="Bebas Neue"/>
              </a:rPr>
              <a:t>sentibot</a:t>
            </a:r>
            <a:endParaRPr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1"/>
        <p:cNvGrpSpPr/>
        <p:nvPr/>
      </p:nvGrpSpPr>
      <p:grpSpPr>
        <a:xfrm>
          <a:off x="0" y="0"/>
          <a:ext cx="0" cy="0"/>
          <a:chOff x="0" y="0"/>
          <a:chExt cx="0" cy="0"/>
        </a:xfrm>
      </p:grpSpPr>
      <p:sp>
        <p:nvSpPr>
          <p:cNvPr id="1392" name="Google Shape;1392;p53"/>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a:t>
            </a:r>
            <a:r>
              <a:rPr lang="en" dirty="0"/>
              <a:t>roject pipeline</a:t>
            </a:r>
            <a:endParaRPr dirty="0"/>
          </a:p>
        </p:txBody>
      </p:sp>
      <p:sp>
        <p:nvSpPr>
          <p:cNvPr id="1393" name="Google Shape;1393;p53"/>
          <p:cNvSpPr/>
          <p:nvPr/>
        </p:nvSpPr>
        <p:spPr>
          <a:xfrm rot="7201932">
            <a:off x="7983100" y="9000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3"/>
          <p:cNvSpPr/>
          <p:nvPr/>
        </p:nvSpPr>
        <p:spPr>
          <a:xfrm>
            <a:off x="7511800" y="12215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3"/>
          <p:cNvSpPr/>
          <p:nvPr/>
        </p:nvSpPr>
        <p:spPr>
          <a:xfrm>
            <a:off x="425551" y="34681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3"/>
          <p:cNvSpPr/>
          <p:nvPr/>
        </p:nvSpPr>
        <p:spPr>
          <a:xfrm rot="-1685758">
            <a:off x="644091" y="39437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3"/>
          <p:cNvSpPr/>
          <p:nvPr/>
        </p:nvSpPr>
        <p:spPr>
          <a:xfrm>
            <a:off x="317714" y="41854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3"/>
          <p:cNvSpPr/>
          <p:nvPr/>
        </p:nvSpPr>
        <p:spPr>
          <a:xfrm>
            <a:off x="6719976" y="74959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3"/>
          <p:cNvSpPr/>
          <p:nvPr/>
        </p:nvSpPr>
        <p:spPr>
          <a:xfrm>
            <a:off x="457963" y="282988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3"/>
          <p:cNvSpPr/>
          <p:nvPr/>
        </p:nvSpPr>
        <p:spPr>
          <a:xfrm>
            <a:off x="8579737" y="1921547"/>
            <a:ext cx="80874" cy="81760"/>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3"/>
          <p:cNvSpPr/>
          <p:nvPr/>
        </p:nvSpPr>
        <p:spPr>
          <a:xfrm>
            <a:off x="8550051" y="13300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3"/>
          <p:cNvSpPr/>
          <p:nvPr/>
        </p:nvSpPr>
        <p:spPr>
          <a:xfrm rot="-1685758">
            <a:off x="8399928" y="7741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3"/>
          <p:cNvSpPr/>
          <p:nvPr/>
        </p:nvSpPr>
        <p:spPr>
          <a:xfrm rot="5400000">
            <a:off x="4439605" y="1977968"/>
            <a:ext cx="262861" cy="31010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3"/>
          <p:cNvSpPr txBox="1"/>
          <p:nvPr/>
        </p:nvSpPr>
        <p:spPr>
          <a:xfrm>
            <a:off x="1100138" y="1911741"/>
            <a:ext cx="2253537" cy="39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b="1" dirty="0">
                <a:solidFill>
                  <a:schemeClr val="dk1"/>
                </a:solidFill>
                <a:latin typeface="Arimo"/>
                <a:ea typeface="Arimo"/>
                <a:cs typeface="Arimo"/>
                <a:sym typeface="Arimo"/>
              </a:rPr>
              <a:t>Transforming Dataset using TF-IDF Vectorizer</a:t>
            </a:r>
          </a:p>
        </p:txBody>
      </p:sp>
      <p:sp>
        <p:nvSpPr>
          <p:cNvPr id="1406" name="Google Shape;1406;p53"/>
          <p:cNvSpPr/>
          <p:nvPr/>
        </p:nvSpPr>
        <p:spPr>
          <a:xfrm>
            <a:off x="3582264" y="1815928"/>
            <a:ext cx="634200" cy="6342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chemeClr val="lt1"/>
                </a:solidFill>
                <a:latin typeface="Bebas Neue"/>
                <a:ea typeface="Bebas Neue"/>
                <a:cs typeface="Bebas Neue"/>
                <a:sym typeface="Bebas Neue"/>
              </a:rPr>
              <a:t>07</a:t>
            </a:r>
            <a:endParaRPr sz="2600" dirty="0">
              <a:solidFill>
                <a:schemeClr val="lt1"/>
              </a:solidFill>
              <a:latin typeface="Bebas Neue"/>
              <a:ea typeface="Bebas Neue"/>
              <a:cs typeface="Bebas Neue"/>
              <a:sym typeface="Bebas Neue"/>
            </a:endParaRPr>
          </a:p>
        </p:txBody>
      </p:sp>
      <p:sp>
        <p:nvSpPr>
          <p:cNvPr id="1407" name="Google Shape;1407;p53"/>
          <p:cNvSpPr/>
          <p:nvPr/>
        </p:nvSpPr>
        <p:spPr>
          <a:xfrm>
            <a:off x="4925589" y="1815928"/>
            <a:ext cx="634200" cy="6342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chemeClr val="lt1"/>
                </a:solidFill>
                <a:latin typeface="Bebas Neue"/>
                <a:ea typeface="Bebas Neue"/>
                <a:cs typeface="Bebas Neue"/>
                <a:sym typeface="Bebas Neue"/>
              </a:rPr>
              <a:t>08</a:t>
            </a:r>
            <a:endParaRPr sz="2600" dirty="0">
              <a:solidFill>
                <a:schemeClr val="lt1"/>
              </a:solidFill>
              <a:latin typeface="Bebas Neue"/>
              <a:ea typeface="Bebas Neue"/>
              <a:cs typeface="Bebas Neue"/>
              <a:sym typeface="Bebas Neue"/>
            </a:endParaRPr>
          </a:p>
        </p:txBody>
      </p:sp>
      <p:sp>
        <p:nvSpPr>
          <p:cNvPr id="1408" name="Google Shape;1408;p53"/>
          <p:cNvSpPr/>
          <p:nvPr/>
        </p:nvSpPr>
        <p:spPr>
          <a:xfrm>
            <a:off x="3582264" y="2927228"/>
            <a:ext cx="634200" cy="6342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chemeClr val="lt1"/>
                </a:solidFill>
                <a:latin typeface="Bebas Neue"/>
                <a:ea typeface="Bebas Neue"/>
                <a:cs typeface="Bebas Neue"/>
                <a:sym typeface="Bebas Neue"/>
              </a:rPr>
              <a:t>10</a:t>
            </a:r>
            <a:endParaRPr sz="2600" dirty="0">
              <a:solidFill>
                <a:schemeClr val="lt1"/>
              </a:solidFill>
              <a:latin typeface="Bebas Neue"/>
              <a:ea typeface="Bebas Neue"/>
              <a:cs typeface="Bebas Neue"/>
              <a:sym typeface="Bebas Neue"/>
            </a:endParaRPr>
          </a:p>
        </p:txBody>
      </p:sp>
      <p:sp>
        <p:nvSpPr>
          <p:cNvPr id="1409" name="Google Shape;1409;p53"/>
          <p:cNvSpPr/>
          <p:nvPr/>
        </p:nvSpPr>
        <p:spPr>
          <a:xfrm>
            <a:off x="4925589" y="2927228"/>
            <a:ext cx="634200" cy="6342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chemeClr val="lt1"/>
                </a:solidFill>
                <a:latin typeface="Bebas Neue"/>
                <a:ea typeface="Bebas Neue"/>
                <a:cs typeface="Bebas Neue"/>
                <a:sym typeface="Bebas Neue"/>
              </a:rPr>
              <a:t>09</a:t>
            </a:r>
            <a:endParaRPr sz="2600" dirty="0">
              <a:solidFill>
                <a:schemeClr val="lt1"/>
              </a:solidFill>
              <a:latin typeface="Bebas Neue"/>
              <a:ea typeface="Bebas Neue"/>
              <a:cs typeface="Bebas Neue"/>
              <a:sym typeface="Bebas Neue"/>
            </a:endParaRPr>
          </a:p>
        </p:txBody>
      </p:sp>
      <p:sp>
        <p:nvSpPr>
          <p:cNvPr id="1413" name="Google Shape;1413;p53"/>
          <p:cNvSpPr txBox="1"/>
          <p:nvPr/>
        </p:nvSpPr>
        <p:spPr>
          <a:xfrm>
            <a:off x="1277075" y="3037315"/>
            <a:ext cx="2076600" cy="39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r>
              <a:rPr lang="en-US" b="1" dirty="0">
                <a:solidFill>
                  <a:schemeClr val="dk1"/>
                </a:solidFill>
                <a:latin typeface="Arimo"/>
                <a:ea typeface="Arimo"/>
                <a:cs typeface="Arimo"/>
                <a:sym typeface="Arimo"/>
              </a:rPr>
              <a:t>Conclusion</a:t>
            </a:r>
          </a:p>
        </p:txBody>
      </p:sp>
      <p:sp>
        <p:nvSpPr>
          <p:cNvPr id="1417" name="Google Shape;1417;p53"/>
          <p:cNvSpPr txBox="1"/>
          <p:nvPr/>
        </p:nvSpPr>
        <p:spPr>
          <a:xfrm>
            <a:off x="5788400" y="1907950"/>
            <a:ext cx="2076600" cy="39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chemeClr val="dk1"/>
                </a:solidFill>
                <a:latin typeface="Arimo"/>
                <a:ea typeface="Arimo"/>
                <a:cs typeface="Arimo"/>
                <a:sym typeface="Arimo"/>
              </a:rPr>
              <a:t>Function for Model Evaluation</a:t>
            </a:r>
          </a:p>
        </p:txBody>
      </p:sp>
      <p:sp>
        <p:nvSpPr>
          <p:cNvPr id="1419" name="Google Shape;1419;p53"/>
          <p:cNvSpPr txBox="1"/>
          <p:nvPr/>
        </p:nvSpPr>
        <p:spPr>
          <a:xfrm>
            <a:off x="5788400" y="3044452"/>
            <a:ext cx="2076600" cy="39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chemeClr val="dk1"/>
                </a:solidFill>
                <a:latin typeface="Arimo"/>
                <a:ea typeface="Arimo"/>
                <a:cs typeface="Arimo"/>
                <a:sym typeface="Arimo"/>
              </a:rPr>
              <a:t>Model Building</a:t>
            </a:r>
          </a:p>
        </p:txBody>
      </p:sp>
      <p:sp>
        <p:nvSpPr>
          <p:cNvPr id="1422" name="Google Shape;1422;p53"/>
          <p:cNvSpPr/>
          <p:nvPr/>
        </p:nvSpPr>
        <p:spPr>
          <a:xfrm rot="10800000">
            <a:off x="5111267" y="2533618"/>
            <a:ext cx="262861" cy="31010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3"/>
          <p:cNvSpPr/>
          <p:nvPr/>
        </p:nvSpPr>
        <p:spPr>
          <a:xfrm rot="-5400000">
            <a:off x="4439605" y="3125080"/>
            <a:ext cx="262861" cy="31010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3">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3">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3">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429" name="Google Shape;1429;p53">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430" name="Google Shape;1430;p53">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431" name="Google Shape;1431;p53"/>
          <p:cNvGrpSpPr/>
          <p:nvPr/>
        </p:nvGrpSpPr>
        <p:grpSpPr>
          <a:xfrm>
            <a:off x="706038" y="312972"/>
            <a:ext cx="140222" cy="140409"/>
            <a:chOff x="2741000" y="199475"/>
            <a:chExt cx="191953" cy="192210"/>
          </a:xfrm>
        </p:grpSpPr>
        <p:sp>
          <p:nvSpPr>
            <p:cNvPr id="1432" name="Google Shape;1432;p53"/>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3"/>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3"/>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3"/>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3"/>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3"/>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3"/>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3"/>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3"/>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1" name="Google Shape;1441;p53">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5;p34">
            <a:extLst>
              <a:ext uri="{FF2B5EF4-FFF2-40B4-BE49-F238E27FC236}">
                <a16:creationId xmlns:a16="http://schemas.microsoft.com/office/drawing/2014/main" id="{0021A245-154D-49EE-A86C-368B94104FC3}"/>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tx1"/>
                </a:solidFill>
                <a:latin typeface="Bebas Neue"/>
                <a:ea typeface="Bebas Neue"/>
                <a:cs typeface="Bebas Neue"/>
                <a:sym typeface="Bebas Neue"/>
              </a:rPr>
              <a:t>sentibot</a:t>
            </a:r>
            <a:endParaRPr dirty="0">
              <a:solidFill>
                <a:schemeClr val="tx1"/>
              </a:solidFill>
            </a:endParaRPr>
          </a:p>
        </p:txBody>
      </p:sp>
    </p:spTree>
    <p:extLst>
      <p:ext uri="{BB962C8B-B14F-4D97-AF65-F5344CB8AC3E}">
        <p14:creationId xmlns:p14="http://schemas.microsoft.com/office/powerpoint/2010/main" val="2955930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r>
              <a:rPr lang="en-US" dirty="0"/>
              <a:t>Step I - </a:t>
            </a:r>
            <a:r>
              <a:rPr lang="en-US" b="1" dirty="0">
                <a:solidFill>
                  <a:srgbClr val="FFB632"/>
                </a:solidFill>
                <a:latin typeface="Arimo"/>
                <a:ea typeface="Arimo"/>
                <a:cs typeface="Arimo"/>
                <a:sym typeface="Arimo"/>
              </a:rPr>
              <a:t>Import Necessary Dependencies</a:t>
            </a:r>
            <a:br>
              <a:rPr lang="en-US" b="1" dirty="0">
                <a:solidFill>
                  <a:schemeClr val="dk1"/>
                </a:solidFill>
                <a:latin typeface="Arimo"/>
                <a:ea typeface="Arimo"/>
                <a:cs typeface="Arimo"/>
                <a:sym typeface="Arimo"/>
              </a:rPr>
            </a:br>
            <a:endParaRPr dirty="0"/>
          </a:p>
        </p:txBody>
      </p:sp>
      <p:sp>
        <p:nvSpPr>
          <p:cNvPr id="355" name="Google Shape;355;p36"/>
          <p:cNvSpPr txBox="1">
            <a:spLocks noGrp="1"/>
          </p:cNvSpPr>
          <p:nvPr>
            <p:ph type="subTitle" idx="1"/>
          </p:nvPr>
        </p:nvSpPr>
        <p:spPr>
          <a:xfrm>
            <a:off x="760252" y="1872098"/>
            <a:ext cx="5386200" cy="245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US" b="1" dirty="0"/>
              <a:t>Importing necessary libraries namely –</a:t>
            </a:r>
          </a:p>
          <a:p>
            <a:pPr marL="0" lvl="0" indent="0" algn="l" rtl="0">
              <a:spcBef>
                <a:spcPts val="0"/>
              </a:spcBef>
              <a:spcAft>
                <a:spcPts val="0"/>
              </a:spcAft>
              <a:buClr>
                <a:schemeClr val="hlink"/>
              </a:buClr>
              <a:buSzPts val="1100"/>
              <a:buFont typeface="Arial"/>
              <a:buNone/>
            </a:pPr>
            <a:endParaRPr lang="en-US" b="1" dirty="0"/>
          </a:p>
          <a:p>
            <a:pPr marL="285750" indent="-285750">
              <a:buClr>
                <a:srgbClr val="FFB632"/>
              </a:buClr>
              <a:buSzPts val="1100"/>
            </a:pPr>
            <a:r>
              <a:rPr lang="en-US" dirty="0"/>
              <a:t>re</a:t>
            </a:r>
          </a:p>
          <a:p>
            <a:pPr marL="285750" indent="-285750">
              <a:buClr>
                <a:srgbClr val="FFB632"/>
              </a:buClr>
              <a:buSzPts val="1100"/>
            </a:pPr>
            <a:r>
              <a:rPr lang="en-US" dirty="0" err="1"/>
              <a:t>numpy</a:t>
            </a:r>
            <a:endParaRPr lang="en-US" dirty="0"/>
          </a:p>
          <a:p>
            <a:pPr marL="285750" indent="-285750">
              <a:buClr>
                <a:srgbClr val="FFB632"/>
              </a:buClr>
              <a:buSzPts val="1100"/>
            </a:pPr>
            <a:r>
              <a:rPr lang="en-US" dirty="0"/>
              <a:t>pandas</a:t>
            </a:r>
          </a:p>
          <a:p>
            <a:pPr marL="285750" indent="-285750">
              <a:buClr>
                <a:srgbClr val="FFB632"/>
              </a:buClr>
              <a:buSzPts val="1100"/>
            </a:pPr>
            <a:r>
              <a:rPr lang="en-US" dirty="0"/>
              <a:t>seaborn</a:t>
            </a:r>
          </a:p>
          <a:p>
            <a:pPr marL="285750" indent="-285750">
              <a:buClr>
                <a:srgbClr val="FFB632"/>
              </a:buClr>
              <a:buSzPts val="1100"/>
            </a:pPr>
            <a:r>
              <a:rPr lang="en-US" dirty="0" err="1"/>
              <a:t>WordCloud</a:t>
            </a:r>
            <a:endParaRPr lang="en-US" dirty="0"/>
          </a:p>
          <a:p>
            <a:pPr marL="285750" indent="-285750">
              <a:buClr>
                <a:srgbClr val="FFB632"/>
              </a:buClr>
              <a:buSzPts val="1100"/>
            </a:pPr>
            <a:r>
              <a:rPr lang="en-US" dirty="0"/>
              <a:t>matplotlib</a:t>
            </a:r>
          </a:p>
          <a:p>
            <a:pPr marL="285750" indent="-285750">
              <a:buClr>
                <a:srgbClr val="FFB632"/>
              </a:buClr>
              <a:buSzPts val="1100"/>
            </a:pPr>
            <a:r>
              <a:rPr lang="en-US" dirty="0" err="1"/>
              <a:t>nltk</a:t>
            </a:r>
            <a:endParaRPr lang="en-US" dirty="0"/>
          </a:p>
          <a:p>
            <a:pPr marL="285750" indent="-285750">
              <a:buClr>
                <a:srgbClr val="FFB632"/>
              </a:buClr>
              <a:buSzPts val="1100"/>
            </a:pPr>
            <a:r>
              <a:rPr lang="en-US" dirty="0" err="1"/>
              <a:t>sklearn</a:t>
            </a:r>
            <a:endParaRPr lang="en-US" dirty="0"/>
          </a:p>
        </p:txBody>
      </p:sp>
      <p:grpSp>
        <p:nvGrpSpPr>
          <p:cNvPr id="356" name="Google Shape;356;p36"/>
          <p:cNvGrpSpPr/>
          <p:nvPr/>
        </p:nvGrpSpPr>
        <p:grpSpPr>
          <a:xfrm rot="5400000">
            <a:off x="2436732" y="2721217"/>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602725" y="663794"/>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752946"/>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380" name="Google Shape;380;p36">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5;p34">
            <a:extLst>
              <a:ext uri="{FF2B5EF4-FFF2-40B4-BE49-F238E27FC236}">
                <a16:creationId xmlns:a16="http://schemas.microsoft.com/office/drawing/2014/main" id="{4476457D-780C-4FB9-9B77-71F840E62D55}"/>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tx1"/>
                </a:solidFill>
                <a:latin typeface="Bebas Neue"/>
                <a:ea typeface="Bebas Neue"/>
                <a:cs typeface="Bebas Neue"/>
                <a:sym typeface="Bebas Neue"/>
              </a:rPr>
              <a:t>sentibot</a:t>
            </a:r>
            <a:endParaRPr dirty="0">
              <a:solidFill>
                <a:schemeClr val="tx1"/>
              </a:solidFill>
            </a:endParaRPr>
          </a:p>
        </p:txBody>
      </p:sp>
    </p:spTree>
    <p:extLst>
      <p:ext uri="{BB962C8B-B14F-4D97-AF65-F5344CB8AC3E}">
        <p14:creationId xmlns:p14="http://schemas.microsoft.com/office/powerpoint/2010/main" val="1969939779"/>
      </p:ext>
    </p:extLst>
  </p:cSld>
  <p:clrMapOvr>
    <a:masterClrMapping/>
  </p:clrMapOvr>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1054</Words>
  <Application>Microsoft Office PowerPoint</Application>
  <PresentationFormat>On-screen Show (16:9)</PresentationFormat>
  <Paragraphs>219</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Arimo</vt:lpstr>
      <vt:lpstr>Arial</vt:lpstr>
      <vt:lpstr>Bebas Neue</vt:lpstr>
      <vt:lpstr>Roboto Condensed Light</vt:lpstr>
      <vt:lpstr>Anaheim</vt:lpstr>
      <vt:lpstr>Data Analysis for Business by Slidesgo</vt:lpstr>
      <vt:lpstr>SENTIBot</vt:lpstr>
      <vt:lpstr>What is Sentibot?</vt:lpstr>
      <vt:lpstr>Introduction</vt:lpstr>
      <vt:lpstr>WORKFLOW</vt:lpstr>
      <vt:lpstr>Problem statement</vt:lpstr>
      <vt:lpstr>flag</vt:lpstr>
      <vt:lpstr>Project pipeline</vt:lpstr>
      <vt:lpstr>Project pipeline</vt:lpstr>
      <vt:lpstr>Step I - Import Necessary Dependencies </vt:lpstr>
      <vt:lpstr>Step Ii - Read and Load the Dataset </vt:lpstr>
      <vt:lpstr>Step Iii - Exploratory Data Analysis </vt:lpstr>
      <vt:lpstr>Step IV - Data Visualization </vt:lpstr>
      <vt:lpstr>Step v - Data Preprocessing </vt:lpstr>
      <vt:lpstr>Step v - Data Preprocessing </vt:lpstr>
      <vt:lpstr>Step v - Data Preprocessing </vt:lpstr>
      <vt:lpstr>Step vi - Splitting data</vt:lpstr>
      <vt:lpstr>Step viii - Function For Model Evaluation</vt:lpstr>
      <vt:lpstr>Step ix - Model Building</vt:lpstr>
      <vt:lpstr>PowerPoint Presentation</vt:lpstr>
      <vt:lpstr>SVM Model</vt:lpstr>
      <vt:lpstr>LR Model</vt:lpstr>
      <vt:lpstr>Step x -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SENTIBot</dc:title>
  <dc:creator>Akshat</dc:creator>
  <cp:lastModifiedBy>Akshat</cp:lastModifiedBy>
  <cp:revision>3</cp:revision>
  <dcterms:modified xsi:type="dcterms:W3CDTF">2021-12-19T08:44:50Z</dcterms:modified>
</cp:coreProperties>
</file>