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1" r:id="rId15"/>
    <p:sldId id="272" r:id="rId16"/>
    <p:sldId id="274" r:id="rId17"/>
    <p:sldId id="275" r:id="rId18"/>
    <p:sldId id="273" r:id="rId19"/>
    <p:sldId id="267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Bold" panose="020B0604020202020204" charset="0"/>
      <p:regular r:id="rId29"/>
      <p:bold r:id="rId30"/>
    </p:embeddedFont>
    <p:embeddedFont>
      <p:font typeface="Oswald" panose="020B0604020202020204" charset="0"/>
      <p:regular r:id="rId31"/>
      <p:bold r:id="rId32"/>
    </p:embeddedFont>
    <p:embeddedFont>
      <p:font typeface="Oswald Bold" panose="020B0604020202020204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EF180-63AD-451C-9A54-D1D1510A2A70}" v="605" dt="2023-03-28T04:54:47.137"/>
    <p1510:client id="{7CB243C4-19C3-4347-B29B-C820E4898564}" v="184" dt="2023-03-28T04:44:29.784"/>
    <p1510:client id="{BE5D7474-9245-43F7-AFCC-77F41066415D}" v="60" dt="2023-03-28T04:47:18.275"/>
    <p1510:client id="{C9127010-C199-4371-8449-B7FA221B618C}" v="3" dt="2023-03-27T18:12:21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54" y="1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microsoft.com/office/2015/10/relationships/revisionInfo" Target="revisionInfo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o.stanford.edu/entries/lambda-calculus/" TargetMode="External"/><Relationship Id="rId2" Type="http://schemas.openxmlformats.org/officeDocument/2006/relationships/hyperlink" Target="https://brilliant.org/wiki/lambda-calculus/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9399576" y="1454499"/>
            <a:ext cx="8895540" cy="8881307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D698B">
                <a:alpha val="9804"/>
              </a:srgbClr>
            </a:solidFill>
          </p:spPr>
        </p:sp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672003" y="2623185"/>
            <a:ext cx="4350687" cy="436523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10800000">
            <a:off x="6522585" y="6988423"/>
            <a:ext cx="7961452" cy="3765471"/>
            <a:chOff x="0" y="0"/>
            <a:chExt cx="1503712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3033222" y="0"/>
            <a:ext cx="5254778" cy="5246370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D698B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6473904"/>
            <a:ext cx="7897474" cy="2724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>
                <a:solidFill>
                  <a:srgbClr val="050533"/>
                </a:solidFill>
                <a:latin typeface="Montserrat"/>
              </a:rPr>
              <a:t>PRESENTED BY : </a:t>
            </a:r>
            <a:endParaRPr lang="en-US"/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50533"/>
                </a:solidFill>
                <a:latin typeface="Montserrat"/>
              </a:rPr>
              <a:t>Ayush Billade                       (38)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50533"/>
                </a:solidFill>
                <a:latin typeface="Montserrat"/>
              </a:rPr>
              <a:t>Akshat </a:t>
            </a:r>
            <a:r>
              <a:rPr lang="en-US" sz="2600" err="1">
                <a:solidFill>
                  <a:srgbClr val="050533"/>
                </a:solidFill>
                <a:latin typeface="Montserrat"/>
              </a:rPr>
              <a:t>Chandrapatle</a:t>
            </a:r>
            <a:r>
              <a:rPr lang="en-US" sz="2600">
                <a:solidFill>
                  <a:srgbClr val="050533"/>
                </a:solidFill>
                <a:latin typeface="Montserrat"/>
              </a:rPr>
              <a:t>        (45)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50533"/>
                </a:solidFill>
                <a:latin typeface="Montserrat"/>
              </a:rPr>
              <a:t>Srinivas Chenna                  (48)</a:t>
            </a:r>
          </a:p>
          <a:p>
            <a:pPr>
              <a:lnSpc>
                <a:spcPts val="3640"/>
              </a:lnSpc>
            </a:pPr>
            <a:r>
              <a:rPr lang="en-US" sz="2600">
                <a:solidFill>
                  <a:srgbClr val="050533"/>
                </a:solidFill>
                <a:latin typeface="Montserrat"/>
              </a:rPr>
              <a:t>Girish </a:t>
            </a:r>
            <a:r>
              <a:rPr lang="en-US" sz="2600" err="1">
                <a:solidFill>
                  <a:srgbClr val="050533"/>
                </a:solidFill>
                <a:latin typeface="Montserrat"/>
              </a:rPr>
              <a:t>Chinchalpalle</a:t>
            </a:r>
            <a:r>
              <a:rPr lang="en-US" sz="2600">
                <a:solidFill>
                  <a:srgbClr val="050533"/>
                </a:solidFill>
                <a:latin typeface="Montserrat"/>
              </a:rPr>
              <a:t>           (49)</a:t>
            </a:r>
          </a:p>
          <a:p>
            <a:pPr>
              <a:lnSpc>
                <a:spcPts val="3640"/>
              </a:lnSpc>
            </a:pPr>
            <a:endParaRPr lang="en-US" sz="2600">
              <a:solidFill>
                <a:srgbClr val="050533"/>
              </a:solidFill>
              <a:latin typeface="Montserra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775076"/>
            <a:ext cx="583796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50533"/>
                </a:solidFill>
                <a:latin typeface="Oswald Bold"/>
              </a:rPr>
              <a:t>LAMBDA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77437" y="3775076"/>
            <a:ext cx="523902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F6807F"/>
                </a:solidFill>
                <a:latin typeface="Oswald Bold"/>
              </a:rPr>
              <a:t>CALCULUS</a:t>
            </a:r>
          </a:p>
        </p:txBody>
      </p:sp>
      <p:grpSp>
        <p:nvGrpSpPr>
          <p:cNvPr id="13" name="Group 13"/>
          <p:cNvGrpSpPr/>
          <p:nvPr/>
        </p:nvGrpSpPr>
        <p:grpSpPr>
          <a:xfrm rot="-10800000">
            <a:off x="11398815" y="8738222"/>
            <a:ext cx="4261797" cy="2015672"/>
            <a:chOff x="0" y="0"/>
            <a:chExt cx="1503712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033222" y="7284838"/>
            <a:ext cx="4671298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Montserrat Bold"/>
              </a:rPr>
              <a:t>GUIDEBY: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Montserrat Bold"/>
              </a:rPr>
              <a:t>DR. JYOTI KANJALKAR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 t="858" b="858"/>
          <a:stretch>
            <a:fillRect/>
          </a:stretch>
        </p:blipFill>
        <p:spPr>
          <a:xfrm>
            <a:off x="1903282" y="3390657"/>
            <a:ext cx="14402648" cy="5630144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2084061"/>
            <a:ext cx="4384815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3599">
                <a:solidFill>
                  <a:srgbClr val="050533"/>
                </a:solidFill>
                <a:latin typeface="Montserrat Bold"/>
              </a:rPr>
              <a:t>ETA-REDUCTION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967988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LITERATURE REVIEW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11</a:t>
            </a:r>
          </a:p>
        </p:txBody>
      </p: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A4003C55-5472-4CDA-8435-B7186620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21279"/>
              </p:ext>
            </p:extLst>
          </p:nvPr>
        </p:nvGraphicFramePr>
        <p:xfrm>
          <a:off x="805235" y="2335368"/>
          <a:ext cx="16180389" cy="709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89">
                  <a:extLst>
                    <a:ext uri="{9D8B030D-6E8A-4147-A177-3AD203B41FA5}">
                      <a16:colId xmlns:a16="http://schemas.microsoft.com/office/drawing/2014/main" val="224717040"/>
                    </a:ext>
                  </a:extLst>
                </a:gridCol>
                <a:gridCol w="3652124">
                  <a:extLst>
                    <a:ext uri="{9D8B030D-6E8A-4147-A177-3AD203B41FA5}">
                      <a16:colId xmlns:a16="http://schemas.microsoft.com/office/drawing/2014/main" val="3771933284"/>
                    </a:ext>
                  </a:extLst>
                </a:gridCol>
                <a:gridCol w="1681875">
                  <a:extLst>
                    <a:ext uri="{9D8B030D-6E8A-4147-A177-3AD203B41FA5}">
                      <a16:colId xmlns:a16="http://schemas.microsoft.com/office/drawing/2014/main" val="2218202696"/>
                    </a:ext>
                  </a:extLst>
                </a:gridCol>
                <a:gridCol w="3098717">
                  <a:extLst>
                    <a:ext uri="{9D8B030D-6E8A-4147-A177-3AD203B41FA5}">
                      <a16:colId xmlns:a16="http://schemas.microsoft.com/office/drawing/2014/main" val="1583990326"/>
                    </a:ext>
                  </a:extLst>
                </a:gridCol>
                <a:gridCol w="6083384">
                  <a:extLst>
                    <a:ext uri="{9D8B030D-6E8A-4147-A177-3AD203B41FA5}">
                      <a16:colId xmlns:a16="http://schemas.microsoft.com/office/drawing/2014/main" val="2839255815"/>
                    </a:ext>
                  </a:extLst>
                </a:gridCol>
              </a:tblGrid>
              <a:tr h="623738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AUTHUR'S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84575"/>
                  </a:ext>
                </a:extLst>
              </a:tr>
              <a:tr h="3090929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/>
                        <a:t>01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/>
                        <a:t>Lambda Calculus as a Workflow Model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/>
                        <a:t>2008 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/>
                        <a:t>Peter M. Kelly; Paul D. Coddington; Andrew L. Wendelborn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/>
                        <a:t>This paper explains why lambda calculus is an appropriate model for workflow representation. The presented approach also permits high-level workflow features to be implemented at user level, in terms of a small set of low-level primitives provided by the language implementation 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3170"/>
                  </a:ext>
                </a:extLst>
              </a:tr>
              <a:tr h="3383562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24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24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240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/>
                        <a:t>02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/>
                        <a:t>The Impact Of The Lambda Calculus In Logic And Computer Science</a:t>
                      </a:r>
                      <a:endParaRPr lang="en-IN"/>
                    </a:p>
                    <a:p>
                      <a:pPr lvl="0" algn="ctr">
                        <a:buNone/>
                      </a:pP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>
                          <a:latin typeface="Calibri"/>
                        </a:rPr>
                        <a:t>2014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>
                          <a:latin typeface="Calibri"/>
                        </a:rPr>
                        <a:t>Rodrigo Machado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IN" sz="2400"/>
                        <a:t>L</a:t>
                      </a:r>
                      <a:r>
                        <a:rPr lang="en-US" sz="2400" b="0" i="0" u="none" strike="noStrike" noProof="0">
                          <a:latin typeface="Calibri"/>
                        </a:rPr>
                        <a:t>ambda calculus is a system based on function definition and function application. It is a minimalistic Turing-computable system which influenced design of functional programming. This paper is a tutorial on the untyped lambda calculus and its use as an idealised programming language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779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967988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LITERATURE REVIEW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11</a:t>
            </a:r>
          </a:p>
        </p:txBody>
      </p:sp>
      <p:graphicFrame>
        <p:nvGraphicFramePr>
          <p:cNvPr id="11" name="Table 15">
            <a:extLst>
              <a:ext uri="{FF2B5EF4-FFF2-40B4-BE49-F238E27FC236}">
                <a16:creationId xmlns:a16="http://schemas.microsoft.com/office/drawing/2014/main" id="{A4003C55-5472-4CDA-8435-B71866205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53858"/>
              </p:ext>
            </p:extLst>
          </p:nvPr>
        </p:nvGraphicFramePr>
        <p:xfrm>
          <a:off x="805235" y="2287072"/>
          <a:ext cx="16180391" cy="709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89">
                  <a:extLst>
                    <a:ext uri="{9D8B030D-6E8A-4147-A177-3AD203B41FA5}">
                      <a16:colId xmlns:a16="http://schemas.microsoft.com/office/drawing/2014/main" val="224717040"/>
                    </a:ext>
                  </a:extLst>
                </a:gridCol>
                <a:gridCol w="3652125">
                  <a:extLst>
                    <a:ext uri="{9D8B030D-6E8A-4147-A177-3AD203B41FA5}">
                      <a16:colId xmlns:a16="http://schemas.microsoft.com/office/drawing/2014/main" val="3771933284"/>
                    </a:ext>
                  </a:extLst>
                </a:gridCol>
                <a:gridCol w="1681875">
                  <a:extLst>
                    <a:ext uri="{9D8B030D-6E8A-4147-A177-3AD203B41FA5}">
                      <a16:colId xmlns:a16="http://schemas.microsoft.com/office/drawing/2014/main" val="2218202696"/>
                    </a:ext>
                  </a:extLst>
                </a:gridCol>
                <a:gridCol w="3326341">
                  <a:extLst>
                    <a:ext uri="{9D8B030D-6E8A-4147-A177-3AD203B41FA5}">
                      <a16:colId xmlns:a16="http://schemas.microsoft.com/office/drawing/2014/main" val="1583990326"/>
                    </a:ext>
                  </a:extLst>
                </a:gridCol>
                <a:gridCol w="5855761">
                  <a:extLst>
                    <a:ext uri="{9D8B030D-6E8A-4147-A177-3AD203B41FA5}">
                      <a16:colId xmlns:a16="http://schemas.microsoft.com/office/drawing/2014/main" val="2839255815"/>
                    </a:ext>
                  </a:extLst>
                </a:gridCol>
              </a:tblGrid>
              <a:tr h="623738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AUTHUR'S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584575"/>
                  </a:ext>
                </a:extLst>
              </a:tr>
              <a:tr h="3090929"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>
                          <a:latin typeface="Calibri"/>
                        </a:rPr>
                        <a:t>03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An Introduction to Lambda Calculus</a:t>
                      </a:r>
                      <a:r>
                        <a:rPr lang="en-IN" sz="2400"/>
                        <a:t> 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>
                          <a:latin typeface="Calibri"/>
                        </a:rPr>
                        <a:t>2007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400"/>
                    </a:p>
                    <a:p>
                      <a:pPr lvl="0" algn="ctr">
                        <a:buNone/>
                      </a:pPr>
                      <a:endParaRPr lang="en-IN" sz="2400"/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>
                          <a:latin typeface="Calibri"/>
                        </a:rPr>
                        <a:t>Gergely Dévai, Zoltán Csörnyei 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 algn="just">
                        <a:buNone/>
                      </a:pPr>
                      <a:r>
                        <a:rPr lang="en-US" sz="2400" b="0" i="0" u="none" strike="noStrike" noProof="0">
                          <a:latin typeface="Calibri"/>
                        </a:rPr>
                        <a:t>Introduced the reader to the basics of λ-calculus: its syntax and transformation rules also discuss the most important properties of the system related to normal forms of λ-expressions.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43170"/>
                  </a:ext>
                </a:extLst>
              </a:tr>
              <a:tr h="3383562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24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2400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IN" sz="240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2400" b="0" i="0" u="none" strike="noStrike" noProof="0">
                          <a:latin typeface="Calibri"/>
                        </a:rPr>
                        <a:t>04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b="0" i="0" u="none" strike="noStrike" noProof="0">
                        <a:latin typeface="Calibri"/>
                      </a:endParaRPr>
                    </a:p>
                    <a:p>
                      <a:pPr marL="41275" lvl="0" indent="-41910" algn="ctr">
                        <a:lnSpc>
                          <a:spcPct val="116100"/>
                        </a:lnSpc>
                        <a:spcBef>
                          <a:spcPts val="1825"/>
                        </a:spcBef>
                        <a:buNone/>
                      </a:pPr>
                      <a:r>
                        <a:rPr lang="en-US" sz="2400" b="0" i="0" u="none" strike="noStrike" noProof="0"/>
                        <a:t>The Impact Of The Lambda Calculus In Logic And Computer Science</a:t>
                      </a:r>
                      <a:endParaRPr lang="en-IN"/>
                    </a:p>
                    <a:p>
                      <a:pPr lvl="0" algn="ctr">
                        <a:buNone/>
                      </a:pPr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/>
                        <a:t>1997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IN" sz="2400" b="0" i="0" u="none" strike="noStrike" noProof="0"/>
                    </a:p>
                    <a:p>
                      <a:pPr lvl="0" algn="ctr">
                        <a:buNone/>
                      </a:pPr>
                      <a:r>
                        <a:rPr lang="en-IN" sz="2400" b="0" i="0" u="none" strike="noStrike" noProof="0"/>
                        <a:t>HENK BARENDREGT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400" b="0" i="0" u="none" strike="noStrike" noProof="0"/>
                        <a:t>Presented the genesis of this theory and its two major areas of application: the representation of computations and the resulting functional programming languages on the one hand and the representation of reasoning and the resulting systems of computer mathematics on the other hand.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7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32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71584" y="-209332"/>
            <a:ext cx="6254185" cy="2957997"/>
            <a:chOff x="0" y="0"/>
            <a:chExt cx="1503712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97503" y="-211739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08653" y="1361378"/>
            <a:ext cx="4706786" cy="709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b="1" dirty="0">
                <a:solidFill>
                  <a:srgbClr val="050533"/>
                </a:solidFill>
                <a:latin typeface="Montserrat Bold"/>
              </a:rPr>
              <a:t>CASE STUDY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E8D7A-1D05-246C-B115-EC0CA7B2BA78}"/>
              </a:ext>
            </a:extLst>
          </p:cNvPr>
          <p:cNvSpPr txBox="1"/>
          <p:nvPr/>
        </p:nvSpPr>
        <p:spPr>
          <a:xfrm>
            <a:off x="1382528" y="2208233"/>
            <a:ext cx="132588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/>
              <a:t>Lambda Calculus application in NLP </a:t>
            </a:r>
            <a:endParaRPr lang="en-US" sz="3200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27D25-E542-7A70-BEA7-70C684E7BFBD}"/>
              </a:ext>
            </a:extLst>
          </p:cNvPr>
          <p:cNvSpPr txBox="1"/>
          <p:nvPr/>
        </p:nvSpPr>
        <p:spPr>
          <a:xfrm>
            <a:off x="1382528" y="2782252"/>
            <a:ext cx="14872815" cy="71096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/>
              </a:rPr>
              <a:t>R</a:t>
            </a:r>
            <a:r>
              <a:rPr lang="en-US" sz="2400" b="0" i="0" dirty="0">
                <a:effectLst/>
                <a:latin typeface="Montserrat"/>
              </a:rPr>
              <a:t>epresent natural language expressions by formalizing their meaning as a lambda expression.</a:t>
            </a:r>
          </a:p>
          <a:p>
            <a:endParaRPr lang="en-US" sz="2400" dirty="0">
              <a:latin typeface="Montserra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Montserrat"/>
              </a:rPr>
              <a:t>This representation can then be used for tasks such as semantic analysis, question answering, and language generation.</a:t>
            </a:r>
          </a:p>
          <a:p>
            <a:endParaRPr lang="en-US" sz="2400" b="0" i="0" dirty="0">
              <a:effectLst/>
              <a:latin typeface="Montserra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Montserrat" panose="00000500000000000000" pitchFamily="2" charset="0"/>
              </a:rPr>
              <a:t>L</a:t>
            </a:r>
            <a:r>
              <a:rPr lang="en-US" sz="2400" b="0" i="0" dirty="0">
                <a:effectLst/>
                <a:latin typeface="Montserrat" panose="00000500000000000000" pitchFamily="2" charset="0"/>
              </a:rPr>
              <a:t>ambda calculus in semantic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 b="0" i="0" dirty="0">
              <a:effectLst/>
              <a:latin typeface="Montserrat" panose="00000500000000000000" pitchFamily="2" charset="0"/>
            </a:endParaRPr>
          </a:p>
          <a:p>
            <a:r>
              <a:rPr lang="en-US" sz="2400" dirty="0">
                <a:latin typeface="Montserrat" panose="00000500000000000000" pitchFamily="2" charset="0"/>
              </a:rPr>
              <a:t>	</a:t>
            </a:r>
            <a:r>
              <a:rPr lang="en-US" sz="2400" b="0" i="0" dirty="0">
                <a:effectLst/>
                <a:latin typeface="Montserrat" panose="00000500000000000000" pitchFamily="2" charset="0"/>
              </a:rPr>
              <a:t>"John eats an apple“</a:t>
            </a:r>
          </a:p>
          <a:p>
            <a:endParaRPr lang="en-US" sz="2400" b="0" i="0" dirty="0">
              <a:effectLst/>
              <a:latin typeface="Montserrat" panose="00000500000000000000" pitchFamily="2" charset="0"/>
            </a:endParaRPr>
          </a:p>
          <a:p>
            <a:r>
              <a:rPr lang="en-US" sz="2400" b="0" i="0" dirty="0">
                <a:effectLst/>
                <a:latin typeface="Montserrat" panose="00000500000000000000" pitchFamily="2" charset="0"/>
              </a:rPr>
              <a:t>	(</a:t>
            </a:r>
            <a:r>
              <a:rPr lang="en-US" sz="2400" b="0" i="0" dirty="0" err="1">
                <a:effectLst/>
                <a:latin typeface="Montserrat" panose="00000500000000000000" pitchFamily="2" charset="0"/>
              </a:rPr>
              <a:t>λx</a:t>
            </a:r>
            <a:r>
              <a:rPr lang="en-US" sz="2400" b="0" i="0" dirty="0">
                <a:effectLst/>
                <a:latin typeface="Montserrat" panose="00000500000000000000" pitchFamily="2" charset="0"/>
              </a:rPr>
              <a:t>. eats(john, x))(apple)</a:t>
            </a:r>
          </a:p>
          <a:p>
            <a:r>
              <a:rPr lang="en-US" sz="2400" b="0" i="0" dirty="0">
                <a:effectLst/>
                <a:latin typeface="Montserrat" panose="00000500000000000000" pitchFamily="2" charset="0"/>
              </a:rPr>
              <a:t> 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" panose="00000500000000000000" pitchFamily="2" charset="0"/>
              </a:rPr>
              <a:t>    “Apple” is applied to eats for prediction with subject </a:t>
            </a:r>
            <a:r>
              <a:rPr lang="en-US" sz="2400" b="0" i="0" dirty="0">
                <a:effectLst/>
                <a:latin typeface="Montserrat" panose="00000500000000000000" pitchFamily="2" charset="0"/>
              </a:rPr>
              <a:t>"John". </a:t>
            </a:r>
            <a:endParaRPr lang="en-US" sz="2400" dirty="0">
              <a:latin typeface="Montserrat" panose="00000500000000000000" pitchFamily="2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0" i="0" dirty="0">
                <a:effectLst/>
                <a:latin typeface="Montserrat" panose="00000500000000000000" pitchFamily="2" charset="0"/>
              </a:rPr>
              <a:t>    Expression is simplified using beta-reduction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Montserrat" panose="00000500000000000000" pitchFamily="2" charset="0"/>
              </a:rPr>
              <a:t>    Substituting a </a:t>
            </a:r>
            <a:r>
              <a:rPr lang="en-US" sz="2400" b="0" i="0" dirty="0">
                <a:effectLst/>
                <a:latin typeface="Montserrat" panose="00000500000000000000" pitchFamily="2" charset="0"/>
              </a:rPr>
              <a:t>"apple" for the variable "x"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b="0" i="0">
                <a:effectLst/>
                <a:latin typeface="Montserrat" panose="00000500000000000000" pitchFamily="2" charset="0"/>
              </a:rPr>
              <a:t>    eats(john, apple)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b="0" i="0">
              <a:effectLst/>
              <a:latin typeface="Montserrat" panose="00000500000000000000" pitchFamily="2" charset="0"/>
            </a:endParaRPr>
          </a:p>
          <a:p>
            <a:pPr lvl="1"/>
            <a:r>
              <a:rPr lang="en-US" sz="2400" b="0" i="0" dirty="0">
                <a:effectLst/>
                <a:latin typeface="Montserrat" panose="00000500000000000000" pitchFamily="2" charset="0"/>
              </a:rPr>
              <a:t>       eats(john, apple)</a:t>
            </a:r>
            <a:endParaRPr lang="en-US" sz="2400" dirty="0">
              <a:latin typeface="Montserrat" panose="00000500000000000000" pitchFamily="2" charset="0"/>
            </a:endParaRPr>
          </a:p>
          <a:p>
            <a:pPr lvl="1"/>
            <a:endParaRPr lang="en-US" sz="2400" b="0" i="0" dirty="0"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38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71584" y="-209332"/>
            <a:ext cx="6254185" cy="2957997"/>
            <a:chOff x="0" y="0"/>
            <a:chExt cx="1503712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97503" y="-211739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518557" y="1649818"/>
            <a:ext cx="4706786" cy="709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b="1">
                <a:solidFill>
                  <a:srgbClr val="050533"/>
                </a:solidFill>
                <a:latin typeface="Montserrat Bold"/>
              </a:rPr>
              <a:t>CASE STUDY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027D25-E542-7A70-BEA7-70C684E7BFBD}"/>
              </a:ext>
            </a:extLst>
          </p:cNvPr>
          <p:cNvSpPr txBox="1"/>
          <p:nvPr/>
        </p:nvSpPr>
        <p:spPr>
          <a:xfrm>
            <a:off x="1518557" y="3463892"/>
            <a:ext cx="1487281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0" i="0">
                <a:effectLst/>
                <a:latin typeface="Montserrat" panose="00000500000000000000" pitchFamily="2" charset="0"/>
              </a:rPr>
              <a:t>Lambda calculus in natural language generation</a:t>
            </a:r>
          </a:p>
          <a:p>
            <a:r>
              <a:rPr lang="en-US" sz="2400">
                <a:latin typeface="Montserrat" panose="00000500000000000000" pitchFamily="2" charset="0"/>
              </a:rPr>
              <a:t>         </a:t>
            </a:r>
            <a:r>
              <a:rPr lang="en-US" sz="2400" b="0" i="0">
                <a:effectLst/>
                <a:latin typeface="Montserrat" panose="00000500000000000000" pitchFamily="2" charset="0"/>
              </a:rPr>
              <a:t>used to generate text from a semantic representation</a:t>
            </a:r>
          </a:p>
          <a:p>
            <a:endParaRPr lang="en-US" sz="2400" b="0" i="0">
              <a:effectLst/>
              <a:latin typeface="Montserrat" panose="00000500000000000000" pitchFamily="2" charset="0"/>
            </a:endParaRPr>
          </a:p>
          <a:p>
            <a:r>
              <a:rPr lang="en-US" sz="2400">
                <a:latin typeface="Montserrat" panose="00000500000000000000" pitchFamily="2" charset="0"/>
              </a:rPr>
              <a:t>         </a:t>
            </a:r>
            <a:r>
              <a:rPr lang="en-US" sz="2400" b="0" i="0">
                <a:effectLst/>
                <a:latin typeface="Montserrat" panose="00000500000000000000" pitchFamily="2" charset="0"/>
              </a:rPr>
              <a:t>(</a:t>
            </a:r>
            <a:r>
              <a:rPr lang="en-US" sz="2400" b="0" i="0" err="1">
                <a:effectLst/>
                <a:latin typeface="Montserrat" panose="00000500000000000000" pitchFamily="2" charset="0"/>
              </a:rPr>
              <a:t>λx</a:t>
            </a:r>
            <a:r>
              <a:rPr lang="en-US" sz="2400" b="0" i="0">
                <a:effectLst/>
                <a:latin typeface="Montserrat" panose="00000500000000000000" pitchFamily="2" charset="0"/>
              </a:rPr>
              <a:t>. eats(john, x))(apple)</a:t>
            </a:r>
          </a:p>
          <a:p>
            <a:r>
              <a:rPr lang="en-US" sz="2400">
                <a:latin typeface="Montserrat" panose="00000500000000000000" pitchFamily="2" charset="0"/>
              </a:rPr>
              <a:t>  </a:t>
            </a:r>
          </a:p>
          <a:p>
            <a:r>
              <a:rPr lang="en-US" sz="2400">
                <a:latin typeface="Montserrat" panose="00000500000000000000" pitchFamily="2" charset="0"/>
              </a:rPr>
              <a:t>         </a:t>
            </a:r>
            <a:r>
              <a:rPr lang="en-US" sz="2400" b="0" i="0">
                <a:effectLst/>
                <a:latin typeface="Montserrat" panose="00000500000000000000" pitchFamily="2" charset="0"/>
              </a:rPr>
              <a:t>used to generate the text "John eats an apple" using a set of generation rules.</a:t>
            </a:r>
          </a:p>
          <a:p>
            <a:endParaRPr lang="en-US" sz="2400">
              <a:latin typeface="Montserrat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0" i="0">
                <a:effectLst/>
                <a:latin typeface="Montserrat" panose="00000500000000000000" pitchFamily="2" charset="0"/>
              </a:rPr>
              <a:t>Provides a flexible and powerful framework for representing complex semantic relationships, such as quantification, negation, and scope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400">
              <a:latin typeface="Montserrat" panose="00000500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>
                <a:latin typeface="Montserrat" panose="00000500000000000000" pitchFamily="2" charset="0"/>
              </a:rPr>
              <a:t>It is </a:t>
            </a:r>
            <a:r>
              <a:rPr lang="en-US" sz="2400" b="0" i="0">
                <a:effectLst/>
                <a:latin typeface="Montserrat" panose="00000500000000000000" pitchFamily="2" charset="0"/>
              </a:rPr>
              <a:t>it easy to implement and manipulate in computational systems</a:t>
            </a:r>
            <a:endParaRPr lang="en-US" sz="240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91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18309" y="1522592"/>
            <a:ext cx="12328744" cy="709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b="1">
                <a:solidFill>
                  <a:srgbClr val="050533"/>
                </a:solidFill>
                <a:latin typeface="Oswald Bold"/>
              </a:rPr>
              <a:t>ADVANTAGES OF LAMBDA CALCULAS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42382-A8D3-F30B-A9D9-FD5C31E9FEB2}"/>
              </a:ext>
            </a:extLst>
          </p:cNvPr>
          <p:cNvSpPr txBox="1"/>
          <p:nvPr/>
        </p:nvSpPr>
        <p:spPr>
          <a:xfrm>
            <a:off x="1398021" y="2955774"/>
            <a:ext cx="1634712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§"/>
            </a:pPr>
            <a:r>
              <a:rPr lang="en-US" sz="3600" dirty="0">
                <a:latin typeface="Montserrat" panose="00000500000000000000" pitchFamily="2" charset="0"/>
                <a:ea typeface="+mn-lt"/>
                <a:cs typeface="+mn-lt"/>
              </a:rPr>
              <a:t>Simplicity</a:t>
            </a:r>
            <a:endParaRPr lang="en-US" sz="3600" dirty="0">
              <a:latin typeface="Montserrat" panose="00000500000000000000" pitchFamily="2" charset="0"/>
              <a:cs typeface="Calibri"/>
            </a:endParaRPr>
          </a:p>
          <a:p>
            <a:pPr marL="571500" indent="-571500">
              <a:buFont typeface="Wingdings"/>
              <a:buChar char="§"/>
            </a:pPr>
            <a:endParaRPr lang="en-US" sz="3600" dirty="0">
              <a:latin typeface="Montserrat" panose="00000500000000000000" pitchFamily="2" charset="0"/>
              <a:ea typeface="+mn-lt"/>
              <a:cs typeface="+mn-lt"/>
            </a:endParaRPr>
          </a:p>
          <a:p>
            <a:pPr marL="571500" indent="-571500">
              <a:buFont typeface="Wingdings"/>
              <a:buChar char="§"/>
            </a:pPr>
            <a:r>
              <a:rPr lang="en-US" sz="36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3600" dirty="0">
                <a:effectLst/>
                <a:latin typeface="Montserrat" panose="00000500000000000000" pitchFamily="2" charset="0"/>
                <a:ea typeface="Malgun Gothic" panose="020B0503020000020004" pitchFamily="34" charset="-127"/>
              </a:rPr>
              <a:t>Flexibility</a:t>
            </a:r>
            <a:endParaRPr lang="en-US" sz="3600" dirty="0">
              <a:latin typeface="Montserrat" panose="00000500000000000000" pitchFamily="2" charset="0"/>
              <a:ea typeface="Malgun Gothic" panose="020B0503020000020004" pitchFamily="34" charset="-127"/>
              <a:cs typeface="Calibri"/>
            </a:endParaRPr>
          </a:p>
          <a:p>
            <a:pPr marL="571500" indent="-571500">
              <a:buFont typeface="Wingdings"/>
              <a:buChar char="§"/>
            </a:pPr>
            <a:endParaRPr lang="en-US" sz="3600" dirty="0">
              <a:latin typeface="Montserrat" panose="00000500000000000000" pitchFamily="2" charset="0"/>
              <a:ea typeface="+mn-lt"/>
              <a:cs typeface="+mn-lt"/>
            </a:endParaRPr>
          </a:p>
          <a:p>
            <a:pPr marL="571500" indent="-571500">
              <a:buFont typeface="Wingdings"/>
              <a:buChar char="§"/>
            </a:pPr>
            <a:r>
              <a:rPr lang="en-US" sz="36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Efficiency</a:t>
            </a:r>
          </a:p>
          <a:p>
            <a:endParaRPr lang="en-US" sz="3600" dirty="0">
              <a:latin typeface="Montserrat" panose="00000500000000000000" pitchFamily="2" charset="0"/>
              <a:ea typeface="+mn-lt"/>
              <a:cs typeface="+mn-lt"/>
            </a:endParaRPr>
          </a:p>
          <a:p>
            <a:pPr marL="571500" indent="-571500">
              <a:buFont typeface="Wingdings"/>
              <a:buChar char="§"/>
            </a:pPr>
            <a:r>
              <a:rPr lang="en-US" sz="3600" dirty="0">
                <a:effectLst/>
                <a:latin typeface="Montserrat" panose="00000500000000000000" pitchFamily="2" charset="0"/>
                <a:ea typeface="Times New Roman" panose="02020603050405020304" pitchFamily="18" charset="0"/>
              </a:rPr>
              <a:t>Expressiveness</a:t>
            </a:r>
            <a:endParaRPr lang="en-US" sz="3600" dirty="0">
              <a:latin typeface="Montserrat" panose="00000500000000000000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865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33153" y="1448371"/>
            <a:ext cx="13961600" cy="709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b="1">
                <a:solidFill>
                  <a:srgbClr val="050533"/>
                </a:solidFill>
                <a:latin typeface="Oswald"/>
              </a:rPr>
              <a:t>DISADVANTAGES OF LAMBDA CALCULAS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D8B52-607A-4C30-4680-4AACEF381E44}"/>
              </a:ext>
            </a:extLst>
          </p:cNvPr>
          <p:cNvSpPr txBox="1"/>
          <p:nvPr/>
        </p:nvSpPr>
        <p:spPr>
          <a:xfrm>
            <a:off x="1160773" y="3004453"/>
            <a:ext cx="14664996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/>
              <a:buChar char="§"/>
            </a:pPr>
            <a:r>
              <a:rPr lang="en-US" sz="3600" dirty="0">
                <a:latin typeface="Montserrat"/>
                <a:ea typeface="+mn-lt"/>
                <a:cs typeface="+mn-lt"/>
              </a:rPr>
              <a:t>Complexity</a:t>
            </a:r>
            <a:endParaRPr lang="en-US" sz="3600" dirty="0">
              <a:latin typeface="Montserrat"/>
              <a:cs typeface="Calibri"/>
            </a:endParaRPr>
          </a:p>
          <a:p>
            <a:endParaRPr lang="en-US" sz="3600" dirty="0">
              <a:latin typeface="Montserrat"/>
              <a:ea typeface="+mn-lt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3600" dirty="0">
                <a:latin typeface="Montserrat"/>
                <a:ea typeface="+mn-lt"/>
                <a:cs typeface="+mn-lt"/>
              </a:rPr>
              <a:t>Limited Practicality</a:t>
            </a:r>
          </a:p>
          <a:p>
            <a:pPr marL="457200" indent="-457200">
              <a:buFont typeface="Wingdings"/>
              <a:buChar char="§"/>
            </a:pPr>
            <a:endParaRPr lang="en-US" sz="3600" dirty="0">
              <a:latin typeface="Montserrat"/>
              <a:ea typeface="+mn-lt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3600" dirty="0">
                <a:latin typeface="Montserrat"/>
                <a:ea typeface="+mn-lt"/>
                <a:cs typeface="+mn-lt"/>
              </a:rPr>
              <a:t>Limited Support for object-oriented programming</a:t>
            </a:r>
          </a:p>
          <a:p>
            <a:pPr marL="457200" indent="-457200">
              <a:buFont typeface="Wingdings"/>
              <a:buChar char="§"/>
            </a:pPr>
            <a:endParaRPr lang="en-US" sz="3600" dirty="0">
              <a:latin typeface="Montserrat"/>
              <a:ea typeface="+mn-lt"/>
              <a:cs typeface="+mn-lt"/>
            </a:endParaRPr>
          </a:p>
          <a:p>
            <a:pPr marL="457200" indent="-457200">
              <a:buFont typeface="Wingdings"/>
              <a:buChar char="§"/>
            </a:pPr>
            <a:r>
              <a:rPr lang="en-US" sz="3600" dirty="0">
                <a:latin typeface="Montserrat"/>
                <a:ea typeface="+mn-lt"/>
                <a:cs typeface="+mn-lt"/>
              </a:rPr>
              <a:t>Performance</a:t>
            </a:r>
          </a:p>
          <a:p>
            <a:endParaRPr lang="en-US" sz="2800" dirty="0">
              <a:latin typeface="Söhne"/>
            </a:endParaRPr>
          </a:p>
          <a:p>
            <a:endParaRPr lang="en-US" sz="28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91487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33153" y="1329618"/>
            <a:ext cx="13961600" cy="709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b="1">
                <a:solidFill>
                  <a:srgbClr val="050533"/>
                </a:solidFill>
                <a:latin typeface="Oswald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D8B52-607A-4C30-4680-4AACEF381E44}"/>
              </a:ext>
            </a:extLst>
          </p:cNvPr>
          <p:cNvSpPr txBox="1"/>
          <p:nvPr/>
        </p:nvSpPr>
        <p:spPr>
          <a:xfrm>
            <a:off x="1329541" y="2525119"/>
            <a:ext cx="14961879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latin typeface="Montserrat" panose="020B0604020202020204" charset="0"/>
                <a:ea typeface="+mn-lt"/>
                <a:cs typeface="+mn-lt"/>
              </a:rPr>
              <a:t>Lambda Calculus is a formalism for representing and manipulating functions.</a:t>
            </a:r>
          </a:p>
          <a:p>
            <a:endParaRPr lang="en-US" sz="3200" dirty="0">
              <a:latin typeface="Montserrat" panose="020B0604020202020204" charset="0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Montserrat" panose="020B0604020202020204" charset="0"/>
                <a:ea typeface="+mn-lt"/>
                <a:cs typeface="+mn-lt"/>
              </a:rPr>
              <a:t>Its simplicity and universality make it a valuable tool for studying computation theory and functional programming.</a:t>
            </a:r>
            <a:endParaRPr lang="en-US" sz="3200" dirty="0">
              <a:latin typeface="Montserrat" panose="020B060402020202020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Montserrat" panose="020B0604020202020204" charset="0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Montserrat" panose="020B0604020202020204" charset="0"/>
                <a:ea typeface="+mn-lt"/>
                <a:cs typeface="+mn-lt"/>
              </a:rPr>
              <a:t>Understanding the principles of Lambda Calculus can provide insights into the foundations of computer science and programming.</a:t>
            </a: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Montserrat" panose="020B0604020202020204" charset="0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Montserrat" panose="020B0604020202020204" charset="0"/>
                <a:ea typeface="+mn-lt"/>
                <a:cs typeface="+mn-lt"/>
              </a:rPr>
              <a:t>Despite its limitations, Lambda Calculus remains an important tool for those interested in exploring the foundations of computer science and mathematics</a:t>
            </a:r>
            <a:endParaRPr lang="en-US" sz="3200" dirty="0">
              <a:latin typeface="Montserrat" panose="020B060402020202020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1761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2084061"/>
            <a:ext cx="4652009" cy="709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b="1">
                <a:solidFill>
                  <a:srgbClr val="050533"/>
                </a:solidFill>
                <a:latin typeface="Montserrat Bold"/>
              </a:rPr>
              <a:t>REFERENCE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E6CA3-84C3-8260-E001-4C20FA505DBA}"/>
              </a:ext>
            </a:extLst>
          </p:cNvPr>
          <p:cNvSpPr txBox="1"/>
          <p:nvPr/>
        </p:nvSpPr>
        <p:spPr>
          <a:xfrm>
            <a:off x="1651412" y="2356509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24FCF-628A-2DB0-E50B-F5332ECA36BD}"/>
              </a:ext>
            </a:extLst>
          </p:cNvPr>
          <p:cNvSpPr txBox="1"/>
          <p:nvPr/>
        </p:nvSpPr>
        <p:spPr>
          <a:xfrm>
            <a:off x="1577191" y="3210049"/>
            <a:ext cx="757051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ea typeface="+mn-lt"/>
                <a:cs typeface="+mn-lt"/>
                <a:hlinkClick r:id="rId2"/>
              </a:rPr>
              <a:t>https://brilliant.org/wiki/lambda-calculus/</a:t>
            </a:r>
            <a:endParaRPr lang="en-US" sz="3600">
              <a:cs typeface="Calibri"/>
            </a:endParaRPr>
          </a:p>
          <a:p>
            <a:pPr algn="l"/>
            <a:endParaRPr lang="en-US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D9F02E-EF78-923C-09A0-CAB506DAA0D9}"/>
              </a:ext>
            </a:extLst>
          </p:cNvPr>
          <p:cNvSpPr txBox="1"/>
          <p:nvPr/>
        </p:nvSpPr>
        <p:spPr>
          <a:xfrm>
            <a:off x="1647701" y="3844637"/>
            <a:ext cx="8776607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200">
              <a:cs typeface="Calibri"/>
            </a:endParaRPr>
          </a:p>
          <a:p>
            <a:endParaRPr lang="en-US" sz="3200">
              <a:cs typeface="Calibri"/>
            </a:endParaRPr>
          </a:p>
          <a:p>
            <a:r>
              <a:rPr lang="en-US" sz="3200">
                <a:ea typeface="+mn-lt"/>
                <a:cs typeface="+mn-lt"/>
                <a:hlinkClick r:id="rId3"/>
              </a:rPr>
              <a:t>https://plato.stanford.edu/entries/lambda-calculus/</a:t>
            </a:r>
            <a:endParaRPr lang="en-US" sz="3200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68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69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3274" y="0"/>
            <a:ext cx="7961452" cy="3765471"/>
            <a:chOff x="0" y="0"/>
            <a:chExt cx="1503712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605122" y="1799675"/>
            <a:ext cx="5077757" cy="4366871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0" y="7604402"/>
            <a:ext cx="4863936" cy="0"/>
          </a:xfrm>
          <a:prstGeom prst="line">
            <a:avLst/>
          </a:prstGeom>
          <a:ln w="3619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3424064" y="7623452"/>
            <a:ext cx="4863936" cy="0"/>
          </a:xfrm>
          <a:prstGeom prst="line">
            <a:avLst/>
          </a:prstGeom>
          <a:ln w="3619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5064996" y="6939240"/>
            <a:ext cx="583796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2F1E8"/>
                </a:solidFill>
                <a:latin typeface="Oswald Bold"/>
              </a:rPr>
              <a:t>THANK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83978" y="6939240"/>
            <a:ext cx="5239025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F6807F"/>
                </a:solidFill>
                <a:latin typeface="Oswald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551196" y="-548895"/>
            <a:ext cx="7961452" cy="3765471"/>
            <a:chOff x="0" y="0"/>
            <a:chExt cx="1503712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4940329" y="0"/>
            <a:ext cx="3347671" cy="3342315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D698B">
                <a:alpha val="9804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398815" y="0"/>
            <a:ext cx="4261797" cy="2015672"/>
            <a:chOff x="0" y="0"/>
            <a:chExt cx="1503712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4389208"/>
            <a:ext cx="962471" cy="1203207"/>
            <a:chOff x="0" y="0"/>
            <a:chExt cx="253490" cy="3168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1673154"/>
            <a:ext cx="1014768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TABLE OF CONTENTS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86872" y="4642619"/>
            <a:ext cx="3915669" cy="579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2"/>
              </a:lnSpc>
            </a:pPr>
            <a:r>
              <a:rPr lang="en-US" sz="3416">
                <a:solidFill>
                  <a:srgbClr val="050533"/>
                </a:solidFill>
                <a:latin typeface="Oswald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536687"/>
            <a:ext cx="9624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6807F"/>
                </a:solidFill>
                <a:latin typeface="Oswald Bold"/>
              </a:rPr>
              <a:t>01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6287740"/>
            <a:ext cx="962471" cy="1203207"/>
            <a:chOff x="0" y="0"/>
            <a:chExt cx="253490" cy="31689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28700" y="6435218"/>
            <a:ext cx="9624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6807F"/>
                </a:solidFill>
                <a:latin typeface="Oswald Bold"/>
              </a:rPr>
              <a:t>04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6551196" y="4358569"/>
            <a:ext cx="962471" cy="1203207"/>
            <a:chOff x="0" y="0"/>
            <a:chExt cx="253490" cy="31689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551196" y="4506048"/>
            <a:ext cx="9624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6807F"/>
                </a:solidFill>
                <a:latin typeface="Oswald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6551196" y="6257101"/>
            <a:ext cx="962471" cy="1203207"/>
            <a:chOff x="0" y="0"/>
            <a:chExt cx="253490" cy="31689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551196" y="6404580"/>
            <a:ext cx="9624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6807F"/>
                </a:solidFill>
                <a:latin typeface="Oswald Bold"/>
              </a:rPr>
              <a:t>05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2073693" y="4327930"/>
            <a:ext cx="962471" cy="1203207"/>
            <a:chOff x="0" y="0"/>
            <a:chExt cx="253490" cy="31689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073693" y="4475409"/>
            <a:ext cx="9624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6807F"/>
                </a:solidFill>
                <a:latin typeface="Oswald Bold"/>
              </a:rPr>
              <a:t>03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2073693" y="6226462"/>
            <a:ext cx="962471" cy="1203207"/>
            <a:chOff x="0" y="0"/>
            <a:chExt cx="253490" cy="31689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2073693" y="6373941"/>
            <a:ext cx="962471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6807F"/>
                </a:solidFill>
                <a:latin typeface="Oswald Bold"/>
              </a:rPr>
              <a:t>06</a:t>
            </a: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8815688"/>
            <a:ext cx="647473" cy="649639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6405721" y="8992226"/>
            <a:ext cx="853579" cy="33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050533"/>
                </a:solidFill>
                <a:latin typeface="Montserrat Bold"/>
              </a:rPr>
              <a:t>02</a:t>
            </a:r>
          </a:p>
        </p:txBody>
      </p:sp>
      <p:sp>
        <p:nvSpPr>
          <p:cNvPr id="38" name="AutoShape 38"/>
          <p:cNvSpPr/>
          <p:nvPr/>
        </p:nvSpPr>
        <p:spPr>
          <a:xfrm>
            <a:off x="1028700" y="8611665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2186872" y="6537123"/>
            <a:ext cx="3915669" cy="564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2"/>
              </a:lnSpc>
            </a:pPr>
            <a:r>
              <a:rPr lang="en-IN" sz="3200">
                <a:latin typeface="Oswald" panose="020B0604020202020204" charset="0"/>
                <a:cs typeface="Arial" panose="020B0604020202020204" pitchFamily="34" charset="0"/>
              </a:rPr>
              <a:t>SUBSTITUTION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713692" y="4642619"/>
            <a:ext cx="3915669" cy="57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2"/>
              </a:lnSpc>
            </a:pPr>
            <a:r>
              <a:rPr lang="en-US" sz="3416">
                <a:solidFill>
                  <a:srgbClr val="050533"/>
                </a:solidFill>
                <a:latin typeface="Oswald"/>
              </a:rPr>
              <a:t>SYNTAX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AF188F-98AA-4FF0-A0BF-DE3748AE368E}"/>
              </a:ext>
            </a:extLst>
          </p:cNvPr>
          <p:cNvSpPr txBox="1"/>
          <p:nvPr/>
        </p:nvSpPr>
        <p:spPr>
          <a:xfrm>
            <a:off x="13201961" y="4383572"/>
            <a:ext cx="3915669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>
                <a:latin typeface="Oswald" panose="020B0604020202020204" charset="0"/>
                <a:cs typeface="Arial" panose="020B0604020202020204" pitchFamily="34" charset="0"/>
              </a:rPr>
              <a:t>FREE &amp; BOUND </a:t>
            </a:r>
          </a:p>
          <a:p>
            <a:r>
              <a:rPr lang="en-IN" sz="3200">
                <a:latin typeface="Oswald" panose="020B0604020202020204" charset="0"/>
                <a:cs typeface="Arial" panose="020B0604020202020204" pitchFamily="34" charset="0"/>
              </a:rPr>
              <a:t>VARIABLES </a:t>
            </a:r>
          </a:p>
        </p:txBody>
      </p:sp>
      <p:sp>
        <p:nvSpPr>
          <p:cNvPr id="42" name="TextBox 40">
            <a:extLst>
              <a:ext uri="{FF2B5EF4-FFF2-40B4-BE49-F238E27FC236}">
                <a16:creationId xmlns:a16="http://schemas.microsoft.com/office/drawing/2014/main" id="{CAD0EF3F-7C03-431D-8C5B-78CF7C8EE818}"/>
              </a:ext>
            </a:extLst>
          </p:cNvPr>
          <p:cNvSpPr txBox="1"/>
          <p:nvPr/>
        </p:nvSpPr>
        <p:spPr>
          <a:xfrm>
            <a:off x="7715726" y="6557501"/>
            <a:ext cx="3915669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>
                <a:latin typeface="Oswald" panose="020B0604020202020204" charset="0"/>
                <a:cs typeface="Arial" panose="020B0604020202020204" pitchFamily="34" charset="0"/>
              </a:rPr>
              <a:t>REDUCTION</a:t>
            </a:r>
          </a:p>
        </p:txBody>
      </p:sp>
      <p:grpSp>
        <p:nvGrpSpPr>
          <p:cNvPr id="43" name="Group 32">
            <a:extLst>
              <a:ext uri="{FF2B5EF4-FFF2-40B4-BE49-F238E27FC236}">
                <a16:creationId xmlns:a16="http://schemas.microsoft.com/office/drawing/2014/main" id="{34A4116C-B5A0-40E3-BD08-00571B8759AC}"/>
              </a:ext>
            </a:extLst>
          </p:cNvPr>
          <p:cNvGrpSpPr/>
          <p:nvPr/>
        </p:nvGrpSpPr>
        <p:grpSpPr>
          <a:xfrm>
            <a:off x="12073693" y="6223763"/>
            <a:ext cx="962471" cy="1203207"/>
            <a:chOff x="0" y="0"/>
            <a:chExt cx="253490" cy="316894"/>
          </a:xfrm>
        </p:grpSpPr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BD439C35-43C2-4A94-ADC9-77D2AA74F347}"/>
                </a:ext>
              </a:extLst>
            </p:cNvPr>
            <p:cNvSpPr/>
            <p:nvPr/>
          </p:nvSpPr>
          <p:spPr>
            <a:xfrm>
              <a:off x="0" y="0"/>
              <a:ext cx="253490" cy="316894"/>
            </a:xfrm>
            <a:custGeom>
              <a:avLst/>
              <a:gdLst/>
              <a:ahLst/>
              <a:cxnLst/>
              <a:rect l="l" t="t" r="r" b="b"/>
              <a:pathLst>
                <a:path w="253490" h="316894">
                  <a:moveTo>
                    <a:pt x="0" y="0"/>
                  </a:moveTo>
                  <a:lnTo>
                    <a:pt x="253490" y="0"/>
                  </a:lnTo>
                  <a:lnTo>
                    <a:pt x="253490" y="316894"/>
                  </a:lnTo>
                  <a:lnTo>
                    <a:pt x="0" y="3168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D698B"/>
              </a:solidFill>
            </a:ln>
          </p:spPr>
        </p:sp>
        <p:sp>
          <p:nvSpPr>
            <p:cNvPr id="45" name="TextBox 34">
              <a:extLst>
                <a:ext uri="{FF2B5EF4-FFF2-40B4-BE49-F238E27FC236}">
                  <a16:creationId xmlns:a16="http://schemas.microsoft.com/office/drawing/2014/main" id="{8063FCB6-09EF-4D9D-86F4-5714B4E91D9C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46" name="TextBox 40">
            <a:extLst>
              <a:ext uri="{FF2B5EF4-FFF2-40B4-BE49-F238E27FC236}">
                <a16:creationId xmlns:a16="http://schemas.microsoft.com/office/drawing/2014/main" id="{6AF41E79-9C8B-4595-9075-61B9F478A44A}"/>
              </a:ext>
            </a:extLst>
          </p:cNvPr>
          <p:cNvSpPr txBox="1"/>
          <p:nvPr/>
        </p:nvSpPr>
        <p:spPr>
          <a:xfrm>
            <a:off x="13201962" y="6551920"/>
            <a:ext cx="3915669" cy="576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2"/>
              </a:lnSpc>
            </a:pPr>
            <a:r>
              <a:rPr lang="en-US" sz="3416">
                <a:solidFill>
                  <a:srgbClr val="050533"/>
                </a:solidFill>
                <a:latin typeface="Oswald"/>
              </a:rPr>
              <a:t>LITERATURE REVIREW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864865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6461"/>
            <a:ext cx="15803811" cy="708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Alonzo Church as a way of formalizing the concept of effective computability.  λ calculus is a universal model of computation equivalent to a Turing  machine.</a:t>
            </a:r>
          </a:p>
          <a:p>
            <a:pPr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It also can be called the smallest universal programming language of the  world. All function programming language can be viewed as syncretic  variation of λ calculus.</a:t>
            </a:r>
          </a:p>
          <a:p>
            <a:pPr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Functional languages such as Lisp, Scheme, FP, ML, Miranda, and Haskell are  an attempt to realize Church's lambda calculus in practical form as a  programming language.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03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44000" y="-740586"/>
            <a:ext cx="6254185" cy="2957997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9417"/>
            <a:ext cx="8648650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SYNTAX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390333"/>
            <a:ext cx="15803811" cy="9029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Lambda expressions come in four varieties:</a:t>
            </a: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Variables, which are usually taken to be any lowercase letters.</a:t>
            </a: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Predefined constants, which act as values and operations are allowed in an impure or applied lambda  calculus .</a:t>
            </a: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Function applications (combinations).</a:t>
            </a: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Lambda abstractions (function definitions).</a:t>
            </a: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The simplicity of lambda calculus syntax is apparent from  a BNF specification of its concrete syntax:</a:t>
            </a:r>
          </a:p>
          <a:p>
            <a:pPr>
              <a:lnSpc>
                <a:spcPts val="5120"/>
              </a:lnSpc>
            </a:pPr>
            <a:endParaRPr lang="en-US" sz="320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&lt;expression&gt;::=   &lt;variable&gt;                                     ; lowercase identifiers</a:t>
            </a:r>
          </a:p>
          <a:p>
            <a:pPr>
              <a:lnSpc>
                <a:spcPts val="5120"/>
              </a:lnSpc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                                    | &lt;constant&gt;                                   ; predefined objects</a:t>
            </a:r>
          </a:p>
          <a:p>
            <a:pPr>
              <a:lnSpc>
                <a:spcPts val="5120"/>
              </a:lnSpc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                                    | ( &lt;expression&gt;&lt;expression&gt; )  ; combinations</a:t>
            </a:r>
          </a:p>
          <a:p>
            <a:pPr>
              <a:lnSpc>
                <a:spcPts val="5120"/>
              </a:lnSpc>
            </a:pPr>
            <a:r>
              <a:rPr lang="en-US" sz="3200">
                <a:solidFill>
                  <a:srgbClr val="050533"/>
                </a:solidFill>
                <a:latin typeface="Montserrat"/>
              </a:rPr>
              <a:t>                                    | ( λ&lt;variable&gt; .&lt;expression&gt; )    ; abstractions</a:t>
            </a:r>
          </a:p>
          <a:p>
            <a:pPr>
              <a:lnSpc>
                <a:spcPts val="5120"/>
              </a:lnSpc>
            </a:pPr>
            <a:endParaRPr lang="en-US" sz="3200">
              <a:solidFill>
                <a:srgbClr val="050533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967988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FREE AND BOUND VARIABLES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6461"/>
            <a:ext cx="15803811" cy="708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In λ calculus all names are local to definitions. In the function 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Ax.x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 we say that  x is "bound" since its occurrence in the body of the definition is preceded by Xx.</a:t>
            </a:r>
          </a:p>
          <a:p>
            <a:pPr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A name not preceded by a λ is called a "free variable".</a:t>
            </a:r>
          </a:p>
          <a:p>
            <a:pPr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EX:</a:t>
            </a:r>
          </a:p>
          <a:p>
            <a:pPr>
              <a:lnSpc>
                <a:spcPts val="5120"/>
              </a:lnSpc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       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λx.xy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</a:t>
            </a:r>
          </a:p>
          <a:p>
            <a:pPr>
              <a:lnSpc>
                <a:spcPts val="5120"/>
              </a:lnSpc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       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xx.x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Xy.yx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</a:t>
            </a:r>
          </a:p>
          <a:p>
            <a:pPr>
              <a:lnSpc>
                <a:spcPts val="5120"/>
              </a:lnSpc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       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Ax.xy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λy.y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</a:t>
            </a:r>
          </a:p>
          <a:p>
            <a:pPr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05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967988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>
                <a:solidFill>
                  <a:srgbClr val="050533"/>
                </a:solidFill>
                <a:latin typeface="Oswald Bold"/>
              </a:rPr>
              <a:t>SUBSTITUTION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36461"/>
            <a:ext cx="15377021" cy="7132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The  substitution process is based on a set of rules that specify how a given expression can be replaced by another expression.</a:t>
            </a:r>
          </a:p>
          <a:p>
            <a:pPr marL="345441" lvl="1"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The  basic idea behind substitution is that a given expression can be replaced by another expression as long as the two expressions are equivalent.</a:t>
            </a:r>
          </a:p>
          <a:p>
            <a:pPr marL="345441" lvl="1">
              <a:lnSpc>
                <a:spcPts val="5120"/>
              </a:lnSpc>
            </a:pPr>
            <a:endParaRPr lang="en-US" sz="3200" dirty="0">
              <a:solidFill>
                <a:srgbClr val="050533"/>
              </a:solidFill>
              <a:latin typeface="Montserrat"/>
            </a:endParaRP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For example, the expression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λx.x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 can be replaced by any expression of the form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λy.y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). </a:t>
            </a:r>
          </a:p>
          <a:p>
            <a:pPr marL="690881" lvl="1" indent="-345440">
              <a:lnSpc>
                <a:spcPts val="5120"/>
              </a:lnSpc>
              <a:buFont typeface="Arial"/>
              <a:buChar char="•"/>
            </a:pPr>
            <a:r>
              <a:rPr lang="en-US" sz="3200" dirty="0">
                <a:solidFill>
                  <a:srgbClr val="050533"/>
                </a:solidFill>
                <a:latin typeface="Montserrat"/>
              </a:rPr>
              <a:t>Similarly, the expression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λx.x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 + y) can be replaced by (</a:t>
            </a:r>
            <a:r>
              <a:rPr lang="en-US" sz="3200" dirty="0" err="1">
                <a:solidFill>
                  <a:srgbClr val="050533"/>
                </a:solidFill>
                <a:latin typeface="Montserrat"/>
              </a:rPr>
              <a:t>λz.z</a:t>
            </a:r>
            <a:r>
              <a:rPr lang="en-US" sz="3200" dirty="0">
                <a:solidFill>
                  <a:srgbClr val="050533"/>
                </a:solidFill>
                <a:latin typeface="Montserrat"/>
              </a:rPr>
              <a:t> + y) as long as x and z are equivalent.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06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11048260" cy="1056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50">
                <a:solidFill>
                  <a:srgbClr val="050533"/>
                </a:solidFill>
                <a:latin typeface="Oswald Bold"/>
              </a:rPr>
              <a:t>FUNCTION IN LAMBDA CALCULUS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23925"/>
            <a:ext cx="15803811" cy="616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5439"/>
              </a:lnSpc>
              <a:buFont typeface="Arial"/>
              <a:buChar char="•"/>
            </a:pPr>
            <a:r>
              <a:rPr lang="en-US" sz="3350">
                <a:latin typeface="Montserrat"/>
                <a:ea typeface="+mn-lt"/>
                <a:cs typeface="+mn-lt"/>
              </a:rPr>
              <a:t>A function is defined as a lambda abstraction</a:t>
            </a:r>
            <a:endParaRPr lang="en-US" sz="3350">
              <a:solidFill>
                <a:srgbClr val="000000"/>
              </a:solidFill>
              <a:latin typeface="Montserrat"/>
              <a:cs typeface="Calibri"/>
            </a:endParaRPr>
          </a:p>
          <a:p>
            <a:pPr marL="366395" lvl="1">
              <a:lnSpc>
                <a:spcPts val="5439"/>
              </a:lnSpc>
            </a:pPr>
            <a:r>
              <a:rPr lang="en-US" sz="3350">
                <a:solidFill>
                  <a:srgbClr val="000000"/>
                </a:solidFill>
                <a:latin typeface="Montserrat"/>
                <a:cs typeface="Calibri"/>
              </a:rPr>
              <a:t>   </a:t>
            </a:r>
            <a:r>
              <a:rPr lang="en-US" sz="3000">
                <a:solidFill>
                  <a:srgbClr val="000000"/>
                </a:solidFill>
                <a:latin typeface="Montserrat"/>
                <a:cs typeface="Calibri"/>
              </a:rPr>
              <a:t>Syntax:</a:t>
            </a:r>
            <a:r>
              <a:rPr lang="en-US" sz="3000">
                <a:latin typeface="Montserrat"/>
                <a:ea typeface="+mn-lt"/>
                <a:cs typeface="+mn-lt"/>
              </a:rPr>
              <a:t>  </a:t>
            </a:r>
            <a:r>
              <a:rPr lang="en-US" sz="3000" b="1">
                <a:latin typeface="Montserrat"/>
                <a:ea typeface="+mn-lt"/>
                <a:cs typeface="+mn-lt"/>
              </a:rPr>
              <a:t>λ&lt;parameter&gt;.&lt;expression&gt;</a:t>
            </a:r>
          </a:p>
          <a:p>
            <a:pPr marL="733425" lvl="1" indent="-367030">
              <a:lnSpc>
                <a:spcPts val="5439"/>
              </a:lnSpc>
              <a:buFont typeface="Arial"/>
              <a:buChar char="•"/>
            </a:pPr>
            <a:r>
              <a:rPr lang="en-US" sz="3350">
                <a:solidFill>
                  <a:srgbClr val="050533"/>
                </a:solidFill>
                <a:latin typeface="Montserrat"/>
              </a:rPr>
              <a:t>Focus on the rule for going from an argument to result.  </a:t>
            </a:r>
            <a:endParaRPr lang="en-US">
              <a:latin typeface="Montserrat"/>
            </a:endParaRPr>
          </a:p>
          <a:p>
            <a:pPr>
              <a:lnSpc>
                <a:spcPts val="5439"/>
              </a:lnSpc>
            </a:pPr>
            <a:endParaRPr lang="en-US" sz="3350">
              <a:solidFill>
                <a:srgbClr val="050533"/>
              </a:solidFill>
              <a:latin typeface="Montserrat"/>
            </a:endParaRPr>
          </a:p>
          <a:p>
            <a:pPr marL="733425" lvl="1" indent="-367030">
              <a:lnSpc>
                <a:spcPts val="5439"/>
              </a:lnSpc>
              <a:buFont typeface="Arial"/>
              <a:buChar char="•"/>
            </a:pPr>
            <a:r>
              <a:rPr lang="en-US" sz="3350">
                <a:solidFill>
                  <a:srgbClr val="050533"/>
                </a:solidFill>
                <a:latin typeface="Montserrat"/>
              </a:rPr>
              <a:t>Ignore the issues of naming the function and its domain and  range.</a:t>
            </a:r>
          </a:p>
          <a:p>
            <a:pPr>
              <a:lnSpc>
                <a:spcPts val="5439"/>
              </a:lnSpc>
            </a:pPr>
            <a:endParaRPr lang="en-US" sz="3350">
              <a:solidFill>
                <a:srgbClr val="050533"/>
              </a:solidFill>
              <a:latin typeface="Montserrat"/>
            </a:endParaRPr>
          </a:p>
          <a:p>
            <a:pPr marL="733425" lvl="1" indent="-367030">
              <a:lnSpc>
                <a:spcPts val="5439"/>
              </a:lnSpc>
              <a:buFont typeface="Arial"/>
              <a:buChar char="•"/>
            </a:pPr>
            <a:r>
              <a:rPr lang="en-US" sz="3350">
                <a:solidFill>
                  <a:srgbClr val="050533"/>
                </a:solidFill>
                <a:latin typeface="Montserrat"/>
              </a:rPr>
              <a:t>Mathematical function:  f(x) = x In the </a:t>
            </a:r>
            <a:r>
              <a:rPr lang="en-US" sz="3350">
                <a:latin typeface="Montserrat"/>
                <a:cs typeface="Calibri"/>
              </a:rPr>
              <a:t>λ</a:t>
            </a:r>
            <a:r>
              <a:rPr lang="en-US" sz="3350">
                <a:solidFill>
                  <a:srgbClr val="050533"/>
                </a:solidFill>
                <a:latin typeface="Montserrat"/>
              </a:rPr>
              <a:t> calculus: </a:t>
            </a:r>
            <a:r>
              <a:rPr lang="en-US" sz="3350" b="1">
                <a:latin typeface="Montserrat"/>
                <a:ea typeface="+mn-lt"/>
                <a:cs typeface="+mn-lt"/>
              </a:rPr>
              <a:t>(</a:t>
            </a:r>
            <a:r>
              <a:rPr lang="en-US" sz="3350" b="1" err="1">
                <a:latin typeface="Montserrat"/>
                <a:ea typeface="+mn-lt"/>
                <a:cs typeface="+mn-lt"/>
              </a:rPr>
              <a:t>λx</a:t>
            </a:r>
            <a:r>
              <a:rPr lang="en-US" sz="3350" b="1">
                <a:latin typeface="Montserrat"/>
                <a:ea typeface="+mn-lt"/>
                <a:cs typeface="+mn-lt"/>
              </a:rPr>
              <a:t>. x)</a:t>
            </a:r>
            <a:r>
              <a:rPr lang="en-US" sz="3350">
                <a:solidFill>
                  <a:srgbClr val="050533"/>
                </a:solidFill>
                <a:latin typeface="Montserrat"/>
              </a:rPr>
              <a:t> </a:t>
            </a:r>
          </a:p>
          <a:p>
            <a:pPr>
              <a:lnSpc>
                <a:spcPts val="5439"/>
              </a:lnSpc>
            </a:pPr>
            <a:endParaRPr lang="en-US" sz="3350">
              <a:solidFill>
                <a:srgbClr val="050533"/>
              </a:solidFill>
              <a:latin typeface="Montserrat"/>
            </a:endParaRPr>
          </a:p>
          <a:p>
            <a:pPr marL="733425" lvl="1" indent="-367030">
              <a:lnSpc>
                <a:spcPts val="5439"/>
              </a:lnSpc>
              <a:buFont typeface="Arial"/>
              <a:buChar char="•"/>
            </a:pPr>
            <a:r>
              <a:rPr lang="en-US" sz="3350" b="1">
                <a:latin typeface="Montserrat"/>
              </a:rPr>
              <a:t>(</a:t>
            </a:r>
            <a:r>
              <a:rPr lang="en-US" sz="3350" b="1" err="1">
                <a:latin typeface="Montserrat"/>
              </a:rPr>
              <a:t>λx</a:t>
            </a:r>
            <a:r>
              <a:rPr lang="en-US" sz="3350" b="1">
                <a:latin typeface="Montserrat"/>
              </a:rPr>
              <a:t>. x + 2)</a:t>
            </a:r>
            <a:r>
              <a:rPr lang="en-US" sz="3350">
                <a:latin typeface="Montserrat"/>
                <a:ea typeface="+mn-lt"/>
                <a:cs typeface="+mn-lt"/>
              </a:rPr>
              <a:t>, the argument is </a:t>
            </a:r>
            <a:r>
              <a:rPr lang="en-US" sz="3350" b="1">
                <a:latin typeface="Montserrat"/>
              </a:rPr>
              <a:t>x</a:t>
            </a:r>
            <a:r>
              <a:rPr lang="en-US" sz="3350">
                <a:latin typeface="Montserrat"/>
                <a:ea typeface="+mn-lt"/>
                <a:cs typeface="+mn-lt"/>
              </a:rPr>
              <a:t> and the result is </a:t>
            </a:r>
            <a:r>
              <a:rPr lang="en-US" sz="3350" b="1">
                <a:latin typeface="Montserrat"/>
              </a:rPr>
              <a:t>x + 2</a:t>
            </a:r>
            <a:r>
              <a:rPr lang="en-US" sz="3350">
                <a:latin typeface="Montserrat"/>
                <a:ea typeface="+mn-lt"/>
                <a:cs typeface="+mn-lt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07</a:t>
            </a:r>
          </a:p>
        </p:txBody>
      </p:sp>
      <p:sp>
        <p:nvSpPr>
          <p:cNvPr id="5" name="AutoShape 5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73232" y="1510062"/>
            <a:ext cx="16141563" cy="854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1850">
              <a:lnSpc>
                <a:spcPts val="5556"/>
              </a:lnSpc>
            </a:pPr>
            <a:endParaRPr lang="en-US" sz="3450">
              <a:solidFill>
                <a:srgbClr val="000000"/>
              </a:solidFill>
              <a:latin typeface="Montserrat"/>
              <a:cs typeface="Calibri"/>
            </a:endParaRPr>
          </a:p>
          <a:p>
            <a:pPr marL="749300" lvl="1" indent="-374650">
              <a:lnSpc>
                <a:spcPts val="5556"/>
              </a:lnSpc>
              <a:buFont typeface="Arial"/>
              <a:buChar char="•"/>
            </a:pPr>
            <a:r>
              <a:rPr lang="en-US" sz="3450">
                <a:latin typeface="Montserrat"/>
                <a:ea typeface="+mn-lt"/>
                <a:cs typeface="+mn-lt"/>
              </a:rPr>
              <a:t>The application of the identity function to </a:t>
            </a:r>
            <a:r>
              <a:rPr lang="en-US" sz="3450" b="1">
                <a:latin typeface="Montserrat"/>
                <a:ea typeface="+mn-lt"/>
                <a:cs typeface="+mn-lt"/>
              </a:rPr>
              <a:t>A</a:t>
            </a:r>
            <a:r>
              <a:rPr lang="en-US" sz="3450">
                <a:latin typeface="Montserrat"/>
                <a:ea typeface="+mn-lt"/>
                <a:cs typeface="+mn-lt"/>
              </a:rPr>
              <a:t> is represented by the expression </a:t>
            </a:r>
            <a:r>
              <a:rPr lang="en-US" sz="3450" b="1">
                <a:latin typeface="Montserrat"/>
                <a:ea typeface="+mn-lt"/>
                <a:cs typeface="+mn-lt"/>
              </a:rPr>
              <a:t>((</a:t>
            </a:r>
            <a:r>
              <a:rPr lang="en-US" sz="3450" b="1" err="1">
                <a:latin typeface="Montserrat"/>
                <a:ea typeface="+mn-lt"/>
                <a:cs typeface="+mn-lt"/>
              </a:rPr>
              <a:t>λx.x</a:t>
            </a:r>
            <a:r>
              <a:rPr lang="en-US" sz="3450" b="1">
                <a:latin typeface="Montserrat"/>
                <a:ea typeface="+mn-lt"/>
                <a:cs typeface="+mn-lt"/>
              </a:rPr>
              <a:t>) A)</a:t>
            </a:r>
            <a:r>
              <a:rPr lang="en-US" sz="3450">
                <a:latin typeface="Montserrat"/>
                <a:ea typeface="+mn-lt"/>
                <a:cs typeface="+mn-lt"/>
              </a:rPr>
              <a:t>.</a:t>
            </a:r>
            <a:endParaRPr lang="en-US" sz="3450">
              <a:solidFill>
                <a:srgbClr val="050533"/>
              </a:solidFill>
              <a:latin typeface="Montserrat"/>
            </a:endParaRPr>
          </a:p>
          <a:p>
            <a:pPr marL="749300" lvl="1" indent="-374650">
              <a:lnSpc>
                <a:spcPts val="5556"/>
              </a:lnSpc>
              <a:buFont typeface="Arial"/>
              <a:buChar char="•"/>
            </a:pPr>
            <a:r>
              <a:rPr lang="en-US" sz="3450">
                <a:solidFill>
                  <a:srgbClr val="050533"/>
                </a:solidFill>
                <a:latin typeface="Montserrat"/>
              </a:rPr>
              <a:t>The argument for the identify itself:</a:t>
            </a:r>
            <a:endParaRPr lang="en-US">
              <a:latin typeface="Montserrat"/>
              <a:cs typeface="Calibri"/>
            </a:endParaRPr>
          </a:p>
          <a:p>
            <a:pPr>
              <a:lnSpc>
                <a:spcPts val="5556"/>
              </a:lnSpc>
            </a:pPr>
            <a:r>
              <a:rPr lang="en-US" sz="3450">
                <a:solidFill>
                  <a:srgbClr val="050533"/>
                </a:solidFill>
                <a:latin typeface="Montserrat"/>
              </a:rPr>
              <a:t>      </a:t>
            </a:r>
            <a:r>
              <a:rPr lang="en-US" sz="3450" b="1">
                <a:latin typeface="Montserrat"/>
                <a:ea typeface="+mn-lt"/>
                <a:cs typeface="+mn-lt"/>
              </a:rPr>
              <a:t>((</a:t>
            </a:r>
            <a:r>
              <a:rPr lang="en-US" sz="3450" b="1" err="1">
                <a:latin typeface="Montserrat"/>
                <a:ea typeface="+mn-lt"/>
                <a:cs typeface="+mn-lt"/>
              </a:rPr>
              <a:t>λx.x</a:t>
            </a:r>
            <a:r>
              <a:rPr lang="en-US" sz="3450" b="1">
                <a:latin typeface="Montserrat"/>
                <a:ea typeface="+mn-lt"/>
                <a:cs typeface="+mn-lt"/>
              </a:rPr>
              <a:t>) (</a:t>
            </a:r>
            <a:r>
              <a:rPr lang="en-US" sz="3450" b="1" err="1">
                <a:latin typeface="Montserrat"/>
                <a:ea typeface="+mn-lt"/>
                <a:cs typeface="+mn-lt"/>
              </a:rPr>
              <a:t>λx.x</a:t>
            </a:r>
            <a:r>
              <a:rPr lang="en-US" sz="3450" b="1">
                <a:latin typeface="Montserrat"/>
                <a:ea typeface="+mn-lt"/>
                <a:cs typeface="+mn-lt"/>
              </a:rPr>
              <a:t>))</a:t>
            </a:r>
          </a:p>
          <a:p>
            <a:pPr marL="749300" lvl="1" indent="-374650">
              <a:lnSpc>
                <a:spcPts val="5556"/>
              </a:lnSpc>
              <a:buFont typeface="Arial"/>
              <a:buChar char="•"/>
            </a:pPr>
            <a:r>
              <a:rPr lang="en-US" sz="3450">
                <a:latin typeface="Montserrat"/>
                <a:ea typeface="+mn-lt"/>
                <a:cs typeface="+mn-lt"/>
              </a:rPr>
              <a:t>Function take an argument, ignore it and return the identity function: </a:t>
            </a:r>
            <a:endParaRPr lang="en-US">
              <a:latin typeface="Montserrat"/>
              <a:ea typeface="+mn-lt"/>
              <a:cs typeface="+mn-lt"/>
            </a:endParaRPr>
          </a:p>
          <a:p>
            <a:pPr>
              <a:lnSpc>
                <a:spcPts val="5556"/>
              </a:lnSpc>
            </a:pPr>
            <a:r>
              <a:rPr lang="en-US" sz="3450">
                <a:solidFill>
                  <a:srgbClr val="050533"/>
                </a:solidFill>
                <a:latin typeface="Montserrat"/>
                <a:ea typeface="+mn-lt"/>
                <a:cs typeface="+mn-lt"/>
              </a:rPr>
              <a:t>      </a:t>
            </a:r>
            <a:r>
              <a:rPr lang="en-US" sz="3450" b="1">
                <a:latin typeface="Montserrat"/>
                <a:ea typeface="+mn-lt"/>
                <a:cs typeface="+mn-lt"/>
              </a:rPr>
              <a:t>(</a:t>
            </a:r>
            <a:r>
              <a:rPr lang="en-US" sz="3450" b="1" err="1">
                <a:latin typeface="Montserrat"/>
                <a:ea typeface="+mn-lt"/>
                <a:cs typeface="+mn-lt"/>
              </a:rPr>
              <a:t>λY</a:t>
            </a:r>
            <a:r>
              <a:rPr lang="en-US" sz="3450" b="1">
                <a:latin typeface="Montserrat"/>
                <a:ea typeface="+mn-lt"/>
                <a:cs typeface="+mn-lt"/>
              </a:rPr>
              <a:t>.(</a:t>
            </a:r>
            <a:r>
              <a:rPr lang="en-US" sz="3450" b="1" err="1">
                <a:solidFill>
                  <a:srgbClr val="000000"/>
                </a:solidFill>
                <a:latin typeface="Montserrat"/>
                <a:cs typeface="Calibri"/>
              </a:rPr>
              <a:t>λX.X</a:t>
            </a:r>
            <a:r>
              <a:rPr lang="en-US" sz="3450" b="1">
                <a:solidFill>
                  <a:srgbClr val="000000"/>
                </a:solidFill>
                <a:latin typeface="Montserrat"/>
                <a:cs typeface="Calibri"/>
              </a:rPr>
              <a:t>))</a:t>
            </a:r>
            <a:endParaRPr lang="en-US" sz="3450">
              <a:solidFill>
                <a:srgbClr val="050533"/>
              </a:solidFill>
              <a:latin typeface="Montserrat"/>
              <a:cs typeface="Calibri"/>
            </a:endParaRPr>
          </a:p>
          <a:p>
            <a:pPr marL="749300" lvl="1" indent="-374650">
              <a:lnSpc>
                <a:spcPts val="5556"/>
              </a:lnSpc>
              <a:buFont typeface="Arial"/>
              <a:buChar char="•"/>
            </a:pPr>
            <a:r>
              <a:rPr lang="en-US" sz="3450">
                <a:latin typeface="Montserrat"/>
                <a:ea typeface="+mn-lt"/>
                <a:cs typeface="+mn-lt"/>
              </a:rPr>
              <a:t>Function take an argument, return a function that  ignore its own argument and return the argument </a:t>
            </a:r>
            <a:endParaRPr lang="en-US">
              <a:latin typeface="Montserrat"/>
            </a:endParaRPr>
          </a:p>
          <a:p>
            <a:pPr marL="749300" lvl="1" indent="-374650">
              <a:lnSpc>
                <a:spcPts val="5556"/>
              </a:lnSpc>
              <a:buFont typeface="Arial"/>
              <a:buChar char="•"/>
            </a:pPr>
            <a:r>
              <a:rPr lang="en-US" sz="3450">
                <a:solidFill>
                  <a:srgbClr val="050533"/>
                </a:solidFill>
                <a:latin typeface="Montserrat"/>
              </a:rPr>
              <a:t>Original Function:  </a:t>
            </a:r>
            <a:r>
              <a:rPr lang="en-US" sz="3450" b="1">
                <a:latin typeface="Montserrat"/>
                <a:ea typeface="+mn-lt"/>
                <a:cs typeface="+mn-lt"/>
              </a:rPr>
              <a:t>(</a:t>
            </a:r>
            <a:r>
              <a:rPr lang="en-US" sz="3450" b="1" err="1">
                <a:latin typeface="Montserrat"/>
                <a:ea typeface="+mn-lt"/>
                <a:cs typeface="+mn-lt"/>
              </a:rPr>
              <a:t>λY</a:t>
            </a:r>
            <a:r>
              <a:rPr lang="en-US" sz="3450" b="1">
                <a:latin typeface="Montserrat"/>
                <a:ea typeface="+mn-lt"/>
                <a:cs typeface="+mn-lt"/>
              </a:rPr>
              <a:t>.(</a:t>
            </a:r>
            <a:r>
              <a:rPr lang="en-US" sz="3450" b="1" err="1">
                <a:latin typeface="Montserrat"/>
                <a:ea typeface="+mn-lt"/>
                <a:cs typeface="+mn-lt"/>
              </a:rPr>
              <a:t>λX.Y</a:t>
            </a:r>
            <a:r>
              <a:rPr lang="en-US" sz="3450" b="1">
                <a:latin typeface="Montserrat"/>
                <a:ea typeface="+mn-lt"/>
                <a:cs typeface="+mn-lt"/>
              </a:rPr>
              <a:t>))</a:t>
            </a:r>
            <a:r>
              <a:rPr lang="en-US" sz="3450">
                <a:solidFill>
                  <a:srgbClr val="050533"/>
                </a:solidFill>
                <a:latin typeface="Montserrat"/>
              </a:rPr>
              <a:t>.</a:t>
            </a:r>
          </a:p>
          <a:p>
            <a:pPr>
              <a:lnSpc>
                <a:spcPts val="5556"/>
              </a:lnSpc>
            </a:pPr>
            <a:endParaRPr lang="en-US" sz="3450">
              <a:solidFill>
                <a:srgbClr val="050533"/>
              </a:solidFill>
              <a:latin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08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04875"/>
            <a:ext cx="9679881" cy="222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dirty="0">
                <a:solidFill>
                  <a:srgbClr val="050533"/>
                </a:solidFill>
                <a:latin typeface="Oswald Bold"/>
              </a:rPr>
              <a:t>REDUCTION IN LAMBDA CALCULUS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00" y="9465327"/>
            <a:ext cx="16230600" cy="0"/>
          </a:xfrm>
          <a:prstGeom prst="line">
            <a:avLst/>
          </a:prstGeom>
          <a:ln w="28575" cap="flat">
            <a:solidFill>
              <a:srgbClr val="0D698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571584" y="-740586"/>
            <a:ext cx="6254185" cy="2957997"/>
            <a:chOff x="0" y="0"/>
            <a:chExt cx="1503712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0D698B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997503" y="-501514"/>
            <a:ext cx="4261797" cy="2015672"/>
            <a:chOff x="0" y="0"/>
            <a:chExt cx="1503712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03712" cy="711200"/>
            </a:xfrm>
            <a:custGeom>
              <a:avLst/>
              <a:gdLst/>
              <a:ahLst/>
              <a:cxnLst/>
              <a:rect l="l" t="t" r="r" b="b"/>
              <a:pathLst>
                <a:path w="1503712" h="711200">
                  <a:moveTo>
                    <a:pt x="751856" y="711200"/>
                  </a:moveTo>
                  <a:lnTo>
                    <a:pt x="1503712" y="0"/>
                  </a:lnTo>
                  <a:lnTo>
                    <a:pt x="0" y="0"/>
                  </a:lnTo>
                  <a:lnTo>
                    <a:pt x="751856" y="711200"/>
                  </a:lnTo>
                  <a:close/>
                </a:path>
              </a:pathLst>
            </a:custGeom>
            <a:solidFill>
              <a:srgbClr val="F6807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00693" y="4007499"/>
            <a:ext cx="16486614" cy="504985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699" y="3361069"/>
            <a:ext cx="4384815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39"/>
              </a:lnSpc>
            </a:pPr>
            <a:r>
              <a:rPr lang="en-US" sz="3399" dirty="0">
                <a:solidFill>
                  <a:srgbClr val="050533"/>
                </a:solidFill>
                <a:latin typeface="Montserrat Bold"/>
              </a:rPr>
              <a:t>ALFA-REDUCTION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05721" y="8982701"/>
            <a:ext cx="853579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50533"/>
                </a:solidFill>
                <a:latin typeface="Montserrat Bold"/>
              </a:rPr>
              <a:t>09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21651" y="3344853"/>
            <a:ext cx="4384815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39"/>
              </a:lnSpc>
            </a:pPr>
            <a:r>
              <a:rPr lang="en-US" sz="3399" dirty="0">
                <a:solidFill>
                  <a:srgbClr val="050533"/>
                </a:solidFill>
                <a:latin typeface="Montserrat Bold"/>
              </a:rPr>
              <a:t>BETA-REDUCTION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5F452D-90B6-405A-800A-7B48CF56FC51}"/>
              </a:ext>
            </a:extLst>
          </p:cNvPr>
          <p:cNvSpPr txBox="1"/>
          <p:nvPr/>
        </p:nvSpPr>
        <p:spPr>
          <a:xfrm>
            <a:off x="11514058" y="8734187"/>
            <a:ext cx="4238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(λ</a:t>
            </a:r>
            <a:r>
              <a:rPr lang="en-IN" sz="2800" dirty="0" err="1"/>
              <a:t>x.x</a:t>
            </a:r>
            <a:r>
              <a:rPr lang="en-IN" sz="2800" dirty="0"/>
              <a:t> + 1) 2 =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842</Words>
  <Application>Microsoft Office PowerPoint</Application>
  <PresentationFormat>Custom</PresentationFormat>
  <Paragraphs>233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Montserrat Bold</vt:lpstr>
      <vt:lpstr>Montserrat</vt:lpstr>
      <vt:lpstr>Courier New</vt:lpstr>
      <vt:lpstr>Oswald</vt:lpstr>
      <vt:lpstr>Calibri</vt:lpstr>
      <vt:lpstr>Söhne</vt:lpstr>
      <vt:lpstr>Oswald Bold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HP</dc:creator>
  <cp:lastModifiedBy>Akshat Chandrapatle</cp:lastModifiedBy>
  <cp:revision>6</cp:revision>
  <dcterms:created xsi:type="dcterms:W3CDTF">2006-08-16T00:00:00Z</dcterms:created>
  <dcterms:modified xsi:type="dcterms:W3CDTF">2023-03-28T05:55:15Z</dcterms:modified>
  <dc:identifier>DAFdIvLQqXY</dc:identifier>
</cp:coreProperties>
</file>