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3"/>
  </p:notesMasterIdLst>
  <p:sldIdLst>
    <p:sldId id="530" r:id="rId5"/>
    <p:sldId id="531" r:id="rId6"/>
    <p:sldId id="545" r:id="rId7"/>
    <p:sldId id="536" r:id="rId8"/>
    <p:sldId id="546" r:id="rId9"/>
    <p:sldId id="548" r:id="rId10"/>
    <p:sldId id="549" r:id="rId11"/>
    <p:sldId id="54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422"/>
  </p:normalViewPr>
  <p:slideViewPr>
    <p:cSldViewPr snapToGrid="0">
      <p:cViewPr varScale="1">
        <p:scale>
          <a:sx n="78" d="100"/>
          <a:sy n="78" d="100"/>
        </p:scale>
        <p:origin x="8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dirty="0"/>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dirty="0"/>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Daylight System using optical fibers</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1" y="2212848"/>
            <a:ext cx="6879839" cy="3282696"/>
          </a:xfrm>
        </p:spPr>
        <p:txBody>
          <a:bodyPr/>
          <a:lstStyle/>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Overview of required components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Plastic Optic Fibers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Fresnel lens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Cooling </a:t>
            </a:r>
            <a:r>
              <a:rPr lang="en-US" dirty="0">
                <a:latin typeface="Segoe UI Light" panose="020B0502040204020203" pitchFamily="34" charset="0"/>
                <a:cs typeface="Segoe UI Light" panose="020B0502040204020203" pitchFamily="34" charset="0"/>
              </a:rPr>
              <a:t>System</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Summary</a:t>
            </a: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BC39-6F89-3776-1FEE-CB08FA269658}"/>
              </a:ext>
            </a:extLst>
          </p:cNvPr>
          <p:cNvSpPr>
            <a:spLocks noGrp="1"/>
          </p:cNvSpPr>
          <p:nvPr>
            <p:ph type="title"/>
          </p:nvPr>
        </p:nvSpPr>
        <p:spPr>
          <a:xfrm>
            <a:off x="850392" y="411480"/>
            <a:ext cx="10881360" cy="1069848"/>
          </a:xfrm>
        </p:spPr>
        <p:txBody>
          <a:bodyPr/>
          <a:lstStyle/>
          <a:p>
            <a:r>
              <a:rPr lang="en-US" dirty="0"/>
              <a:t>Components Required</a:t>
            </a:r>
          </a:p>
        </p:txBody>
      </p:sp>
      <p:sp>
        <p:nvSpPr>
          <p:cNvPr id="3" name="Content Placeholder 2">
            <a:extLst>
              <a:ext uri="{FF2B5EF4-FFF2-40B4-BE49-F238E27FC236}">
                <a16:creationId xmlns:a16="http://schemas.microsoft.com/office/drawing/2014/main" id="{0CE30F6B-2454-4AF5-1990-3799C6A40351}"/>
              </a:ext>
            </a:extLst>
          </p:cNvPr>
          <p:cNvSpPr>
            <a:spLocks noGrp="1"/>
          </p:cNvSpPr>
          <p:nvPr>
            <p:ph idx="1"/>
          </p:nvPr>
        </p:nvSpPr>
        <p:spPr>
          <a:xfrm>
            <a:off x="1014984" y="1642369"/>
            <a:ext cx="10332720" cy="4465468"/>
          </a:xfrm>
        </p:spPr>
        <p:txBody>
          <a:bodyPr/>
          <a:lstStyle/>
          <a:p>
            <a:r>
              <a:rPr lang="en-US" sz="2200" dirty="0"/>
              <a:t>Optical Fibers (POF)</a:t>
            </a:r>
          </a:p>
          <a:p>
            <a:r>
              <a:rPr lang="en-US" sz="2200" dirty="0"/>
              <a:t>Fresnel Lens</a:t>
            </a:r>
          </a:p>
          <a:p>
            <a:r>
              <a:rPr lang="en-US" sz="2200" dirty="0"/>
              <a:t>Infrared filter</a:t>
            </a:r>
          </a:p>
          <a:p>
            <a:r>
              <a:rPr lang="en-US" sz="2200" dirty="0"/>
              <a:t>Light Collector and Mirrors</a:t>
            </a:r>
          </a:p>
          <a:p>
            <a:r>
              <a:rPr lang="en-US" sz="2200" dirty="0"/>
              <a:t>Sun-tracking System</a:t>
            </a:r>
          </a:p>
          <a:p>
            <a:pPr lvl="1">
              <a:buFont typeface="Arial" panose="020B0604020202020204" pitchFamily="34" charset="0"/>
              <a:buChar char="•"/>
            </a:pPr>
            <a:r>
              <a:rPr lang="en-US" sz="2000" dirty="0"/>
              <a:t>Micro-Controller</a:t>
            </a:r>
            <a:endParaRPr lang="en-US" sz="1800" dirty="0"/>
          </a:p>
          <a:p>
            <a:pPr lvl="1">
              <a:buFont typeface="Arial" panose="020B0604020202020204" pitchFamily="34" charset="0"/>
              <a:buChar char="•"/>
            </a:pPr>
            <a:r>
              <a:rPr lang="en-US" sz="1800" dirty="0"/>
              <a:t>Light-Dependent Resistors. </a:t>
            </a:r>
          </a:p>
          <a:p>
            <a:pPr lvl="1">
              <a:buFont typeface="Arial" panose="020B0604020202020204" pitchFamily="34" charset="0"/>
              <a:buChar char="•"/>
            </a:pPr>
            <a:r>
              <a:rPr lang="en-US" sz="1800" dirty="0"/>
              <a:t>Servo Motor.</a:t>
            </a:r>
          </a:p>
          <a:p>
            <a:r>
              <a:rPr lang="en-US" sz="2200" dirty="0"/>
              <a:t>Cooling Fins</a:t>
            </a:r>
          </a:p>
          <a:p>
            <a:pPr marL="914400" lvl="1" indent="-457200">
              <a:buFont typeface="Arial" panose="020B0604020202020204" pitchFamily="34" charset="0"/>
              <a:buChar char="•"/>
            </a:pPr>
            <a:r>
              <a:rPr lang="en-US" sz="1800" dirty="0"/>
              <a:t>Cylindrical Aluminium fins with hollow center.</a:t>
            </a:r>
          </a:p>
          <a:p>
            <a:pPr marL="914400" lvl="1" indent="-457200">
              <a:buFont typeface="Arial" panose="020B0604020202020204" pitchFamily="34" charset="0"/>
              <a:buChar char="•"/>
            </a:pPr>
            <a:r>
              <a:rPr lang="en-US" sz="1800" dirty="0"/>
              <a:t>The fins will be the act as the main component to cool off the heat generated near the infrared lens</a:t>
            </a:r>
            <a:r>
              <a:rPr lang="en-US" sz="1600" dirty="0"/>
              <a:t>.</a:t>
            </a:r>
          </a:p>
          <a:p>
            <a:pPr marL="914400" lvl="1" indent="-457200">
              <a:buFont typeface="Arial" panose="020B0604020202020204" pitchFamily="34" charset="0"/>
              <a:buChar char="•"/>
            </a:pPr>
            <a:endParaRPr lang="en-US" sz="1600" dirty="0"/>
          </a:p>
          <a:p>
            <a:pPr marL="457200" lvl="1" indent="0">
              <a:buNone/>
            </a:pPr>
            <a:endParaRPr lang="en-US" sz="1800" dirty="0"/>
          </a:p>
          <a:p>
            <a:pPr marL="914400" lvl="1" indent="-457200">
              <a:buFont typeface="Arial" panose="020B0604020202020204" pitchFamily="34" charset="0"/>
              <a:buChar char="•"/>
            </a:pPr>
            <a:endParaRPr lang="en-US" sz="1800" dirty="0"/>
          </a:p>
        </p:txBody>
      </p:sp>
      <p:sp>
        <p:nvSpPr>
          <p:cNvPr id="4" name="Slide Number Placeholder 3">
            <a:extLst>
              <a:ext uri="{FF2B5EF4-FFF2-40B4-BE49-F238E27FC236}">
                <a16:creationId xmlns:a16="http://schemas.microsoft.com/office/drawing/2014/main" id="{D63D29A0-8C0D-4284-F5CD-0C8EF2599BA4}"/>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813191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832104"/>
            <a:ext cx="9994392" cy="701728"/>
          </a:xfrm>
        </p:spPr>
        <p:txBody>
          <a:bodyPr/>
          <a:lstStyle/>
          <a:p>
            <a:r>
              <a:rPr lang="en-US" sz="4000" b="1" spc="600" dirty="0">
                <a:ln w="28575">
                  <a:noFill/>
                  <a:prstDash val="solid"/>
                </a:ln>
                <a:solidFill>
                  <a:schemeClr val="bg1"/>
                </a:solidFill>
                <a:latin typeface="Tw Cen MT" panose="020B0602020104020603" pitchFamily="34" charset="77"/>
              </a:rPr>
              <a:t>Plastic Optic Fibers</a:t>
            </a: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4</a:t>
            </a:fld>
            <a:endParaRPr lang="en-US" dirty="0"/>
          </a:p>
        </p:txBody>
      </p:sp>
      <p:pic>
        <p:nvPicPr>
          <p:cNvPr id="3" name="Content Placeholder 2">
            <a:extLst>
              <a:ext uri="{FF2B5EF4-FFF2-40B4-BE49-F238E27FC236}">
                <a16:creationId xmlns:a16="http://schemas.microsoft.com/office/drawing/2014/main" id="{41737F75-1384-A70B-0999-6C74CA026ECE}"/>
              </a:ext>
            </a:extLst>
          </p:cNvPr>
          <p:cNvPicPr>
            <a:picLocks noGrp="1" noChangeAspect="1"/>
          </p:cNvPicPr>
          <p:nvPr>
            <p:ph idx="1"/>
          </p:nvPr>
        </p:nvPicPr>
        <p:blipFill>
          <a:blip r:embed="rId2"/>
          <a:stretch>
            <a:fillRect/>
          </a:stretch>
        </p:blipFill>
        <p:spPr>
          <a:xfrm>
            <a:off x="6244533" y="4129548"/>
            <a:ext cx="5432657" cy="2316249"/>
          </a:xfrm>
          <a:prstGeom prst="rect">
            <a:avLst/>
          </a:prstGeom>
        </p:spPr>
      </p:pic>
    </p:spTree>
    <p:extLst>
      <p:ext uri="{BB962C8B-B14F-4D97-AF65-F5344CB8AC3E}">
        <p14:creationId xmlns:p14="http://schemas.microsoft.com/office/powerpoint/2010/main" val="1208724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EE50-1048-8A3E-92D5-CB894A080A26}"/>
              </a:ext>
            </a:extLst>
          </p:cNvPr>
          <p:cNvSpPr>
            <a:spLocks noGrp="1"/>
          </p:cNvSpPr>
          <p:nvPr>
            <p:ph type="title"/>
          </p:nvPr>
        </p:nvSpPr>
        <p:spPr>
          <a:xfrm>
            <a:off x="850392" y="411480"/>
            <a:ext cx="10881360" cy="611075"/>
          </a:xfrm>
        </p:spPr>
        <p:txBody>
          <a:bodyPr/>
          <a:lstStyle/>
          <a:p>
            <a:r>
              <a:rPr lang="en-US" dirty="0"/>
              <a:t>Fresnel Lens</a:t>
            </a:r>
          </a:p>
        </p:txBody>
      </p:sp>
      <p:sp>
        <p:nvSpPr>
          <p:cNvPr id="3" name="Content Placeholder 2">
            <a:extLst>
              <a:ext uri="{FF2B5EF4-FFF2-40B4-BE49-F238E27FC236}">
                <a16:creationId xmlns:a16="http://schemas.microsoft.com/office/drawing/2014/main" id="{66DC1797-2E65-DCC5-236B-76B5FEF05305}"/>
              </a:ext>
            </a:extLst>
          </p:cNvPr>
          <p:cNvSpPr>
            <a:spLocks noGrp="1"/>
          </p:cNvSpPr>
          <p:nvPr>
            <p:ph idx="1"/>
          </p:nvPr>
        </p:nvSpPr>
        <p:spPr>
          <a:xfrm>
            <a:off x="1014984" y="1219200"/>
            <a:ext cx="7411261" cy="4925961"/>
          </a:xfrm>
        </p:spPr>
        <p:txBody>
          <a:bodyPr/>
          <a:lstStyle/>
          <a:p>
            <a:pPr marL="514350" indent="-514350">
              <a:buFont typeface="+mj-lt"/>
              <a:buAutoNum type="arabicPeriod"/>
            </a:pPr>
            <a:endParaRPr lang="en-US" sz="2400" dirty="0"/>
          </a:p>
        </p:txBody>
      </p:sp>
      <p:sp>
        <p:nvSpPr>
          <p:cNvPr id="4" name="Slide Number Placeholder 3">
            <a:extLst>
              <a:ext uri="{FF2B5EF4-FFF2-40B4-BE49-F238E27FC236}">
                <a16:creationId xmlns:a16="http://schemas.microsoft.com/office/drawing/2014/main" id="{2A0E1E4C-A060-A585-E46D-63F5C99B4193}"/>
              </a:ext>
            </a:extLst>
          </p:cNvPr>
          <p:cNvSpPr>
            <a:spLocks noGrp="1"/>
          </p:cNvSpPr>
          <p:nvPr>
            <p:ph type="sldNum" sz="quarter" idx="11"/>
          </p:nvPr>
        </p:nvSpPr>
        <p:spPr/>
        <p:txBody>
          <a:bodyPr/>
          <a:lstStyle/>
          <a:p>
            <a:fld id="{294A09A9-5501-47C1-A89A-A340965A2BE2}" type="slidenum">
              <a:rPr lang="en-US" smtClean="0"/>
              <a:pPr/>
              <a:t>5</a:t>
            </a:fld>
            <a:endParaRPr lang="en-US" dirty="0"/>
          </a:p>
        </p:txBody>
      </p:sp>
      <p:pic>
        <p:nvPicPr>
          <p:cNvPr id="6" name="Picture 5">
            <a:extLst>
              <a:ext uri="{FF2B5EF4-FFF2-40B4-BE49-F238E27FC236}">
                <a16:creationId xmlns:a16="http://schemas.microsoft.com/office/drawing/2014/main" id="{D251B523-05DF-5AE0-786F-649A2DF5C891}"/>
              </a:ext>
            </a:extLst>
          </p:cNvPr>
          <p:cNvPicPr>
            <a:picLocks noChangeAspect="1"/>
          </p:cNvPicPr>
          <p:nvPr/>
        </p:nvPicPr>
        <p:blipFill>
          <a:blip r:embed="rId2"/>
          <a:stretch>
            <a:fillRect/>
          </a:stretch>
        </p:blipFill>
        <p:spPr>
          <a:xfrm>
            <a:off x="8569254" y="3429000"/>
            <a:ext cx="3494387" cy="1951929"/>
          </a:xfrm>
          <a:prstGeom prst="rect">
            <a:avLst/>
          </a:prstGeom>
        </p:spPr>
      </p:pic>
    </p:spTree>
    <p:extLst>
      <p:ext uri="{BB962C8B-B14F-4D97-AF65-F5344CB8AC3E}">
        <p14:creationId xmlns:p14="http://schemas.microsoft.com/office/powerpoint/2010/main" val="104628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6BB6B-507B-DCAD-58AE-FC640DC3097E}"/>
              </a:ext>
            </a:extLst>
          </p:cNvPr>
          <p:cNvSpPr>
            <a:spLocks noGrp="1"/>
          </p:cNvSpPr>
          <p:nvPr>
            <p:ph type="title"/>
          </p:nvPr>
        </p:nvSpPr>
        <p:spPr/>
        <p:txBody>
          <a:bodyPr/>
          <a:lstStyle/>
          <a:p>
            <a:r>
              <a:rPr lang="en-US" dirty="0"/>
              <a:t>Cooling approach for plastic fibers</a:t>
            </a:r>
          </a:p>
        </p:txBody>
      </p:sp>
      <p:sp>
        <p:nvSpPr>
          <p:cNvPr id="3" name="Content Placeholder 2">
            <a:extLst>
              <a:ext uri="{FF2B5EF4-FFF2-40B4-BE49-F238E27FC236}">
                <a16:creationId xmlns:a16="http://schemas.microsoft.com/office/drawing/2014/main" id="{2C5BA002-6529-6784-D473-B5E03974A4DA}"/>
              </a:ext>
            </a:extLst>
          </p:cNvPr>
          <p:cNvSpPr>
            <a:spLocks noGrp="1"/>
          </p:cNvSpPr>
          <p:nvPr>
            <p:ph idx="1"/>
          </p:nvPr>
        </p:nvSpPr>
        <p:spPr>
          <a:xfrm>
            <a:off x="1014984" y="2163096"/>
            <a:ext cx="10716768" cy="3862799"/>
          </a:xfrm>
        </p:spPr>
        <p:txBody>
          <a:bodyPr/>
          <a:lstStyle/>
          <a:p>
            <a:r>
              <a:rPr lang="en-US" sz="2400" dirty="0"/>
              <a:t>PMMA plastic fibers have high tendency to absorb infrared light and poor heat resistance due to which they can be subject to melting/burning in working conditions. So, we need a cooling system to ensure this does not happen.</a:t>
            </a:r>
          </a:p>
          <a:p>
            <a:r>
              <a:rPr lang="en-US" sz="2400" dirty="0"/>
              <a:t>First we use infrared interference filters. These filters have high transmittance for visible light wavelength (400-800 nm) which reduces to nearly zero for 800 – 1100 nm range. This way, these filters transmit the visible light while efficiently reflecting the infrared part.</a:t>
            </a:r>
          </a:p>
          <a:p>
            <a:r>
              <a:rPr lang="en-US" sz="2400" dirty="0"/>
              <a:t>The next part using water and cooling fins is explained next.</a:t>
            </a:r>
          </a:p>
        </p:txBody>
      </p:sp>
      <p:sp>
        <p:nvSpPr>
          <p:cNvPr id="4" name="Slide Number Placeholder 3">
            <a:extLst>
              <a:ext uri="{FF2B5EF4-FFF2-40B4-BE49-F238E27FC236}">
                <a16:creationId xmlns:a16="http://schemas.microsoft.com/office/drawing/2014/main" id="{22621255-6A0D-86BE-C90A-7BE16132CF29}"/>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456140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89D7-1530-8E55-536B-8DAB3F632E1A}"/>
              </a:ext>
            </a:extLst>
          </p:cNvPr>
          <p:cNvSpPr>
            <a:spLocks noGrp="1"/>
          </p:cNvSpPr>
          <p:nvPr>
            <p:ph type="title"/>
          </p:nvPr>
        </p:nvSpPr>
        <p:spPr>
          <a:xfrm>
            <a:off x="850392" y="735207"/>
            <a:ext cx="10881360" cy="760722"/>
          </a:xfrm>
        </p:spPr>
        <p:txBody>
          <a:bodyPr/>
          <a:lstStyle/>
          <a:p>
            <a:r>
              <a:rPr lang="en-US" dirty="0"/>
              <a:t>Cooling filter</a:t>
            </a:r>
            <a:endParaRPr lang="en-IN" dirty="0"/>
          </a:p>
        </p:txBody>
      </p:sp>
      <p:sp>
        <p:nvSpPr>
          <p:cNvPr id="3" name="Content Placeholder 2">
            <a:extLst>
              <a:ext uri="{FF2B5EF4-FFF2-40B4-BE49-F238E27FC236}">
                <a16:creationId xmlns:a16="http://schemas.microsoft.com/office/drawing/2014/main" id="{0A5952D7-A3E4-F2CB-B1C0-051B8C4C3261}"/>
              </a:ext>
            </a:extLst>
          </p:cNvPr>
          <p:cNvSpPr>
            <a:spLocks noGrp="1"/>
          </p:cNvSpPr>
          <p:nvPr>
            <p:ph idx="1"/>
          </p:nvPr>
        </p:nvSpPr>
        <p:spPr>
          <a:xfrm>
            <a:off x="1014984" y="1582993"/>
            <a:ext cx="7908311" cy="4188541"/>
          </a:xfrm>
        </p:spPr>
        <p:txBody>
          <a:bodyPr/>
          <a:lstStyle/>
          <a:p>
            <a:r>
              <a:rPr lang="en-US" dirty="0"/>
              <a:t>In the integrated cooling system, the role of liquid water is to absorb near infrared light with wavelengths above 1080 nm, which is complementary to the infrared filter. At the same time, it plays a cooling role by cooling the fiber via convection, which is conducive to the safety of plastic optical fiber.</a:t>
            </a:r>
          </a:p>
          <a:p>
            <a:r>
              <a:rPr lang="en-US" dirty="0"/>
              <a:t>The fins around the water container lose the heat due to increased surface area which can also be aided by surrounding the fins with cooling fans.</a:t>
            </a:r>
            <a:endParaRPr lang="en-IN" dirty="0"/>
          </a:p>
        </p:txBody>
      </p:sp>
      <p:sp>
        <p:nvSpPr>
          <p:cNvPr id="4" name="Slide Number Placeholder 3">
            <a:extLst>
              <a:ext uri="{FF2B5EF4-FFF2-40B4-BE49-F238E27FC236}">
                <a16:creationId xmlns:a16="http://schemas.microsoft.com/office/drawing/2014/main" id="{C8E73BB7-6643-94E7-8552-9003BFCA939B}"/>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5" name="Footer Placeholder 4">
            <a:extLst>
              <a:ext uri="{FF2B5EF4-FFF2-40B4-BE49-F238E27FC236}">
                <a16:creationId xmlns:a16="http://schemas.microsoft.com/office/drawing/2014/main" id="{5BBA2D0A-37B1-47AE-08BE-D50F4A83FE77}"/>
              </a:ext>
            </a:extLst>
          </p:cNvPr>
          <p:cNvSpPr>
            <a:spLocks noGrp="1"/>
          </p:cNvSpPr>
          <p:nvPr>
            <p:ph type="ftr" sz="quarter" idx="10"/>
          </p:nvPr>
        </p:nvSpPr>
        <p:spPr/>
        <p:txBody>
          <a:bodyPr/>
          <a:lstStyle/>
          <a:p>
            <a:r>
              <a:rPr lang="en-US"/>
              <a:t>Crypto: investing &amp; trading</a:t>
            </a:r>
            <a:endParaRPr lang="en-US" dirty="0"/>
          </a:p>
        </p:txBody>
      </p:sp>
      <p:pic>
        <p:nvPicPr>
          <p:cNvPr id="7" name="Picture 6">
            <a:extLst>
              <a:ext uri="{FF2B5EF4-FFF2-40B4-BE49-F238E27FC236}">
                <a16:creationId xmlns:a16="http://schemas.microsoft.com/office/drawing/2014/main" id="{FCD604E3-F2E3-0F74-0071-4C33C7653DF0}"/>
              </a:ext>
            </a:extLst>
          </p:cNvPr>
          <p:cNvPicPr>
            <a:picLocks noChangeAspect="1"/>
          </p:cNvPicPr>
          <p:nvPr/>
        </p:nvPicPr>
        <p:blipFill>
          <a:blip r:embed="rId2"/>
          <a:stretch>
            <a:fillRect/>
          </a:stretch>
        </p:blipFill>
        <p:spPr>
          <a:xfrm>
            <a:off x="9532894" y="1824054"/>
            <a:ext cx="2420156" cy="3209892"/>
          </a:xfrm>
          <a:prstGeom prst="rect">
            <a:avLst/>
          </a:prstGeom>
        </p:spPr>
      </p:pic>
    </p:spTree>
    <p:extLst>
      <p:ext uri="{BB962C8B-B14F-4D97-AF65-F5344CB8AC3E}">
        <p14:creationId xmlns:p14="http://schemas.microsoft.com/office/powerpoint/2010/main" val="3774000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endParaRPr lang="en-US" dirty="0">
              <a:latin typeface="Segoe UI Light" panose="020B0502040204020203" pitchFamily="34" charset="0"/>
              <a:ea typeface="Calibri"/>
              <a:cs typeface="Segoe UI Light" panose="020B0502040204020203" pitchFamily="34" charset="0"/>
            </a:endParaRPr>
          </a:p>
          <a:p>
            <a:endParaRPr lang="en-US" dirty="0"/>
          </a:p>
        </p:txBody>
      </p:sp>
    </p:spTree>
    <p:extLst>
      <p:ext uri="{BB962C8B-B14F-4D97-AF65-F5344CB8AC3E}">
        <p14:creationId xmlns:p14="http://schemas.microsoft.com/office/powerpoint/2010/main" val="1877701230"/>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CF8670-35D1-4455-AC7A-762B7388BE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4A3FD6-E6BF-490E-B6B4-6A011394B0E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3C4A95C-9007-4EA6-944B-306B6F2A0100}">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TM66925244</Template>
  <TotalTime>0</TotalTime>
  <Words>286</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Courier New</vt:lpstr>
      <vt:lpstr>Segoe UI Light</vt:lpstr>
      <vt:lpstr>Tw Cen MT</vt:lpstr>
      <vt:lpstr>Office Theme</vt:lpstr>
      <vt:lpstr>Daylight System using optical fibers</vt:lpstr>
      <vt:lpstr>CONTENTS</vt:lpstr>
      <vt:lpstr>Components Required</vt:lpstr>
      <vt:lpstr>Plastic Optic Fibers</vt:lpstr>
      <vt:lpstr>Fresnel Lens</vt:lpstr>
      <vt:lpstr>Cooling approach for plastic fibers</vt:lpstr>
      <vt:lpstr>Cooling filter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2022-10-27T00:37:19Z</dcterms:created>
  <dcterms:modified xsi:type="dcterms:W3CDTF">2024-02-01T06:55:05Z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