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9B093-F3F3-466C-8641-1F7DCFB9A4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16FB883-48BC-4DFC-BCB5-063C521A2F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55D023-E0CB-40E0-BF2E-30A129AAB2DC}"/>
              </a:ext>
            </a:extLst>
          </p:cNvPr>
          <p:cNvSpPr>
            <a:spLocks noGrp="1"/>
          </p:cNvSpPr>
          <p:nvPr>
            <p:ph type="dt" sz="half" idx="10"/>
          </p:nvPr>
        </p:nvSpPr>
        <p:spPr/>
        <p:txBody>
          <a:bodyPr/>
          <a:lstStyle/>
          <a:p>
            <a:fld id="{B5B6E403-4A6D-4237-BCB3-A54422954150}" type="datetimeFigureOut">
              <a:rPr lang="en-IN" smtClean="0"/>
              <a:t>20-04-2020</a:t>
            </a:fld>
            <a:endParaRPr lang="en-IN"/>
          </a:p>
        </p:txBody>
      </p:sp>
      <p:sp>
        <p:nvSpPr>
          <p:cNvPr id="5" name="Footer Placeholder 4">
            <a:extLst>
              <a:ext uri="{FF2B5EF4-FFF2-40B4-BE49-F238E27FC236}">
                <a16:creationId xmlns:a16="http://schemas.microsoft.com/office/drawing/2014/main" id="{951708E4-A9C9-4F55-A384-2082E403C7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EC99E8-906C-42E9-B8DD-C5B2F3057F05}"/>
              </a:ext>
            </a:extLst>
          </p:cNvPr>
          <p:cNvSpPr>
            <a:spLocks noGrp="1"/>
          </p:cNvSpPr>
          <p:nvPr>
            <p:ph type="sldNum" sz="quarter" idx="12"/>
          </p:nvPr>
        </p:nvSpPr>
        <p:spPr/>
        <p:txBody>
          <a:bodyPr/>
          <a:lstStyle/>
          <a:p>
            <a:fld id="{9EDB9B9E-E6DA-4A5A-A043-E5C9BBA7BB9C}" type="slidenum">
              <a:rPr lang="en-IN" smtClean="0"/>
              <a:t>‹#›</a:t>
            </a:fld>
            <a:endParaRPr lang="en-IN"/>
          </a:p>
        </p:txBody>
      </p:sp>
    </p:spTree>
    <p:extLst>
      <p:ext uri="{BB962C8B-B14F-4D97-AF65-F5344CB8AC3E}">
        <p14:creationId xmlns:p14="http://schemas.microsoft.com/office/powerpoint/2010/main" val="227792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AE25D-65E0-4FA7-B35E-F50A3E9D45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426E4A-E059-4F82-AEC4-217078C718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473D44-0296-4EDA-9757-1C90EEE8B441}"/>
              </a:ext>
            </a:extLst>
          </p:cNvPr>
          <p:cNvSpPr>
            <a:spLocks noGrp="1"/>
          </p:cNvSpPr>
          <p:nvPr>
            <p:ph type="dt" sz="half" idx="10"/>
          </p:nvPr>
        </p:nvSpPr>
        <p:spPr/>
        <p:txBody>
          <a:bodyPr/>
          <a:lstStyle/>
          <a:p>
            <a:fld id="{B5B6E403-4A6D-4237-BCB3-A54422954150}" type="datetimeFigureOut">
              <a:rPr lang="en-IN" smtClean="0"/>
              <a:t>20-04-2020</a:t>
            </a:fld>
            <a:endParaRPr lang="en-IN"/>
          </a:p>
        </p:txBody>
      </p:sp>
      <p:sp>
        <p:nvSpPr>
          <p:cNvPr id="5" name="Footer Placeholder 4">
            <a:extLst>
              <a:ext uri="{FF2B5EF4-FFF2-40B4-BE49-F238E27FC236}">
                <a16:creationId xmlns:a16="http://schemas.microsoft.com/office/drawing/2014/main" id="{1D07D3C3-158F-4F51-B0C5-832FC3D98E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D7DAF6-9AB9-41DE-B45B-DAAE60934D9A}"/>
              </a:ext>
            </a:extLst>
          </p:cNvPr>
          <p:cNvSpPr>
            <a:spLocks noGrp="1"/>
          </p:cNvSpPr>
          <p:nvPr>
            <p:ph type="sldNum" sz="quarter" idx="12"/>
          </p:nvPr>
        </p:nvSpPr>
        <p:spPr/>
        <p:txBody>
          <a:bodyPr/>
          <a:lstStyle/>
          <a:p>
            <a:fld id="{9EDB9B9E-E6DA-4A5A-A043-E5C9BBA7BB9C}" type="slidenum">
              <a:rPr lang="en-IN" smtClean="0"/>
              <a:t>‹#›</a:t>
            </a:fld>
            <a:endParaRPr lang="en-IN"/>
          </a:p>
        </p:txBody>
      </p:sp>
    </p:spTree>
    <p:extLst>
      <p:ext uri="{BB962C8B-B14F-4D97-AF65-F5344CB8AC3E}">
        <p14:creationId xmlns:p14="http://schemas.microsoft.com/office/powerpoint/2010/main" val="2163062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AE1B77-29E7-435B-842E-43BA153FE8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5C7BF5-5E6E-4EBB-8BF1-8C7EB12A02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F1DEF1-ACDE-4DF1-89EC-009279D73FB6}"/>
              </a:ext>
            </a:extLst>
          </p:cNvPr>
          <p:cNvSpPr>
            <a:spLocks noGrp="1"/>
          </p:cNvSpPr>
          <p:nvPr>
            <p:ph type="dt" sz="half" idx="10"/>
          </p:nvPr>
        </p:nvSpPr>
        <p:spPr/>
        <p:txBody>
          <a:bodyPr/>
          <a:lstStyle/>
          <a:p>
            <a:fld id="{B5B6E403-4A6D-4237-BCB3-A54422954150}" type="datetimeFigureOut">
              <a:rPr lang="en-IN" smtClean="0"/>
              <a:t>20-04-2020</a:t>
            </a:fld>
            <a:endParaRPr lang="en-IN"/>
          </a:p>
        </p:txBody>
      </p:sp>
      <p:sp>
        <p:nvSpPr>
          <p:cNvPr id="5" name="Footer Placeholder 4">
            <a:extLst>
              <a:ext uri="{FF2B5EF4-FFF2-40B4-BE49-F238E27FC236}">
                <a16:creationId xmlns:a16="http://schemas.microsoft.com/office/drawing/2014/main" id="{C2D79592-8C38-4FC8-A1C0-889556CABE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7F798E-C074-4C67-A66F-6698E98A2A97}"/>
              </a:ext>
            </a:extLst>
          </p:cNvPr>
          <p:cNvSpPr>
            <a:spLocks noGrp="1"/>
          </p:cNvSpPr>
          <p:nvPr>
            <p:ph type="sldNum" sz="quarter" idx="12"/>
          </p:nvPr>
        </p:nvSpPr>
        <p:spPr/>
        <p:txBody>
          <a:bodyPr/>
          <a:lstStyle/>
          <a:p>
            <a:fld id="{9EDB9B9E-E6DA-4A5A-A043-E5C9BBA7BB9C}" type="slidenum">
              <a:rPr lang="en-IN" smtClean="0"/>
              <a:t>‹#›</a:t>
            </a:fld>
            <a:endParaRPr lang="en-IN"/>
          </a:p>
        </p:txBody>
      </p:sp>
    </p:spTree>
    <p:extLst>
      <p:ext uri="{BB962C8B-B14F-4D97-AF65-F5344CB8AC3E}">
        <p14:creationId xmlns:p14="http://schemas.microsoft.com/office/powerpoint/2010/main" val="3198112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65323-27B9-47B3-9F23-2E6D2F0A00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421B35-61B7-4FCB-9FA3-127E87F8EC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D85460-5D93-480F-A8C2-DB9B894EBAB7}"/>
              </a:ext>
            </a:extLst>
          </p:cNvPr>
          <p:cNvSpPr>
            <a:spLocks noGrp="1"/>
          </p:cNvSpPr>
          <p:nvPr>
            <p:ph type="dt" sz="half" idx="10"/>
          </p:nvPr>
        </p:nvSpPr>
        <p:spPr/>
        <p:txBody>
          <a:bodyPr/>
          <a:lstStyle/>
          <a:p>
            <a:fld id="{B5B6E403-4A6D-4237-BCB3-A54422954150}" type="datetimeFigureOut">
              <a:rPr lang="en-IN" smtClean="0"/>
              <a:t>20-04-2020</a:t>
            </a:fld>
            <a:endParaRPr lang="en-IN"/>
          </a:p>
        </p:txBody>
      </p:sp>
      <p:sp>
        <p:nvSpPr>
          <p:cNvPr id="5" name="Footer Placeholder 4">
            <a:extLst>
              <a:ext uri="{FF2B5EF4-FFF2-40B4-BE49-F238E27FC236}">
                <a16:creationId xmlns:a16="http://schemas.microsoft.com/office/drawing/2014/main" id="{CBC4D4FD-A14A-4D51-AB24-DDF82C4D2B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E60A4F-41C2-4B0D-803E-6994D7804B4E}"/>
              </a:ext>
            </a:extLst>
          </p:cNvPr>
          <p:cNvSpPr>
            <a:spLocks noGrp="1"/>
          </p:cNvSpPr>
          <p:nvPr>
            <p:ph type="sldNum" sz="quarter" idx="12"/>
          </p:nvPr>
        </p:nvSpPr>
        <p:spPr/>
        <p:txBody>
          <a:bodyPr/>
          <a:lstStyle/>
          <a:p>
            <a:fld id="{9EDB9B9E-E6DA-4A5A-A043-E5C9BBA7BB9C}" type="slidenum">
              <a:rPr lang="en-IN" smtClean="0"/>
              <a:t>‹#›</a:t>
            </a:fld>
            <a:endParaRPr lang="en-IN"/>
          </a:p>
        </p:txBody>
      </p:sp>
    </p:spTree>
    <p:extLst>
      <p:ext uri="{BB962C8B-B14F-4D97-AF65-F5344CB8AC3E}">
        <p14:creationId xmlns:p14="http://schemas.microsoft.com/office/powerpoint/2010/main" val="1179167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CA1E0-8924-4D9C-A8F0-BFFEB60C96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5647E61-2F48-4F39-A073-CDFB85B24F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5ADC46-073F-4EEE-9A96-78D11F59003A}"/>
              </a:ext>
            </a:extLst>
          </p:cNvPr>
          <p:cNvSpPr>
            <a:spLocks noGrp="1"/>
          </p:cNvSpPr>
          <p:nvPr>
            <p:ph type="dt" sz="half" idx="10"/>
          </p:nvPr>
        </p:nvSpPr>
        <p:spPr/>
        <p:txBody>
          <a:bodyPr/>
          <a:lstStyle/>
          <a:p>
            <a:fld id="{B5B6E403-4A6D-4237-BCB3-A54422954150}" type="datetimeFigureOut">
              <a:rPr lang="en-IN" smtClean="0"/>
              <a:t>20-04-2020</a:t>
            </a:fld>
            <a:endParaRPr lang="en-IN"/>
          </a:p>
        </p:txBody>
      </p:sp>
      <p:sp>
        <p:nvSpPr>
          <p:cNvPr id="5" name="Footer Placeholder 4">
            <a:extLst>
              <a:ext uri="{FF2B5EF4-FFF2-40B4-BE49-F238E27FC236}">
                <a16:creationId xmlns:a16="http://schemas.microsoft.com/office/drawing/2014/main" id="{147FCB6E-44B1-42F9-A27C-2608E6A49F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6E96E1-7027-49F8-97F0-69579084AEBC}"/>
              </a:ext>
            </a:extLst>
          </p:cNvPr>
          <p:cNvSpPr>
            <a:spLocks noGrp="1"/>
          </p:cNvSpPr>
          <p:nvPr>
            <p:ph type="sldNum" sz="quarter" idx="12"/>
          </p:nvPr>
        </p:nvSpPr>
        <p:spPr/>
        <p:txBody>
          <a:bodyPr/>
          <a:lstStyle/>
          <a:p>
            <a:fld id="{9EDB9B9E-E6DA-4A5A-A043-E5C9BBA7BB9C}" type="slidenum">
              <a:rPr lang="en-IN" smtClean="0"/>
              <a:t>‹#›</a:t>
            </a:fld>
            <a:endParaRPr lang="en-IN"/>
          </a:p>
        </p:txBody>
      </p:sp>
    </p:spTree>
    <p:extLst>
      <p:ext uri="{BB962C8B-B14F-4D97-AF65-F5344CB8AC3E}">
        <p14:creationId xmlns:p14="http://schemas.microsoft.com/office/powerpoint/2010/main" val="101532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00727-C962-4400-A726-69BC21F6E3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ECA91D-09DF-47EA-8AB7-88BF0A70EE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C09F140-0A01-46E6-A49A-52BFB1BDB8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A72802-2D73-4CC1-9FC9-918C7046AF00}"/>
              </a:ext>
            </a:extLst>
          </p:cNvPr>
          <p:cNvSpPr>
            <a:spLocks noGrp="1"/>
          </p:cNvSpPr>
          <p:nvPr>
            <p:ph type="dt" sz="half" idx="10"/>
          </p:nvPr>
        </p:nvSpPr>
        <p:spPr/>
        <p:txBody>
          <a:bodyPr/>
          <a:lstStyle/>
          <a:p>
            <a:fld id="{B5B6E403-4A6D-4237-BCB3-A54422954150}" type="datetimeFigureOut">
              <a:rPr lang="en-IN" smtClean="0"/>
              <a:t>20-04-2020</a:t>
            </a:fld>
            <a:endParaRPr lang="en-IN"/>
          </a:p>
        </p:txBody>
      </p:sp>
      <p:sp>
        <p:nvSpPr>
          <p:cNvPr id="6" name="Footer Placeholder 5">
            <a:extLst>
              <a:ext uri="{FF2B5EF4-FFF2-40B4-BE49-F238E27FC236}">
                <a16:creationId xmlns:a16="http://schemas.microsoft.com/office/drawing/2014/main" id="{599A08F9-89E8-4D3E-B84B-E77E9F660E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BE067F-7187-4CCA-9B65-FFADDF0EDC39}"/>
              </a:ext>
            </a:extLst>
          </p:cNvPr>
          <p:cNvSpPr>
            <a:spLocks noGrp="1"/>
          </p:cNvSpPr>
          <p:nvPr>
            <p:ph type="sldNum" sz="quarter" idx="12"/>
          </p:nvPr>
        </p:nvSpPr>
        <p:spPr/>
        <p:txBody>
          <a:bodyPr/>
          <a:lstStyle/>
          <a:p>
            <a:fld id="{9EDB9B9E-E6DA-4A5A-A043-E5C9BBA7BB9C}" type="slidenum">
              <a:rPr lang="en-IN" smtClean="0"/>
              <a:t>‹#›</a:t>
            </a:fld>
            <a:endParaRPr lang="en-IN"/>
          </a:p>
        </p:txBody>
      </p:sp>
    </p:spTree>
    <p:extLst>
      <p:ext uri="{BB962C8B-B14F-4D97-AF65-F5344CB8AC3E}">
        <p14:creationId xmlns:p14="http://schemas.microsoft.com/office/powerpoint/2010/main" val="2438527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BE43C-F4D3-4481-961F-F437B12926D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E60B64-20C5-4721-974C-E90ABCCF01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790112-CF68-4A1E-9EDF-7F448478D7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78F8BA-FA55-4FF9-BBBA-F71A5B97C8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10A227-0065-43B4-A1E3-C645F0885E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7A7D727-75AE-4394-8CE6-A9A1FE8F3FC1}"/>
              </a:ext>
            </a:extLst>
          </p:cNvPr>
          <p:cNvSpPr>
            <a:spLocks noGrp="1"/>
          </p:cNvSpPr>
          <p:nvPr>
            <p:ph type="dt" sz="half" idx="10"/>
          </p:nvPr>
        </p:nvSpPr>
        <p:spPr/>
        <p:txBody>
          <a:bodyPr/>
          <a:lstStyle/>
          <a:p>
            <a:fld id="{B5B6E403-4A6D-4237-BCB3-A54422954150}" type="datetimeFigureOut">
              <a:rPr lang="en-IN" smtClean="0"/>
              <a:t>20-04-2020</a:t>
            </a:fld>
            <a:endParaRPr lang="en-IN"/>
          </a:p>
        </p:txBody>
      </p:sp>
      <p:sp>
        <p:nvSpPr>
          <p:cNvPr id="8" name="Footer Placeholder 7">
            <a:extLst>
              <a:ext uri="{FF2B5EF4-FFF2-40B4-BE49-F238E27FC236}">
                <a16:creationId xmlns:a16="http://schemas.microsoft.com/office/drawing/2014/main" id="{19872F4E-C6ED-45DD-AB8D-C4677210055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8FB2700-8271-4CDC-A3B9-FB1C9C6135E5}"/>
              </a:ext>
            </a:extLst>
          </p:cNvPr>
          <p:cNvSpPr>
            <a:spLocks noGrp="1"/>
          </p:cNvSpPr>
          <p:nvPr>
            <p:ph type="sldNum" sz="quarter" idx="12"/>
          </p:nvPr>
        </p:nvSpPr>
        <p:spPr/>
        <p:txBody>
          <a:bodyPr/>
          <a:lstStyle/>
          <a:p>
            <a:fld id="{9EDB9B9E-E6DA-4A5A-A043-E5C9BBA7BB9C}" type="slidenum">
              <a:rPr lang="en-IN" smtClean="0"/>
              <a:t>‹#›</a:t>
            </a:fld>
            <a:endParaRPr lang="en-IN"/>
          </a:p>
        </p:txBody>
      </p:sp>
    </p:spTree>
    <p:extLst>
      <p:ext uri="{BB962C8B-B14F-4D97-AF65-F5344CB8AC3E}">
        <p14:creationId xmlns:p14="http://schemas.microsoft.com/office/powerpoint/2010/main" val="1676512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935CE-3EC2-45FE-AE10-B793A2EC47F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B193D62-FD97-407E-9436-5A4FADB96CCB}"/>
              </a:ext>
            </a:extLst>
          </p:cNvPr>
          <p:cNvSpPr>
            <a:spLocks noGrp="1"/>
          </p:cNvSpPr>
          <p:nvPr>
            <p:ph type="dt" sz="half" idx="10"/>
          </p:nvPr>
        </p:nvSpPr>
        <p:spPr/>
        <p:txBody>
          <a:bodyPr/>
          <a:lstStyle/>
          <a:p>
            <a:fld id="{B5B6E403-4A6D-4237-BCB3-A54422954150}" type="datetimeFigureOut">
              <a:rPr lang="en-IN" smtClean="0"/>
              <a:t>20-04-2020</a:t>
            </a:fld>
            <a:endParaRPr lang="en-IN"/>
          </a:p>
        </p:txBody>
      </p:sp>
      <p:sp>
        <p:nvSpPr>
          <p:cNvPr id="4" name="Footer Placeholder 3">
            <a:extLst>
              <a:ext uri="{FF2B5EF4-FFF2-40B4-BE49-F238E27FC236}">
                <a16:creationId xmlns:a16="http://schemas.microsoft.com/office/drawing/2014/main" id="{8DB2BAD3-7D8F-4E40-A352-9B90FC4D1F2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E8218F7-547F-4BB8-B217-8F2F2353B52A}"/>
              </a:ext>
            </a:extLst>
          </p:cNvPr>
          <p:cNvSpPr>
            <a:spLocks noGrp="1"/>
          </p:cNvSpPr>
          <p:nvPr>
            <p:ph type="sldNum" sz="quarter" idx="12"/>
          </p:nvPr>
        </p:nvSpPr>
        <p:spPr/>
        <p:txBody>
          <a:bodyPr/>
          <a:lstStyle/>
          <a:p>
            <a:fld id="{9EDB9B9E-E6DA-4A5A-A043-E5C9BBA7BB9C}" type="slidenum">
              <a:rPr lang="en-IN" smtClean="0"/>
              <a:t>‹#›</a:t>
            </a:fld>
            <a:endParaRPr lang="en-IN"/>
          </a:p>
        </p:txBody>
      </p:sp>
    </p:spTree>
    <p:extLst>
      <p:ext uri="{BB962C8B-B14F-4D97-AF65-F5344CB8AC3E}">
        <p14:creationId xmlns:p14="http://schemas.microsoft.com/office/powerpoint/2010/main" val="838666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A2A803-E9CC-4A1D-8CD8-4B5788208015}"/>
              </a:ext>
            </a:extLst>
          </p:cNvPr>
          <p:cNvSpPr>
            <a:spLocks noGrp="1"/>
          </p:cNvSpPr>
          <p:nvPr>
            <p:ph type="dt" sz="half" idx="10"/>
          </p:nvPr>
        </p:nvSpPr>
        <p:spPr/>
        <p:txBody>
          <a:bodyPr/>
          <a:lstStyle/>
          <a:p>
            <a:fld id="{B5B6E403-4A6D-4237-BCB3-A54422954150}" type="datetimeFigureOut">
              <a:rPr lang="en-IN" smtClean="0"/>
              <a:t>20-04-2020</a:t>
            </a:fld>
            <a:endParaRPr lang="en-IN"/>
          </a:p>
        </p:txBody>
      </p:sp>
      <p:sp>
        <p:nvSpPr>
          <p:cNvPr id="3" name="Footer Placeholder 2">
            <a:extLst>
              <a:ext uri="{FF2B5EF4-FFF2-40B4-BE49-F238E27FC236}">
                <a16:creationId xmlns:a16="http://schemas.microsoft.com/office/drawing/2014/main" id="{B9B02EE7-CA6E-4291-B680-98F511C0113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27F2FED-2721-4CF8-8460-AEAB6D1E30B8}"/>
              </a:ext>
            </a:extLst>
          </p:cNvPr>
          <p:cNvSpPr>
            <a:spLocks noGrp="1"/>
          </p:cNvSpPr>
          <p:nvPr>
            <p:ph type="sldNum" sz="quarter" idx="12"/>
          </p:nvPr>
        </p:nvSpPr>
        <p:spPr/>
        <p:txBody>
          <a:bodyPr/>
          <a:lstStyle/>
          <a:p>
            <a:fld id="{9EDB9B9E-E6DA-4A5A-A043-E5C9BBA7BB9C}" type="slidenum">
              <a:rPr lang="en-IN" smtClean="0"/>
              <a:t>‹#›</a:t>
            </a:fld>
            <a:endParaRPr lang="en-IN"/>
          </a:p>
        </p:txBody>
      </p:sp>
    </p:spTree>
    <p:extLst>
      <p:ext uri="{BB962C8B-B14F-4D97-AF65-F5344CB8AC3E}">
        <p14:creationId xmlns:p14="http://schemas.microsoft.com/office/powerpoint/2010/main" val="3483993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4D3D5-1D84-472B-A731-88AAF42EAB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B964651-35F0-4970-9D7E-8538700C7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025C031-CD35-4408-8333-B0B53FDBC1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041887-69F2-4FCC-BBCB-31D7546BEB33}"/>
              </a:ext>
            </a:extLst>
          </p:cNvPr>
          <p:cNvSpPr>
            <a:spLocks noGrp="1"/>
          </p:cNvSpPr>
          <p:nvPr>
            <p:ph type="dt" sz="half" idx="10"/>
          </p:nvPr>
        </p:nvSpPr>
        <p:spPr/>
        <p:txBody>
          <a:bodyPr/>
          <a:lstStyle/>
          <a:p>
            <a:fld id="{B5B6E403-4A6D-4237-BCB3-A54422954150}" type="datetimeFigureOut">
              <a:rPr lang="en-IN" smtClean="0"/>
              <a:t>20-04-2020</a:t>
            </a:fld>
            <a:endParaRPr lang="en-IN"/>
          </a:p>
        </p:txBody>
      </p:sp>
      <p:sp>
        <p:nvSpPr>
          <p:cNvPr id="6" name="Footer Placeholder 5">
            <a:extLst>
              <a:ext uri="{FF2B5EF4-FFF2-40B4-BE49-F238E27FC236}">
                <a16:creationId xmlns:a16="http://schemas.microsoft.com/office/drawing/2014/main" id="{890BBA51-63F2-4900-8134-7C505AA6E7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22FBD2-EE85-468F-89F4-7373EAABEA5E}"/>
              </a:ext>
            </a:extLst>
          </p:cNvPr>
          <p:cNvSpPr>
            <a:spLocks noGrp="1"/>
          </p:cNvSpPr>
          <p:nvPr>
            <p:ph type="sldNum" sz="quarter" idx="12"/>
          </p:nvPr>
        </p:nvSpPr>
        <p:spPr/>
        <p:txBody>
          <a:bodyPr/>
          <a:lstStyle/>
          <a:p>
            <a:fld id="{9EDB9B9E-E6DA-4A5A-A043-E5C9BBA7BB9C}" type="slidenum">
              <a:rPr lang="en-IN" smtClean="0"/>
              <a:t>‹#›</a:t>
            </a:fld>
            <a:endParaRPr lang="en-IN"/>
          </a:p>
        </p:txBody>
      </p:sp>
    </p:spTree>
    <p:extLst>
      <p:ext uri="{BB962C8B-B14F-4D97-AF65-F5344CB8AC3E}">
        <p14:creationId xmlns:p14="http://schemas.microsoft.com/office/powerpoint/2010/main" val="2501796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6B391-600A-4EEA-95FD-6989457AAF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4EB201D-2CD4-4C1D-BD7B-2B9641048B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AFC0B9F-79CC-4685-8B3C-2EC8AD6585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7EBE9-2A3F-4B31-BD00-DD3C06DF9B33}"/>
              </a:ext>
            </a:extLst>
          </p:cNvPr>
          <p:cNvSpPr>
            <a:spLocks noGrp="1"/>
          </p:cNvSpPr>
          <p:nvPr>
            <p:ph type="dt" sz="half" idx="10"/>
          </p:nvPr>
        </p:nvSpPr>
        <p:spPr/>
        <p:txBody>
          <a:bodyPr/>
          <a:lstStyle/>
          <a:p>
            <a:fld id="{B5B6E403-4A6D-4237-BCB3-A54422954150}" type="datetimeFigureOut">
              <a:rPr lang="en-IN" smtClean="0"/>
              <a:t>20-04-2020</a:t>
            </a:fld>
            <a:endParaRPr lang="en-IN"/>
          </a:p>
        </p:txBody>
      </p:sp>
      <p:sp>
        <p:nvSpPr>
          <p:cNvPr id="6" name="Footer Placeholder 5">
            <a:extLst>
              <a:ext uri="{FF2B5EF4-FFF2-40B4-BE49-F238E27FC236}">
                <a16:creationId xmlns:a16="http://schemas.microsoft.com/office/drawing/2014/main" id="{CC4ABD5E-6DEC-4DC3-B0F9-5ECC0AAA33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091373-C09A-45FA-BFA8-4CD4F86F6933}"/>
              </a:ext>
            </a:extLst>
          </p:cNvPr>
          <p:cNvSpPr>
            <a:spLocks noGrp="1"/>
          </p:cNvSpPr>
          <p:nvPr>
            <p:ph type="sldNum" sz="quarter" idx="12"/>
          </p:nvPr>
        </p:nvSpPr>
        <p:spPr/>
        <p:txBody>
          <a:bodyPr/>
          <a:lstStyle/>
          <a:p>
            <a:fld id="{9EDB9B9E-E6DA-4A5A-A043-E5C9BBA7BB9C}" type="slidenum">
              <a:rPr lang="en-IN" smtClean="0"/>
              <a:t>‹#›</a:t>
            </a:fld>
            <a:endParaRPr lang="en-IN"/>
          </a:p>
        </p:txBody>
      </p:sp>
    </p:spTree>
    <p:extLst>
      <p:ext uri="{BB962C8B-B14F-4D97-AF65-F5344CB8AC3E}">
        <p14:creationId xmlns:p14="http://schemas.microsoft.com/office/powerpoint/2010/main" val="1014733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B111EE-5FFF-42BF-A162-1805E67397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D537F9-F128-4B57-B931-623112BEF5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52A672-7DCC-419C-88DF-2B59B95A8E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B6E403-4A6D-4237-BCB3-A54422954150}" type="datetimeFigureOut">
              <a:rPr lang="en-IN" smtClean="0"/>
              <a:t>20-04-2020</a:t>
            </a:fld>
            <a:endParaRPr lang="en-IN"/>
          </a:p>
        </p:txBody>
      </p:sp>
      <p:sp>
        <p:nvSpPr>
          <p:cNvPr id="5" name="Footer Placeholder 4">
            <a:extLst>
              <a:ext uri="{FF2B5EF4-FFF2-40B4-BE49-F238E27FC236}">
                <a16:creationId xmlns:a16="http://schemas.microsoft.com/office/drawing/2014/main" id="{335780D2-714D-41EA-96F0-FE14B2D476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67AE829-9EB8-4EF2-8AE1-63B3005337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B9B9E-E6DA-4A5A-A043-E5C9BBA7BB9C}" type="slidenum">
              <a:rPr lang="en-IN" smtClean="0"/>
              <a:t>‹#›</a:t>
            </a:fld>
            <a:endParaRPr lang="en-IN"/>
          </a:p>
        </p:txBody>
      </p:sp>
    </p:spTree>
    <p:extLst>
      <p:ext uri="{BB962C8B-B14F-4D97-AF65-F5344CB8AC3E}">
        <p14:creationId xmlns:p14="http://schemas.microsoft.com/office/powerpoint/2010/main" val="1933816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CE657-0291-48A9-8997-D7D290170E33}"/>
              </a:ext>
            </a:extLst>
          </p:cNvPr>
          <p:cNvSpPr>
            <a:spLocks noGrp="1"/>
          </p:cNvSpPr>
          <p:nvPr>
            <p:ph type="ctrTitle"/>
          </p:nvPr>
        </p:nvSpPr>
        <p:spPr/>
        <p:txBody>
          <a:bodyPr/>
          <a:lstStyle/>
          <a:p>
            <a:r>
              <a:rPr lang="en-IN" dirty="0"/>
              <a:t>Data Analysis</a:t>
            </a:r>
          </a:p>
        </p:txBody>
      </p:sp>
      <p:sp>
        <p:nvSpPr>
          <p:cNvPr id="3" name="Subtitle 2">
            <a:extLst>
              <a:ext uri="{FF2B5EF4-FFF2-40B4-BE49-F238E27FC236}">
                <a16:creationId xmlns:a16="http://schemas.microsoft.com/office/drawing/2014/main" id="{BF83D557-DF92-4203-8C2A-AF69F07F3346}"/>
              </a:ext>
            </a:extLst>
          </p:cNvPr>
          <p:cNvSpPr>
            <a:spLocks noGrp="1"/>
          </p:cNvSpPr>
          <p:nvPr>
            <p:ph type="subTitle" idx="1"/>
          </p:nvPr>
        </p:nvSpPr>
        <p:spPr/>
        <p:txBody>
          <a:bodyPr/>
          <a:lstStyle/>
          <a:p>
            <a:r>
              <a:rPr lang="en-IN" dirty="0"/>
              <a:t>By Akshat Thakur</a:t>
            </a:r>
          </a:p>
        </p:txBody>
      </p:sp>
    </p:spTree>
    <p:extLst>
      <p:ext uri="{BB962C8B-B14F-4D97-AF65-F5344CB8AC3E}">
        <p14:creationId xmlns:p14="http://schemas.microsoft.com/office/powerpoint/2010/main" val="2277558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681B2-6627-4E66-A043-CE3AEE2F1B89}"/>
              </a:ext>
            </a:extLst>
          </p:cNvPr>
          <p:cNvSpPr>
            <a:spLocks noGrp="1"/>
          </p:cNvSpPr>
          <p:nvPr>
            <p:ph type="title"/>
          </p:nvPr>
        </p:nvSpPr>
        <p:spPr/>
        <p:txBody>
          <a:bodyPr>
            <a:noAutofit/>
          </a:bodyPr>
          <a:lstStyle/>
          <a:p>
            <a:r>
              <a:rPr lang="en-IN" sz="2800" dirty="0">
                <a:latin typeface="Arial" panose="020B0604020202020204" pitchFamily="34" charset="0"/>
                <a:cs typeface="Arial" panose="020B0604020202020204" pitchFamily="34" charset="0"/>
              </a:rPr>
              <a:t>Determining how smoking is related to charges in different age groups.</a:t>
            </a:r>
          </a:p>
        </p:txBody>
      </p:sp>
      <p:pic>
        <p:nvPicPr>
          <p:cNvPr id="5" name="Content Placeholder 4">
            <a:extLst>
              <a:ext uri="{FF2B5EF4-FFF2-40B4-BE49-F238E27FC236}">
                <a16:creationId xmlns:a16="http://schemas.microsoft.com/office/drawing/2014/main" id="{DAF75821-EDB4-49F3-833D-68DCA7F76346}"/>
              </a:ext>
            </a:extLst>
          </p:cNvPr>
          <p:cNvPicPr>
            <a:picLocks noGrp="1" noChangeAspect="1"/>
          </p:cNvPicPr>
          <p:nvPr>
            <p:ph idx="1"/>
          </p:nvPr>
        </p:nvPicPr>
        <p:blipFill>
          <a:blip r:embed="rId2"/>
          <a:stretch>
            <a:fillRect/>
          </a:stretch>
        </p:blipFill>
        <p:spPr>
          <a:xfrm>
            <a:off x="5750361" y="2667859"/>
            <a:ext cx="4966832" cy="3201129"/>
          </a:xfrm>
          <a:prstGeom prst="rect">
            <a:avLst/>
          </a:prstGeom>
        </p:spPr>
      </p:pic>
      <p:sp>
        <p:nvSpPr>
          <p:cNvPr id="4" name="Text Placeholder 3">
            <a:extLst>
              <a:ext uri="{FF2B5EF4-FFF2-40B4-BE49-F238E27FC236}">
                <a16:creationId xmlns:a16="http://schemas.microsoft.com/office/drawing/2014/main" id="{47ED18E9-0BD8-4C25-BF32-4256B4094100}"/>
              </a:ext>
            </a:extLst>
          </p:cNvPr>
          <p:cNvSpPr>
            <a:spLocks noGrp="1"/>
          </p:cNvSpPr>
          <p:nvPr>
            <p:ph type="body" sz="half" idx="2"/>
          </p:nvPr>
        </p:nvSpPr>
        <p:spPr/>
        <p:txBody>
          <a:bodyPr/>
          <a:lstStyle/>
          <a:p>
            <a:endParaRPr lang="en-IN" dirty="0"/>
          </a:p>
          <a:p>
            <a:endParaRPr lang="en-IN" dirty="0"/>
          </a:p>
          <a:p>
            <a:endParaRPr lang="en-IN" dirty="0"/>
          </a:p>
          <a:p>
            <a:endParaRPr lang="en-IN" dirty="0"/>
          </a:p>
          <a:p>
            <a:endParaRPr lang="en-IN" dirty="0"/>
          </a:p>
          <a:p>
            <a:r>
              <a:rPr lang="en-IN" dirty="0"/>
              <a:t>Her we can see that smokers (colour coded in yellow) at a very young age pay more medical charges as compared to non smokers at same age. And as age increase , there is a linear relationship between age and charges spent.</a:t>
            </a:r>
          </a:p>
        </p:txBody>
      </p:sp>
    </p:spTree>
    <p:extLst>
      <p:ext uri="{BB962C8B-B14F-4D97-AF65-F5344CB8AC3E}">
        <p14:creationId xmlns:p14="http://schemas.microsoft.com/office/powerpoint/2010/main" val="906324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EDAC8-8361-4966-A6BE-E2B6006801E4}"/>
              </a:ext>
            </a:extLst>
          </p:cNvPr>
          <p:cNvSpPr>
            <a:spLocks noGrp="1"/>
          </p:cNvSpPr>
          <p:nvPr>
            <p:ph type="title"/>
          </p:nvPr>
        </p:nvSpPr>
        <p:spPr/>
        <p:txBody>
          <a:bodyPr>
            <a:normAutofit/>
          </a:bodyPr>
          <a:lstStyle/>
          <a:p>
            <a:r>
              <a:rPr lang="en-IN" sz="2800" dirty="0">
                <a:latin typeface="Arial" panose="020B0604020202020204" pitchFamily="34" charset="0"/>
                <a:cs typeface="Arial" panose="020B0604020202020204" pitchFamily="34" charset="0"/>
              </a:rPr>
              <a:t>How strongly is BMI related to charges spent.</a:t>
            </a:r>
          </a:p>
        </p:txBody>
      </p:sp>
      <p:pic>
        <p:nvPicPr>
          <p:cNvPr id="5" name="Content Placeholder 4">
            <a:extLst>
              <a:ext uri="{FF2B5EF4-FFF2-40B4-BE49-F238E27FC236}">
                <a16:creationId xmlns:a16="http://schemas.microsoft.com/office/drawing/2014/main" id="{F9968F49-5BA9-4AAE-A9CF-16F4EB19C016}"/>
              </a:ext>
            </a:extLst>
          </p:cNvPr>
          <p:cNvPicPr>
            <a:picLocks noGrp="1" noChangeAspect="1"/>
          </p:cNvPicPr>
          <p:nvPr>
            <p:ph idx="1"/>
          </p:nvPr>
        </p:nvPicPr>
        <p:blipFill>
          <a:blip r:embed="rId2"/>
          <a:stretch>
            <a:fillRect/>
          </a:stretch>
        </p:blipFill>
        <p:spPr>
          <a:xfrm>
            <a:off x="5693270" y="2362629"/>
            <a:ext cx="4992237" cy="3201129"/>
          </a:xfrm>
          <a:prstGeom prst="rect">
            <a:avLst/>
          </a:prstGeom>
        </p:spPr>
      </p:pic>
      <p:sp>
        <p:nvSpPr>
          <p:cNvPr id="4" name="Text Placeholder 3">
            <a:extLst>
              <a:ext uri="{FF2B5EF4-FFF2-40B4-BE49-F238E27FC236}">
                <a16:creationId xmlns:a16="http://schemas.microsoft.com/office/drawing/2014/main" id="{A0815687-F394-4B9D-9B17-412B2E6D6C94}"/>
              </a:ext>
            </a:extLst>
          </p:cNvPr>
          <p:cNvSpPr>
            <a:spLocks noGrp="1"/>
          </p:cNvSpPr>
          <p:nvPr>
            <p:ph type="body" sz="half" idx="2"/>
          </p:nvPr>
        </p:nvSpPr>
        <p:spPr/>
        <p:txBody>
          <a:bodyPr/>
          <a:lstStyle/>
          <a:p>
            <a:endParaRPr lang="en-IN" dirty="0"/>
          </a:p>
          <a:p>
            <a:endParaRPr lang="en-IN" dirty="0"/>
          </a:p>
          <a:p>
            <a:endParaRPr lang="en-IN" dirty="0"/>
          </a:p>
          <a:p>
            <a:endParaRPr lang="en-IN" dirty="0"/>
          </a:p>
          <a:p>
            <a:endParaRPr lang="en-IN" dirty="0"/>
          </a:p>
          <a:p>
            <a:r>
              <a:rPr lang="en-IN" dirty="0"/>
              <a:t>People having BMI more than 30 start to pay more for health care as BMI above is considered unhealthy. But there are people who pay fairly low for BMI above. Could it be related to age or smoking ? Let’s try to find out.</a:t>
            </a:r>
          </a:p>
        </p:txBody>
      </p:sp>
    </p:spTree>
    <p:extLst>
      <p:ext uri="{BB962C8B-B14F-4D97-AF65-F5344CB8AC3E}">
        <p14:creationId xmlns:p14="http://schemas.microsoft.com/office/powerpoint/2010/main" val="1294154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553E9-AE83-4FBF-BD3A-0AD8F660C978}"/>
              </a:ext>
            </a:extLst>
          </p:cNvPr>
          <p:cNvSpPr>
            <a:spLocks noGrp="1"/>
          </p:cNvSpPr>
          <p:nvPr>
            <p:ph type="title"/>
          </p:nvPr>
        </p:nvSpPr>
        <p:spPr/>
        <p:txBody>
          <a:bodyPr>
            <a:normAutofit/>
          </a:bodyPr>
          <a:lstStyle/>
          <a:p>
            <a:r>
              <a:rPr lang="en-IN" sz="2800" dirty="0">
                <a:latin typeface="Arial" panose="020B0604020202020204" pitchFamily="34" charset="0"/>
                <a:cs typeface="Arial" panose="020B0604020202020204" pitchFamily="34" charset="0"/>
              </a:rPr>
              <a:t>Relationship between BMI and AGE VS Charges </a:t>
            </a:r>
          </a:p>
        </p:txBody>
      </p:sp>
      <p:sp>
        <p:nvSpPr>
          <p:cNvPr id="4" name="Text Placeholder 3">
            <a:extLst>
              <a:ext uri="{FF2B5EF4-FFF2-40B4-BE49-F238E27FC236}">
                <a16:creationId xmlns:a16="http://schemas.microsoft.com/office/drawing/2014/main" id="{74266148-3351-48AC-B271-E5BF711448AB}"/>
              </a:ext>
            </a:extLst>
          </p:cNvPr>
          <p:cNvSpPr>
            <a:spLocks noGrp="1"/>
          </p:cNvSpPr>
          <p:nvPr>
            <p:ph type="body" sz="half" idx="2"/>
          </p:nvPr>
        </p:nvSpPr>
        <p:spPr>
          <a:xfrm>
            <a:off x="839788" y="2057399"/>
            <a:ext cx="3932237" cy="3473389"/>
          </a:xfrm>
        </p:spPr>
        <p:txBody>
          <a:bodyPr/>
          <a:lstStyle/>
          <a:p>
            <a:endParaRPr lang="en-IN" dirty="0"/>
          </a:p>
          <a:p>
            <a:endParaRPr lang="en-IN" dirty="0"/>
          </a:p>
          <a:p>
            <a:endParaRPr lang="en-IN" dirty="0"/>
          </a:p>
          <a:p>
            <a:endParaRPr lang="en-IN" dirty="0"/>
          </a:p>
          <a:p>
            <a:endParaRPr lang="en-IN" dirty="0"/>
          </a:p>
          <a:p>
            <a:r>
              <a:rPr lang="en-IN" dirty="0"/>
              <a:t>With increasing age , there is no strong relation between charges and BMI. Let us move to next case of BMI and Smoking.</a:t>
            </a:r>
          </a:p>
          <a:p>
            <a:endParaRPr lang="en-IN" dirty="0"/>
          </a:p>
          <a:p>
            <a:endParaRPr lang="en-IN" dirty="0"/>
          </a:p>
          <a:p>
            <a:endParaRPr lang="en-IN" dirty="0"/>
          </a:p>
        </p:txBody>
      </p:sp>
      <p:pic>
        <p:nvPicPr>
          <p:cNvPr id="11" name="Content Placeholder 10">
            <a:extLst>
              <a:ext uri="{FF2B5EF4-FFF2-40B4-BE49-F238E27FC236}">
                <a16:creationId xmlns:a16="http://schemas.microsoft.com/office/drawing/2014/main" id="{4AB9E819-8DD6-4D7C-87F2-754FE3231153}"/>
              </a:ext>
            </a:extLst>
          </p:cNvPr>
          <p:cNvPicPr>
            <a:picLocks noGrp="1" noChangeAspect="1"/>
          </p:cNvPicPr>
          <p:nvPr>
            <p:ph idx="1"/>
          </p:nvPr>
        </p:nvPicPr>
        <p:blipFill>
          <a:blip r:embed="rId2"/>
          <a:stretch>
            <a:fillRect/>
          </a:stretch>
        </p:blipFill>
        <p:spPr>
          <a:xfrm>
            <a:off x="5104660" y="2745730"/>
            <a:ext cx="4905522" cy="3342288"/>
          </a:xfrm>
          <a:prstGeom prst="rect">
            <a:avLst/>
          </a:prstGeom>
        </p:spPr>
      </p:pic>
    </p:spTree>
    <p:extLst>
      <p:ext uri="{BB962C8B-B14F-4D97-AF65-F5344CB8AC3E}">
        <p14:creationId xmlns:p14="http://schemas.microsoft.com/office/powerpoint/2010/main" val="3853364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5D0C3-717D-4A0E-8853-C7B00A327BD2}"/>
              </a:ext>
            </a:extLst>
          </p:cNvPr>
          <p:cNvSpPr>
            <a:spLocks noGrp="1"/>
          </p:cNvSpPr>
          <p:nvPr>
            <p:ph type="title"/>
          </p:nvPr>
        </p:nvSpPr>
        <p:spPr/>
        <p:txBody>
          <a:bodyPr>
            <a:normAutofit fontScale="90000"/>
          </a:bodyPr>
          <a:lstStyle/>
          <a:p>
            <a:r>
              <a:rPr lang="en-IN" dirty="0">
                <a:latin typeface="Arial" panose="020B0604020202020204" pitchFamily="34" charset="0"/>
                <a:cs typeface="Arial" panose="020B0604020202020204" pitchFamily="34" charset="0"/>
              </a:rPr>
              <a:t>Relationship between SMOKING/NO-SMOKING and BMI VS Charges </a:t>
            </a:r>
            <a:endParaRPr lang="en-IN" dirty="0"/>
          </a:p>
        </p:txBody>
      </p:sp>
      <p:pic>
        <p:nvPicPr>
          <p:cNvPr id="5" name="Content Placeholder 4">
            <a:extLst>
              <a:ext uri="{FF2B5EF4-FFF2-40B4-BE49-F238E27FC236}">
                <a16:creationId xmlns:a16="http://schemas.microsoft.com/office/drawing/2014/main" id="{E4C06D18-A86B-4056-8237-F7406730382B}"/>
              </a:ext>
            </a:extLst>
          </p:cNvPr>
          <p:cNvPicPr>
            <a:picLocks noGrp="1" noChangeAspect="1"/>
          </p:cNvPicPr>
          <p:nvPr>
            <p:ph idx="1"/>
          </p:nvPr>
        </p:nvPicPr>
        <p:blipFill>
          <a:blip r:embed="rId2"/>
          <a:stretch>
            <a:fillRect/>
          </a:stretch>
        </p:blipFill>
        <p:spPr>
          <a:xfrm>
            <a:off x="5711025" y="2362629"/>
            <a:ext cx="4992237" cy="3201129"/>
          </a:xfrm>
          <a:prstGeom prst="rect">
            <a:avLst/>
          </a:prstGeom>
        </p:spPr>
      </p:pic>
      <p:sp>
        <p:nvSpPr>
          <p:cNvPr id="4" name="Text Placeholder 3">
            <a:extLst>
              <a:ext uri="{FF2B5EF4-FFF2-40B4-BE49-F238E27FC236}">
                <a16:creationId xmlns:a16="http://schemas.microsoft.com/office/drawing/2014/main" id="{8085892F-774D-42F0-B1A6-33E7F507C995}"/>
              </a:ext>
            </a:extLst>
          </p:cNvPr>
          <p:cNvSpPr>
            <a:spLocks noGrp="1"/>
          </p:cNvSpPr>
          <p:nvPr>
            <p:ph type="body" sz="half" idx="2"/>
          </p:nvPr>
        </p:nvSpPr>
        <p:spPr/>
        <p:txBody>
          <a:bodyPr/>
          <a:lstStyle/>
          <a:p>
            <a:endParaRPr lang="en-IN" dirty="0"/>
          </a:p>
          <a:p>
            <a:endParaRPr lang="en-IN" dirty="0"/>
          </a:p>
          <a:p>
            <a:endParaRPr lang="en-IN" dirty="0"/>
          </a:p>
          <a:p>
            <a:endParaRPr lang="en-IN" dirty="0"/>
          </a:p>
          <a:p>
            <a:endParaRPr lang="en-IN" dirty="0"/>
          </a:p>
          <a:p>
            <a:r>
              <a:rPr lang="en-IN" dirty="0"/>
              <a:t>Majority of the people who have BMI more than 30 and are smokers pay more for health care. There is a strong correlation between both.</a:t>
            </a:r>
          </a:p>
        </p:txBody>
      </p:sp>
    </p:spTree>
    <p:extLst>
      <p:ext uri="{BB962C8B-B14F-4D97-AF65-F5344CB8AC3E}">
        <p14:creationId xmlns:p14="http://schemas.microsoft.com/office/powerpoint/2010/main" val="1206516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3887D9A-8760-4518-A521-85C8527E64B4}"/>
              </a:ext>
            </a:extLst>
          </p:cNvPr>
          <p:cNvSpPr>
            <a:spLocks noGrp="1"/>
          </p:cNvSpPr>
          <p:nvPr>
            <p:ph type="ctrTitle"/>
          </p:nvPr>
        </p:nvSpPr>
        <p:spPr/>
        <p:txBody>
          <a:bodyPr/>
          <a:lstStyle/>
          <a:p>
            <a:r>
              <a:rPr lang="en-IN" dirty="0"/>
              <a:t>Training the model</a:t>
            </a:r>
          </a:p>
        </p:txBody>
      </p:sp>
      <p:sp>
        <p:nvSpPr>
          <p:cNvPr id="6" name="Subtitle 5">
            <a:extLst>
              <a:ext uri="{FF2B5EF4-FFF2-40B4-BE49-F238E27FC236}">
                <a16:creationId xmlns:a16="http://schemas.microsoft.com/office/drawing/2014/main" id="{0BAC756D-F9D2-41C5-BEAD-0D623B2175F6}"/>
              </a:ext>
            </a:extLst>
          </p:cNvPr>
          <p:cNvSpPr>
            <a:spLocks noGrp="1"/>
          </p:cNvSpPr>
          <p:nvPr>
            <p:ph type="subTitle" idx="1"/>
          </p:nvPr>
        </p:nvSpPr>
        <p:spPr/>
        <p:txBody>
          <a:bodyPr/>
          <a:lstStyle/>
          <a:p>
            <a:r>
              <a:rPr lang="en-IN" dirty="0"/>
              <a:t>Before we begin training a model , let us remove the features that are not strongly correlated with charges.</a:t>
            </a:r>
          </a:p>
        </p:txBody>
      </p:sp>
    </p:spTree>
    <p:extLst>
      <p:ext uri="{BB962C8B-B14F-4D97-AF65-F5344CB8AC3E}">
        <p14:creationId xmlns:p14="http://schemas.microsoft.com/office/powerpoint/2010/main" val="1613107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8DD1EC-62D0-4C8E-B085-B786622612C3}"/>
              </a:ext>
            </a:extLst>
          </p:cNvPr>
          <p:cNvSpPr>
            <a:spLocks noGrp="1"/>
          </p:cNvSpPr>
          <p:nvPr>
            <p:ph type="title"/>
          </p:nvPr>
        </p:nvSpPr>
        <p:spPr/>
        <p:txBody>
          <a:bodyPr/>
          <a:lstStyle/>
          <a:p>
            <a:r>
              <a:rPr lang="en-IN" dirty="0"/>
              <a:t>Does region have any impact on charges?</a:t>
            </a:r>
          </a:p>
        </p:txBody>
      </p:sp>
      <p:sp>
        <p:nvSpPr>
          <p:cNvPr id="6" name="Text Placeholder 5">
            <a:extLst>
              <a:ext uri="{FF2B5EF4-FFF2-40B4-BE49-F238E27FC236}">
                <a16:creationId xmlns:a16="http://schemas.microsoft.com/office/drawing/2014/main" id="{C977EFC0-95C7-48E5-98CF-297966BD1888}"/>
              </a:ext>
            </a:extLst>
          </p:cNvPr>
          <p:cNvSpPr>
            <a:spLocks noGrp="1"/>
          </p:cNvSpPr>
          <p:nvPr>
            <p:ph type="body" sz="half" idx="2"/>
          </p:nvPr>
        </p:nvSpPr>
        <p:spPr/>
        <p:txBody>
          <a:bodyPr/>
          <a:lstStyle/>
          <a:p>
            <a:endParaRPr lang="en-IN" dirty="0"/>
          </a:p>
          <a:p>
            <a:endParaRPr lang="en-IN" dirty="0"/>
          </a:p>
          <a:p>
            <a:endParaRPr lang="en-IN" dirty="0"/>
          </a:p>
          <a:p>
            <a:endParaRPr lang="en-IN" dirty="0"/>
          </a:p>
          <a:p>
            <a:endParaRPr lang="en-IN" dirty="0"/>
          </a:p>
          <a:p>
            <a:r>
              <a:rPr lang="en-IN" dirty="0"/>
              <a:t>Region is not related to charges as seen from the heat plot. It is safe to drop it from out dataframe.</a:t>
            </a:r>
          </a:p>
        </p:txBody>
      </p:sp>
      <p:pic>
        <p:nvPicPr>
          <p:cNvPr id="7" name="Content Placeholder 6">
            <a:extLst>
              <a:ext uri="{FF2B5EF4-FFF2-40B4-BE49-F238E27FC236}">
                <a16:creationId xmlns:a16="http://schemas.microsoft.com/office/drawing/2014/main" id="{3C978A64-8487-4A9A-8CCF-7887AE06BD95}"/>
              </a:ext>
            </a:extLst>
          </p:cNvPr>
          <p:cNvPicPr>
            <a:picLocks noGrp="1" noChangeAspect="1"/>
          </p:cNvPicPr>
          <p:nvPr>
            <p:ph idx="1"/>
          </p:nvPr>
        </p:nvPicPr>
        <p:blipFill>
          <a:blip r:embed="rId2"/>
          <a:stretch>
            <a:fillRect/>
          </a:stretch>
        </p:blipFill>
        <p:spPr>
          <a:xfrm>
            <a:off x="5550936" y="1526381"/>
            <a:ext cx="5578745" cy="4873625"/>
          </a:xfrm>
          <a:prstGeom prst="rect">
            <a:avLst/>
          </a:prstGeom>
        </p:spPr>
      </p:pic>
    </p:spTree>
    <p:extLst>
      <p:ext uri="{BB962C8B-B14F-4D97-AF65-F5344CB8AC3E}">
        <p14:creationId xmlns:p14="http://schemas.microsoft.com/office/powerpoint/2010/main" val="2719051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504FA-086E-4119-B1C3-37375518DC32}"/>
              </a:ext>
            </a:extLst>
          </p:cNvPr>
          <p:cNvSpPr>
            <a:spLocks noGrp="1"/>
          </p:cNvSpPr>
          <p:nvPr>
            <p:ph type="title"/>
          </p:nvPr>
        </p:nvSpPr>
        <p:spPr/>
        <p:txBody>
          <a:bodyPr/>
          <a:lstStyle/>
          <a:p>
            <a:r>
              <a:rPr lang="en-IN" dirty="0"/>
              <a:t>Is sex related to charges?</a:t>
            </a:r>
          </a:p>
        </p:txBody>
      </p:sp>
      <p:sp>
        <p:nvSpPr>
          <p:cNvPr id="4" name="Text Placeholder 3">
            <a:extLst>
              <a:ext uri="{FF2B5EF4-FFF2-40B4-BE49-F238E27FC236}">
                <a16:creationId xmlns:a16="http://schemas.microsoft.com/office/drawing/2014/main" id="{5EEE228B-8CB9-4F00-9CB7-5E83583D135D}"/>
              </a:ext>
            </a:extLst>
          </p:cNvPr>
          <p:cNvSpPr>
            <a:spLocks noGrp="1"/>
          </p:cNvSpPr>
          <p:nvPr>
            <p:ph type="body" sz="half" idx="2"/>
          </p:nvPr>
        </p:nvSpPr>
        <p:spPr/>
        <p:txBody>
          <a:bodyPr/>
          <a:lstStyle/>
          <a:p>
            <a:endParaRPr lang="en-IN" dirty="0"/>
          </a:p>
          <a:p>
            <a:endParaRPr lang="en-IN" dirty="0"/>
          </a:p>
          <a:p>
            <a:endParaRPr lang="en-IN" dirty="0"/>
          </a:p>
          <a:p>
            <a:endParaRPr lang="en-IN" dirty="0"/>
          </a:p>
          <a:p>
            <a:endParaRPr lang="en-IN" dirty="0"/>
          </a:p>
          <a:p>
            <a:r>
              <a:rPr lang="en-IN" dirty="0"/>
              <a:t>From the distribution, we can see , sex does not have a direct impact on the charges. We can safely remove it from the dataframe.</a:t>
            </a:r>
          </a:p>
        </p:txBody>
      </p:sp>
      <p:pic>
        <p:nvPicPr>
          <p:cNvPr id="8" name="Content Placeholder 7">
            <a:extLst>
              <a:ext uri="{FF2B5EF4-FFF2-40B4-BE49-F238E27FC236}">
                <a16:creationId xmlns:a16="http://schemas.microsoft.com/office/drawing/2014/main" id="{60CF565F-46F4-40A4-95C4-0D62BBB9DD63}"/>
              </a:ext>
            </a:extLst>
          </p:cNvPr>
          <p:cNvPicPr>
            <a:picLocks noGrp="1" noChangeAspect="1"/>
          </p:cNvPicPr>
          <p:nvPr>
            <p:ph idx="1"/>
          </p:nvPr>
        </p:nvPicPr>
        <p:blipFill>
          <a:blip r:embed="rId2"/>
          <a:stretch>
            <a:fillRect/>
          </a:stretch>
        </p:blipFill>
        <p:spPr>
          <a:xfrm>
            <a:off x="5180012" y="2565002"/>
            <a:ext cx="6172200" cy="2796384"/>
          </a:xfrm>
          <a:prstGeom prst="rect">
            <a:avLst/>
          </a:prstGeom>
        </p:spPr>
      </p:pic>
    </p:spTree>
    <p:extLst>
      <p:ext uri="{BB962C8B-B14F-4D97-AF65-F5344CB8AC3E}">
        <p14:creationId xmlns:p14="http://schemas.microsoft.com/office/powerpoint/2010/main" val="1243637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F3CE66-5635-4988-B001-E84531F9E669}"/>
              </a:ext>
            </a:extLst>
          </p:cNvPr>
          <p:cNvSpPr>
            <a:spLocks noGrp="1"/>
          </p:cNvSpPr>
          <p:nvPr>
            <p:ph type="title"/>
          </p:nvPr>
        </p:nvSpPr>
        <p:spPr/>
        <p:txBody>
          <a:bodyPr/>
          <a:lstStyle/>
          <a:p>
            <a:r>
              <a:rPr lang="en-IN" dirty="0"/>
              <a:t>Types of models</a:t>
            </a:r>
          </a:p>
        </p:txBody>
      </p:sp>
      <p:sp>
        <p:nvSpPr>
          <p:cNvPr id="7" name="Content Placeholder 6">
            <a:extLst>
              <a:ext uri="{FF2B5EF4-FFF2-40B4-BE49-F238E27FC236}">
                <a16:creationId xmlns:a16="http://schemas.microsoft.com/office/drawing/2014/main" id="{BC7BC65B-0065-4396-B0CE-44D7420BF53C}"/>
              </a:ext>
            </a:extLst>
          </p:cNvPr>
          <p:cNvSpPr>
            <a:spLocks noGrp="1"/>
          </p:cNvSpPr>
          <p:nvPr>
            <p:ph idx="1"/>
          </p:nvPr>
        </p:nvSpPr>
        <p:spPr/>
        <p:txBody>
          <a:bodyPr/>
          <a:lstStyle/>
          <a:p>
            <a:r>
              <a:rPr lang="en-IN" dirty="0"/>
              <a:t>Simple Linear Regression.</a:t>
            </a:r>
          </a:p>
          <a:p>
            <a:r>
              <a:rPr lang="en-IN" dirty="0"/>
              <a:t>Polynomial Regression.</a:t>
            </a:r>
          </a:p>
          <a:p>
            <a:r>
              <a:rPr lang="en-IN" dirty="0"/>
              <a:t>Ridge Regression (Has Regularization parameter).</a:t>
            </a:r>
          </a:p>
        </p:txBody>
      </p:sp>
    </p:spTree>
    <p:extLst>
      <p:ext uri="{BB962C8B-B14F-4D97-AF65-F5344CB8AC3E}">
        <p14:creationId xmlns:p14="http://schemas.microsoft.com/office/powerpoint/2010/main" val="2751590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8A828A-F843-40A9-9A54-6D80C9F110BC}"/>
              </a:ext>
            </a:extLst>
          </p:cNvPr>
          <p:cNvSpPr>
            <a:spLocks noGrp="1"/>
          </p:cNvSpPr>
          <p:nvPr>
            <p:ph type="title"/>
          </p:nvPr>
        </p:nvSpPr>
        <p:spPr/>
        <p:txBody>
          <a:bodyPr>
            <a:normAutofit/>
          </a:bodyPr>
          <a:lstStyle/>
          <a:p>
            <a:r>
              <a:rPr lang="en-IN" sz="2800" dirty="0">
                <a:latin typeface="Arial" panose="020B0604020202020204" pitchFamily="34" charset="0"/>
                <a:cs typeface="Arial" panose="020B0604020202020204" pitchFamily="34" charset="0"/>
              </a:rPr>
              <a:t>Simple Linear Model</a:t>
            </a:r>
          </a:p>
        </p:txBody>
      </p:sp>
      <p:sp>
        <p:nvSpPr>
          <p:cNvPr id="6" name="Text Placeholder 5">
            <a:extLst>
              <a:ext uri="{FF2B5EF4-FFF2-40B4-BE49-F238E27FC236}">
                <a16:creationId xmlns:a16="http://schemas.microsoft.com/office/drawing/2014/main" id="{E56C2DC0-FD4C-4819-90A8-6861E92B7C8F}"/>
              </a:ext>
            </a:extLst>
          </p:cNvPr>
          <p:cNvSpPr>
            <a:spLocks noGrp="1"/>
          </p:cNvSpPr>
          <p:nvPr>
            <p:ph type="body" sz="half" idx="2"/>
          </p:nvPr>
        </p:nvSpPr>
        <p:spPr/>
        <p:txBody>
          <a:bodyPr/>
          <a:lstStyle/>
          <a:p>
            <a:endParaRPr lang="en-IN" dirty="0"/>
          </a:p>
          <a:p>
            <a:endParaRPr lang="en-IN" dirty="0"/>
          </a:p>
          <a:p>
            <a:endParaRPr lang="en-IN" dirty="0"/>
          </a:p>
          <a:p>
            <a:endParaRPr lang="en-IN" dirty="0"/>
          </a:p>
          <a:p>
            <a:endParaRPr lang="en-IN" dirty="0"/>
          </a:p>
          <a:p>
            <a:r>
              <a:rPr lang="en-IN" dirty="0"/>
              <a:t>Both training and validation models have high errors. Introducing polynomial features could potentially help.</a:t>
            </a:r>
          </a:p>
        </p:txBody>
      </p:sp>
      <p:sp>
        <p:nvSpPr>
          <p:cNvPr id="9" name="Content Placeholder 8">
            <a:extLst>
              <a:ext uri="{FF2B5EF4-FFF2-40B4-BE49-F238E27FC236}">
                <a16:creationId xmlns:a16="http://schemas.microsoft.com/office/drawing/2014/main" id="{4B001532-1B38-4C33-99EF-BAF122792D6D}"/>
              </a:ext>
            </a:extLst>
          </p:cNvPr>
          <p:cNvSpPr>
            <a:spLocks noGrp="1"/>
          </p:cNvSpPr>
          <p:nvPr>
            <p:ph idx="1"/>
          </p:nvPr>
        </p:nvSpPr>
        <p:spPr/>
        <p:txBody>
          <a:bodyPr/>
          <a:lstStyle/>
          <a:p>
            <a:endParaRPr lang="en-IN"/>
          </a:p>
        </p:txBody>
      </p:sp>
      <p:pic>
        <p:nvPicPr>
          <p:cNvPr id="2" name="Picture 1">
            <a:extLst>
              <a:ext uri="{FF2B5EF4-FFF2-40B4-BE49-F238E27FC236}">
                <a16:creationId xmlns:a16="http://schemas.microsoft.com/office/drawing/2014/main" id="{658A8E67-DFA2-4429-AD4D-67C76B377B63}"/>
              </a:ext>
            </a:extLst>
          </p:cNvPr>
          <p:cNvPicPr>
            <a:picLocks noChangeAspect="1"/>
          </p:cNvPicPr>
          <p:nvPr/>
        </p:nvPicPr>
        <p:blipFill>
          <a:blip r:embed="rId2"/>
          <a:stretch>
            <a:fillRect/>
          </a:stretch>
        </p:blipFill>
        <p:spPr>
          <a:xfrm>
            <a:off x="5804926" y="2362629"/>
            <a:ext cx="4928723" cy="3201129"/>
          </a:xfrm>
          <a:prstGeom prst="rect">
            <a:avLst/>
          </a:prstGeom>
        </p:spPr>
      </p:pic>
    </p:spTree>
    <p:extLst>
      <p:ext uri="{BB962C8B-B14F-4D97-AF65-F5344CB8AC3E}">
        <p14:creationId xmlns:p14="http://schemas.microsoft.com/office/powerpoint/2010/main" val="3414835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E9DB6-1943-4DAE-934B-11EA0CA11168}"/>
              </a:ext>
            </a:extLst>
          </p:cNvPr>
          <p:cNvSpPr>
            <a:spLocks noGrp="1"/>
          </p:cNvSpPr>
          <p:nvPr>
            <p:ph type="title"/>
          </p:nvPr>
        </p:nvSpPr>
        <p:spPr/>
        <p:txBody>
          <a:bodyPr>
            <a:normAutofit/>
          </a:bodyPr>
          <a:lstStyle/>
          <a:p>
            <a:r>
              <a:rPr lang="en-IN" sz="2800" dirty="0">
                <a:latin typeface="Arial" panose="020B0604020202020204" pitchFamily="34" charset="0"/>
                <a:cs typeface="Arial" panose="020B0604020202020204" pitchFamily="34" charset="0"/>
              </a:rPr>
              <a:t>Polynomial Regression</a:t>
            </a:r>
          </a:p>
        </p:txBody>
      </p:sp>
      <p:sp>
        <p:nvSpPr>
          <p:cNvPr id="4" name="Text Placeholder 3">
            <a:extLst>
              <a:ext uri="{FF2B5EF4-FFF2-40B4-BE49-F238E27FC236}">
                <a16:creationId xmlns:a16="http://schemas.microsoft.com/office/drawing/2014/main" id="{8968789D-42B6-4116-9388-216EE5316E24}"/>
              </a:ext>
            </a:extLst>
          </p:cNvPr>
          <p:cNvSpPr>
            <a:spLocks noGrp="1"/>
          </p:cNvSpPr>
          <p:nvPr>
            <p:ph type="body" sz="half" idx="2"/>
          </p:nvPr>
        </p:nvSpPr>
        <p:spPr/>
        <p:txBody>
          <a:bodyPr/>
          <a:lstStyle/>
          <a:p>
            <a:endParaRPr lang="en-IN" dirty="0"/>
          </a:p>
          <a:p>
            <a:endParaRPr lang="en-IN" dirty="0"/>
          </a:p>
          <a:p>
            <a:endParaRPr lang="en-IN" dirty="0"/>
          </a:p>
          <a:p>
            <a:endParaRPr lang="en-IN" dirty="0"/>
          </a:p>
          <a:p>
            <a:endParaRPr lang="en-IN" dirty="0"/>
          </a:p>
          <a:p>
            <a:r>
              <a:rPr lang="en-IN" dirty="0"/>
              <a:t>Degree 2 polynomial seems to fit the data. But the model still has some variance. Tuning regularization parameters might help.</a:t>
            </a:r>
          </a:p>
        </p:txBody>
      </p:sp>
      <p:pic>
        <p:nvPicPr>
          <p:cNvPr id="10" name="Content Placeholder 9">
            <a:extLst>
              <a:ext uri="{FF2B5EF4-FFF2-40B4-BE49-F238E27FC236}">
                <a16:creationId xmlns:a16="http://schemas.microsoft.com/office/drawing/2014/main" id="{D2753EE4-F492-4F43-A290-2CEF7AB5EF63}"/>
              </a:ext>
            </a:extLst>
          </p:cNvPr>
          <p:cNvPicPr>
            <a:picLocks noGrp="1" noChangeAspect="1"/>
          </p:cNvPicPr>
          <p:nvPr>
            <p:ph idx="1"/>
          </p:nvPr>
        </p:nvPicPr>
        <p:blipFill>
          <a:blip r:embed="rId2"/>
          <a:stretch>
            <a:fillRect/>
          </a:stretch>
        </p:blipFill>
        <p:spPr>
          <a:xfrm>
            <a:off x="5778221" y="2667859"/>
            <a:ext cx="5017643" cy="3201129"/>
          </a:xfrm>
          <a:prstGeom prst="rect">
            <a:avLst/>
          </a:prstGeom>
        </p:spPr>
      </p:pic>
    </p:spTree>
    <p:extLst>
      <p:ext uri="{BB962C8B-B14F-4D97-AF65-F5344CB8AC3E}">
        <p14:creationId xmlns:p14="http://schemas.microsoft.com/office/powerpoint/2010/main" val="1655106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31370-DFF0-409A-9DF3-31A09418CECD}"/>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989A68DA-0A2B-4A3F-8D54-3D26F0648360}"/>
              </a:ext>
            </a:extLst>
          </p:cNvPr>
          <p:cNvSpPr>
            <a:spLocks noGrp="1"/>
          </p:cNvSpPr>
          <p:nvPr>
            <p:ph idx="1"/>
          </p:nvPr>
        </p:nvSpPr>
        <p:spPr/>
        <p:txBody>
          <a:bodyPr/>
          <a:lstStyle/>
          <a:p>
            <a:r>
              <a:rPr lang="en-IN" dirty="0"/>
              <a:t>Given , data of some people can you predict the amount the spend on their health care?</a:t>
            </a:r>
          </a:p>
          <a:p>
            <a:r>
              <a:rPr lang="en-IN" dirty="0"/>
              <a:t>Also try exploratory analysis of the provided data to find correlation between different attributes and the target variable.</a:t>
            </a:r>
          </a:p>
          <a:p>
            <a:pPr marL="0" indent="0">
              <a:buNone/>
            </a:pPr>
            <a:endParaRPr lang="en-IN" dirty="0"/>
          </a:p>
        </p:txBody>
      </p:sp>
    </p:spTree>
    <p:extLst>
      <p:ext uri="{BB962C8B-B14F-4D97-AF65-F5344CB8AC3E}">
        <p14:creationId xmlns:p14="http://schemas.microsoft.com/office/powerpoint/2010/main" val="2446026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234C1-252A-4FDF-860C-751375E9BB33}"/>
              </a:ext>
            </a:extLst>
          </p:cNvPr>
          <p:cNvSpPr>
            <a:spLocks noGrp="1"/>
          </p:cNvSpPr>
          <p:nvPr>
            <p:ph type="title"/>
          </p:nvPr>
        </p:nvSpPr>
        <p:spPr/>
        <p:txBody>
          <a:bodyPr>
            <a:normAutofit/>
          </a:bodyPr>
          <a:lstStyle/>
          <a:p>
            <a:r>
              <a:rPr lang="en-IN" sz="2800" dirty="0">
                <a:latin typeface="Arial" panose="020B0604020202020204" pitchFamily="34" charset="0"/>
                <a:cs typeface="Arial" panose="020B0604020202020204" pitchFamily="34" charset="0"/>
              </a:rPr>
              <a:t>Regularized Polynomial Regression</a:t>
            </a:r>
          </a:p>
        </p:txBody>
      </p:sp>
      <p:sp>
        <p:nvSpPr>
          <p:cNvPr id="4" name="Text Placeholder 3">
            <a:extLst>
              <a:ext uri="{FF2B5EF4-FFF2-40B4-BE49-F238E27FC236}">
                <a16:creationId xmlns:a16="http://schemas.microsoft.com/office/drawing/2014/main" id="{3D4FCADE-264F-4422-9221-456FCEBF9979}"/>
              </a:ext>
            </a:extLst>
          </p:cNvPr>
          <p:cNvSpPr>
            <a:spLocks noGrp="1"/>
          </p:cNvSpPr>
          <p:nvPr>
            <p:ph type="body" sz="half" idx="2"/>
          </p:nvPr>
        </p:nvSpPr>
        <p:spPr/>
        <p:txBody>
          <a:bodyPr/>
          <a:lstStyle/>
          <a:p>
            <a:endParaRPr lang="en-IN" dirty="0"/>
          </a:p>
          <a:p>
            <a:endParaRPr lang="en-IN" dirty="0"/>
          </a:p>
          <a:p>
            <a:endParaRPr lang="en-IN" dirty="0"/>
          </a:p>
          <a:p>
            <a:endParaRPr lang="en-IN" dirty="0"/>
          </a:p>
          <a:p>
            <a:endParaRPr lang="en-IN" dirty="0"/>
          </a:p>
          <a:p>
            <a:r>
              <a:rPr lang="en-IN" dirty="0"/>
              <a:t>After regularization train and cross validation error has lower significantly , this will be our final model.</a:t>
            </a:r>
          </a:p>
        </p:txBody>
      </p:sp>
      <p:pic>
        <p:nvPicPr>
          <p:cNvPr id="1026" name="Picture 2">
            <a:extLst>
              <a:ext uri="{FF2B5EF4-FFF2-40B4-BE49-F238E27FC236}">
                <a16:creationId xmlns:a16="http://schemas.microsoft.com/office/drawing/2014/main" id="{F23D566A-EE59-4BB6-9463-4BAFE354B3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51660" y="2667859"/>
            <a:ext cx="4928723" cy="3201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089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BBAD6-10D8-4E0C-87F2-6EE5324BECD9}"/>
              </a:ext>
            </a:extLst>
          </p:cNvPr>
          <p:cNvSpPr>
            <a:spLocks noGrp="1"/>
          </p:cNvSpPr>
          <p:nvPr>
            <p:ph type="title"/>
          </p:nvPr>
        </p:nvSpPr>
        <p:spPr/>
        <p:txBody>
          <a:bodyPr/>
          <a:lstStyle/>
          <a:p>
            <a:r>
              <a:rPr lang="en-IN" dirty="0"/>
              <a:t>Visualizing the data (First 4 rows of the data)</a:t>
            </a:r>
          </a:p>
        </p:txBody>
      </p:sp>
      <p:graphicFrame>
        <p:nvGraphicFramePr>
          <p:cNvPr id="6" name="Table 6">
            <a:extLst>
              <a:ext uri="{FF2B5EF4-FFF2-40B4-BE49-F238E27FC236}">
                <a16:creationId xmlns:a16="http://schemas.microsoft.com/office/drawing/2014/main" id="{AA064CCF-9935-4339-8FC8-5F94FF743DD9}"/>
              </a:ext>
            </a:extLst>
          </p:cNvPr>
          <p:cNvGraphicFramePr>
            <a:graphicFrameLocks noGrp="1"/>
          </p:cNvGraphicFramePr>
          <p:nvPr>
            <p:ph idx="1"/>
            <p:extLst>
              <p:ext uri="{D42A27DB-BD31-4B8C-83A1-F6EECF244321}">
                <p14:modId xmlns:p14="http://schemas.microsoft.com/office/powerpoint/2010/main" val="3838389325"/>
              </p:ext>
            </p:extLst>
          </p:nvPr>
        </p:nvGraphicFramePr>
        <p:xfrm>
          <a:off x="958788" y="1825625"/>
          <a:ext cx="10377252" cy="2123440"/>
        </p:xfrm>
        <a:graphic>
          <a:graphicData uri="http://schemas.openxmlformats.org/drawingml/2006/table">
            <a:tbl>
              <a:tblPr firstRow="1" bandRow="1">
                <a:tableStyleId>{5C22544A-7EE6-4342-B048-85BDC9FD1C3A}</a:tableStyleId>
              </a:tblPr>
              <a:tblGrid>
                <a:gridCol w="1363884">
                  <a:extLst>
                    <a:ext uri="{9D8B030D-6E8A-4147-A177-3AD203B41FA5}">
                      <a16:colId xmlns:a16="http://schemas.microsoft.com/office/drawing/2014/main" val="991228564"/>
                    </a:ext>
                  </a:extLst>
                </a:gridCol>
                <a:gridCol w="1502228">
                  <a:extLst>
                    <a:ext uri="{9D8B030D-6E8A-4147-A177-3AD203B41FA5}">
                      <a16:colId xmlns:a16="http://schemas.microsoft.com/office/drawing/2014/main" val="1849564284"/>
                    </a:ext>
                  </a:extLst>
                </a:gridCol>
                <a:gridCol w="1502228">
                  <a:extLst>
                    <a:ext uri="{9D8B030D-6E8A-4147-A177-3AD203B41FA5}">
                      <a16:colId xmlns:a16="http://schemas.microsoft.com/office/drawing/2014/main" val="1416549096"/>
                    </a:ext>
                  </a:extLst>
                </a:gridCol>
                <a:gridCol w="1502228">
                  <a:extLst>
                    <a:ext uri="{9D8B030D-6E8A-4147-A177-3AD203B41FA5}">
                      <a16:colId xmlns:a16="http://schemas.microsoft.com/office/drawing/2014/main" val="4029137916"/>
                    </a:ext>
                  </a:extLst>
                </a:gridCol>
                <a:gridCol w="1502228">
                  <a:extLst>
                    <a:ext uri="{9D8B030D-6E8A-4147-A177-3AD203B41FA5}">
                      <a16:colId xmlns:a16="http://schemas.microsoft.com/office/drawing/2014/main" val="2880061343"/>
                    </a:ext>
                  </a:extLst>
                </a:gridCol>
                <a:gridCol w="1502228">
                  <a:extLst>
                    <a:ext uri="{9D8B030D-6E8A-4147-A177-3AD203B41FA5}">
                      <a16:colId xmlns:a16="http://schemas.microsoft.com/office/drawing/2014/main" val="4101848946"/>
                    </a:ext>
                  </a:extLst>
                </a:gridCol>
                <a:gridCol w="1502228">
                  <a:extLst>
                    <a:ext uri="{9D8B030D-6E8A-4147-A177-3AD203B41FA5}">
                      <a16:colId xmlns:a16="http://schemas.microsoft.com/office/drawing/2014/main" val="1882544661"/>
                    </a:ext>
                  </a:extLst>
                </a:gridCol>
              </a:tblGrid>
              <a:tr h="640080">
                <a:tc>
                  <a:txBody>
                    <a:bodyPr/>
                    <a:lstStyle/>
                    <a:p>
                      <a:r>
                        <a:rPr lang="en-IN" sz="1800" dirty="0"/>
                        <a:t>Age </a:t>
                      </a:r>
                    </a:p>
                  </a:txBody>
                  <a:tcPr/>
                </a:tc>
                <a:tc>
                  <a:txBody>
                    <a:bodyPr/>
                    <a:lstStyle/>
                    <a:p>
                      <a:r>
                        <a:rPr lang="en-IN" sz="1800" dirty="0"/>
                        <a:t>Sex</a:t>
                      </a:r>
                    </a:p>
                  </a:txBody>
                  <a:tcPr/>
                </a:tc>
                <a:tc>
                  <a:txBody>
                    <a:bodyPr/>
                    <a:lstStyle/>
                    <a:p>
                      <a:r>
                        <a:rPr lang="en-IN" sz="1800" dirty="0"/>
                        <a:t>BMI</a:t>
                      </a:r>
                    </a:p>
                  </a:txBody>
                  <a:tcPr/>
                </a:tc>
                <a:tc>
                  <a:txBody>
                    <a:bodyPr/>
                    <a:lstStyle/>
                    <a:p>
                      <a:r>
                        <a:rPr lang="en-IN" sz="1800" dirty="0"/>
                        <a:t>Children</a:t>
                      </a:r>
                    </a:p>
                  </a:txBody>
                  <a:tcPr/>
                </a:tc>
                <a:tc>
                  <a:txBody>
                    <a:bodyPr/>
                    <a:lstStyle/>
                    <a:p>
                      <a:r>
                        <a:rPr lang="en-IN" sz="1800" dirty="0"/>
                        <a:t>Smoker/Non-Smoker</a:t>
                      </a:r>
                    </a:p>
                  </a:txBody>
                  <a:tcPr/>
                </a:tc>
                <a:tc>
                  <a:txBody>
                    <a:bodyPr/>
                    <a:lstStyle/>
                    <a:p>
                      <a:r>
                        <a:rPr lang="en-IN" sz="1800" dirty="0"/>
                        <a:t>Region</a:t>
                      </a:r>
                    </a:p>
                  </a:txBody>
                  <a:tcPr/>
                </a:tc>
                <a:tc>
                  <a:txBody>
                    <a:bodyPr/>
                    <a:lstStyle/>
                    <a:p>
                      <a:r>
                        <a:rPr lang="en-IN" sz="1800" dirty="0"/>
                        <a:t>Charges</a:t>
                      </a:r>
                    </a:p>
                  </a:txBody>
                  <a:tcPr/>
                </a:tc>
                <a:extLst>
                  <a:ext uri="{0D108BD9-81ED-4DB2-BD59-A6C34878D82A}">
                    <a16:rowId xmlns:a16="http://schemas.microsoft.com/office/drawing/2014/main" val="1609365399"/>
                  </a:ext>
                </a:extLst>
              </a:tr>
              <a:tr h="370840">
                <a:tc>
                  <a:txBody>
                    <a:bodyPr/>
                    <a:lstStyle/>
                    <a:p>
                      <a:pPr algn="ctr"/>
                      <a:r>
                        <a:rPr lang="en-IN" sz="1200" dirty="0">
                          <a:latin typeface="Arial" panose="020B0604020202020204" pitchFamily="34" charset="0"/>
                          <a:cs typeface="Arial" panose="020B0604020202020204" pitchFamily="34" charset="0"/>
                        </a:rPr>
                        <a:t>19</a:t>
                      </a:r>
                    </a:p>
                  </a:txBody>
                  <a:tcPr anchor="ctr"/>
                </a:tc>
                <a:tc>
                  <a:txBody>
                    <a:bodyPr/>
                    <a:lstStyle/>
                    <a:p>
                      <a:pPr algn="ctr"/>
                      <a:r>
                        <a:rPr lang="en-IN" sz="1200" dirty="0">
                          <a:latin typeface="Arial" panose="020B0604020202020204" pitchFamily="34" charset="0"/>
                          <a:cs typeface="Arial" panose="020B0604020202020204" pitchFamily="34" charset="0"/>
                        </a:rPr>
                        <a:t>Female</a:t>
                      </a:r>
                    </a:p>
                  </a:txBody>
                  <a:tcPr anchor="ctr"/>
                </a:tc>
                <a:tc>
                  <a:txBody>
                    <a:bodyPr/>
                    <a:lstStyle/>
                    <a:p>
                      <a:pPr algn="ctr" fontAlgn="b"/>
                      <a:r>
                        <a:rPr lang="en-IN" sz="1200" b="0" i="0" u="none" strike="noStrike">
                          <a:solidFill>
                            <a:srgbClr val="000000"/>
                          </a:solidFill>
                          <a:effectLst/>
                          <a:latin typeface="Arial" panose="020B0604020202020204" pitchFamily="34" charset="0"/>
                          <a:cs typeface="Arial" panose="020B0604020202020204" pitchFamily="34" charset="0"/>
                        </a:rPr>
                        <a:t>27.9</a:t>
                      </a:r>
                    </a:p>
                  </a:txBody>
                  <a:tcPr marL="7620" marR="7620" marT="7620" marB="0" anchor="ctr"/>
                </a:tc>
                <a:tc>
                  <a:txBody>
                    <a:bodyPr/>
                    <a:lstStyle/>
                    <a:p>
                      <a:pPr algn="ctr" fontAlgn="b"/>
                      <a:r>
                        <a:rPr lang="en-IN" sz="1200" b="0" i="0" u="none" strike="noStrike" dirty="0">
                          <a:solidFill>
                            <a:srgbClr val="000000"/>
                          </a:solidFill>
                          <a:effectLst/>
                          <a:latin typeface="Arial" panose="020B0604020202020204" pitchFamily="34" charset="0"/>
                          <a:cs typeface="Arial" panose="020B0604020202020204" pitchFamily="34" charset="0"/>
                        </a:rPr>
                        <a:t>0</a:t>
                      </a:r>
                    </a:p>
                  </a:txBody>
                  <a:tcPr marL="7620" marR="7620" marT="7620" marB="0" anchor="ctr"/>
                </a:tc>
                <a:tc>
                  <a:txBody>
                    <a:bodyPr/>
                    <a:lstStyle/>
                    <a:p>
                      <a:pPr algn="ctr" fontAlgn="b"/>
                      <a:r>
                        <a:rPr lang="en-IN" sz="1200" b="0" i="0" u="none" strike="noStrike">
                          <a:solidFill>
                            <a:srgbClr val="000000"/>
                          </a:solidFill>
                          <a:effectLst/>
                          <a:latin typeface="Arial" panose="020B0604020202020204" pitchFamily="34" charset="0"/>
                          <a:cs typeface="Arial" panose="020B0604020202020204" pitchFamily="34" charset="0"/>
                        </a:rPr>
                        <a:t>yes</a:t>
                      </a:r>
                    </a:p>
                  </a:txBody>
                  <a:tcPr marL="7620" marR="7620" marT="7620" marB="0" anchor="ctr"/>
                </a:tc>
                <a:tc>
                  <a:txBody>
                    <a:bodyPr/>
                    <a:lstStyle/>
                    <a:p>
                      <a:pPr algn="ctr" fontAlgn="b"/>
                      <a:r>
                        <a:rPr lang="en-IN" sz="1200" b="0" i="0" u="none" strike="noStrike">
                          <a:solidFill>
                            <a:srgbClr val="000000"/>
                          </a:solidFill>
                          <a:effectLst/>
                          <a:latin typeface="Arial" panose="020B0604020202020204" pitchFamily="34" charset="0"/>
                          <a:cs typeface="Arial" panose="020B0604020202020204" pitchFamily="34" charset="0"/>
                        </a:rPr>
                        <a:t>southwest</a:t>
                      </a:r>
                    </a:p>
                  </a:txBody>
                  <a:tcPr marL="7620" marR="7620" marT="7620" marB="0" anchor="ctr"/>
                </a:tc>
                <a:tc>
                  <a:txBody>
                    <a:bodyPr/>
                    <a:lstStyle/>
                    <a:p>
                      <a:pPr algn="ctr" fontAlgn="b"/>
                      <a:r>
                        <a:rPr lang="en-IN" sz="1200" b="0" i="0" u="none" strike="noStrike">
                          <a:solidFill>
                            <a:srgbClr val="000000"/>
                          </a:solidFill>
                          <a:effectLst/>
                          <a:latin typeface="Arial" panose="020B0604020202020204" pitchFamily="34" charset="0"/>
                          <a:cs typeface="Arial" panose="020B0604020202020204" pitchFamily="34" charset="0"/>
                        </a:rPr>
                        <a:t>16884.92</a:t>
                      </a:r>
                    </a:p>
                  </a:txBody>
                  <a:tcPr marL="7620" marR="7620" marT="7620" marB="0" anchor="ctr"/>
                </a:tc>
                <a:extLst>
                  <a:ext uri="{0D108BD9-81ED-4DB2-BD59-A6C34878D82A}">
                    <a16:rowId xmlns:a16="http://schemas.microsoft.com/office/drawing/2014/main" val="3602240556"/>
                  </a:ext>
                </a:extLst>
              </a:tr>
              <a:tr h="370840">
                <a:tc>
                  <a:txBody>
                    <a:bodyPr/>
                    <a:lstStyle/>
                    <a:p>
                      <a:pPr algn="ctr"/>
                      <a:r>
                        <a:rPr lang="en-IN" sz="1200" dirty="0">
                          <a:latin typeface="Arial" panose="020B0604020202020204" pitchFamily="34" charset="0"/>
                          <a:cs typeface="Arial" panose="020B0604020202020204" pitchFamily="34" charset="0"/>
                        </a:rPr>
                        <a:t>18</a:t>
                      </a:r>
                    </a:p>
                  </a:txBody>
                  <a:tcPr anchor="ctr"/>
                </a:tc>
                <a:tc>
                  <a:txBody>
                    <a:bodyPr/>
                    <a:lstStyle/>
                    <a:p>
                      <a:pPr algn="ctr"/>
                      <a:r>
                        <a:rPr lang="en-IN" sz="1200" dirty="0">
                          <a:latin typeface="Arial" panose="020B0604020202020204" pitchFamily="34" charset="0"/>
                          <a:cs typeface="Arial" panose="020B0604020202020204" pitchFamily="34" charset="0"/>
                        </a:rPr>
                        <a:t>Male</a:t>
                      </a:r>
                    </a:p>
                  </a:txBody>
                  <a:tcPr anchor="ctr"/>
                </a:tc>
                <a:tc>
                  <a:txBody>
                    <a:bodyPr/>
                    <a:lstStyle/>
                    <a:p>
                      <a:pPr algn="ctr" fontAlgn="b"/>
                      <a:r>
                        <a:rPr lang="en-IN" sz="1200" b="0" i="0" u="none" strike="noStrike">
                          <a:solidFill>
                            <a:srgbClr val="000000"/>
                          </a:solidFill>
                          <a:effectLst/>
                          <a:latin typeface="Arial" panose="020B0604020202020204" pitchFamily="34" charset="0"/>
                          <a:cs typeface="Arial" panose="020B0604020202020204" pitchFamily="34" charset="0"/>
                        </a:rPr>
                        <a:t>33.77</a:t>
                      </a:r>
                    </a:p>
                  </a:txBody>
                  <a:tcPr marL="7620" marR="7620" marT="7620" marB="0" anchor="ctr"/>
                </a:tc>
                <a:tc>
                  <a:txBody>
                    <a:bodyPr/>
                    <a:lstStyle/>
                    <a:p>
                      <a:pPr algn="ctr" fontAlgn="b"/>
                      <a:r>
                        <a:rPr lang="en-IN" sz="1200" b="0" i="0" u="none" strike="noStrike">
                          <a:solidFill>
                            <a:srgbClr val="000000"/>
                          </a:solidFill>
                          <a:effectLst/>
                          <a:latin typeface="Arial" panose="020B0604020202020204" pitchFamily="34" charset="0"/>
                          <a:cs typeface="Arial" panose="020B0604020202020204" pitchFamily="34" charset="0"/>
                        </a:rPr>
                        <a:t>1</a:t>
                      </a:r>
                    </a:p>
                  </a:txBody>
                  <a:tcPr marL="7620" marR="7620" marT="7620" marB="0" anchor="ctr"/>
                </a:tc>
                <a:tc>
                  <a:txBody>
                    <a:bodyPr/>
                    <a:lstStyle/>
                    <a:p>
                      <a:pPr algn="ctr" fontAlgn="b"/>
                      <a:r>
                        <a:rPr lang="en-IN" sz="1200" b="0" i="0" u="none" strike="noStrike">
                          <a:solidFill>
                            <a:srgbClr val="000000"/>
                          </a:solidFill>
                          <a:effectLst/>
                          <a:latin typeface="Arial" panose="020B0604020202020204" pitchFamily="34" charset="0"/>
                          <a:cs typeface="Arial" panose="020B0604020202020204" pitchFamily="34" charset="0"/>
                        </a:rPr>
                        <a:t>no</a:t>
                      </a:r>
                    </a:p>
                  </a:txBody>
                  <a:tcPr marL="7620" marR="7620" marT="7620" marB="0" anchor="ctr"/>
                </a:tc>
                <a:tc>
                  <a:txBody>
                    <a:bodyPr/>
                    <a:lstStyle/>
                    <a:p>
                      <a:pPr algn="ctr" fontAlgn="b"/>
                      <a:r>
                        <a:rPr lang="en-IN" sz="1200" b="0" i="0" u="none" strike="noStrike">
                          <a:solidFill>
                            <a:srgbClr val="000000"/>
                          </a:solidFill>
                          <a:effectLst/>
                          <a:latin typeface="Arial" panose="020B0604020202020204" pitchFamily="34" charset="0"/>
                          <a:cs typeface="Arial" panose="020B0604020202020204" pitchFamily="34" charset="0"/>
                        </a:rPr>
                        <a:t>southeast</a:t>
                      </a:r>
                    </a:p>
                  </a:txBody>
                  <a:tcPr marL="7620" marR="7620" marT="7620" marB="0" anchor="ctr"/>
                </a:tc>
                <a:tc>
                  <a:txBody>
                    <a:bodyPr/>
                    <a:lstStyle/>
                    <a:p>
                      <a:pPr algn="ctr" fontAlgn="b"/>
                      <a:r>
                        <a:rPr lang="en-IN" sz="1200" b="0" i="0" u="none" strike="noStrike">
                          <a:solidFill>
                            <a:srgbClr val="000000"/>
                          </a:solidFill>
                          <a:effectLst/>
                          <a:latin typeface="Arial" panose="020B0604020202020204" pitchFamily="34" charset="0"/>
                          <a:cs typeface="Arial" panose="020B0604020202020204" pitchFamily="34" charset="0"/>
                        </a:rPr>
                        <a:t>1725.552</a:t>
                      </a:r>
                    </a:p>
                  </a:txBody>
                  <a:tcPr marL="7620" marR="7620" marT="7620" marB="0" anchor="ctr"/>
                </a:tc>
                <a:extLst>
                  <a:ext uri="{0D108BD9-81ED-4DB2-BD59-A6C34878D82A}">
                    <a16:rowId xmlns:a16="http://schemas.microsoft.com/office/drawing/2014/main" val="3763913498"/>
                  </a:ext>
                </a:extLst>
              </a:tr>
              <a:tr h="370840">
                <a:tc>
                  <a:txBody>
                    <a:bodyPr/>
                    <a:lstStyle/>
                    <a:p>
                      <a:pPr algn="ctr"/>
                      <a:r>
                        <a:rPr lang="en-IN" sz="1200" dirty="0">
                          <a:latin typeface="Arial" panose="020B0604020202020204" pitchFamily="34" charset="0"/>
                          <a:cs typeface="Arial" panose="020B0604020202020204" pitchFamily="34" charset="0"/>
                        </a:rPr>
                        <a:t>28</a:t>
                      </a:r>
                    </a:p>
                  </a:txBody>
                  <a:tcPr anchor="ctr"/>
                </a:tc>
                <a:tc>
                  <a:txBody>
                    <a:bodyPr/>
                    <a:lstStyle/>
                    <a:p>
                      <a:pPr algn="ctr"/>
                      <a:r>
                        <a:rPr lang="en-IN" sz="1200" dirty="0">
                          <a:latin typeface="Arial" panose="020B0604020202020204" pitchFamily="34" charset="0"/>
                          <a:cs typeface="Arial" panose="020B0604020202020204" pitchFamily="34" charset="0"/>
                        </a:rPr>
                        <a:t>Male</a:t>
                      </a:r>
                    </a:p>
                  </a:txBody>
                  <a:tcPr anchor="ctr"/>
                </a:tc>
                <a:tc>
                  <a:txBody>
                    <a:bodyPr/>
                    <a:lstStyle/>
                    <a:p>
                      <a:pPr algn="ctr" fontAlgn="b"/>
                      <a:r>
                        <a:rPr lang="en-IN" sz="1200" b="0" i="0" u="none" strike="noStrike" dirty="0">
                          <a:solidFill>
                            <a:srgbClr val="000000"/>
                          </a:solidFill>
                          <a:effectLst/>
                          <a:latin typeface="Arial" panose="020B0604020202020204" pitchFamily="34" charset="0"/>
                          <a:cs typeface="Arial" panose="020B0604020202020204" pitchFamily="34" charset="0"/>
                        </a:rPr>
                        <a:t>33</a:t>
                      </a:r>
                    </a:p>
                  </a:txBody>
                  <a:tcPr marL="7620" marR="7620" marT="7620" marB="0" anchor="ctr"/>
                </a:tc>
                <a:tc>
                  <a:txBody>
                    <a:bodyPr/>
                    <a:lstStyle/>
                    <a:p>
                      <a:pPr algn="ctr" fontAlgn="b"/>
                      <a:r>
                        <a:rPr lang="en-IN" sz="1200" b="0" i="0" u="none" strike="noStrike" dirty="0">
                          <a:solidFill>
                            <a:srgbClr val="000000"/>
                          </a:solidFill>
                          <a:effectLst/>
                          <a:latin typeface="Arial" panose="020B0604020202020204" pitchFamily="34" charset="0"/>
                          <a:cs typeface="Arial" panose="020B0604020202020204" pitchFamily="34" charset="0"/>
                        </a:rPr>
                        <a:t>3</a:t>
                      </a:r>
                    </a:p>
                  </a:txBody>
                  <a:tcPr marL="7620" marR="7620" marT="7620" marB="0" anchor="ctr"/>
                </a:tc>
                <a:tc>
                  <a:txBody>
                    <a:bodyPr/>
                    <a:lstStyle/>
                    <a:p>
                      <a:pPr algn="ctr" fontAlgn="b"/>
                      <a:r>
                        <a:rPr lang="en-IN" sz="1200" b="0" i="0" u="none" strike="noStrike" dirty="0">
                          <a:solidFill>
                            <a:srgbClr val="000000"/>
                          </a:solidFill>
                          <a:effectLst/>
                          <a:latin typeface="Arial" panose="020B0604020202020204" pitchFamily="34" charset="0"/>
                          <a:cs typeface="Arial" panose="020B0604020202020204" pitchFamily="34" charset="0"/>
                        </a:rPr>
                        <a:t>no</a:t>
                      </a:r>
                    </a:p>
                  </a:txBody>
                  <a:tcPr marL="7620" marR="7620" marT="7620" marB="0" anchor="ctr"/>
                </a:tc>
                <a:tc>
                  <a:txBody>
                    <a:bodyPr/>
                    <a:lstStyle/>
                    <a:p>
                      <a:pPr algn="ctr" fontAlgn="b"/>
                      <a:r>
                        <a:rPr lang="en-IN" sz="1200" b="0" i="0" u="none" strike="noStrike" dirty="0">
                          <a:solidFill>
                            <a:srgbClr val="000000"/>
                          </a:solidFill>
                          <a:effectLst/>
                          <a:latin typeface="Arial" panose="020B0604020202020204" pitchFamily="34" charset="0"/>
                          <a:cs typeface="Arial" panose="020B0604020202020204" pitchFamily="34" charset="0"/>
                        </a:rPr>
                        <a:t>southeast</a:t>
                      </a:r>
                    </a:p>
                  </a:txBody>
                  <a:tcPr marL="7620" marR="7620" marT="7620" marB="0" anchor="ctr"/>
                </a:tc>
                <a:tc>
                  <a:txBody>
                    <a:bodyPr/>
                    <a:lstStyle/>
                    <a:p>
                      <a:pPr algn="ctr" fontAlgn="b"/>
                      <a:r>
                        <a:rPr lang="en-IN" sz="1200" b="0" i="0" u="none" strike="noStrike" dirty="0">
                          <a:solidFill>
                            <a:srgbClr val="000000"/>
                          </a:solidFill>
                          <a:effectLst/>
                          <a:latin typeface="Arial" panose="020B0604020202020204" pitchFamily="34" charset="0"/>
                          <a:cs typeface="Arial" panose="020B0604020202020204" pitchFamily="34" charset="0"/>
                        </a:rPr>
                        <a:t>4449.462</a:t>
                      </a:r>
                    </a:p>
                  </a:txBody>
                  <a:tcPr marL="7620" marR="7620" marT="7620" marB="0" anchor="ctr"/>
                </a:tc>
                <a:extLst>
                  <a:ext uri="{0D108BD9-81ED-4DB2-BD59-A6C34878D82A}">
                    <a16:rowId xmlns:a16="http://schemas.microsoft.com/office/drawing/2014/main" val="71685943"/>
                  </a:ext>
                </a:extLst>
              </a:tr>
              <a:tr h="370840">
                <a:tc>
                  <a:txBody>
                    <a:bodyPr/>
                    <a:lstStyle/>
                    <a:p>
                      <a:pPr algn="ctr"/>
                      <a:r>
                        <a:rPr lang="en-IN" sz="1200" dirty="0">
                          <a:latin typeface="Arial" panose="020B0604020202020204" pitchFamily="34" charset="0"/>
                          <a:cs typeface="Arial" panose="020B0604020202020204" pitchFamily="34" charset="0"/>
                        </a:rPr>
                        <a:t>33</a:t>
                      </a:r>
                    </a:p>
                  </a:txBody>
                  <a:tcPr anchor="ctr"/>
                </a:tc>
                <a:tc>
                  <a:txBody>
                    <a:bodyPr/>
                    <a:lstStyle/>
                    <a:p>
                      <a:pPr algn="ctr"/>
                      <a:r>
                        <a:rPr lang="en-IN" sz="1200" dirty="0">
                          <a:latin typeface="Arial" panose="020B0604020202020204" pitchFamily="34" charset="0"/>
                          <a:cs typeface="Arial" panose="020B0604020202020204" pitchFamily="34" charset="0"/>
                        </a:rPr>
                        <a:t>Male</a:t>
                      </a:r>
                    </a:p>
                  </a:txBody>
                  <a:tcPr anchor="ctr"/>
                </a:tc>
                <a:tc>
                  <a:txBody>
                    <a:bodyPr/>
                    <a:lstStyle/>
                    <a:p>
                      <a:pPr algn="ctr" fontAlgn="b"/>
                      <a:r>
                        <a:rPr lang="en-IN" sz="1200" b="0" i="0" u="none" strike="noStrike" dirty="0">
                          <a:solidFill>
                            <a:srgbClr val="000000"/>
                          </a:solidFill>
                          <a:effectLst/>
                          <a:latin typeface="Arial" panose="020B0604020202020204" pitchFamily="34" charset="0"/>
                          <a:cs typeface="Arial" panose="020B0604020202020204" pitchFamily="34" charset="0"/>
                        </a:rPr>
                        <a:t>22.705</a:t>
                      </a:r>
                    </a:p>
                  </a:txBody>
                  <a:tcPr marL="7620" marR="7620" marT="7620" marB="0" anchor="ctr"/>
                </a:tc>
                <a:tc>
                  <a:txBody>
                    <a:bodyPr/>
                    <a:lstStyle/>
                    <a:p>
                      <a:pPr algn="ctr" fontAlgn="b"/>
                      <a:r>
                        <a:rPr lang="en-IN" sz="1200" b="0" i="0" u="none" strike="noStrike" dirty="0">
                          <a:solidFill>
                            <a:srgbClr val="000000"/>
                          </a:solidFill>
                          <a:effectLst/>
                          <a:latin typeface="Arial" panose="020B0604020202020204" pitchFamily="34" charset="0"/>
                          <a:cs typeface="Arial" panose="020B0604020202020204" pitchFamily="34" charset="0"/>
                        </a:rPr>
                        <a:t>0</a:t>
                      </a:r>
                    </a:p>
                  </a:txBody>
                  <a:tcPr marL="7620" marR="7620" marT="7620" marB="0" anchor="ctr"/>
                </a:tc>
                <a:tc>
                  <a:txBody>
                    <a:bodyPr/>
                    <a:lstStyle/>
                    <a:p>
                      <a:pPr algn="ctr" fontAlgn="b"/>
                      <a:r>
                        <a:rPr lang="en-IN" sz="1200" b="0" i="0" u="none" strike="noStrike" dirty="0">
                          <a:solidFill>
                            <a:srgbClr val="000000"/>
                          </a:solidFill>
                          <a:effectLst/>
                          <a:latin typeface="Arial" panose="020B0604020202020204" pitchFamily="34" charset="0"/>
                          <a:cs typeface="Arial" panose="020B0604020202020204" pitchFamily="34" charset="0"/>
                        </a:rPr>
                        <a:t>no</a:t>
                      </a:r>
                    </a:p>
                  </a:txBody>
                  <a:tcPr marL="7620" marR="7620" marT="7620" marB="0" anchor="ctr"/>
                </a:tc>
                <a:tc>
                  <a:txBody>
                    <a:bodyPr/>
                    <a:lstStyle/>
                    <a:p>
                      <a:pPr algn="ctr" fontAlgn="b"/>
                      <a:r>
                        <a:rPr lang="en-IN" sz="1200" b="0" i="0" u="none" strike="noStrike" dirty="0">
                          <a:solidFill>
                            <a:srgbClr val="000000"/>
                          </a:solidFill>
                          <a:effectLst/>
                          <a:latin typeface="Arial" panose="020B0604020202020204" pitchFamily="34" charset="0"/>
                          <a:cs typeface="Arial" panose="020B0604020202020204" pitchFamily="34" charset="0"/>
                        </a:rPr>
                        <a:t>northwest</a:t>
                      </a:r>
                    </a:p>
                  </a:txBody>
                  <a:tcPr marL="7620" marR="7620" marT="7620" marB="0" anchor="ctr"/>
                </a:tc>
                <a:tc>
                  <a:txBody>
                    <a:bodyPr/>
                    <a:lstStyle/>
                    <a:p>
                      <a:pPr algn="ctr" fontAlgn="b"/>
                      <a:r>
                        <a:rPr lang="en-IN" sz="1200" b="0" i="0" u="none" strike="noStrike" dirty="0">
                          <a:solidFill>
                            <a:srgbClr val="000000"/>
                          </a:solidFill>
                          <a:effectLst/>
                          <a:latin typeface="Arial" panose="020B0604020202020204" pitchFamily="34" charset="0"/>
                          <a:cs typeface="Arial" panose="020B0604020202020204" pitchFamily="34" charset="0"/>
                        </a:rPr>
                        <a:t>21984.47</a:t>
                      </a:r>
                    </a:p>
                  </a:txBody>
                  <a:tcPr marL="7620" marR="7620" marT="7620" marB="0" anchor="ctr"/>
                </a:tc>
                <a:extLst>
                  <a:ext uri="{0D108BD9-81ED-4DB2-BD59-A6C34878D82A}">
                    <a16:rowId xmlns:a16="http://schemas.microsoft.com/office/drawing/2014/main" val="2163070425"/>
                  </a:ext>
                </a:extLst>
              </a:tr>
            </a:tbl>
          </a:graphicData>
        </a:graphic>
      </p:graphicFrame>
    </p:spTree>
    <p:extLst>
      <p:ext uri="{BB962C8B-B14F-4D97-AF65-F5344CB8AC3E}">
        <p14:creationId xmlns:p14="http://schemas.microsoft.com/office/powerpoint/2010/main" val="1052829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F8E3839-E8B9-4A4B-BA9B-9853E13F43CD}"/>
              </a:ext>
            </a:extLst>
          </p:cNvPr>
          <p:cNvSpPr>
            <a:spLocks noGrp="1"/>
          </p:cNvSpPr>
          <p:nvPr>
            <p:ph type="title"/>
          </p:nvPr>
        </p:nvSpPr>
        <p:spPr/>
        <p:txBody>
          <a:bodyPr>
            <a:normAutofit fontScale="90000"/>
          </a:bodyPr>
          <a:lstStyle/>
          <a:p>
            <a:r>
              <a:rPr lang="en-IN" dirty="0">
                <a:latin typeface="Arial" panose="020B0604020202020204" pitchFamily="34" charset="0"/>
                <a:cs typeface="Arial" panose="020B0604020202020204" pitchFamily="34" charset="0"/>
              </a:rPr>
              <a:t>Checking the </a:t>
            </a:r>
            <a:r>
              <a:rPr lang="en-IN" sz="3100" dirty="0">
                <a:latin typeface="Arial" panose="020B0604020202020204" pitchFamily="34" charset="0"/>
                <a:cs typeface="Arial" panose="020B0604020202020204" pitchFamily="34" charset="0"/>
              </a:rPr>
              <a:t>correlation</a:t>
            </a:r>
            <a:r>
              <a:rPr lang="en-IN" dirty="0">
                <a:latin typeface="Arial" panose="020B0604020202020204" pitchFamily="34" charset="0"/>
                <a:cs typeface="Arial" panose="020B0604020202020204" pitchFamily="34" charset="0"/>
              </a:rPr>
              <a:t> of various attributes with ‘Charges’.</a:t>
            </a:r>
          </a:p>
        </p:txBody>
      </p:sp>
      <p:sp>
        <p:nvSpPr>
          <p:cNvPr id="3" name="Content Placeholder 2">
            <a:extLst>
              <a:ext uri="{FF2B5EF4-FFF2-40B4-BE49-F238E27FC236}">
                <a16:creationId xmlns:a16="http://schemas.microsoft.com/office/drawing/2014/main" id="{DF590B52-4F71-42AE-BA94-F9938BAAD4D6}"/>
              </a:ext>
            </a:extLst>
          </p:cNvPr>
          <p:cNvSpPr>
            <a:spLocks noGrp="1"/>
          </p:cNvSpPr>
          <p:nvPr>
            <p:ph idx="1"/>
          </p:nvPr>
        </p:nvSpPr>
        <p:spPr/>
        <p:txBody>
          <a:bodyPr/>
          <a:lstStyle/>
          <a:p>
            <a:pPr marL="0" indent="0">
              <a:buNone/>
            </a:pPr>
            <a:endParaRPr lang="en-IN" dirty="0"/>
          </a:p>
          <a:p>
            <a:pPr marL="0" indent="0">
              <a:buNone/>
            </a:pPr>
            <a:endParaRPr lang="en-IN" dirty="0"/>
          </a:p>
        </p:txBody>
      </p:sp>
      <p:sp>
        <p:nvSpPr>
          <p:cNvPr id="7" name="Text Placeholder 6">
            <a:extLst>
              <a:ext uri="{FF2B5EF4-FFF2-40B4-BE49-F238E27FC236}">
                <a16:creationId xmlns:a16="http://schemas.microsoft.com/office/drawing/2014/main" id="{1378F0B9-3D80-4A00-B94F-8581C917EA8C}"/>
              </a:ext>
            </a:extLst>
          </p:cNvPr>
          <p:cNvSpPr>
            <a:spLocks noGrp="1"/>
          </p:cNvSpPr>
          <p:nvPr>
            <p:ph type="body" sz="half" idx="2"/>
          </p:nvPr>
        </p:nvSpPr>
        <p:spPr>
          <a:xfrm>
            <a:off x="839788" y="2066277"/>
            <a:ext cx="3932237" cy="3811588"/>
          </a:xfrm>
        </p:spPr>
        <p:txBody>
          <a:bodyPr>
            <a:normAutofit/>
          </a:bodyPr>
          <a:lstStyle/>
          <a:p>
            <a:r>
              <a:rPr lang="en-IN" sz="3200" dirty="0">
                <a:latin typeface="+mj-lt"/>
              </a:rPr>
              <a:t>As we can see from the image above, ‘age’ , ’BMI’ , ’smoker/non-smoker’ are strongly correlated with the charges spent on health care.</a:t>
            </a:r>
          </a:p>
        </p:txBody>
      </p:sp>
      <p:pic>
        <p:nvPicPr>
          <p:cNvPr id="4" name="Picture 3">
            <a:extLst>
              <a:ext uri="{FF2B5EF4-FFF2-40B4-BE49-F238E27FC236}">
                <a16:creationId xmlns:a16="http://schemas.microsoft.com/office/drawing/2014/main" id="{4CA01E5E-86F6-4DF1-88BA-577C58841A12}"/>
              </a:ext>
            </a:extLst>
          </p:cNvPr>
          <p:cNvPicPr>
            <a:picLocks noChangeAspect="1"/>
          </p:cNvPicPr>
          <p:nvPr/>
        </p:nvPicPr>
        <p:blipFill>
          <a:blip r:embed="rId2"/>
          <a:stretch>
            <a:fillRect/>
          </a:stretch>
        </p:blipFill>
        <p:spPr>
          <a:xfrm>
            <a:off x="4935985" y="2087685"/>
            <a:ext cx="6068542" cy="3751017"/>
          </a:xfrm>
          <a:prstGeom prst="rect">
            <a:avLst/>
          </a:prstGeom>
        </p:spPr>
      </p:pic>
    </p:spTree>
    <p:extLst>
      <p:ext uri="{BB962C8B-B14F-4D97-AF65-F5344CB8AC3E}">
        <p14:creationId xmlns:p14="http://schemas.microsoft.com/office/powerpoint/2010/main" val="482417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5934-14D9-4333-BFAF-094B7991014A}"/>
              </a:ext>
            </a:extLst>
          </p:cNvPr>
          <p:cNvSpPr>
            <a:spLocks noGrp="1"/>
          </p:cNvSpPr>
          <p:nvPr>
            <p:ph type="title"/>
          </p:nvPr>
        </p:nvSpPr>
        <p:spPr>
          <a:xfrm>
            <a:off x="839788" y="883328"/>
            <a:ext cx="3932237" cy="1600200"/>
          </a:xfrm>
        </p:spPr>
        <p:txBody>
          <a:bodyPr>
            <a:normAutofit fontScale="90000"/>
          </a:bodyPr>
          <a:lstStyle/>
          <a:p>
            <a:r>
              <a:rPr lang="en-IN" dirty="0">
                <a:latin typeface="Arial" panose="020B0604020202020204" pitchFamily="34" charset="0"/>
                <a:cs typeface="Arial" panose="020B0604020202020204" pitchFamily="34" charset="0"/>
              </a:rPr>
              <a:t>Analysing the distribution of smokers vs </a:t>
            </a:r>
            <a:r>
              <a:rPr lang="en-IN" sz="3100" dirty="0">
                <a:latin typeface="Arial" panose="020B0604020202020204" pitchFamily="34" charset="0"/>
                <a:cs typeface="Arial" panose="020B0604020202020204" pitchFamily="34" charset="0"/>
              </a:rPr>
              <a:t>non-smokers</a:t>
            </a:r>
            <a:r>
              <a:rPr lang="en-IN" dirty="0">
                <a:latin typeface="Arial" panose="020B0604020202020204" pitchFamily="34" charset="0"/>
                <a:cs typeface="Arial" panose="020B0604020202020204" pitchFamily="34" charset="0"/>
              </a:rPr>
              <a:t> with charges spent.</a:t>
            </a:r>
          </a:p>
        </p:txBody>
      </p:sp>
      <p:pic>
        <p:nvPicPr>
          <p:cNvPr id="5" name="Content Placeholder 4">
            <a:extLst>
              <a:ext uri="{FF2B5EF4-FFF2-40B4-BE49-F238E27FC236}">
                <a16:creationId xmlns:a16="http://schemas.microsoft.com/office/drawing/2014/main" id="{6F08ADA7-D84E-4AE6-AAD8-9CF3A7B87A6C}"/>
              </a:ext>
            </a:extLst>
          </p:cNvPr>
          <p:cNvPicPr>
            <a:picLocks noGrp="1" noChangeAspect="1"/>
          </p:cNvPicPr>
          <p:nvPr>
            <p:ph idx="1"/>
          </p:nvPr>
        </p:nvPicPr>
        <p:blipFill>
          <a:blip r:embed="rId2"/>
          <a:stretch>
            <a:fillRect/>
          </a:stretch>
        </p:blipFill>
        <p:spPr>
          <a:xfrm>
            <a:off x="5289720" y="2405849"/>
            <a:ext cx="6482070" cy="3311370"/>
          </a:xfrm>
          <a:prstGeom prst="rect">
            <a:avLst/>
          </a:prstGeom>
        </p:spPr>
      </p:pic>
      <p:sp>
        <p:nvSpPr>
          <p:cNvPr id="4" name="Text Placeholder 3">
            <a:extLst>
              <a:ext uri="{FF2B5EF4-FFF2-40B4-BE49-F238E27FC236}">
                <a16:creationId xmlns:a16="http://schemas.microsoft.com/office/drawing/2014/main" id="{C418EFD2-87C7-488A-905B-02DBC66655FF}"/>
              </a:ext>
            </a:extLst>
          </p:cNvPr>
          <p:cNvSpPr>
            <a:spLocks noGrp="1"/>
          </p:cNvSpPr>
          <p:nvPr>
            <p:ph type="body" sz="half" idx="2"/>
          </p:nvPr>
        </p:nvSpPr>
        <p:spPr/>
        <p:txBody>
          <a:bodyPr/>
          <a:lstStyle/>
          <a:p>
            <a:r>
              <a:rPr lang="en-IN" dirty="0"/>
              <a:t>.</a:t>
            </a:r>
          </a:p>
          <a:p>
            <a:endParaRPr lang="en-IN" dirty="0"/>
          </a:p>
          <a:p>
            <a:endParaRPr lang="en-IN" dirty="0"/>
          </a:p>
          <a:p>
            <a:endParaRPr lang="en-IN" dirty="0"/>
          </a:p>
          <a:p>
            <a:endParaRPr lang="en-IN" dirty="0"/>
          </a:p>
          <a:p>
            <a:r>
              <a:rPr lang="en-IN" dirty="0"/>
              <a:t>It is evident form the analysis that smokers spent way more than non smokers for health care charges.</a:t>
            </a:r>
          </a:p>
        </p:txBody>
      </p:sp>
    </p:spTree>
    <p:extLst>
      <p:ext uri="{BB962C8B-B14F-4D97-AF65-F5344CB8AC3E}">
        <p14:creationId xmlns:p14="http://schemas.microsoft.com/office/powerpoint/2010/main" val="69382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DCEC5-CC47-44E7-9552-91ADE3994092}"/>
              </a:ext>
            </a:extLst>
          </p:cNvPr>
          <p:cNvSpPr>
            <a:spLocks noGrp="1"/>
          </p:cNvSpPr>
          <p:nvPr>
            <p:ph type="title"/>
          </p:nvPr>
        </p:nvSpPr>
        <p:spPr/>
        <p:txBody>
          <a:bodyPr>
            <a:normAutofit/>
          </a:bodyPr>
          <a:lstStyle/>
          <a:p>
            <a:r>
              <a:rPr lang="en-IN" sz="2800" dirty="0">
                <a:latin typeface="Arial" panose="020B0604020202020204" pitchFamily="34" charset="0"/>
                <a:cs typeface="Arial" panose="020B0604020202020204" pitchFamily="34" charset="0"/>
              </a:rPr>
              <a:t>Number of smokers in men and women.</a:t>
            </a:r>
          </a:p>
        </p:txBody>
      </p:sp>
      <p:pic>
        <p:nvPicPr>
          <p:cNvPr id="5" name="Content Placeholder 4">
            <a:extLst>
              <a:ext uri="{FF2B5EF4-FFF2-40B4-BE49-F238E27FC236}">
                <a16:creationId xmlns:a16="http://schemas.microsoft.com/office/drawing/2014/main" id="{CA780F6F-552A-4C92-9FD5-8931847654CA}"/>
              </a:ext>
            </a:extLst>
          </p:cNvPr>
          <p:cNvPicPr>
            <a:picLocks noGrp="1" noChangeAspect="1"/>
          </p:cNvPicPr>
          <p:nvPr>
            <p:ph idx="1"/>
          </p:nvPr>
        </p:nvPicPr>
        <p:blipFill>
          <a:blip r:embed="rId2"/>
          <a:stretch>
            <a:fillRect/>
          </a:stretch>
        </p:blipFill>
        <p:spPr>
          <a:xfrm>
            <a:off x="5620806" y="1727484"/>
            <a:ext cx="5208187" cy="4471419"/>
          </a:xfrm>
          <a:prstGeom prst="rect">
            <a:avLst/>
          </a:prstGeom>
        </p:spPr>
      </p:pic>
      <p:sp>
        <p:nvSpPr>
          <p:cNvPr id="4" name="Text Placeholder 3">
            <a:extLst>
              <a:ext uri="{FF2B5EF4-FFF2-40B4-BE49-F238E27FC236}">
                <a16:creationId xmlns:a16="http://schemas.microsoft.com/office/drawing/2014/main" id="{DBA840B2-3C60-4C6B-A2BB-8B89CE7F2F4C}"/>
              </a:ext>
            </a:extLst>
          </p:cNvPr>
          <p:cNvSpPr>
            <a:spLocks noGrp="1"/>
          </p:cNvSpPr>
          <p:nvPr>
            <p:ph type="body" sz="half" idx="2"/>
          </p:nvPr>
        </p:nvSpPr>
        <p:spPr/>
        <p:txBody>
          <a:bodyPr/>
          <a:lstStyle/>
          <a:p>
            <a:endParaRPr lang="en-IN" dirty="0"/>
          </a:p>
          <a:p>
            <a:endParaRPr lang="en-IN" dirty="0"/>
          </a:p>
          <a:p>
            <a:endParaRPr lang="en-IN" dirty="0"/>
          </a:p>
          <a:p>
            <a:endParaRPr lang="en-IN" dirty="0"/>
          </a:p>
          <a:p>
            <a:r>
              <a:rPr lang="en-IN" dirty="0"/>
              <a:t>From the bar graph , it is clearly evident that number of combined smokers in both men and women are very high as compared to non smokers in both cases.</a:t>
            </a:r>
          </a:p>
        </p:txBody>
      </p:sp>
    </p:spTree>
    <p:extLst>
      <p:ext uri="{BB962C8B-B14F-4D97-AF65-F5344CB8AC3E}">
        <p14:creationId xmlns:p14="http://schemas.microsoft.com/office/powerpoint/2010/main" val="3180625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3E635-6BE4-4AF2-9139-5F0C9D3E824A}"/>
              </a:ext>
            </a:extLst>
          </p:cNvPr>
          <p:cNvSpPr>
            <a:spLocks noGrp="1"/>
          </p:cNvSpPr>
          <p:nvPr>
            <p:ph type="title"/>
          </p:nvPr>
        </p:nvSpPr>
        <p:spPr/>
        <p:txBody>
          <a:bodyPr>
            <a:normAutofit/>
          </a:bodyPr>
          <a:lstStyle/>
          <a:p>
            <a:r>
              <a:rPr lang="en-IN" sz="2800" dirty="0">
                <a:latin typeface="Arial" panose="020B0604020202020204" pitchFamily="34" charset="0"/>
                <a:cs typeface="Arial" panose="020B0604020202020204" pitchFamily="34" charset="0"/>
              </a:rPr>
              <a:t>Charges spend by Women vs Men on the basis of smoking</a:t>
            </a:r>
          </a:p>
        </p:txBody>
      </p:sp>
      <p:pic>
        <p:nvPicPr>
          <p:cNvPr id="5" name="Content Placeholder 4">
            <a:extLst>
              <a:ext uri="{FF2B5EF4-FFF2-40B4-BE49-F238E27FC236}">
                <a16:creationId xmlns:a16="http://schemas.microsoft.com/office/drawing/2014/main" id="{EAC95F4F-20E9-4B92-8560-E3D7E42E847A}"/>
              </a:ext>
            </a:extLst>
          </p:cNvPr>
          <p:cNvPicPr>
            <a:picLocks noGrp="1" noChangeAspect="1"/>
          </p:cNvPicPr>
          <p:nvPr>
            <p:ph idx="1"/>
          </p:nvPr>
        </p:nvPicPr>
        <p:blipFill>
          <a:blip r:embed="rId2"/>
          <a:stretch>
            <a:fillRect/>
          </a:stretch>
        </p:blipFill>
        <p:spPr>
          <a:xfrm>
            <a:off x="5671689" y="1397569"/>
            <a:ext cx="5017643" cy="4471419"/>
          </a:xfrm>
          <a:prstGeom prst="rect">
            <a:avLst/>
          </a:prstGeom>
        </p:spPr>
      </p:pic>
      <p:sp>
        <p:nvSpPr>
          <p:cNvPr id="4" name="Text Placeholder 3">
            <a:extLst>
              <a:ext uri="{FF2B5EF4-FFF2-40B4-BE49-F238E27FC236}">
                <a16:creationId xmlns:a16="http://schemas.microsoft.com/office/drawing/2014/main" id="{B057E4F4-1F86-4E02-8AEA-44CB9A449D1E}"/>
              </a:ext>
            </a:extLst>
          </p:cNvPr>
          <p:cNvSpPr>
            <a:spLocks noGrp="1"/>
          </p:cNvSpPr>
          <p:nvPr>
            <p:ph type="body" sz="half" idx="2"/>
          </p:nvPr>
        </p:nvSpPr>
        <p:spPr/>
        <p:txBody>
          <a:bodyPr/>
          <a:lstStyle/>
          <a:p>
            <a:endParaRPr lang="en-IN" dirty="0"/>
          </a:p>
          <a:p>
            <a:endParaRPr lang="en-IN" dirty="0"/>
          </a:p>
          <a:p>
            <a:endParaRPr lang="en-IN" dirty="0"/>
          </a:p>
          <a:p>
            <a:endParaRPr lang="en-IN" dirty="0"/>
          </a:p>
          <a:p>
            <a:r>
              <a:rPr lang="en-IN" dirty="0"/>
              <a:t>Let’s see how much smokers and non smokers based on gender are spending on healthcare charges</a:t>
            </a:r>
          </a:p>
          <a:p>
            <a:endParaRPr lang="en-IN" dirty="0"/>
          </a:p>
          <a:p>
            <a:r>
              <a:rPr lang="en-IN" dirty="0"/>
              <a:t>We can see the smokers in both categories are spending more than non smokers.</a:t>
            </a:r>
          </a:p>
        </p:txBody>
      </p:sp>
    </p:spTree>
    <p:extLst>
      <p:ext uri="{BB962C8B-B14F-4D97-AF65-F5344CB8AC3E}">
        <p14:creationId xmlns:p14="http://schemas.microsoft.com/office/powerpoint/2010/main" val="3912531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7C605-E2FC-4639-8A25-CFA73F1247DB}"/>
              </a:ext>
            </a:extLst>
          </p:cNvPr>
          <p:cNvSpPr>
            <a:spLocks noGrp="1"/>
          </p:cNvSpPr>
          <p:nvPr>
            <p:ph type="title"/>
          </p:nvPr>
        </p:nvSpPr>
        <p:spPr/>
        <p:txBody>
          <a:bodyPr>
            <a:normAutofit/>
          </a:bodyPr>
          <a:lstStyle/>
          <a:p>
            <a:r>
              <a:rPr lang="en-IN" sz="2800" dirty="0">
                <a:latin typeface="Arial" panose="020B0604020202020204" pitchFamily="34" charset="0"/>
                <a:cs typeface="Arial" panose="020B0604020202020204" pitchFamily="34" charset="0"/>
              </a:rPr>
              <a:t>How is age related to charges?</a:t>
            </a:r>
          </a:p>
        </p:txBody>
      </p:sp>
      <p:sp>
        <p:nvSpPr>
          <p:cNvPr id="4" name="Text Placeholder 3">
            <a:extLst>
              <a:ext uri="{FF2B5EF4-FFF2-40B4-BE49-F238E27FC236}">
                <a16:creationId xmlns:a16="http://schemas.microsoft.com/office/drawing/2014/main" id="{7624D032-11F2-4FB8-96B6-8971BBFE89EE}"/>
              </a:ext>
            </a:extLst>
          </p:cNvPr>
          <p:cNvSpPr>
            <a:spLocks noGrp="1"/>
          </p:cNvSpPr>
          <p:nvPr>
            <p:ph type="body" sz="half" idx="2"/>
          </p:nvPr>
        </p:nvSpPr>
        <p:spPr/>
        <p:txBody>
          <a:bodyPr/>
          <a:lstStyle/>
          <a:p>
            <a:endParaRPr lang="en-IN" dirty="0"/>
          </a:p>
          <a:p>
            <a:endParaRPr lang="en-IN" dirty="0"/>
          </a:p>
          <a:p>
            <a:endParaRPr lang="en-IN" dirty="0"/>
          </a:p>
          <a:p>
            <a:endParaRPr lang="en-IN" dirty="0"/>
          </a:p>
          <a:p>
            <a:r>
              <a:rPr lang="en-IN" dirty="0"/>
              <a:t>Trying to form a clear picture of how charges vary with age. Analysing the figure , a clear result cannot be drawn because at every particular age there are people with high medical charges and low medical charges. One reason could be ‘Smoking’.</a:t>
            </a:r>
          </a:p>
        </p:txBody>
      </p:sp>
      <p:pic>
        <p:nvPicPr>
          <p:cNvPr id="8" name="Content Placeholder 7">
            <a:extLst>
              <a:ext uri="{FF2B5EF4-FFF2-40B4-BE49-F238E27FC236}">
                <a16:creationId xmlns:a16="http://schemas.microsoft.com/office/drawing/2014/main" id="{47B63495-1DE6-4E05-BA72-A05299FCADD7}"/>
              </a:ext>
            </a:extLst>
          </p:cNvPr>
          <p:cNvPicPr>
            <a:picLocks noGrp="1" noChangeAspect="1"/>
          </p:cNvPicPr>
          <p:nvPr>
            <p:ph idx="1"/>
          </p:nvPr>
        </p:nvPicPr>
        <p:blipFill>
          <a:blip r:embed="rId2"/>
          <a:stretch>
            <a:fillRect/>
          </a:stretch>
        </p:blipFill>
        <p:spPr>
          <a:xfrm>
            <a:off x="5785872" y="2362629"/>
            <a:ext cx="4966832" cy="3201129"/>
          </a:xfrm>
          <a:prstGeom prst="rect">
            <a:avLst/>
          </a:prstGeom>
        </p:spPr>
      </p:pic>
    </p:spTree>
    <p:extLst>
      <p:ext uri="{BB962C8B-B14F-4D97-AF65-F5344CB8AC3E}">
        <p14:creationId xmlns:p14="http://schemas.microsoft.com/office/powerpoint/2010/main" val="1961328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CD8F5-FF00-4FA8-A064-A9F904D16BB4}"/>
              </a:ext>
            </a:extLst>
          </p:cNvPr>
          <p:cNvSpPr>
            <a:spLocks noGrp="1"/>
          </p:cNvSpPr>
          <p:nvPr>
            <p:ph type="title"/>
          </p:nvPr>
        </p:nvSpPr>
        <p:spPr>
          <a:xfrm>
            <a:off x="839788" y="448323"/>
            <a:ext cx="3932237" cy="1600200"/>
          </a:xfrm>
        </p:spPr>
        <p:txBody>
          <a:bodyPr>
            <a:normAutofit/>
          </a:bodyPr>
          <a:lstStyle/>
          <a:p>
            <a:r>
              <a:rPr lang="en-IN" sz="2800" dirty="0">
                <a:latin typeface="Arial" panose="020B0604020202020204" pitchFamily="34" charset="0"/>
                <a:cs typeface="Arial" panose="020B0604020202020204" pitchFamily="34" charset="0"/>
              </a:rPr>
              <a:t>Analyse number of smokers at age 25 and below.</a:t>
            </a:r>
          </a:p>
        </p:txBody>
      </p:sp>
      <p:pic>
        <p:nvPicPr>
          <p:cNvPr id="5" name="Content Placeholder 4">
            <a:extLst>
              <a:ext uri="{FF2B5EF4-FFF2-40B4-BE49-F238E27FC236}">
                <a16:creationId xmlns:a16="http://schemas.microsoft.com/office/drawing/2014/main" id="{23831B4E-B199-48A9-9828-E6A62517C964}"/>
              </a:ext>
            </a:extLst>
          </p:cNvPr>
          <p:cNvPicPr>
            <a:picLocks noGrp="1" noChangeAspect="1"/>
          </p:cNvPicPr>
          <p:nvPr>
            <p:ph idx="1"/>
          </p:nvPr>
        </p:nvPicPr>
        <p:blipFill>
          <a:blip r:embed="rId2"/>
          <a:stretch>
            <a:fillRect/>
          </a:stretch>
        </p:blipFill>
        <p:spPr>
          <a:xfrm>
            <a:off x="5619507" y="1727484"/>
            <a:ext cx="5246295" cy="4471419"/>
          </a:xfrm>
          <a:prstGeom prst="rect">
            <a:avLst/>
          </a:prstGeom>
        </p:spPr>
      </p:pic>
      <p:sp>
        <p:nvSpPr>
          <p:cNvPr id="4" name="Text Placeholder 3">
            <a:extLst>
              <a:ext uri="{FF2B5EF4-FFF2-40B4-BE49-F238E27FC236}">
                <a16:creationId xmlns:a16="http://schemas.microsoft.com/office/drawing/2014/main" id="{06E44EC5-74FA-40AE-BA99-3AC7585B18CB}"/>
              </a:ext>
            </a:extLst>
          </p:cNvPr>
          <p:cNvSpPr>
            <a:spLocks noGrp="1"/>
          </p:cNvSpPr>
          <p:nvPr>
            <p:ph type="body" sz="half" idx="2"/>
          </p:nvPr>
        </p:nvSpPr>
        <p:spPr/>
        <p:txBody>
          <a:bodyPr/>
          <a:lstStyle/>
          <a:p>
            <a:endParaRPr lang="en-IN" dirty="0"/>
          </a:p>
          <a:p>
            <a:endParaRPr lang="en-IN" dirty="0"/>
          </a:p>
          <a:p>
            <a:endParaRPr lang="en-IN" dirty="0"/>
          </a:p>
          <a:p>
            <a:endParaRPr lang="en-IN" dirty="0"/>
          </a:p>
          <a:p>
            <a:endParaRPr lang="en-IN" dirty="0"/>
          </a:p>
          <a:p>
            <a:r>
              <a:rPr lang="en-IN" dirty="0"/>
              <a:t>The above data is indicative that smokers at fairly young ages are more as compared to non smokers. Let us try to derive some more data from this result and see how charges spent varies.</a:t>
            </a:r>
          </a:p>
        </p:txBody>
      </p:sp>
    </p:spTree>
    <p:extLst>
      <p:ext uri="{BB962C8B-B14F-4D97-AF65-F5344CB8AC3E}">
        <p14:creationId xmlns:p14="http://schemas.microsoft.com/office/powerpoint/2010/main" val="3098093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TotalTime>
  <Words>698</Words>
  <Application>Microsoft Office PowerPoint</Application>
  <PresentationFormat>Widescreen</PresentationFormat>
  <Paragraphs>147</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Data Analysis</vt:lpstr>
      <vt:lpstr>Problem Statement</vt:lpstr>
      <vt:lpstr>Visualizing the data (First 4 rows of the data)</vt:lpstr>
      <vt:lpstr>Checking the correlation of various attributes with ‘Charges’.</vt:lpstr>
      <vt:lpstr>Analysing the distribution of smokers vs non-smokers with charges spent.</vt:lpstr>
      <vt:lpstr>Number of smokers in men and women.</vt:lpstr>
      <vt:lpstr>Charges spend by Women vs Men on the basis of smoking</vt:lpstr>
      <vt:lpstr>How is age related to charges?</vt:lpstr>
      <vt:lpstr>Analyse number of smokers at age 25 and below.</vt:lpstr>
      <vt:lpstr>Determining how smoking is related to charges in different age groups.</vt:lpstr>
      <vt:lpstr>How strongly is BMI related to charges spent.</vt:lpstr>
      <vt:lpstr>Relationship between BMI and AGE VS Charges </vt:lpstr>
      <vt:lpstr>Relationship between SMOKING/NO-SMOKING and BMI VS Charges </vt:lpstr>
      <vt:lpstr>Training the model</vt:lpstr>
      <vt:lpstr>Does region have any impact on charges?</vt:lpstr>
      <vt:lpstr>Is sex related to charges?</vt:lpstr>
      <vt:lpstr>Types of models</vt:lpstr>
      <vt:lpstr>Simple Linear Model</vt:lpstr>
      <vt:lpstr>Polynomial Regression</vt:lpstr>
      <vt:lpstr>Regularized Polynomial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dc:title>
  <dc:creator>Akshat Thakur</dc:creator>
  <cp:lastModifiedBy>Akshat Thakur</cp:lastModifiedBy>
  <cp:revision>22</cp:revision>
  <dcterms:created xsi:type="dcterms:W3CDTF">2020-04-11T08:39:00Z</dcterms:created>
  <dcterms:modified xsi:type="dcterms:W3CDTF">2020-04-20T15:36:46Z</dcterms:modified>
</cp:coreProperties>
</file>