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65" r:id="rId8"/>
    <p:sldId id="268" r:id="rId9"/>
    <p:sldId id="269" r:id="rId10"/>
    <p:sldId id="273" r:id="rId11"/>
    <p:sldId id="274" r:id="rId12"/>
    <p:sldId id="276" r:id="rId13"/>
    <p:sldId id="278" r:id="rId14"/>
    <p:sldId id="270" r:id="rId15"/>
    <p:sldId id="279" r:id="rId16"/>
    <p:sldId id="280" r:id="rId17"/>
    <p:sldId id="266"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1076"/>
    <a:srgbClr val="8574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4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B7B2A-20B6-E4E1-8586-0C3243837F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930A40-CF77-28DD-BA85-C03DDC2966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6B710F-3241-48D1-28D1-E0FA9F3044D0}"/>
              </a:ext>
            </a:extLst>
          </p:cNvPr>
          <p:cNvSpPr>
            <a:spLocks noGrp="1"/>
          </p:cNvSpPr>
          <p:nvPr>
            <p:ph type="dt" sz="half" idx="10"/>
          </p:nvPr>
        </p:nvSpPr>
        <p:spPr/>
        <p:txBody>
          <a:bodyPr/>
          <a:lstStyle/>
          <a:p>
            <a:fld id="{F19EDB77-F7B8-4F2E-962E-F9AD7C1989CF}" type="datetimeFigureOut">
              <a:rPr lang="en-IN" smtClean="0"/>
              <a:t>02-12-2023</a:t>
            </a:fld>
            <a:endParaRPr lang="en-IN"/>
          </a:p>
        </p:txBody>
      </p:sp>
      <p:sp>
        <p:nvSpPr>
          <p:cNvPr id="5" name="Footer Placeholder 4">
            <a:extLst>
              <a:ext uri="{FF2B5EF4-FFF2-40B4-BE49-F238E27FC236}">
                <a16:creationId xmlns:a16="http://schemas.microsoft.com/office/drawing/2014/main" id="{7DBA2895-1363-7FC2-F4AA-560FFB54E8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A91250-8F57-59E7-E335-CF4BDB5643EA}"/>
              </a:ext>
            </a:extLst>
          </p:cNvPr>
          <p:cNvSpPr>
            <a:spLocks noGrp="1"/>
          </p:cNvSpPr>
          <p:nvPr>
            <p:ph type="sldNum" sz="quarter" idx="12"/>
          </p:nvPr>
        </p:nvSpPr>
        <p:spPr/>
        <p:txBody>
          <a:bodyPr/>
          <a:lstStyle/>
          <a:p>
            <a:fld id="{EC061E43-A078-402C-96B6-82D0C2748323}" type="slidenum">
              <a:rPr lang="en-IN" smtClean="0"/>
              <a:t>‹#›</a:t>
            </a:fld>
            <a:endParaRPr lang="en-IN"/>
          </a:p>
        </p:txBody>
      </p:sp>
    </p:spTree>
    <p:extLst>
      <p:ext uri="{BB962C8B-B14F-4D97-AF65-F5344CB8AC3E}">
        <p14:creationId xmlns:p14="http://schemas.microsoft.com/office/powerpoint/2010/main" val="252135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C4839-D397-C661-43DA-276154FF20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B1FC45-F6BF-741D-1F39-D2CEE089DD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6E6BA3-8154-5435-BF7A-91D9E64C580D}"/>
              </a:ext>
            </a:extLst>
          </p:cNvPr>
          <p:cNvSpPr>
            <a:spLocks noGrp="1"/>
          </p:cNvSpPr>
          <p:nvPr>
            <p:ph type="dt" sz="half" idx="10"/>
          </p:nvPr>
        </p:nvSpPr>
        <p:spPr/>
        <p:txBody>
          <a:bodyPr/>
          <a:lstStyle/>
          <a:p>
            <a:fld id="{F19EDB77-F7B8-4F2E-962E-F9AD7C1989CF}" type="datetimeFigureOut">
              <a:rPr lang="en-IN" smtClean="0"/>
              <a:t>02-12-2023</a:t>
            </a:fld>
            <a:endParaRPr lang="en-IN"/>
          </a:p>
        </p:txBody>
      </p:sp>
      <p:sp>
        <p:nvSpPr>
          <p:cNvPr id="5" name="Footer Placeholder 4">
            <a:extLst>
              <a:ext uri="{FF2B5EF4-FFF2-40B4-BE49-F238E27FC236}">
                <a16:creationId xmlns:a16="http://schemas.microsoft.com/office/drawing/2014/main" id="{699DF80F-95D5-31B1-8099-5CE5C54AD1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08F6CD-A951-56E0-E1C4-29CF19E6374B}"/>
              </a:ext>
            </a:extLst>
          </p:cNvPr>
          <p:cNvSpPr>
            <a:spLocks noGrp="1"/>
          </p:cNvSpPr>
          <p:nvPr>
            <p:ph type="sldNum" sz="quarter" idx="12"/>
          </p:nvPr>
        </p:nvSpPr>
        <p:spPr/>
        <p:txBody>
          <a:bodyPr/>
          <a:lstStyle/>
          <a:p>
            <a:fld id="{EC061E43-A078-402C-96B6-82D0C2748323}" type="slidenum">
              <a:rPr lang="en-IN" smtClean="0"/>
              <a:t>‹#›</a:t>
            </a:fld>
            <a:endParaRPr lang="en-IN"/>
          </a:p>
        </p:txBody>
      </p:sp>
    </p:spTree>
    <p:extLst>
      <p:ext uri="{BB962C8B-B14F-4D97-AF65-F5344CB8AC3E}">
        <p14:creationId xmlns:p14="http://schemas.microsoft.com/office/powerpoint/2010/main" val="1119716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9F9C5E-27B7-6C71-1FDA-AADF78491A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2A00E5-1D4C-20DC-9526-81C70E79DC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286E28-AB91-9F89-BDC4-96F12F25065C}"/>
              </a:ext>
            </a:extLst>
          </p:cNvPr>
          <p:cNvSpPr>
            <a:spLocks noGrp="1"/>
          </p:cNvSpPr>
          <p:nvPr>
            <p:ph type="dt" sz="half" idx="10"/>
          </p:nvPr>
        </p:nvSpPr>
        <p:spPr/>
        <p:txBody>
          <a:bodyPr/>
          <a:lstStyle/>
          <a:p>
            <a:fld id="{F19EDB77-F7B8-4F2E-962E-F9AD7C1989CF}" type="datetimeFigureOut">
              <a:rPr lang="en-IN" smtClean="0"/>
              <a:t>02-12-2023</a:t>
            </a:fld>
            <a:endParaRPr lang="en-IN"/>
          </a:p>
        </p:txBody>
      </p:sp>
      <p:sp>
        <p:nvSpPr>
          <p:cNvPr id="5" name="Footer Placeholder 4">
            <a:extLst>
              <a:ext uri="{FF2B5EF4-FFF2-40B4-BE49-F238E27FC236}">
                <a16:creationId xmlns:a16="http://schemas.microsoft.com/office/drawing/2014/main" id="{3C12F8FD-1453-9BAA-51E6-C119FBD126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500F85-CBF4-C05D-E7F0-73E272AA20C6}"/>
              </a:ext>
            </a:extLst>
          </p:cNvPr>
          <p:cNvSpPr>
            <a:spLocks noGrp="1"/>
          </p:cNvSpPr>
          <p:nvPr>
            <p:ph type="sldNum" sz="quarter" idx="12"/>
          </p:nvPr>
        </p:nvSpPr>
        <p:spPr/>
        <p:txBody>
          <a:bodyPr/>
          <a:lstStyle/>
          <a:p>
            <a:fld id="{EC061E43-A078-402C-96B6-82D0C2748323}" type="slidenum">
              <a:rPr lang="en-IN" smtClean="0"/>
              <a:t>‹#›</a:t>
            </a:fld>
            <a:endParaRPr lang="en-IN"/>
          </a:p>
        </p:txBody>
      </p:sp>
    </p:spTree>
    <p:extLst>
      <p:ext uri="{BB962C8B-B14F-4D97-AF65-F5344CB8AC3E}">
        <p14:creationId xmlns:p14="http://schemas.microsoft.com/office/powerpoint/2010/main" val="342175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9753-FF7A-3AC3-081F-5672B4F175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8321B9-FB79-B65D-4E42-A71218A277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D0DA49-ADDD-4AEC-454D-A10AB6F53309}"/>
              </a:ext>
            </a:extLst>
          </p:cNvPr>
          <p:cNvSpPr>
            <a:spLocks noGrp="1"/>
          </p:cNvSpPr>
          <p:nvPr>
            <p:ph type="dt" sz="half" idx="10"/>
          </p:nvPr>
        </p:nvSpPr>
        <p:spPr/>
        <p:txBody>
          <a:bodyPr/>
          <a:lstStyle/>
          <a:p>
            <a:fld id="{F19EDB77-F7B8-4F2E-962E-F9AD7C1989CF}" type="datetimeFigureOut">
              <a:rPr lang="en-IN" smtClean="0"/>
              <a:t>02-12-2023</a:t>
            </a:fld>
            <a:endParaRPr lang="en-IN"/>
          </a:p>
        </p:txBody>
      </p:sp>
      <p:sp>
        <p:nvSpPr>
          <p:cNvPr id="5" name="Footer Placeholder 4">
            <a:extLst>
              <a:ext uri="{FF2B5EF4-FFF2-40B4-BE49-F238E27FC236}">
                <a16:creationId xmlns:a16="http://schemas.microsoft.com/office/drawing/2014/main" id="{DC3C62E6-9347-ECF4-FA1C-15DF8A6941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EE4B04-9AAF-DD36-2139-7E724485A0E6}"/>
              </a:ext>
            </a:extLst>
          </p:cNvPr>
          <p:cNvSpPr>
            <a:spLocks noGrp="1"/>
          </p:cNvSpPr>
          <p:nvPr>
            <p:ph type="sldNum" sz="quarter" idx="12"/>
          </p:nvPr>
        </p:nvSpPr>
        <p:spPr/>
        <p:txBody>
          <a:bodyPr/>
          <a:lstStyle/>
          <a:p>
            <a:fld id="{EC061E43-A078-402C-96B6-82D0C2748323}" type="slidenum">
              <a:rPr lang="en-IN" smtClean="0"/>
              <a:t>‹#›</a:t>
            </a:fld>
            <a:endParaRPr lang="en-IN"/>
          </a:p>
        </p:txBody>
      </p:sp>
    </p:spTree>
    <p:extLst>
      <p:ext uri="{BB962C8B-B14F-4D97-AF65-F5344CB8AC3E}">
        <p14:creationId xmlns:p14="http://schemas.microsoft.com/office/powerpoint/2010/main" val="3841207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58EB0-55A1-A080-A834-3A2FC7651E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341171-B005-4A0D-0E68-50A1EC7BBF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8CCDF1-CA03-2622-54A1-FCF72C74424E}"/>
              </a:ext>
            </a:extLst>
          </p:cNvPr>
          <p:cNvSpPr>
            <a:spLocks noGrp="1"/>
          </p:cNvSpPr>
          <p:nvPr>
            <p:ph type="dt" sz="half" idx="10"/>
          </p:nvPr>
        </p:nvSpPr>
        <p:spPr/>
        <p:txBody>
          <a:bodyPr/>
          <a:lstStyle/>
          <a:p>
            <a:fld id="{F19EDB77-F7B8-4F2E-962E-F9AD7C1989CF}" type="datetimeFigureOut">
              <a:rPr lang="en-IN" smtClean="0"/>
              <a:t>02-12-2023</a:t>
            </a:fld>
            <a:endParaRPr lang="en-IN"/>
          </a:p>
        </p:txBody>
      </p:sp>
      <p:sp>
        <p:nvSpPr>
          <p:cNvPr id="5" name="Footer Placeholder 4">
            <a:extLst>
              <a:ext uri="{FF2B5EF4-FFF2-40B4-BE49-F238E27FC236}">
                <a16:creationId xmlns:a16="http://schemas.microsoft.com/office/drawing/2014/main" id="{BB7431AC-01F1-6AC3-EACE-C0880D8C4E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197B6E-D43A-B6CD-EE56-5209043516AE}"/>
              </a:ext>
            </a:extLst>
          </p:cNvPr>
          <p:cNvSpPr>
            <a:spLocks noGrp="1"/>
          </p:cNvSpPr>
          <p:nvPr>
            <p:ph type="sldNum" sz="quarter" idx="12"/>
          </p:nvPr>
        </p:nvSpPr>
        <p:spPr/>
        <p:txBody>
          <a:bodyPr/>
          <a:lstStyle/>
          <a:p>
            <a:fld id="{EC061E43-A078-402C-96B6-82D0C2748323}" type="slidenum">
              <a:rPr lang="en-IN" smtClean="0"/>
              <a:t>‹#›</a:t>
            </a:fld>
            <a:endParaRPr lang="en-IN"/>
          </a:p>
        </p:txBody>
      </p:sp>
    </p:spTree>
    <p:extLst>
      <p:ext uri="{BB962C8B-B14F-4D97-AF65-F5344CB8AC3E}">
        <p14:creationId xmlns:p14="http://schemas.microsoft.com/office/powerpoint/2010/main" val="974248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95DE-4F84-87E1-8280-3EE5599413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5F287F-025A-88FE-46B3-199680FF9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9D8C64-78E7-2C69-117E-253E68F460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9F55CF-3A67-6AA2-F994-161A5A893678}"/>
              </a:ext>
            </a:extLst>
          </p:cNvPr>
          <p:cNvSpPr>
            <a:spLocks noGrp="1"/>
          </p:cNvSpPr>
          <p:nvPr>
            <p:ph type="dt" sz="half" idx="10"/>
          </p:nvPr>
        </p:nvSpPr>
        <p:spPr/>
        <p:txBody>
          <a:bodyPr/>
          <a:lstStyle/>
          <a:p>
            <a:fld id="{F19EDB77-F7B8-4F2E-962E-F9AD7C1989CF}" type="datetimeFigureOut">
              <a:rPr lang="en-IN" smtClean="0"/>
              <a:t>02-12-2023</a:t>
            </a:fld>
            <a:endParaRPr lang="en-IN"/>
          </a:p>
        </p:txBody>
      </p:sp>
      <p:sp>
        <p:nvSpPr>
          <p:cNvPr id="6" name="Footer Placeholder 5">
            <a:extLst>
              <a:ext uri="{FF2B5EF4-FFF2-40B4-BE49-F238E27FC236}">
                <a16:creationId xmlns:a16="http://schemas.microsoft.com/office/drawing/2014/main" id="{05479E3F-12E0-D94B-EA2F-BB4B7E426A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DF2FBA-BB08-AB7B-E42A-19A8059D172C}"/>
              </a:ext>
            </a:extLst>
          </p:cNvPr>
          <p:cNvSpPr>
            <a:spLocks noGrp="1"/>
          </p:cNvSpPr>
          <p:nvPr>
            <p:ph type="sldNum" sz="quarter" idx="12"/>
          </p:nvPr>
        </p:nvSpPr>
        <p:spPr/>
        <p:txBody>
          <a:bodyPr/>
          <a:lstStyle/>
          <a:p>
            <a:fld id="{EC061E43-A078-402C-96B6-82D0C2748323}" type="slidenum">
              <a:rPr lang="en-IN" smtClean="0"/>
              <a:t>‹#›</a:t>
            </a:fld>
            <a:endParaRPr lang="en-IN"/>
          </a:p>
        </p:txBody>
      </p:sp>
    </p:spTree>
    <p:extLst>
      <p:ext uri="{BB962C8B-B14F-4D97-AF65-F5344CB8AC3E}">
        <p14:creationId xmlns:p14="http://schemas.microsoft.com/office/powerpoint/2010/main" val="3962106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8DCC1-DD3A-64CF-82F1-7A8BE4E970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53D745-771C-3D06-FAF2-83A6068829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6A9E24-211E-3AC8-A355-A9E7A4B963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FAB031-0D32-8088-2889-9262B81DF5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6B339C-FB30-C536-7B3D-E29323ABA7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5C8F23-0A5E-A514-1668-DEA3B1448F57}"/>
              </a:ext>
            </a:extLst>
          </p:cNvPr>
          <p:cNvSpPr>
            <a:spLocks noGrp="1"/>
          </p:cNvSpPr>
          <p:nvPr>
            <p:ph type="dt" sz="half" idx="10"/>
          </p:nvPr>
        </p:nvSpPr>
        <p:spPr/>
        <p:txBody>
          <a:bodyPr/>
          <a:lstStyle/>
          <a:p>
            <a:fld id="{F19EDB77-F7B8-4F2E-962E-F9AD7C1989CF}" type="datetimeFigureOut">
              <a:rPr lang="en-IN" smtClean="0"/>
              <a:t>02-12-2023</a:t>
            </a:fld>
            <a:endParaRPr lang="en-IN"/>
          </a:p>
        </p:txBody>
      </p:sp>
      <p:sp>
        <p:nvSpPr>
          <p:cNvPr id="8" name="Footer Placeholder 7">
            <a:extLst>
              <a:ext uri="{FF2B5EF4-FFF2-40B4-BE49-F238E27FC236}">
                <a16:creationId xmlns:a16="http://schemas.microsoft.com/office/drawing/2014/main" id="{1DF74939-4C22-AFAA-DE9E-CC8335820A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C2D63F-4FDD-CBC7-1A66-CE5BB2112F93}"/>
              </a:ext>
            </a:extLst>
          </p:cNvPr>
          <p:cNvSpPr>
            <a:spLocks noGrp="1"/>
          </p:cNvSpPr>
          <p:nvPr>
            <p:ph type="sldNum" sz="quarter" idx="12"/>
          </p:nvPr>
        </p:nvSpPr>
        <p:spPr/>
        <p:txBody>
          <a:bodyPr/>
          <a:lstStyle/>
          <a:p>
            <a:fld id="{EC061E43-A078-402C-96B6-82D0C2748323}" type="slidenum">
              <a:rPr lang="en-IN" smtClean="0"/>
              <a:t>‹#›</a:t>
            </a:fld>
            <a:endParaRPr lang="en-IN"/>
          </a:p>
        </p:txBody>
      </p:sp>
    </p:spTree>
    <p:extLst>
      <p:ext uri="{BB962C8B-B14F-4D97-AF65-F5344CB8AC3E}">
        <p14:creationId xmlns:p14="http://schemas.microsoft.com/office/powerpoint/2010/main" val="270137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56A4-8341-259A-C945-AC14311A97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286552-658B-71B2-C931-1A740B1F7C15}"/>
              </a:ext>
            </a:extLst>
          </p:cNvPr>
          <p:cNvSpPr>
            <a:spLocks noGrp="1"/>
          </p:cNvSpPr>
          <p:nvPr>
            <p:ph type="dt" sz="half" idx="10"/>
          </p:nvPr>
        </p:nvSpPr>
        <p:spPr/>
        <p:txBody>
          <a:bodyPr/>
          <a:lstStyle/>
          <a:p>
            <a:fld id="{F19EDB77-F7B8-4F2E-962E-F9AD7C1989CF}" type="datetimeFigureOut">
              <a:rPr lang="en-IN" smtClean="0"/>
              <a:t>02-12-2023</a:t>
            </a:fld>
            <a:endParaRPr lang="en-IN"/>
          </a:p>
        </p:txBody>
      </p:sp>
      <p:sp>
        <p:nvSpPr>
          <p:cNvPr id="4" name="Footer Placeholder 3">
            <a:extLst>
              <a:ext uri="{FF2B5EF4-FFF2-40B4-BE49-F238E27FC236}">
                <a16:creationId xmlns:a16="http://schemas.microsoft.com/office/drawing/2014/main" id="{01405D76-D7A3-9E99-EA2C-CEF59E1BC1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C70865-850C-BC56-18D7-76AABEEFA56E}"/>
              </a:ext>
            </a:extLst>
          </p:cNvPr>
          <p:cNvSpPr>
            <a:spLocks noGrp="1"/>
          </p:cNvSpPr>
          <p:nvPr>
            <p:ph type="sldNum" sz="quarter" idx="12"/>
          </p:nvPr>
        </p:nvSpPr>
        <p:spPr/>
        <p:txBody>
          <a:bodyPr/>
          <a:lstStyle/>
          <a:p>
            <a:fld id="{EC061E43-A078-402C-96B6-82D0C2748323}" type="slidenum">
              <a:rPr lang="en-IN" smtClean="0"/>
              <a:t>‹#›</a:t>
            </a:fld>
            <a:endParaRPr lang="en-IN"/>
          </a:p>
        </p:txBody>
      </p:sp>
    </p:spTree>
    <p:extLst>
      <p:ext uri="{BB962C8B-B14F-4D97-AF65-F5344CB8AC3E}">
        <p14:creationId xmlns:p14="http://schemas.microsoft.com/office/powerpoint/2010/main" val="2941681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5EC090-0B21-FA5A-8F84-058B188C5175}"/>
              </a:ext>
            </a:extLst>
          </p:cNvPr>
          <p:cNvSpPr>
            <a:spLocks noGrp="1"/>
          </p:cNvSpPr>
          <p:nvPr>
            <p:ph type="dt" sz="half" idx="10"/>
          </p:nvPr>
        </p:nvSpPr>
        <p:spPr/>
        <p:txBody>
          <a:bodyPr/>
          <a:lstStyle/>
          <a:p>
            <a:fld id="{F19EDB77-F7B8-4F2E-962E-F9AD7C1989CF}" type="datetimeFigureOut">
              <a:rPr lang="en-IN" smtClean="0"/>
              <a:t>02-12-2023</a:t>
            </a:fld>
            <a:endParaRPr lang="en-IN"/>
          </a:p>
        </p:txBody>
      </p:sp>
      <p:sp>
        <p:nvSpPr>
          <p:cNvPr id="3" name="Footer Placeholder 2">
            <a:extLst>
              <a:ext uri="{FF2B5EF4-FFF2-40B4-BE49-F238E27FC236}">
                <a16:creationId xmlns:a16="http://schemas.microsoft.com/office/drawing/2014/main" id="{594620F2-9171-8177-9E0B-33DBBAE322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87164F-445D-077D-7661-07E2DF1A2E98}"/>
              </a:ext>
            </a:extLst>
          </p:cNvPr>
          <p:cNvSpPr>
            <a:spLocks noGrp="1"/>
          </p:cNvSpPr>
          <p:nvPr>
            <p:ph type="sldNum" sz="quarter" idx="12"/>
          </p:nvPr>
        </p:nvSpPr>
        <p:spPr/>
        <p:txBody>
          <a:bodyPr/>
          <a:lstStyle/>
          <a:p>
            <a:fld id="{EC061E43-A078-402C-96B6-82D0C2748323}" type="slidenum">
              <a:rPr lang="en-IN" smtClean="0"/>
              <a:t>‹#›</a:t>
            </a:fld>
            <a:endParaRPr lang="en-IN"/>
          </a:p>
        </p:txBody>
      </p:sp>
    </p:spTree>
    <p:extLst>
      <p:ext uri="{BB962C8B-B14F-4D97-AF65-F5344CB8AC3E}">
        <p14:creationId xmlns:p14="http://schemas.microsoft.com/office/powerpoint/2010/main" val="4270240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A71D3-8CC5-9992-D174-4DF29DDE4E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84DA6D-CA78-5171-D13F-C3476469D3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619D0C-53AD-F925-4D8C-0EDF093477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BAB77-E488-E3F8-B48F-95266228E1D4}"/>
              </a:ext>
            </a:extLst>
          </p:cNvPr>
          <p:cNvSpPr>
            <a:spLocks noGrp="1"/>
          </p:cNvSpPr>
          <p:nvPr>
            <p:ph type="dt" sz="half" idx="10"/>
          </p:nvPr>
        </p:nvSpPr>
        <p:spPr/>
        <p:txBody>
          <a:bodyPr/>
          <a:lstStyle/>
          <a:p>
            <a:fld id="{F19EDB77-F7B8-4F2E-962E-F9AD7C1989CF}" type="datetimeFigureOut">
              <a:rPr lang="en-IN" smtClean="0"/>
              <a:t>02-12-2023</a:t>
            </a:fld>
            <a:endParaRPr lang="en-IN"/>
          </a:p>
        </p:txBody>
      </p:sp>
      <p:sp>
        <p:nvSpPr>
          <p:cNvPr id="6" name="Footer Placeholder 5">
            <a:extLst>
              <a:ext uri="{FF2B5EF4-FFF2-40B4-BE49-F238E27FC236}">
                <a16:creationId xmlns:a16="http://schemas.microsoft.com/office/drawing/2014/main" id="{BFC43E62-E535-544C-7051-57CBB186D1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9516AE-CBF9-D8D4-1AD5-6BC83DA9D8A3}"/>
              </a:ext>
            </a:extLst>
          </p:cNvPr>
          <p:cNvSpPr>
            <a:spLocks noGrp="1"/>
          </p:cNvSpPr>
          <p:nvPr>
            <p:ph type="sldNum" sz="quarter" idx="12"/>
          </p:nvPr>
        </p:nvSpPr>
        <p:spPr/>
        <p:txBody>
          <a:bodyPr/>
          <a:lstStyle/>
          <a:p>
            <a:fld id="{EC061E43-A078-402C-96B6-82D0C2748323}" type="slidenum">
              <a:rPr lang="en-IN" smtClean="0"/>
              <a:t>‹#›</a:t>
            </a:fld>
            <a:endParaRPr lang="en-IN"/>
          </a:p>
        </p:txBody>
      </p:sp>
    </p:spTree>
    <p:extLst>
      <p:ext uri="{BB962C8B-B14F-4D97-AF65-F5344CB8AC3E}">
        <p14:creationId xmlns:p14="http://schemas.microsoft.com/office/powerpoint/2010/main" val="2885130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6836-961B-5849-344D-5EB7CFB901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077571-C2D8-7247-430E-B3E029FA64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BD1CF3-B349-5131-57E6-EC9D699975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2895A2-EA40-5ED9-5C08-2643B9D4EAB7}"/>
              </a:ext>
            </a:extLst>
          </p:cNvPr>
          <p:cNvSpPr>
            <a:spLocks noGrp="1"/>
          </p:cNvSpPr>
          <p:nvPr>
            <p:ph type="dt" sz="half" idx="10"/>
          </p:nvPr>
        </p:nvSpPr>
        <p:spPr/>
        <p:txBody>
          <a:bodyPr/>
          <a:lstStyle/>
          <a:p>
            <a:fld id="{F19EDB77-F7B8-4F2E-962E-F9AD7C1989CF}" type="datetimeFigureOut">
              <a:rPr lang="en-IN" smtClean="0"/>
              <a:t>02-12-2023</a:t>
            </a:fld>
            <a:endParaRPr lang="en-IN"/>
          </a:p>
        </p:txBody>
      </p:sp>
      <p:sp>
        <p:nvSpPr>
          <p:cNvPr id="6" name="Footer Placeholder 5">
            <a:extLst>
              <a:ext uri="{FF2B5EF4-FFF2-40B4-BE49-F238E27FC236}">
                <a16:creationId xmlns:a16="http://schemas.microsoft.com/office/drawing/2014/main" id="{C3038456-A53F-943B-B31E-21881A7CB6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20D3FC-9174-1ECF-7D66-7C2E6369CD38}"/>
              </a:ext>
            </a:extLst>
          </p:cNvPr>
          <p:cNvSpPr>
            <a:spLocks noGrp="1"/>
          </p:cNvSpPr>
          <p:nvPr>
            <p:ph type="sldNum" sz="quarter" idx="12"/>
          </p:nvPr>
        </p:nvSpPr>
        <p:spPr/>
        <p:txBody>
          <a:bodyPr/>
          <a:lstStyle/>
          <a:p>
            <a:fld id="{EC061E43-A078-402C-96B6-82D0C2748323}" type="slidenum">
              <a:rPr lang="en-IN" smtClean="0"/>
              <a:t>‹#›</a:t>
            </a:fld>
            <a:endParaRPr lang="en-IN"/>
          </a:p>
        </p:txBody>
      </p:sp>
    </p:spTree>
    <p:extLst>
      <p:ext uri="{BB962C8B-B14F-4D97-AF65-F5344CB8AC3E}">
        <p14:creationId xmlns:p14="http://schemas.microsoft.com/office/powerpoint/2010/main" val="3433734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562B60-F9B6-66AE-486F-C4B3E3E47E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FD1196-D48C-290C-2DAD-A07A4D8DE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05AD34-0E72-0E29-7112-EE5697279E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EDB77-F7B8-4F2E-962E-F9AD7C1989CF}" type="datetimeFigureOut">
              <a:rPr lang="en-IN" smtClean="0"/>
              <a:t>02-12-2023</a:t>
            </a:fld>
            <a:endParaRPr lang="en-IN"/>
          </a:p>
        </p:txBody>
      </p:sp>
      <p:sp>
        <p:nvSpPr>
          <p:cNvPr id="5" name="Footer Placeholder 4">
            <a:extLst>
              <a:ext uri="{FF2B5EF4-FFF2-40B4-BE49-F238E27FC236}">
                <a16:creationId xmlns:a16="http://schemas.microsoft.com/office/drawing/2014/main" id="{5D0EB61C-42D4-3330-4F5A-3A403B4AA8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108AC1A-E573-88CE-35FC-81E7C4F8B7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61E43-A078-402C-96B6-82D0C2748323}" type="slidenum">
              <a:rPr lang="en-IN" smtClean="0"/>
              <a:t>‹#›</a:t>
            </a:fld>
            <a:endParaRPr lang="en-IN"/>
          </a:p>
        </p:txBody>
      </p:sp>
    </p:spTree>
    <p:extLst>
      <p:ext uri="{BB962C8B-B14F-4D97-AF65-F5344CB8AC3E}">
        <p14:creationId xmlns:p14="http://schemas.microsoft.com/office/powerpoint/2010/main" val="3496838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ncbi.nlm.nih.gov/books/NBK537328/"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usc.grand-challenge.org/FUSeg-2021/" TargetMode="External"/><Relationship Id="rId2" Type="http://schemas.openxmlformats.org/officeDocument/2006/relationships/hyperlink" Target="http://www.medetec.co.uk/files/medetec-image-databases.html"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ncbi.nlm.nih.gov/pmc/articles/PMC968174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8416-3965-302D-63E4-F8D4F6F43F45}"/>
              </a:ext>
            </a:extLst>
          </p:cNvPr>
          <p:cNvSpPr>
            <a:spLocks noGrp="1"/>
          </p:cNvSpPr>
          <p:nvPr>
            <p:ph type="ctrTitle"/>
          </p:nvPr>
        </p:nvSpPr>
        <p:spPr>
          <a:xfrm>
            <a:off x="868217" y="2335681"/>
            <a:ext cx="6003754" cy="2376126"/>
          </a:xfrm>
        </p:spPr>
        <p:txBody>
          <a:bodyPr>
            <a:noAutofit/>
          </a:bodyPr>
          <a:lstStyle/>
          <a:p>
            <a:pPr algn="l"/>
            <a:r>
              <a:rPr lang="en-IN" sz="4000" dirty="0" err="1">
                <a:solidFill>
                  <a:srgbClr val="231076"/>
                </a:solidFill>
                <a:latin typeface="TT Chocolates DemiBold" panose="02000503030000020003" pitchFamily="50" charset="0"/>
              </a:rPr>
              <a:t>DMSNet</a:t>
            </a:r>
            <a:r>
              <a:rPr lang="en-IN" sz="4000" dirty="0">
                <a:solidFill>
                  <a:srgbClr val="231076"/>
                </a:solidFill>
                <a:latin typeface="TT Chocolates DemiBold" panose="02000503030000020003" pitchFamily="50" charset="0"/>
              </a:rPr>
              <a:t> : Dual multi-scale networks for diabetic foot ulcer segmentation using contrastive learning </a:t>
            </a:r>
          </a:p>
        </p:txBody>
      </p:sp>
      <p:sp>
        <p:nvSpPr>
          <p:cNvPr id="3" name="Subtitle 2">
            <a:extLst>
              <a:ext uri="{FF2B5EF4-FFF2-40B4-BE49-F238E27FC236}">
                <a16:creationId xmlns:a16="http://schemas.microsoft.com/office/drawing/2014/main" id="{17B41C8A-574A-1852-8F3B-8B7110D7E48C}"/>
              </a:ext>
            </a:extLst>
          </p:cNvPr>
          <p:cNvSpPr>
            <a:spLocks noGrp="1"/>
          </p:cNvSpPr>
          <p:nvPr>
            <p:ph type="subTitle" idx="1"/>
          </p:nvPr>
        </p:nvSpPr>
        <p:spPr>
          <a:xfrm>
            <a:off x="960580" y="5283055"/>
            <a:ext cx="5911391" cy="452582"/>
          </a:xfrm>
          <a:solidFill>
            <a:srgbClr val="002060"/>
          </a:solidFill>
        </p:spPr>
        <p:txBody>
          <a:bodyPr>
            <a:normAutofit/>
          </a:bodyPr>
          <a:lstStyle/>
          <a:p>
            <a:r>
              <a:rPr lang="en-IN" dirty="0">
                <a:solidFill>
                  <a:schemeClr val="bg1"/>
                </a:solidFill>
              </a:rPr>
              <a:t>Presented by Akshat Dhamale (20BAI1308)</a:t>
            </a:r>
          </a:p>
        </p:txBody>
      </p:sp>
      <p:pic>
        <p:nvPicPr>
          <p:cNvPr id="7" name="Picture 6">
            <a:extLst>
              <a:ext uri="{FF2B5EF4-FFF2-40B4-BE49-F238E27FC236}">
                <a16:creationId xmlns:a16="http://schemas.microsoft.com/office/drawing/2014/main" id="{FA282854-ED2E-ACB6-A935-17D81EA5F2E5}"/>
              </a:ext>
            </a:extLst>
          </p:cNvPr>
          <p:cNvPicPr>
            <a:picLocks noChangeAspect="1"/>
          </p:cNvPicPr>
          <p:nvPr/>
        </p:nvPicPr>
        <p:blipFill rotWithShape="1">
          <a:blip r:embed="rId2">
            <a:extLst>
              <a:ext uri="{28A0092B-C50C-407E-A947-70E740481C1C}">
                <a14:useLocalDpi xmlns:a14="http://schemas.microsoft.com/office/drawing/2010/main" val="0"/>
              </a:ext>
            </a:extLst>
          </a:blip>
          <a:srcRect l="28874"/>
          <a:stretch/>
        </p:blipFill>
        <p:spPr>
          <a:xfrm>
            <a:off x="7261411" y="0"/>
            <a:ext cx="7149005" cy="6858000"/>
          </a:xfrm>
          <a:prstGeom prst="rect">
            <a:avLst/>
          </a:prstGeom>
        </p:spPr>
      </p:pic>
      <p:sp>
        <p:nvSpPr>
          <p:cNvPr id="4" name="Subtitle 2">
            <a:extLst>
              <a:ext uri="{FF2B5EF4-FFF2-40B4-BE49-F238E27FC236}">
                <a16:creationId xmlns:a16="http://schemas.microsoft.com/office/drawing/2014/main" id="{033832CF-B451-38A7-A458-D69CAFF3287E}"/>
              </a:ext>
            </a:extLst>
          </p:cNvPr>
          <p:cNvSpPr txBox="1">
            <a:spLocks/>
          </p:cNvSpPr>
          <p:nvPr/>
        </p:nvSpPr>
        <p:spPr>
          <a:xfrm>
            <a:off x="960580" y="1311852"/>
            <a:ext cx="5375565" cy="452582"/>
          </a:xfrm>
          <a:prstGeom prst="rect">
            <a:avLst/>
          </a:prstGeom>
          <a:ln>
            <a:solidFill>
              <a:srgbClr val="7030A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0000"/>
              </a:lnSpc>
            </a:pPr>
            <a:r>
              <a:rPr lang="en-IN" dirty="0">
                <a:solidFill>
                  <a:srgbClr val="7030A0"/>
                </a:solidFill>
              </a:rPr>
              <a:t>Machine Intelligence for Medical Image Analysis </a:t>
            </a:r>
          </a:p>
        </p:txBody>
      </p:sp>
    </p:spTree>
    <p:extLst>
      <p:ext uri="{BB962C8B-B14F-4D97-AF65-F5344CB8AC3E}">
        <p14:creationId xmlns:p14="http://schemas.microsoft.com/office/powerpoint/2010/main" val="372947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bg/>
                                          </p:spTgt>
                                        </p:tgtEl>
                                        <p:attrNameLst>
                                          <p:attrName>style.visibility</p:attrName>
                                        </p:attrNameLst>
                                      </p:cBhvr>
                                      <p:to>
                                        <p:strVal val="visible"/>
                                      </p:to>
                                    </p:set>
                                    <p:animEffect transition="in" filter="fade">
                                      <p:cBhvr>
                                        <p:cTn id="13" dur="500"/>
                                        <p:tgtEl>
                                          <p:spTgt spid="3">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animBg="1"/>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5AA-39A3-D11A-6EAF-1AFF640F4BFB}"/>
              </a:ext>
            </a:extLst>
          </p:cNvPr>
          <p:cNvSpPr>
            <a:spLocks noGrp="1"/>
          </p:cNvSpPr>
          <p:nvPr>
            <p:ph type="title"/>
          </p:nvPr>
        </p:nvSpPr>
        <p:spPr/>
        <p:txBody>
          <a:bodyPr/>
          <a:lstStyle/>
          <a:p>
            <a:r>
              <a:rPr lang="en-IN" dirty="0" err="1">
                <a:solidFill>
                  <a:srgbClr val="231076"/>
                </a:solidFill>
                <a:latin typeface="TT Chocolates DemiBold" panose="02000503030000020003" pitchFamily="50" charset="0"/>
              </a:rPr>
              <a:t>DMSNet</a:t>
            </a:r>
            <a:endParaRPr lang="en-IN" dirty="0"/>
          </a:p>
        </p:txBody>
      </p:sp>
      <p:pic>
        <p:nvPicPr>
          <p:cNvPr id="3074" name="Picture 2">
            <a:extLst>
              <a:ext uri="{FF2B5EF4-FFF2-40B4-BE49-F238E27FC236}">
                <a16:creationId xmlns:a16="http://schemas.microsoft.com/office/drawing/2014/main" id="{3188337E-A515-331F-D918-ABEEC011D3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6"/>
          <a:stretch/>
        </p:blipFill>
        <p:spPr bwMode="auto">
          <a:xfrm>
            <a:off x="4373880" y="0"/>
            <a:ext cx="7365496"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4B7ED78-22D3-9688-7362-31CB323BFD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17520"/>
            <a:ext cx="3239845" cy="1781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2116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5AA-39A3-D11A-6EAF-1AFF640F4BFB}"/>
              </a:ext>
            </a:extLst>
          </p:cNvPr>
          <p:cNvSpPr>
            <a:spLocks noGrp="1"/>
          </p:cNvSpPr>
          <p:nvPr>
            <p:ph type="title"/>
          </p:nvPr>
        </p:nvSpPr>
        <p:spPr/>
        <p:txBody>
          <a:bodyPr/>
          <a:lstStyle/>
          <a:p>
            <a:r>
              <a:rPr lang="en-IN" dirty="0" err="1">
                <a:solidFill>
                  <a:srgbClr val="231076"/>
                </a:solidFill>
                <a:latin typeface="TT Chocolates DemiBold" panose="02000503030000020003" pitchFamily="50" charset="0"/>
              </a:rPr>
              <a:t>DMSNet</a:t>
            </a:r>
            <a:endParaRPr lang="en-IN" dirty="0"/>
          </a:p>
        </p:txBody>
      </p:sp>
      <p:pic>
        <p:nvPicPr>
          <p:cNvPr id="6148" name="Picture 4">
            <a:extLst>
              <a:ext uri="{FF2B5EF4-FFF2-40B4-BE49-F238E27FC236}">
                <a16:creationId xmlns:a16="http://schemas.microsoft.com/office/drawing/2014/main" id="{E5441CFC-C856-AA88-123B-B380A95738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32" r="2868"/>
          <a:stretch/>
        </p:blipFill>
        <p:spPr bwMode="auto">
          <a:xfrm>
            <a:off x="3209366" y="0"/>
            <a:ext cx="770068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111523"/>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5AA-39A3-D11A-6EAF-1AFF640F4BFB}"/>
              </a:ext>
            </a:extLst>
          </p:cNvPr>
          <p:cNvSpPr>
            <a:spLocks noGrp="1"/>
          </p:cNvSpPr>
          <p:nvPr>
            <p:ph type="title"/>
          </p:nvPr>
        </p:nvSpPr>
        <p:spPr/>
        <p:txBody>
          <a:bodyPr/>
          <a:lstStyle/>
          <a:p>
            <a:r>
              <a:rPr lang="en-IN" dirty="0" err="1">
                <a:solidFill>
                  <a:srgbClr val="231076"/>
                </a:solidFill>
                <a:latin typeface="TT Chocolates DemiBold" panose="02000503030000020003" pitchFamily="50" charset="0"/>
              </a:rPr>
              <a:t>DMSNet</a:t>
            </a:r>
            <a:endParaRPr lang="en-IN" dirty="0"/>
          </a:p>
        </p:txBody>
      </p:sp>
      <p:pic>
        <p:nvPicPr>
          <p:cNvPr id="8194" name="Picture 2">
            <a:extLst>
              <a:ext uri="{FF2B5EF4-FFF2-40B4-BE49-F238E27FC236}">
                <a16:creationId xmlns:a16="http://schemas.microsoft.com/office/drawing/2014/main" id="{E44EEC97-176F-F76C-0C6B-985589640A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66" r="1986"/>
          <a:stretch/>
        </p:blipFill>
        <p:spPr bwMode="auto">
          <a:xfrm>
            <a:off x="3388659" y="0"/>
            <a:ext cx="809512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90396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83A73-9D51-F2AA-0E8E-ED6D756DDA08}"/>
              </a:ext>
            </a:extLst>
          </p:cNvPr>
          <p:cNvSpPr>
            <a:spLocks noGrp="1"/>
          </p:cNvSpPr>
          <p:nvPr>
            <p:ph type="title"/>
          </p:nvPr>
        </p:nvSpPr>
        <p:spPr/>
        <p:txBody>
          <a:bodyPr/>
          <a:lstStyle/>
          <a:p>
            <a:r>
              <a:rPr lang="en-IN" dirty="0">
                <a:solidFill>
                  <a:srgbClr val="231076"/>
                </a:solidFill>
                <a:latin typeface="TT Chocolates DemiBold" panose="02000503030000020003" pitchFamily="50" charset="0"/>
              </a:rPr>
              <a:t>Boundaries and GT</a:t>
            </a:r>
            <a:endParaRPr lang="en-IN" dirty="0"/>
          </a:p>
        </p:txBody>
      </p:sp>
      <p:pic>
        <p:nvPicPr>
          <p:cNvPr id="5" name="Picture 4">
            <a:extLst>
              <a:ext uri="{FF2B5EF4-FFF2-40B4-BE49-F238E27FC236}">
                <a16:creationId xmlns:a16="http://schemas.microsoft.com/office/drawing/2014/main" id="{AAAA7128-6680-FB0E-986D-5791822FF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084" y="1690688"/>
            <a:ext cx="8821270" cy="4698195"/>
          </a:xfrm>
          <a:prstGeom prst="rect">
            <a:avLst/>
          </a:prstGeom>
        </p:spPr>
      </p:pic>
    </p:spTree>
    <p:extLst>
      <p:ext uri="{BB962C8B-B14F-4D97-AF65-F5344CB8AC3E}">
        <p14:creationId xmlns:p14="http://schemas.microsoft.com/office/powerpoint/2010/main" val="300677785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8E3D-DA50-0E62-04E6-9C1D6726643C}"/>
              </a:ext>
            </a:extLst>
          </p:cNvPr>
          <p:cNvSpPr>
            <a:spLocks noGrp="1"/>
          </p:cNvSpPr>
          <p:nvPr>
            <p:ph type="title"/>
          </p:nvPr>
        </p:nvSpPr>
        <p:spPr/>
        <p:txBody>
          <a:bodyPr/>
          <a:lstStyle/>
          <a:p>
            <a:r>
              <a:rPr lang="en-IN" dirty="0"/>
              <a:t>Results </a:t>
            </a:r>
          </a:p>
        </p:txBody>
      </p:sp>
      <p:graphicFrame>
        <p:nvGraphicFramePr>
          <p:cNvPr id="7" name="Content Placeholder 6">
            <a:extLst>
              <a:ext uri="{FF2B5EF4-FFF2-40B4-BE49-F238E27FC236}">
                <a16:creationId xmlns:a16="http://schemas.microsoft.com/office/drawing/2014/main" id="{E03F81C3-C766-70EB-356E-7D13EE70E92F}"/>
              </a:ext>
            </a:extLst>
          </p:cNvPr>
          <p:cNvGraphicFramePr>
            <a:graphicFrameLocks noGrp="1"/>
          </p:cNvGraphicFramePr>
          <p:nvPr>
            <p:ph idx="1"/>
            <p:extLst>
              <p:ext uri="{D42A27DB-BD31-4B8C-83A1-F6EECF244321}">
                <p14:modId xmlns:p14="http://schemas.microsoft.com/office/powerpoint/2010/main" val="1551760180"/>
              </p:ext>
            </p:extLst>
          </p:nvPr>
        </p:nvGraphicFramePr>
        <p:xfrm>
          <a:off x="1183341" y="1808526"/>
          <a:ext cx="9681882" cy="3095168"/>
        </p:xfrm>
        <a:graphic>
          <a:graphicData uri="http://schemas.openxmlformats.org/drawingml/2006/table">
            <a:tbl>
              <a:tblPr>
                <a:tableStyleId>{9D7B26C5-4107-4FEC-AEDC-1716B250A1EF}</a:tableStyleId>
              </a:tblPr>
              <a:tblGrid>
                <a:gridCol w="2462769">
                  <a:extLst>
                    <a:ext uri="{9D8B030D-6E8A-4147-A177-3AD203B41FA5}">
                      <a16:colId xmlns:a16="http://schemas.microsoft.com/office/drawing/2014/main" val="2520299011"/>
                    </a:ext>
                  </a:extLst>
                </a:gridCol>
                <a:gridCol w="902389">
                  <a:extLst>
                    <a:ext uri="{9D8B030D-6E8A-4147-A177-3AD203B41FA5}">
                      <a16:colId xmlns:a16="http://schemas.microsoft.com/office/drawing/2014/main" val="221065704"/>
                    </a:ext>
                  </a:extLst>
                </a:gridCol>
                <a:gridCol w="902389">
                  <a:extLst>
                    <a:ext uri="{9D8B030D-6E8A-4147-A177-3AD203B41FA5}">
                      <a16:colId xmlns:a16="http://schemas.microsoft.com/office/drawing/2014/main" val="538256569"/>
                    </a:ext>
                  </a:extLst>
                </a:gridCol>
                <a:gridCol w="1030594">
                  <a:extLst>
                    <a:ext uri="{9D8B030D-6E8A-4147-A177-3AD203B41FA5}">
                      <a16:colId xmlns:a16="http://schemas.microsoft.com/office/drawing/2014/main" val="3048821835"/>
                    </a:ext>
                  </a:extLst>
                </a:gridCol>
                <a:gridCol w="876087">
                  <a:extLst>
                    <a:ext uri="{9D8B030D-6E8A-4147-A177-3AD203B41FA5}">
                      <a16:colId xmlns:a16="http://schemas.microsoft.com/office/drawing/2014/main" val="4291862877"/>
                    </a:ext>
                  </a:extLst>
                </a:gridCol>
                <a:gridCol w="800487">
                  <a:extLst>
                    <a:ext uri="{9D8B030D-6E8A-4147-A177-3AD203B41FA5}">
                      <a16:colId xmlns:a16="http://schemas.microsoft.com/office/drawing/2014/main" val="789676708"/>
                    </a:ext>
                  </a:extLst>
                </a:gridCol>
                <a:gridCol w="902389">
                  <a:extLst>
                    <a:ext uri="{9D8B030D-6E8A-4147-A177-3AD203B41FA5}">
                      <a16:colId xmlns:a16="http://schemas.microsoft.com/office/drawing/2014/main" val="1264999723"/>
                    </a:ext>
                  </a:extLst>
                </a:gridCol>
                <a:gridCol w="902389">
                  <a:extLst>
                    <a:ext uri="{9D8B030D-6E8A-4147-A177-3AD203B41FA5}">
                      <a16:colId xmlns:a16="http://schemas.microsoft.com/office/drawing/2014/main" val="863167767"/>
                    </a:ext>
                  </a:extLst>
                </a:gridCol>
                <a:gridCol w="902389">
                  <a:extLst>
                    <a:ext uri="{9D8B030D-6E8A-4147-A177-3AD203B41FA5}">
                      <a16:colId xmlns:a16="http://schemas.microsoft.com/office/drawing/2014/main" val="1329960034"/>
                    </a:ext>
                  </a:extLst>
                </a:gridCol>
              </a:tblGrid>
              <a:tr h="386896">
                <a:tc>
                  <a:txBody>
                    <a:bodyPr/>
                    <a:lstStyle/>
                    <a:p>
                      <a:pPr algn="ctr" fontAlgn="ctr"/>
                      <a:r>
                        <a:rPr lang="en-IN" sz="1600" b="1" u="none" strike="noStrike" dirty="0">
                          <a:solidFill>
                            <a:srgbClr val="000000"/>
                          </a:solidFill>
                          <a:effectLst/>
                          <a:latin typeface="Palatino Linotype" panose="02040502050505030304" pitchFamily="18" charset="0"/>
                        </a:rPr>
                        <a:t>Model</a:t>
                      </a:r>
                      <a:endParaRPr lang="en-IN" sz="1600" b="1" i="0" u="none" strike="noStrike" dirty="0">
                        <a:solidFill>
                          <a:srgbClr val="000000"/>
                        </a:solidFill>
                        <a:effectLst/>
                        <a:latin typeface="Palatino Linotype" panose="02040502050505030304" pitchFamily="18" charset="0"/>
                      </a:endParaRP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a:effectLst/>
                          <a:latin typeface="Palatino Linotype" panose="02040502050505030304" pitchFamily="18" charset="0"/>
                        </a:rPr>
                        <a:t>Dice</a:t>
                      </a:r>
                      <a:endParaRPr lang="en-IN" sz="1600" b="1"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a:effectLst/>
                          <a:latin typeface="Palatino Linotype" panose="02040502050505030304" pitchFamily="18" charset="0"/>
                        </a:rPr>
                        <a:t>IOU</a:t>
                      </a:r>
                      <a:endParaRPr lang="en-IN" sz="1600" b="1" i="0" u="none" strike="noStrike">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a:effectLst/>
                          <a:latin typeface="Palatino Linotype" panose="02040502050505030304" pitchFamily="18" charset="0"/>
                        </a:rPr>
                        <a:t>Accuracy</a:t>
                      </a:r>
                      <a:endParaRPr lang="en-IN" sz="1600" b="1"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a:effectLst/>
                          <a:latin typeface="Palatino Linotype" panose="02040502050505030304" pitchFamily="18" charset="0"/>
                        </a:rPr>
                        <a:t>MAE</a:t>
                      </a:r>
                      <a:endParaRPr lang="en-IN" sz="1600" b="1"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a:effectLst/>
                          <a:latin typeface="Palatino Linotype" panose="02040502050505030304" pitchFamily="18" charset="0"/>
                        </a:rPr>
                        <a:t>AvgF</a:t>
                      </a:r>
                      <a:endParaRPr lang="en-IN" sz="1600" b="1" i="0" u="none" strike="noStrike">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a:effectLst/>
                          <a:latin typeface="Palatino Linotype" panose="02040502050505030304" pitchFamily="18" charset="0"/>
                        </a:rPr>
                        <a:t>WFM</a:t>
                      </a:r>
                      <a:endParaRPr lang="en-IN" sz="1600" b="1"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a:effectLst/>
                          <a:latin typeface="Palatino Linotype" panose="02040502050505030304" pitchFamily="18" charset="0"/>
                        </a:rPr>
                        <a:t>SM</a:t>
                      </a:r>
                      <a:endParaRPr lang="en-IN" sz="1600" b="1"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a:effectLst/>
                          <a:latin typeface="Palatino Linotype" panose="02040502050505030304" pitchFamily="18" charset="0"/>
                        </a:rPr>
                        <a:t>EM</a:t>
                      </a:r>
                      <a:endParaRPr lang="en-IN" sz="1600" b="1"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1528160"/>
                  </a:ext>
                </a:extLst>
              </a:tr>
              <a:tr h="386896">
                <a:tc>
                  <a:txBody>
                    <a:bodyPr/>
                    <a:lstStyle/>
                    <a:p>
                      <a:pPr algn="ctr" fontAlgn="ctr"/>
                      <a:r>
                        <a:rPr lang="en-IN" sz="1400" u="none" strike="noStrike" dirty="0">
                          <a:effectLst/>
                          <a:latin typeface="Palatino Linotype" panose="02040502050505030304" pitchFamily="18" charset="0"/>
                        </a:rPr>
                        <a:t>UNET + PCL</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0.8072</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0.7158</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0.9961</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0.0039</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0.8361</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0.8681</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0.8244</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0.9145</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3346501"/>
                  </a:ext>
                </a:extLst>
              </a:tr>
              <a:tr h="386896">
                <a:tc>
                  <a:txBody>
                    <a:bodyPr/>
                    <a:lstStyle/>
                    <a:p>
                      <a:pPr algn="ctr" fontAlgn="ctr"/>
                      <a:r>
                        <a:rPr lang="en-IN" sz="1400" u="none" strike="noStrike" dirty="0">
                          <a:effectLst/>
                          <a:latin typeface="Palatino Linotype" panose="02040502050505030304" pitchFamily="18" charset="0"/>
                        </a:rPr>
                        <a:t>UNET + RES2NET </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0.7905</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0.6986</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0.9966</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a:effectLst/>
                          <a:latin typeface="Palatino Linotype" panose="02040502050505030304" pitchFamily="18" charset="0"/>
                        </a:rPr>
                        <a:t>0.0034</a:t>
                      </a:r>
                      <a:endParaRPr lang="en-IN" sz="1400" b="0" i="0" u="none" strike="noStrike">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a:effectLst/>
                          <a:latin typeface="Palatino Linotype" panose="02040502050505030304" pitchFamily="18" charset="0"/>
                        </a:rPr>
                        <a:t>0.8121</a:t>
                      </a:r>
                      <a:endParaRPr lang="en-IN" sz="1400" b="0" i="0" u="none" strike="noStrike">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a:effectLst/>
                          <a:latin typeface="Palatino Linotype" panose="02040502050505030304" pitchFamily="18" charset="0"/>
                        </a:rPr>
                        <a:t>0.8432</a:t>
                      </a:r>
                      <a:endParaRPr lang="en-IN" sz="1400" b="0" i="0" u="none" strike="noStrike">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a:effectLst/>
                          <a:latin typeface="Palatino Linotype" panose="02040502050505030304" pitchFamily="18" charset="0"/>
                        </a:rPr>
                        <a:t>0.8157</a:t>
                      </a:r>
                      <a:endParaRPr lang="en-IN" sz="1400" b="0" i="0" u="none" strike="noStrike">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a:effectLst/>
                          <a:latin typeface="Palatino Linotype" panose="02040502050505030304" pitchFamily="18" charset="0"/>
                        </a:rPr>
                        <a:t>0.9083</a:t>
                      </a:r>
                      <a:endParaRPr lang="en-IN" sz="1400" b="0" i="0" u="none" strike="noStrike">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935935"/>
                  </a:ext>
                </a:extLst>
              </a:tr>
              <a:tr h="386896">
                <a:tc>
                  <a:txBody>
                    <a:bodyPr/>
                    <a:lstStyle/>
                    <a:p>
                      <a:pPr algn="ctr" fontAlgn="ctr"/>
                      <a:r>
                        <a:rPr lang="en-IN" sz="1400" u="none" strike="noStrike" dirty="0" err="1">
                          <a:effectLst/>
                          <a:latin typeface="Palatino Linotype" panose="02040502050505030304" pitchFamily="18" charset="0"/>
                        </a:rPr>
                        <a:t>Unet</a:t>
                      </a:r>
                      <a:r>
                        <a:rPr lang="en-IN" sz="1400" u="none" strike="noStrike" dirty="0">
                          <a:effectLst/>
                          <a:latin typeface="Palatino Linotype" panose="02040502050505030304" pitchFamily="18" charset="0"/>
                        </a:rPr>
                        <a:t>++</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0.7547</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0.6552</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a:effectLst/>
                          <a:latin typeface="Palatino Linotype" panose="02040502050505030304" pitchFamily="18" charset="0"/>
                        </a:rPr>
                        <a:t>0.9947</a:t>
                      </a:r>
                      <a:endParaRPr lang="en-IN" sz="1400" b="0" i="0" u="none" strike="noStrike">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a:effectLst/>
                          <a:latin typeface="Palatino Linotype" panose="02040502050505030304" pitchFamily="18" charset="0"/>
                        </a:rPr>
                        <a:t>0.0053</a:t>
                      </a:r>
                      <a:endParaRPr lang="en-IN" sz="1400" b="0" i="0" u="none" strike="noStrike">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0.7822</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0.8097</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a:effectLst/>
                          <a:latin typeface="Palatino Linotype" panose="02040502050505030304" pitchFamily="18" charset="0"/>
                        </a:rPr>
                        <a:t>0.8062</a:t>
                      </a:r>
                      <a:endParaRPr lang="en-IN" sz="1400" b="0" i="0" u="none" strike="noStrike">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0.8993</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3128956"/>
                  </a:ext>
                </a:extLst>
              </a:tr>
              <a:tr h="386896">
                <a:tc>
                  <a:txBody>
                    <a:bodyPr/>
                    <a:lstStyle/>
                    <a:p>
                      <a:pPr algn="ctr" fontAlgn="ctr"/>
                      <a:r>
                        <a:rPr lang="en-IN" sz="1400" u="none" strike="noStrike" dirty="0" err="1">
                          <a:effectLst/>
                          <a:latin typeface="Palatino Linotype" panose="02040502050505030304" pitchFamily="18" charset="0"/>
                        </a:rPr>
                        <a:t>MSNet</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0.8058</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0.7149</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0.9968</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0.0032</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0.8341</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0.8736</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a:effectLst/>
                          <a:latin typeface="Palatino Linotype" panose="02040502050505030304" pitchFamily="18" charset="0"/>
                        </a:rPr>
                        <a:t>0.8346</a:t>
                      </a:r>
                      <a:endParaRPr lang="en-IN" sz="1400" b="0" i="0" u="none" strike="noStrike">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0.9387</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1668576"/>
                  </a:ext>
                </a:extLst>
              </a:tr>
              <a:tr h="386896">
                <a:tc>
                  <a:txBody>
                    <a:bodyPr/>
                    <a:lstStyle/>
                    <a:p>
                      <a:pPr algn="ctr" fontAlgn="ctr"/>
                      <a:r>
                        <a:rPr lang="en-IN" sz="1400" u="none" strike="noStrike" dirty="0">
                          <a:effectLst/>
                          <a:latin typeface="Palatino Linotype" panose="02040502050505030304" pitchFamily="18" charset="0"/>
                        </a:rPr>
                        <a:t>PVT</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0.7896</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0. 6893</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0.9945</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0.0045</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0.8012</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0.8408</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0.7968</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0.9001</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3771742"/>
                  </a:ext>
                </a:extLst>
              </a:tr>
              <a:tr h="386896">
                <a:tc>
                  <a:txBody>
                    <a:bodyPr/>
                    <a:lstStyle/>
                    <a:p>
                      <a:pPr algn="ctr" fontAlgn="ctr"/>
                      <a:r>
                        <a:rPr lang="en-IN" sz="1400" u="none" strike="noStrike" dirty="0" err="1">
                          <a:effectLst/>
                          <a:latin typeface="Palatino Linotype" panose="02040502050505030304" pitchFamily="18" charset="0"/>
                        </a:rPr>
                        <a:t>DMSNet</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0070C0"/>
                          </a:solidFill>
                          <a:effectLst/>
                          <a:latin typeface="Palatino Linotype" panose="02040502050505030304" pitchFamily="18" charset="0"/>
                        </a:rPr>
                        <a:t>0.8171</a:t>
                      </a:r>
                      <a:endParaRPr lang="en-IN" sz="1400" b="1" i="0" u="none" strike="noStrike" dirty="0">
                        <a:solidFill>
                          <a:srgbClr val="0070C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0070C0"/>
                          </a:solidFill>
                          <a:effectLst/>
                          <a:latin typeface="Palatino Linotype" panose="02040502050505030304" pitchFamily="18" charset="0"/>
                        </a:rPr>
                        <a:t>0.7321</a:t>
                      </a:r>
                      <a:endParaRPr lang="en-IN" sz="1400" b="1" i="0" u="none" strike="noStrike" dirty="0">
                        <a:solidFill>
                          <a:srgbClr val="0070C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0070C0"/>
                          </a:solidFill>
                          <a:effectLst/>
                          <a:latin typeface="Palatino Linotype" panose="02040502050505030304" pitchFamily="18" charset="0"/>
                        </a:rPr>
                        <a:t>0.9969</a:t>
                      </a:r>
                      <a:endParaRPr lang="en-IN" sz="1400" b="1" i="0" u="none" strike="noStrike" dirty="0">
                        <a:solidFill>
                          <a:srgbClr val="0070C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0070C0"/>
                          </a:solidFill>
                          <a:effectLst/>
                          <a:latin typeface="Palatino Linotype" panose="02040502050505030304" pitchFamily="18" charset="0"/>
                        </a:rPr>
                        <a:t>0.0031</a:t>
                      </a:r>
                      <a:endParaRPr lang="en-IN" sz="1400" b="1" i="0" u="none" strike="noStrike" dirty="0">
                        <a:solidFill>
                          <a:srgbClr val="0070C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0070C0"/>
                          </a:solidFill>
                          <a:effectLst/>
                          <a:latin typeface="Palatino Linotype" panose="02040502050505030304" pitchFamily="18" charset="0"/>
                        </a:rPr>
                        <a:t>0.8315</a:t>
                      </a:r>
                      <a:endParaRPr lang="en-IN" sz="1400" b="1" i="0" u="none" strike="noStrike" dirty="0">
                        <a:solidFill>
                          <a:srgbClr val="0070C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0070C0"/>
                          </a:solidFill>
                          <a:effectLst/>
                          <a:latin typeface="Palatino Linotype" panose="02040502050505030304" pitchFamily="18" charset="0"/>
                        </a:rPr>
                        <a:t>0.8595</a:t>
                      </a:r>
                      <a:endParaRPr lang="en-IN" sz="1400" b="1" i="0" u="none" strike="noStrike" dirty="0">
                        <a:solidFill>
                          <a:srgbClr val="0070C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0070C0"/>
                          </a:solidFill>
                          <a:effectLst/>
                          <a:latin typeface="Palatino Linotype" panose="02040502050505030304" pitchFamily="18" charset="0"/>
                        </a:rPr>
                        <a:t>0.8422</a:t>
                      </a:r>
                      <a:endParaRPr lang="en-IN" sz="1400" b="1" i="0" u="none" strike="noStrike" dirty="0">
                        <a:solidFill>
                          <a:srgbClr val="0070C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0070C0"/>
                          </a:solidFill>
                          <a:effectLst/>
                          <a:latin typeface="Palatino Linotype" panose="02040502050505030304" pitchFamily="18" charset="0"/>
                        </a:rPr>
                        <a:t>0.9426</a:t>
                      </a:r>
                      <a:endParaRPr lang="en-IN" sz="1400" b="1" i="0" u="none" strike="noStrike" dirty="0">
                        <a:solidFill>
                          <a:srgbClr val="0070C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0889508"/>
                  </a:ext>
                </a:extLst>
              </a:tr>
              <a:tr h="386896">
                <a:tc>
                  <a:txBody>
                    <a:bodyPr/>
                    <a:lstStyle/>
                    <a:p>
                      <a:pPr algn="ctr" fontAlgn="ctr"/>
                      <a:r>
                        <a:rPr lang="en-IN" sz="1400" u="none" strike="noStrike" dirty="0" err="1">
                          <a:effectLst/>
                          <a:latin typeface="Palatino Linotype" panose="02040502050505030304" pitchFamily="18" charset="0"/>
                        </a:rPr>
                        <a:t>DMSNet</a:t>
                      </a:r>
                      <a:r>
                        <a:rPr lang="en-IN" sz="1400" u="none" strike="noStrike" dirty="0">
                          <a:effectLst/>
                          <a:latin typeface="Palatino Linotype" panose="02040502050505030304" pitchFamily="18" charset="0"/>
                        </a:rPr>
                        <a:t> + PCL</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FF0000"/>
                          </a:solidFill>
                          <a:effectLst/>
                          <a:latin typeface="Palatino Linotype" panose="02040502050505030304" pitchFamily="18" charset="0"/>
                        </a:rPr>
                        <a:t>0.8335</a:t>
                      </a:r>
                      <a:endParaRPr lang="en-IN" sz="1400" b="1" i="0" u="none" strike="noStrike" dirty="0">
                        <a:solidFill>
                          <a:srgbClr val="FF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FF0000"/>
                          </a:solidFill>
                          <a:effectLst/>
                          <a:latin typeface="Palatino Linotype" panose="02040502050505030304" pitchFamily="18" charset="0"/>
                        </a:rPr>
                        <a:t>0.7565</a:t>
                      </a:r>
                      <a:endParaRPr lang="en-IN" sz="1400" b="1" i="0" u="none" strike="noStrike" dirty="0">
                        <a:solidFill>
                          <a:srgbClr val="FF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FF0000"/>
                          </a:solidFill>
                          <a:effectLst/>
                          <a:latin typeface="Palatino Linotype" panose="02040502050505030304" pitchFamily="18" charset="0"/>
                        </a:rPr>
                        <a:t>0.9979</a:t>
                      </a:r>
                      <a:endParaRPr lang="en-IN" sz="1400" b="1" i="0" u="none" strike="noStrike" dirty="0">
                        <a:solidFill>
                          <a:srgbClr val="FF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FF0000"/>
                          </a:solidFill>
                          <a:effectLst/>
                          <a:latin typeface="Palatino Linotype" panose="02040502050505030304" pitchFamily="18" charset="0"/>
                        </a:rPr>
                        <a:t>0.0021</a:t>
                      </a:r>
                      <a:endParaRPr lang="en-IN" sz="1400" b="1" i="0" u="none" strike="noStrike" dirty="0">
                        <a:solidFill>
                          <a:srgbClr val="FF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FF0000"/>
                          </a:solidFill>
                          <a:effectLst/>
                          <a:latin typeface="Palatino Linotype" panose="02040502050505030304" pitchFamily="18" charset="0"/>
                        </a:rPr>
                        <a:t>0.8374</a:t>
                      </a:r>
                      <a:endParaRPr lang="en-IN" sz="1400" b="1" i="0" u="none" strike="noStrike" dirty="0">
                        <a:solidFill>
                          <a:srgbClr val="FF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FF0000"/>
                          </a:solidFill>
                          <a:effectLst/>
                          <a:latin typeface="Palatino Linotype" panose="02040502050505030304" pitchFamily="18" charset="0"/>
                        </a:rPr>
                        <a:t>0.8684</a:t>
                      </a:r>
                      <a:endParaRPr lang="en-IN" sz="1400" b="1" i="0" u="none" strike="noStrike" dirty="0">
                        <a:solidFill>
                          <a:srgbClr val="FF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FF0000"/>
                          </a:solidFill>
                          <a:effectLst/>
                          <a:latin typeface="Palatino Linotype" panose="02040502050505030304" pitchFamily="18" charset="0"/>
                        </a:rPr>
                        <a:t>0.8569</a:t>
                      </a:r>
                      <a:endParaRPr lang="en-IN" sz="1400" b="1" i="0" u="none" strike="noStrike" dirty="0">
                        <a:solidFill>
                          <a:srgbClr val="FF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FF0000"/>
                          </a:solidFill>
                          <a:effectLst/>
                          <a:latin typeface="Palatino Linotype" panose="02040502050505030304" pitchFamily="18" charset="0"/>
                        </a:rPr>
                        <a:t>0.9483</a:t>
                      </a:r>
                      <a:endParaRPr lang="en-IN" sz="1400" b="1" i="0" u="none" strike="noStrike" dirty="0">
                        <a:solidFill>
                          <a:srgbClr val="FF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027661"/>
                  </a:ext>
                </a:extLst>
              </a:tr>
            </a:tbl>
          </a:graphicData>
        </a:graphic>
      </p:graphicFrame>
    </p:spTree>
    <p:extLst>
      <p:ext uri="{BB962C8B-B14F-4D97-AF65-F5344CB8AC3E}">
        <p14:creationId xmlns:p14="http://schemas.microsoft.com/office/powerpoint/2010/main" val="254492346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8E3D-DA50-0E62-04E6-9C1D6726643C}"/>
              </a:ext>
            </a:extLst>
          </p:cNvPr>
          <p:cNvSpPr>
            <a:spLocks noGrp="1"/>
          </p:cNvSpPr>
          <p:nvPr>
            <p:ph type="title"/>
          </p:nvPr>
        </p:nvSpPr>
        <p:spPr/>
        <p:txBody>
          <a:bodyPr/>
          <a:lstStyle/>
          <a:p>
            <a:r>
              <a:rPr lang="en-IN" dirty="0"/>
              <a:t>PCL Results </a:t>
            </a:r>
          </a:p>
        </p:txBody>
      </p:sp>
      <p:graphicFrame>
        <p:nvGraphicFramePr>
          <p:cNvPr id="7" name="Content Placeholder 6">
            <a:extLst>
              <a:ext uri="{FF2B5EF4-FFF2-40B4-BE49-F238E27FC236}">
                <a16:creationId xmlns:a16="http://schemas.microsoft.com/office/drawing/2014/main" id="{E03F81C3-C766-70EB-356E-7D13EE70E92F}"/>
              </a:ext>
            </a:extLst>
          </p:cNvPr>
          <p:cNvGraphicFramePr>
            <a:graphicFrameLocks noGrp="1"/>
          </p:cNvGraphicFramePr>
          <p:nvPr>
            <p:ph idx="1"/>
            <p:extLst>
              <p:ext uri="{D42A27DB-BD31-4B8C-83A1-F6EECF244321}">
                <p14:modId xmlns:p14="http://schemas.microsoft.com/office/powerpoint/2010/main" val="1282401801"/>
              </p:ext>
            </p:extLst>
          </p:nvPr>
        </p:nvGraphicFramePr>
        <p:xfrm>
          <a:off x="1192306" y="1808526"/>
          <a:ext cx="9825321" cy="2321376"/>
        </p:xfrm>
        <a:graphic>
          <a:graphicData uri="http://schemas.openxmlformats.org/drawingml/2006/table">
            <a:tbl>
              <a:tblPr>
                <a:tableStyleId>{9D7B26C5-4107-4FEC-AEDC-1716B250A1EF}</a:tableStyleId>
              </a:tblPr>
              <a:tblGrid>
                <a:gridCol w="2277035">
                  <a:extLst>
                    <a:ext uri="{9D8B030D-6E8A-4147-A177-3AD203B41FA5}">
                      <a16:colId xmlns:a16="http://schemas.microsoft.com/office/drawing/2014/main" val="2520299011"/>
                    </a:ext>
                  </a:extLst>
                </a:gridCol>
                <a:gridCol w="1380565">
                  <a:extLst>
                    <a:ext uri="{9D8B030D-6E8A-4147-A177-3AD203B41FA5}">
                      <a16:colId xmlns:a16="http://schemas.microsoft.com/office/drawing/2014/main" val="221065704"/>
                    </a:ext>
                  </a:extLst>
                </a:gridCol>
                <a:gridCol w="1685365">
                  <a:extLst>
                    <a:ext uri="{9D8B030D-6E8A-4147-A177-3AD203B41FA5}">
                      <a16:colId xmlns:a16="http://schemas.microsoft.com/office/drawing/2014/main" val="538256569"/>
                    </a:ext>
                  </a:extLst>
                </a:gridCol>
                <a:gridCol w="1939954">
                  <a:extLst>
                    <a:ext uri="{9D8B030D-6E8A-4147-A177-3AD203B41FA5}">
                      <a16:colId xmlns:a16="http://schemas.microsoft.com/office/drawing/2014/main" val="3603428405"/>
                    </a:ext>
                  </a:extLst>
                </a:gridCol>
                <a:gridCol w="1271201">
                  <a:extLst>
                    <a:ext uri="{9D8B030D-6E8A-4147-A177-3AD203B41FA5}">
                      <a16:colId xmlns:a16="http://schemas.microsoft.com/office/drawing/2014/main" val="732097853"/>
                    </a:ext>
                  </a:extLst>
                </a:gridCol>
                <a:gridCol w="1271201">
                  <a:extLst>
                    <a:ext uri="{9D8B030D-6E8A-4147-A177-3AD203B41FA5}">
                      <a16:colId xmlns:a16="http://schemas.microsoft.com/office/drawing/2014/main" val="1443839393"/>
                    </a:ext>
                  </a:extLst>
                </a:gridCol>
              </a:tblGrid>
              <a:tr h="386896">
                <a:tc>
                  <a:txBody>
                    <a:bodyPr/>
                    <a:lstStyle/>
                    <a:p>
                      <a:pPr algn="ctr" fontAlgn="ctr"/>
                      <a:r>
                        <a:rPr lang="en-IN" sz="1600" b="1" u="none" strike="noStrike" dirty="0">
                          <a:solidFill>
                            <a:srgbClr val="000000"/>
                          </a:solidFill>
                          <a:effectLst/>
                          <a:latin typeface="Palatino Linotype" panose="02040502050505030304" pitchFamily="18" charset="0"/>
                        </a:rPr>
                        <a:t>Model</a:t>
                      </a:r>
                      <a:endParaRPr lang="en-IN" sz="1600" b="1" i="0" u="none" strike="noStrike" dirty="0">
                        <a:solidFill>
                          <a:srgbClr val="000000"/>
                        </a:solidFill>
                        <a:effectLst/>
                        <a:latin typeface="Palatino Linotype" panose="02040502050505030304" pitchFamily="18" charset="0"/>
                      </a:endParaRP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a:effectLst/>
                          <a:latin typeface="Palatino Linotype" panose="02040502050505030304" pitchFamily="18" charset="0"/>
                        </a:rPr>
                        <a:t>Dice</a:t>
                      </a:r>
                      <a:endParaRPr lang="en-IN" sz="1600" b="1"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a:effectLst/>
                          <a:latin typeface="Palatino Linotype" panose="02040502050505030304" pitchFamily="18" charset="0"/>
                        </a:rPr>
                        <a:t>IOU</a:t>
                      </a:r>
                      <a:endParaRPr lang="en-IN" sz="1600" b="1"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a:solidFill>
                            <a:srgbClr val="000000"/>
                          </a:solidFill>
                          <a:effectLst/>
                          <a:latin typeface="Palatino Linotype" panose="02040502050505030304" pitchFamily="18" charset="0"/>
                        </a:rPr>
                        <a:t>Model</a:t>
                      </a:r>
                      <a:endParaRPr lang="en-IN" sz="1600" b="1"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a:effectLst/>
                          <a:latin typeface="Palatino Linotype" panose="02040502050505030304" pitchFamily="18" charset="0"/>
                        </a:rPr>
                        <a:t>Dice</a:t>
                      </a:r>
                      <a:endParaRPr lang="en-IN" sz="1600" b="1"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a:effectLst/>
                          <a:latin typeface="Palatino Linotype" panose="02040502050505030304" pitchFamily="18" charset="0"/>
                        </a:rPr>
                        <a:t>IOU</a:t>
                      </a:r>
                      <a:endParaRPr lang="en-IN" sz="1600" b="1"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1528160"/>
                  </a:ext>
                </a:extLst>
              </a:tr>
              <a:tr h="386896">
                <a:tc>
                  <a:txBody>
                    <a:bodyPr/>
                    <a:lstStyle/>
                    <a:p>
                      <a:pPr algn="ctr" fontAlgn="ctr"/>
                      <a:r>
                        <a:rPr lang="en-US" sz="1400" b="0" i="0" u="none" strike="noStrike" dirty="0" err="1">
                          <a:solidFill>
                            <a:srgbClr val="000000"/>
                          </a:solidFill>
                          <a:effectLst/>
                          <a:latin typeface="Palatino Linotype" panose="02040502050505030304" pitchFamily="18" charset="0"/>
                        </a:rPr>
                        <a:t>Unet</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0.7698</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Palatino Linotype" panose="02040502050505030304" pitchFamily="18" charset="0"/>
                        </a:rPr>
                        <a:t>0.6895</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err="1">
                          <a:solidFill>
                            <a:srgbClr val="000000"/>
                          </a:solidFill>
                          <a:effectLst/>
                          <a:latin typeface="Palatino Linotype" panose="02040502050505030304" pitchFamily="18" charset="0"/>
                        </a:rPr>
                        <a:t>Unet</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0.8072</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0.7158</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3346501"/>
                  </a:ext>
                </a:extLst>
              </a:tr>
              <a:tr h="386896">
                <a:tc>
                  <a:txBody>
                    <a:bodyPr/>
                    <a:lstStyle/>
                    <a:p>
                      <a:pPr algn="ctr" fontAlgn="ctr"/>
                      <a:r>
                        <a:rPr lang="en-US" sz="1400" b="0" i="0" u="none" strike="noStrike" dirty="0" err="1">
                          <a:solidFill>
                            <a:srgbClr val="000000"/>
                          </a:solidFill>
                          <a:effectLst/>
                          <a:latin typeface="Palatino Linotype" panose="02040502050505030304" pitchFamily="18" charset="0"/>
                        </a:rPr>
                        <a:t>Unet</a:t>
                      </a:r>
                      <a:r>
                        <a:rPr lang="en-US" sz="1400" b="0" i="0" u="none" strike="noStrike" dirty="0">
                          <a:solidFill>
                            <a:srgbClr val="000000"/>
                          </a:solidFill>
                          <a:effectLst/>
                          <a:latin typeface="Palatino Linotype" panose="02040502050505030304" pitchFamily="18" charset="0"/>
                        </a:rPr>
                        <a:t>++</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0.7547</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0.6552</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err="1">
                          <a:solidFill>
                            <a:srgbClr val="000000"/>
                          </a:solidFill>
                          <a:effectLst/>
                          <a:latin typeface="Palatino Linotype" panose="02040502050505030304" pitchFamily="18" charset="0"/>
                        </a:rPr>
                        <a:t>Unet</a:t>
                      </a:r>
                      <a:r>
                        <a:rPr lang="en-US" sz="1400" b="0" i="0" u="none" strike="noStrike" dirty="0">
                          <a:solidFill>
                            <a:srgbClr val="000000"/>
                          </a:solidFill>
                          <a:effectLst/>
                          <a:latin typeface="Palatino Linotype" panose="02040502050505030304" pitchFamily="18" charset="0"/>
                        </a:rPr>
                        <a:t>++</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Palatino Linotype" panose="02040502050505030304" pitchFamily="18" charset="0"/>
                        </a:rPr>
                        <a:t>0.7834</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Palatino Linotype" panose="02040502050505030304" pitchFamily="18" charset="0"/>
                        </a:rPr>
                        <a:t>0.6813</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935935"/>
                  </a:ext>
                </a:extLst>
              </a:tr>
              <a:tr h="386896">
                <a:tc>
                  <a:txBody>
                    <a:bodyPr/>
                    <a:lstStyle/>
                    <a:p>
                      <a:pPr algn="ctr" fontAlgn="ctr"/>
                      <a:r>
                        <a:rPr lang="en-US" sz="1400" b="0" i="0" u="none" strike="noStrike" dirty="0" err="1">
                          <a:solidFill>
                            <a:srgbClr val="000000"/>
                          </a:solidFill>
                          <a:effectLst/>
                          <a:latin typeface="Palatino Linotype" panose="02040502050505030304" pitchFamily="18" charset="0"/>
                        </a:rPr>
                        <a:t>MSNet</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chemeClr val="accent1"/>
                          </a:solidFill>
                          <a:effectLst/>
                          <a:latin typeface="Palatino Linotype" panose="02040502050505030304" pitchFamily="18" charset="0"/>
                        </a:rPr>
                        <a:t>0.8058</a:t>
                      </a:r>
                      <a:endParaRPr lang="en-IN" sz="1400" b="1" i="0" u="none" strike="noStrike" dirty="0">
                        <a:solidFill>
                          <a:schemeClr val="accent1"/>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chemeClr val="accent1"/>
                          </a:solidFill>
                          <a:effectLst/>
                          <a:latin typeface="Palatino Linotype" panose="02040502050505030304" pitchFamily="18" charset="0"/>
                        </a:rPr>
                        <a:t>0.7149</a:t>
                      </a:r>
                      <a:endParaRPr lang="en-IN" sz="1400" b="1" i="0" u="none" strike="noStrike" dirty="0">
                        <a:solidFill>
                          <a:schemeClr val="accent1"/>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i="0" u="none" strike="noStrike" dirty="0" err="1">
                          <a:solidFill>
                            <a:schemeClr val="accent1"/>
                          </a:solidFill>
                          <a:effectLst/>
                          <a:latin typeface="Palatino Linotype" panose="02040502050505030304" pitchFamily="18" charset="0"/>
                        </a:rPr>
                        <a:t>MSNet</a:t>
                      </a:r>
                      <a:endParaRPr lang="en-IN" sz="1400" b="1" i="0" u="none" strike="noStrike" dirty="0">
                        <a:solidFill>
                          <a:schemeClr val="accent1"/>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i="0" u="none" strike="noStrike" dirty="0">
                          <a:solidFill>
                            <a:schemeClr val="accent1"/>
                          </a:solidFill>
                          <a:effectLst/>
                          <a:latin typeface="Palatino Linotype" panose="02040502050505030304" pitchFamily="18" charset="0"/>
                        </a:rPr>
                        <a:t>0.8135</a:t>
                      </a:r>
                      <a:endParaRPr lang="en-IN" sz="1400" b="1" i="0" u="none" strike="noStrike" dirty="0">
                        <a:solidFill>
                          <a:schemeClr val="accent1"/>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i="0" u="none" strike="noStrike" dirty="0">
                          <a:solidFill>
                            <a:schemeClr val="accent1"/>
                          </a:solidFill>
                          <a:effectLst/>
                          <a:latin typeface="Palatino Linotype" panose="02040502050505030304" pitchFamily="18" charset="0"/>
                        </a:rPr>
                        <a:t>0.7243</a:t>
                      </a:r>
                      <a:endParaRPr lang="en-IN" sz="1400" b="1" i="0" u="none" strike="noStrike" dirty="0">
                        <a:solidFill>
                          <a:schemeClr val="accent1"/>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3128956"/>
                  </a:ext>
                </a:extLst>
              </a:tr>
              <a:tr h="386896">
                <a:tc>
                  <a:txBody>
                    <a:bodyPr/>
                    <a:lstStyle/>
                    <a:p>
                      <a:pPr algn="ctr" fontAlgn="ctr"/>
                      <a:r>
                        <a:rPr lang="en-US" sz="1400" b="0" i="0" u="none" strike="noStrike" dirty="0">
                          <a:solidFill>
                            <a:srgbClr val="000000"/>
                          </a:solidFill>
                          <a:effectLst/>
                          <a:latin typeface="Palatino Linotype" panose="02040502050505030304" pitchFamily="18" charset="0"/>
                        </a:rPr>
                        <a:t>PVT</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0.7896</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0. 6893</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Palatino Linotype" panose="02040502050505030304" pitchFamily="18" charset="0"/>
                        </a:rPr>
                        <a:t>PVT</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Palatino Linotype" panose="02040502050505030304" pitchFamily="18" charset="0"/>
                        </a:rPr>
                        <a:t>0.7965</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Palatino Linotype" panose="02040502050505030304" pitchFamily="18" charset="0"/>
                        </a:rPr>
                        <a:t>0.6945</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1668576"/>
                  </a:ext>
                </a:extLst>
              </a:tr>
              <a:tr h="386896">
                <a:tc>
                  <a:txBody>
                    <a:bodyPr/>
                    <a:lstStyle/>
                    <a:p>
                      <a:pPr algn="ctr" fontAlgn="ctr"/>
                      <a:r>
                        <a:rPr lang="en-US" sz="1400" b="0" i="0" u="none" strike="noStrike" dirty="0" err="1">
                          <a:solidFill>
                            <a:srgbClr val="000000"/>
                          </a:solidFill>
                          <a:effectLst/>
                          <a:latin typeface="Palatino Linotype" panose="02040502050505030304" pitchFamily="18" charset="0"/>
                        </a:rPr>
                        <a:t>DMSNet</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FF0000"/>
                          </a:solidFill>
                          <a:effectLst/>
                          <a:latin typeface="Palatino Linotype" panose="02040502050505030304" pitchFamily="18" charset="0"/>
                        </a:rPr>
                        <a:t>0.8171</a:t>
                      </a:r>
                      <a:endParaRPr lang="en-IN" sz="1400" b="1" i="0" u="none" strike="noStrike" dirty="0">
                        <a:solidFill>
                          <a:srgbClr val="FF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FF0000"/>
                          </a:solidFill>
                          <a:effectLst/>
                          <a:latin typeface="Palatino Linotype" panose="02040502050505030304" pitchFamily="18" charset="0"/>
                        </a:rPr>
                        <a:t>0.7321</a:t>
                      </a:r>
                      <a:endParaRPr lang="en-IN" sz="1400" b="1" i="0" u="none" strike="noStrike" dirty="0">
                        <a:solidFill>
                          <a:srgbClr val="FF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i="0" u="none" strike="noStrike" dirty="0" err="1">
                          <a:solidFill>
                            <a:srgbClr val="FF0000"/>
                          </a:solidFill>
                          <a:effectLst/>
                          <a:latin typeface="Palatino Linotype" panose="02040502050505030304" pitchFamily="18" charset="0"/>
                        </a:rPr>
                        <a:t>DMSNet</a:t>
                      </a:r>
                      <a:endParaRPr lang="en-IN" sz="1400" b="1" i="0" u="none" strike="noStrike" dirty="0">
                        <a:solidFill>
                          <a:srgbClr val="FF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FF0000"/>
                          </a:solidFill>
                          <a:effectLst/>
                          <a:latin typeface="Palatino Linotype" panose="02040502050505030304" pitchFamily="18" charset="0"/>
                        </a:rPr>
                        <a:t>0.8335</a:t>
                      </a:r>
                      <a:endParaRPr lang="en-IN" sz="1400" b="1" i="0" u="none" strike="noStrike" dirty="0">
                        <a:solidFill>
                          <a:srgbClr val="FF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FF0000"/>
                          </a:solidFill>
                          <a:effectLst/>
                          <a:latin typeface="Palatino Linotype" panose="02040502050505030304" pitchFamily="18" charset="0"/>
                        </a:rPr>
                        <a:t>0.7565</a:t>
                      </a:r>
                      <a:endParaRPr lang="en-IN" sz="1400" b="1" i="0" u="none" strike="noStrike" dirty="0">
                        <a:solidFill>
                          <a:srgbClr val="FF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3771742"/>
                  </a:ext>
                </a:extLst>
              </a:tr>
            </a:tbl>
          </a:graphicData>
        </a:graphic>
      </p:graphicFrame>
    </p:spTree>
    <p:extLst>
      <p:ext uri="{BB962C8B-B14F-4D97-AF65-F5344CB8AC3E}">
        <p14:creationId xmlns:p14="http://schemas.microsoft.com/office/powerpoint/2010/main" val="1894119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8E3D-DA50-0E62-04E6-9C1D6726643C}"/>
              </a:ext>
            </a:extLst>
          </p:cNvPr>
          <p:cNvSpPr>
            <a:spLocks noGrp="1"/>
          </p:cNvSpPr>
          <p:nvPr>
            <p:ph type="title"/>
          </p:nvPr>
        </p:nvSpPr>
        <p:spPr/>
        <p:txBody>
          <a:bodyPr/>
          <a:lstStyle/>
          <a:p>
            <a:r>
              <a:rPr lang="en-IN" dirty="0"/>
              <a:t>Ablation results</a:t>
            </a:r>
          </a:p>
        </p:txBody>
      </p:sp>
      <p:graphicFrame>
        <p:nvGraphicFramePr>
          <p:cNvPr id="7" name="Content Placeholder 6">
            <a:extLst>
              <a:ext uri="{FF2B5EF4-FFF2-40B4-BE49-F238E27FC236}">
                <a16:creationId xmlns:a16="http://schemas.microsoft.com/office/drawing/2014/main" id="{E03F81C3-C766-70EB-356E-7D13EE70E92F}"/>
              </a:ext>
            </a:extLst>
          </p:cNvPr>
          <p:cNvGraphicFramePr>
            <a:graphicFrameLocks noGrp="1"/>
          </p:cNvGraphicFramePr>
          <p:nvPr>
            <p:ph idx="1"/>
            <p:extLst>
              <p:ext uri="{D42A27DB-BD31-4B8C-83A1-F6EECF244321}">
                <p14:modId xmlns:p14="http://schemas.microsoft.com/office/powerpoint/2010/main" val="3617307293"/>
              </p:ext>
            </p:extLst>
          </p:nvPr>
        </p:nvGraphicFramePr>
        <p:xfrm>
          <a:off x="1183341" y="1808526"/>
          <a:ext cx="9681882" cy="1934480"/>
        </p:xfrm>
        <a:graphic>
          <a:graphicData uri="http://schemas.openxmlformats.org/drawingml/2006/table">
            <a:tbl>
              <a:tblPr>
                <a:tableStyleId>{9D7B26C5-4107-4FEC-AEDC-1716B250A1EF}</a:tableStyleId>
              </a:tblPr>
              <a:tblGrid>
                <a:gridCol w="2462769">
                  <a:extLst>
                    <a:ext uri="{9D8B030D-6E8A-4147-A177-3AD203B41FA5}">
                      <a16:colId xmlns:a16="http://schemas.microsoft.com/office/drawing/2014/main" val="2520299011"/>
                    </a:ext>
                  </a:extLst>
                </a:gridCol>
                <a:gridCol w="902389">
                  <a:extLst>
                    <a:ext uri="{9D8B030D-6E8A-4147-A177-3AD203B41FA5}">
                      <a16:colId xmlns:a16="http://schemas.microsoft.com/office/drawing/2014/main" val="221065704"/>
                    </a:ext>
                  </a:extLst>
                </a:gridCol>
                <a:gridCol w="902389">
                  <a:extLst>
                    <a:ext uri="{9D8B030D-6E8A-4147-A177-3AD203B41FA5}">
                      <a16:colId xmlns:a16="http://schemas.microsoft.com/office/drawing/2014/main" val="538256569"/>
                    </a:ext>
                  </a:extLst>
                </a:gridCol>
                <a:gridCol w="1030594">
                  <a:extLst>
                    <a:ext uri="{9D8B030D-6E8A-4147-A177-3AD203B41FA5}">
                      <a16:colId xmlns:a16="http://schemas.microsoft.com/office/drawing/2014/main" val="3048821835"/>
                    </a:ext>
                  </a:extLst>
                </a:gridCol>
                <a:gridCol w="876087">
                  <a:extLst>
                    <a:ext uri="{9D8B030D-6E8A-4147-A177-3AD203B41FA5}">
                      <a16:colId xmlns:a16="http://schemas.microsoft.com/office/drawing/2014/main" val="4291862877"/>
                    </a:ext>
                  </a:extLst>
                </a:gridCol>
                <a:gridCol w="800487">
                  <a:extLst>
                    <a:ext uri="{9D8B030D-6E8A-4147-A177-3AD203B41FA5}">
                      <a16:colId xmlns:a16="http://schemas.microsoft.com/office/drawing/2014/main" val="789676708"/>
                    </a:ext>
                  </a:extLst>
                </a:gridCol>
                <a:gridCol w="902389">
                  <a:extLst>
                    <a:ext uri="{9D8B030D-6E8A-4147-A177-3AD203B41FA5}">
                      <a16:colId xmlns:a16="http://schemas.microsoft.com/office/drawing/2014/main" val="1264999723"/>
                    </a:ext>
                  </a:extLst>
                </a:gridCol>
                <a:gridCol w="902389">
                  <a:extLst>
                    <a:ext uri="{9D8B030D-6E8A-4147-A177-3AD203B41FA5}">
                      <a16:colId xmlns:a16="http://schemas.microsoft.com/office/drawing/2014/main" val="863167767"/>
                    </a:ext>
                  </a:extLst>
                </a:gridCol>
                <a:gridCol w="902389">
                  <a:extLst>
                    <a:ext uri="{9D8B030D-6E8A-4147-A177-3AD203B41FA5}">
                      <a16:colId xmlns:a16="http://schemas.microsoft.com/office/drawing/2014/main" val="1329960034"/>
                    </a:ext>
                  </a:extLst>
                </a:gridCol>
              </a:tblGrid>
              <a:tr h="386896">
                <a:tc>
                  <a:txBody>
                    <a:bodyPr/>
                    <a:lstStyle/>
                    <a:p>
                      <a:pPr algn="ctr" fontAlgn="ctr"/>
                      <a:r>
                        <a:rPr lang="en-IN" sz="1600" b="1" u="none" strike="noStrike" dirty="0">
                          <a:solidFill>
                            <a:srgbClr val="000000"/>
                          </a:solidFill>
                          <a:effectLst/>
                          <a:latin typeface="Palatino Linotype" panose="02040502050505030304" pitchFamily="18" charset="0"/>
                        </a:rPr>
                        <a:t>Model</a:t>
                      </a:r>
                      <a:endParaRPr lang="en-IN" sz="1600" b="1" i="0" u="none" strike="noStrike" dirty="0">
                        <a:solidFill>
                          <a:srgbClr val="000000"/>
                        </a:solidFill>
                        <a:effectLst/>
                        <a:latin typeface="Palatino Linotype" panose="02040502050505030304" pitchFamily="18" charset="0"/>
                      </a:endParaRP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a:effectLst/>
                          <a:latin typeface="Palatino Linotype" panose="02040502050505030304" pitchFamily="18" charset="0"/>
                        </a:rPr>
                        <a:t>Dice</a:t>
                      </a:r>
                      <a:endParaRPr lang="en-IN" sz="1600" b="1"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a:effectLst/>
                          <a:latin typeface="Palatino Linotype" panose="02040502050505030304" pitchFamily="18" charset="0"/>
                        </a:rPr>
                        <a:t>IOU</a:t>
                      </a:r>
                      <a:endParaRPr lang="en-IN" sz="1600" b="1"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a:effectLst/>
                          <a:latin typeface="Palatino Linotype" panose="02040502050505030304" pitchFamily="18" charset="0"/>
                        </a:rPr>
                        <a:t>Accuracy</a:t>
                      </a:r>
                      <a:endParaRPr lang="en-IN" sz="1600" b="1"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a:effectLst/>
                          <a:latin typeface="Palatino Linotype" panose="02040502050505030304" pitchFamily="18" charset="0"/>
                        </a:rPr>
                        <a:t>MAE</a:t>
                      </a:r>
                      <a:endParaRPr lang="en-IN" sz="1600" b="1"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err="1">
                          <a:effectLst/>
                          <a:latin typeface="Palatino Linotype" panose="02040502050505030304" pitchFamily="18" charset="0"/>
                        </a:rPr>
                        <a:t>AvgF</a:t>
                      </a:r>
                      <a:endParaRPr lang="en-IN" sz="1600" b="1"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a:effectLst/>
                          <a:latin typeface="Palatino Linotype" panose="02040502050505030304" pitchFamily="18" charset="0"/>
                        </a:rPr>
                        <a:t>WFM</a:t>
                      </a:r>
                      <a:endParaRPr lang="en-IN" sz="1600" b="1"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a:effectLst/>
                          <a:latin typeface="Palatino Linotype" panose="02040502050505030304" pitchFamily="18" charset="0"/>
                        </a:rPr>
                        <a:t>SM</a:t>
                      </a:r>
                      <a:endParaRPr lang="en-IN" sz="1600" b="1"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a:effectLst/>
                          <a:latin typeface="Palatino Linotype" panose="02040502050505030304" pitchFamily="18" charset="0"/>
                        </a:rPr>
                        <a:t>EM</a:t>
                      </a:r>
                      <a:endParaRPr lang="en-IN" sz="1600" b="1"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1528160"/>
                  </a:ext>
                </a:extLst>
              </a:tr>
              <a:tr h="386896">
                <a:tc>
                  <a:txBody>
                    <a:bodyPr/>
                    <a:lstStyle/>
                    <a:p>
                      <a:pPr algn="ctr" fontAlgn="ctr"/>
                      <a:r>
                        <a:rPr lang="en-US" sz="1400" b="0" i="0" u="none" strike="noStrike" dirty="0">
                          <a:solidFill>
                            <a:srgbClr val="000000"/>
                          </a:solidFill>
                          <a:effectLst/>
                          <a:latin typeface="Palatino Linotype" panose="02040502050505030304" pitchFamily="18" charset="0"/>
                        </a:rPr>
                        <a:t>PVT  + Resnet</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0.7896</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0. 6893</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0.9945</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0.0045</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0.8012</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0.8408</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0.7968</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0.9001</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3346501"/>
                  </a:ext>
                </a:extLst>
              </a:tr>
              <a:tr h="386896">
                <a:tc>
                  <a:txBody>
                    <a:bodyPr/>
                    <a:lstStyle/>
                    <a:p>
                      <a:pPr algn="ctr" fontAlgn="ctr"/>
                      <a:r>
                        <a:rPr lang="en-US" sz="1400" b="0" i="0" u="none" strike="noStrike" dirty="0">
                          <a:solidFill>
                            <a:srgbClr val="000000"/>
                          </a:solidFill>
                          <a:effectLst/>
                          <a:latin typeface="Palatino Linotype" panose="02040502050505030304" pitchFamily="18" charset="0"/>
                        </a:rPr>
                        <a:t>PVT + Res2Net</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chemeClr val="accent1"/>
                          </a:solidFill>
                          <a:effectLst/>
                          <a:latin typeface="Palatino Linotype" panose="02040502050505030304" pitchFamily="18" charset="0"/>
                        </a:rPr>
                        <a:t>0.7967</a:t>
                      </a:r>
                      <a:endParaRPr lang="en-IN" sz="1400" b="1" i="0" u="none" strike="noStrike" dirty="0">
                        <a:solidFill>
                          <a:schemeClr val="accent1"/>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chemeClr val="accent1"/>
                          </a:solidFill>
                          <a:effectLst/>
                          <a:latin typeface="Palatino Linotype" panose="02040502050505030304" pitchFamily="18" charset="0"/>
                        </a:rPr>
                        <a:t>0. 7036</a:t>
                      </a:r>
                      <a:endParaRPr lang="en-IN" sz="1400" b="1" i="0" u="none" strike="noStrike" dirty="0">
                        <a:solidFill>
                          <a:schemeClr val="accent1"/>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chemeClr val="accent1"/>
                          </a:solidFill>
                          <a:effectLst/>
                          <a:latin typeface="Palatino Linotype" panose="02040502050505030304" pitchFamily="18" charset="0"/>
                        </a:rPr>
                        <a:t>0.9956</a:t>
                      </a:r>
                      <a:endParaRPr lang="en-IN" sz="1400" b="1" i="0" u="none" strike="noStrike" dirty="0">
                        <a:solidFill>
                          <a:schemeClr val="accent1"/>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chemeClr val="accent1"/>
                          </a:solidFill>
                          <a:effectLst/>
                          <a:latin typeface="Palatino Linotype" panose="02040502050505030304" pitchFamily="18" charset="0"/>
                        </a:rPr>
                        <a:t>0.0040</a:t>
                      </a:r>
                      <a:endParaRPr lang="en-IN" sz="1400" b="1" i="0" u="none" strike="noStrike" dirty="0">
                        <a:solidFill>
                          <a:schemeClr val="accent1"/>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chemeClr val="accent1"/>
                          </a:solidFill>
                          <a:effectLst/>
                          <a:latin typeface="Palatino Linotype" panose="02040502050505030304" pitchFamily="18" charset="0"/>
                        </a:rPr>
                        <a:t>0.8125</a:t>
                      </a:r>
                      <a:endParaRPr lang="en-IN" sz="1400" b="1" i="0" u="none" strike="noStrike" dirty="0">
                        <a:solidFill>
                          <a:schemeClr val="accent1"/>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chemeClr val="accent1"/>
                          </a:solidFill>
                          <a:effectLst/>
                          <a:latin typeface="Palatino Linotype" panose="02040502050505030304" pitchFamily="18" charset="0"/>
                        </a:rPr>
                        <a:t>0.8498</a:t>
                      </a:r>
                      <a:endParaRPr lang="en-IN" sz="1400" b="1" i="0" u="none" strike="noStrike" dirty="0">
                        <a:solidFill>
                          <a:schemeClr val="accent1"/>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chemeClr val="accent1"/>
                          </a:solidFill>
                          <a:effectLst/>
                          <a:latin typeface="Palatino Linotype" panose="02040502050505030304" pitchFamily="18" charset="0"/>
                        </a:rPr>
                        <a:t>0.8034</a:t>
                      </a:r>
                      <a:endParaRPr lang="en-IN" sz="1400" b="1" i="0" u="none" strike="noStrike" dirty="0">
                        <a:solidFill>
                          <a:schemeClr val="accent1"/>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chemeClr val="accent1"/>
                          </a:solidFill>
                          <a:effectLst/>
                          <a:latin typeface="Palatino Linotype" panose="02040502050505030304" pitchFamily="18" charset="0"/>
                        </a:rPr>
                        <a:t>0.9120</a:t>
                      </a:r>
                      <a:endParaRPr lang="en-IN" sz="1400" b="1" i="0" u="none" strike="noStrike" dirty="0">
                        <a:solidFill>
                          <a:schemeClr val="accent1"/>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935935"/>
                  </a:ext>
                </a:extLst>
              </a:tr>
              <a:tr h="386896">
                <a:tc>
                  <a:txBody>
                    <a:bodyPr/>
                    <a:lstStyle/>
                    <a:p>
                      <a:pPr algn="ctr" fontAlgn="ctr"/>
                      <a:r>
                        <a:rPr lang="en-US" sz="1400" b="0" i="0" u="none" strike="noStrike" dirty="0" err="1">
                          <a:solidFill>
                            <a:srgbClr val="000000"/>
                          </a:solidFill>
                          <a:effectLst/>
                          <a:latin typeface="Palatino Linotype" panose="02040502050505030304" pitchFamily="18" charset="0"/>
                        </a:rPr>
                        <a:t>Swin</a:t>
                      </a:r>
                      <a:r>
                        <a:rPr lang="en-US" sz="1400" b="0" i="0" u="none" strike="noStrike" dirty="0">
                          <a:solidFill>
                            <a:srgbClr val="000000"/>
                          </a:solidFill>
                          <a:effectLst/>
                          <a:latin typeface="Palatino Linotype" panose="02040502050505030304" pitchFamily="18" charset="0"/>
                        </a:rPr>
                        <a:t> + </a:t>
                      </a:r>
                      <a:r>
                        <a:rPr lang="en-US" sz="1400" b="0" i="0" u="none" strike="noStrike" dirty="0" err="1">
                          <a:solidFill>
                            <a:srgbClr val="000000"/>
                          </a:solidFill>
                          <a:effectLst/>
                          <a:latin typeface="Palatino Linotype" panose="02040502050505030304" pitchFamily="18" charset="0"/>
                        </a:rPr>
                        <a:t>EfficientNet</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0.7836</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0. 6783</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0.9942</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0.0047</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0.7986</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0.8386</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0.7864</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latin typeface="Palatino Linotype" panose="02040502050505030304" pitchFamily="18" charset="0"/>
                        </a:rPr>
                        <a:t>0.8867</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3128956"/>
                  </a:ext>
                </a:extLst>
              </a:tr>
              <a:tr h="386896">
                <a:tc>
                  <a:txBody>
                    <a:bodyPr/>
                    <a:lstStyle/>
                    <a:p>
                      <a:pPr algn="ctr" fontAlgn="ctr"/>
                      <a:r>
                        <a:rPr lang="en-US" sz="1400" b="0" i="0" u="none" strike="noStrike" dirty="0">
                          <a:solidFill>
                            <a:srgbClr val="000000"/>
                          </a:solidFill>
                          <a:effectLst/>
                          <a:latin typeface="Palatino Linotype" panose="02040502050505030304" pitchFamily="18" charset="0"/>
                        </a:rPr>
                        <a:t>PVT + </a:t>
                      </a:r>
                      <a:r>
                        <a:rPr lang="en-US" sz="1400" b="0" i="0" u="none" strike="noStrike" dirty="0" err="1">
                          <a:solidFill>
                            <a:srgbClr val="000000"/>
                          </a:solidFill>
                          <a:effectLst/>
                          <a:latin typeface="Palatino Linotype" panose="02040502050505030304" pitchFamily="18" charset="0"/>
                        </a:rPr>
                        <a:t>EfficientNet</a:t>
                      </a:r>
                      <a:endParaRPr lang="en-IN" sz="1400" b="0" i="0" u="none" strike="noStrike" dirty="0">
                        <a:solidFill>
                          <a:srgbClr val="000000"/>
                        </a:solidFill>
                        <a:effectLst/>
                        <a:latin typeface="Palatino Linotype" panose="02040502050505030304" pitchFamily="18" charset="0"/>
                      </a:endParaRP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FF0000"/>
                          </a:solidFill>
                          <a:effectLst/>
                          <a:latin typeface="Palatino Linotype" panose="02040502050505030304" pitchFamily="18" charset="0"/>
                        </a:rPr>
                        <a:t>0.8335</a:t>
                      </a:r>
                      <a:endParaRPr lang="en-IN" sz="1400" b="1" i="0" u="none" strike="noStrike" dirty="0">
                        <a:solidFill>
                          <a:srgbClr val="FF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FF0000"/>
                          </a:solidFill>
                          <a:effectLst/>
                          <a:latin typeface="Palatino Linotype" panose="02040502050505030304" pitchFamily="18" charset="0"/>
                        </a:rPr>
                        <a:t>0.7565</a:t>
                      </a:r>
                      <a:endParaRPr lang="en-IN" sz="1400" b="1" i="0" u="none" strike="noStrike" dirty="0">
                        <a:solidFill>
                          <a:srgbClr val="FF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FF0000"/>
                          </a:solidFill>
                          <a:effectLst/>
                          <a:latin typeface="Palatino Linotype" panose="02040502050505030304" pitchFamily="18" charset="0"/>
                        </a:rPr>
                        <a:t>0.9979</a:t>
                      </a:r>
                      <a:endParaRPr lang="en-IN" sz="1400" b="1" i="0" u="none" strike="noStrike" dirty="0">
                        <a:solidFill>
                          <a:srgbClr val="FF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FF0000"/>
                          </a:solidFill>
                          <a:effectLst/>
                          <a:latin typeface="Palatino Linotype" panose="02040502050505030304" pitchFamily="18" charset="0"/>
                        </a:rPr>
                        <a:t>0.0021</a:t>
                      </a:r>
                      <a:endParaRPr lang="en-IN" sz="1400" b="1" i="0" u="none" strike="noStrike" dirty="0">
                        <a:solidFill>
                          <a:srgbClr val="FF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FF0000"/>
                          </a:solidFill>
                          <a:effectLst/>
                          <a:latin typeface="Palatino Linotype" panose="02040502050505030304" pitchFamily="18" charset="0"/>
                        </a:rPr>
                        <a:t>0.8374</a:t>
                      </a:r>
                      <a:endParaRPr lang="en-IN" sz="1400" b="1" i="0" u="none" strike="noStrike" dirty="0">
                        <a:solidFill>
                          <a:srgbClr val="FF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FF0000"/>
                          </a:solidFill>
                          <a:effectLst/>
                          <a:latin typeface="Palatino Linotype" panose="02040502050505030304" pitchFamily="18" charset="0"/>
                        </a:rPr>
                        <a:t>0.8684</a:t>
                      </a:r>
                      <a:endParaRPr lang="en-IN" sz="1400" b="1" i="0" u="none" strike="noStrike" dirty="0">
                        <a:solidFill>
                          <a:srgbClr val="FF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FF0000"/>
                          </a:solidFill>
                          <a:effectLst/>
                          <a:latin typeface="Palatino Linotype" panose="02040502050505030304" pitchFamily="18" charset="0"/>
                        </a:rPr>
                        <a:t>0.8569</a:t>
                      </a:r>
                      <a:endParaRPr lang="en-IN" sz="1400" b="1" i="0" u="none" strike="noStrike" dirty="0">
                        <a:solidFill>
                          <a:srgbClr val="FF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u="none" strike="noStrike" dirty="0">
                          <a:solidFill>
                            <a:srgbClr val="FF0000"/>
                          </a:solidFill>
                          <a:effectLst/>
                          <a:latin typeface="Palatino Linotype" panose="02040502050505030304" pitchFamily="18" charset="0"/>
                        </a:rPr>
                        <a:t>0.9483</a:t>
                      </a:r>
                      <a:endParaRPr lang="en-IN" sz="1400" b="1" i="0" u="none" strike="noStrike" dirty="0">
                        <a:solidFill>
                          <a:srgbClr val="FF0000"/>
                        </a:solidFill>
                        <a:effectLst/>
                        <a:latin typeface="Palatino Linotype" panose="0204050205050503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1668576"/>
                  </a:ext>
                </a:extLst>
              </a:tr>
            </a:tbl>
          </a:graphicData>
        </a:graphic>
      </p:graphicFrame>
    </p:spTree>
    <p:extLst>
      <p:ext uri="{BB962C8B-B14F-4D97-AF65-F5344CB8AC3E}">
        <p14:creationId xmlns:p14="http://schemas.microsoft.com/office/powerpoint/2010/main" val="20569107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60436-2962-0E50-C516-BAEBC27992E2}"/>
              </a:ext>
            </a:extLst>
          </p:cNvPr>
          <p:cNvSpPr>
            <a:spLocks noGrp="1"/>
          </p:cNvSpPr>
          <p:nvPr>
            <p:ph type="title"/>
          </p:nvPr>
        </p:nvSpPr>
        <p:spPr/>
        <p:txBody>
          <a:bodyPr/>
          <a:lstStyle/>
          <a:p>
            <a:pPr algn="ctr"/>
            <a:r>
              <a:rPr lang="en-IN" dirty="0">
                <a:solidFill>
                  <a:srgbClr val="231076"/>
                </a:solidFill>
                <a:latin typeface="TT Chocolates DemiBold" panose="02000503030000020003" pitchFamily="50" charset="0"/>
              </a:rPr>
              <a:t>References</a:t>
            </a:r>
          </a:p>
        </p:txBody>
      </p:sp>
      <p:sp>
        <p:nvSpPr>
          <p:cNvPr id="3" name="Content Placeholder 2">
            <a:extLst>
              <a:ext uri="{FF2B5EF4-FFF2-40B4-BE49-F238E27FC236}">
                <a16:creationId xmlns:a16="http://schemas.microsoft.com/office/drawing/2014/main" id="{06B60960-13D0-034A-7C13-7696E27C1B08}"/>
              </a:ext>
            </a:extLst>
          </p:cNvPr>
          <p:cNvSpPr>
            <a:spLocks noGrp="1"/>
          </p:cNvSpPr>
          <p:nvPr>
            <p:ph idx="1"/>
          </p:nvPr>
        </p:nvSpPr>
        <p:spPr/>
        <p:txBody>
          <a:bodyPr>
            <a:normAutofit/>
          </a:bodyPr>
          <a:lstStyle/>
          <a:p>
            <a:pPr marL="0" indent="0">
              <a:buNone/>
            </a:pPr>
            <a:r>
              <a:rPr lang="en-IN" sz="1600" dirty="0">
                <a:latin typeface="Questrial" pitchFamily="2" charset="0"/>
              </a:rPr>
              <a:t>[</a:t>
            </a:r>
            <a:r>
              <a:rPr lang="en-IN" sz="1600" b="1" dirty="0">
                <a:latin typeface="Questrial" pitchFamily="2" charset="0"/>
              </a:rPr>
              <a:t>1] </a:t>
            </a:r>
            <a:r>
              <a:rPr lang="en-IN" sz="1600" dirty="0" err="1">
                <a:latin typeface="Questrial" pitchFamily="2" charset="0"/>
              </a:rPr>
              <a:t>Anisuzzaman</a:t>
            </a:r>
            <a:r>
              <a:rPr lang="en-IN" sz="1600" dirty="0">
                <a:latin typeface="Questrial" pitchFamily="2" charset="0"/>
              </a:rPr>
              <a:t> DM, Patel Y, Rostami B, </a:t>
            </a:r>
            <a:r>
              <a:rPr lang="en-IN" sz="1600" dirty="0" err="1">
                <a:latin typeface="Questrial" pitchFamily="2" charset="0"/>
              </a:rPr>
              <a:t>Niezgoda</a:t>
            </a:r>
            <a:r>
              <a:rPr lang="en-IN" sz="1600" dirty="0">
                <a:latin typeface="Questrial" pitchFamily="2" charset="0"/>
              </a:rPr>
              <a:t> J, Gopalakrishnan S, Yu Z. Multi-modal wound classification using wound image and location by deep neural network. Sci Rep. 2022 Nov 21;12(1):20057. </a:t>
            </a:r>
            <a:r>
              <a:rPr lang="en-IN" sz="1600" dirty="0" err="1">
                <a:latin typeface="Questrial" pitchFamily="2" charset="0"/>
              </a:rPr>
              <a:t>doi</a:t>
            </a:r>
            <a:r>
              <a:rPr lang="en-IN" sz="1600" dirty="0">
                <a:latin typeface="Questrial" pitchFamily="2" charset="0"/>
              </a:rPr>
              <a:t>: 10.1038/s41598-022-21813-0. PMID: 36414660; PMCID: PMC9681740.</a:t>
            </a:r>
          </a:p>
          <a:p>
            <a:pPr marL="0" indent="0">
              <a:buNone/>
            </a:pPr>
            <a:r>
              <a:rPr lang="en-IN" sz="1600" b="1" dirty="0">
                <a:latin typeface="Questrial" pitchFamily="2" charset="0"/>
              </a:rPr>
              <a:t>[2] </a:t>
            </a:r>
            <a:r>
              <a:rPr lang="en-IN" sz="1600" dirty="0">
                <a:latin typeface="Questrial" pitchFamily="2" charset="0"/>
              </a:rPr>
              <a:t>Rania N, </a:t>
            </a:r>
            <a:r>
              <a:rPr lang="en-IN" sz="1600" dirty="0" err="1">
                <a:latin typeface="Questrial" pitchFamily="2" charset="0"/>
              </a:rPr>
              <a:t>Douzi</a:t>
            </a:r>
            <a:r>
              <a:rPr lang="en-IN" sz="1600" dirty="0">
                <a:latin typeface="Questrial" pitchFamily="2" charset="0"/>
              </a:rPr>
              <a:t> H, Yves L, Sylvie T. Semantic Segmentation of Diabetic Foot Ulcer Images: Dealing with Small Dataset in DL Approaches. Image and Signal Processing. 2020 Jun 5;12119:162–9. </a:t>
            </a:r>
            <a:r>
              <a:rPr lang="en-IN" sz="1600" dirty="0" err="1">
                <a:latin typeface="Questrial" pitchFamily="2" charset="0"/>
              </a:rPr>
              <a:t>doi</a:t>
            </a:r>
            <a:r>
              <a:rPr lang="en-IN" sz="1600" dirty="0">
                <a:latin typeface="Questrial" pitchFamily="2" charset="0"/>
              </a:rPr>
              <a:t>: 10.1007/978-3-030-51935-3_17. PMCID: PMC7340957.</a:t>
            </a:r>
          </a:p>
          <a:p>
            <a:pPr marL="0" indent="0">
              <a:buNone/>
            </a:pPr>
            <a:r>
              <a:rPr lang="en-IN" sz="1600" b="1" dirty="0">
                <a:latin typeface="Questrial" pitchFamily="2" charset="0"/>
              </a:rPr>
              <a:t>[3] </a:t>
            </a:r>
            <a:r>
              <a:rPr lang="en-IN" sz="1600" dirty="0">
                <a:latin typeface="Questrial" pitchFamily="2" charset="0"/>
              </a:rPr>
              <a:t>Oliver TI, </a:t>
            </a:r>
            <a:r>
              <a:rPr lang="en-IN" sz="1600" dirty="0" err="1">
                <a:latin typeface="Questrial" pitchFamily="2" charset="0"/>
              </a:rPr>
              <a:t>Mutluoglu</a:t>
            </a:r>
            <a:r>
              <a:rPr lang="en-IN" sz="1600" dirty="0">
                <a:latin typeface="Questrial" pitchFamily="2" charset="0"/>
              </a:rPr>
              <a:t> M. Diabetic Foot Ulcer. [Updated 2023 Aug 8]. In: </a:t>
            </a:r>
            <a:r>
              <a:rPr lang="en-IN" sz="1600" dirty="0" err="1">
                <a:latin typeface="Questrial" pitchFamily="2" charset="0"/>
              </a:rPr>
              <a:t>StatPearls</a:t>
            </a:r>
            <a:r>
              <a:rPr lang="en-IN" sz="1600" dirty="0">
                <a:latin typeface="Questrial" pitchFamily="2" charset="0"/>
              </a:rPr>
              <a:t> [Internet]. Treasure Island (FL): </a:t>
            </a:r>
            <a:r>
              <a:rPr lang="en-IN" sz="1600" dirty="0" err="1">
                <a:latin typeface="Questrial" pitchFamily="2" charset="0"/>
              </a:rPr>
              <a:t>StatPearls</a:t>
            </a:r>
            <a:r>
              <a:rPr lang="en-IN" sz="1600" dirty="0">
                <a:latin typeface="Questrial" pitchFamily="2" charset="0"/>
              </a:rPr>
              <a:t> Publishing; 2023 Jan-. Available from: </a:t>
            </a:r>
            <a:r>
              <a:rPr lang="en-IN" sz="1600" dirty="0">
                <a:latin typeface="Questrial" pitchFamily="2" charset="0"/>
                <a:hlinkClick r:id="rId2"/>
              </a:rPr>
              <a:t>https://www.ncbi.nlm.nih.gov/books/NBK537328/</a:t>
            </a:r>
            <a:endParaRPr lang="en-IN" sz="1600" dirty="0">
              <a:latin typeface="Questrial" pitchFamily="2" charset="0"/>
            </a:endParaRPr>
          </a:p>
          <a:p>
            <a:pPr marL="0" indent="0">
              <a:buNone/>
            </a:pPr>
            <a:r>
              <a:rPr lang="en-IN" sz="1600" b="1" dirty="0">
                <a:latin typeface="Questrial" pitchFamily="2" charset="0"/>
              </a:rPr>
              <a:t>[4] </a:t>
            </a:r>
            <a:r>
              <a:rPr lang="en-IN" sz="1600" dirty="0">
                <a:latin typeface="Questrial" pitchFamily="2" charset="0"/>
              </a:rPr>
              <a:t>S. Lee, Y. Lee, G. Lee and S. Hwang, "Supervised Contrastive Embedding for Medical Image Segmentation," in IEEE Access, vol. 9, pp. 138403-138414, 2021, </a:t>
            </a:r>
            <a:r>
              <a:rPr lang="en-IN" sz="1600" dirty="0" err="1">
                <a:latin typeface="Questrial" pitchFamily="2" charset="0"/>
              </a:rPr>
              <a:t>doi</a:t>
            </a:r>
            <a:r>
              <a:rPr lang="en-IN" sz="1600" dirty="0">
                <a:latin typeface="Questrial" pitchFamily="2" charset="0"/>
              </a:rPr>
              <a:t>: 10.1109/ACCESS.2021.3118694.</a:t>
            </a:r>
          </a:p>
          <a:p>
            <a:pPr marL="0" indent="0">
              <a:buNone/>
            </a:pPr>
            <a:r>
              <a:rPr lang="en-IN" sz="1600" b="1" dirty="0">
                <a:latin typeface="Questrial" pitchFamily="2" charset="0"/>
              </a:rPr>
              <a:t>[5] </a:t>
            </a:r>
            <a:r>
              <a:rPr lang="en-US" sz="1600" dirty="0">
                <a:latin typeface="Questrial" pitchFamily="2" charset="0"/>
              </a:rPr>
              <a:t>Khosla, </a:t>
            </a:r>
            <a:r>
              <a:rPr lang="en-US" sz="1600" dirty="0" err="1">
                <a:latin typeface="Questrial" pitchFamily="2" charset="0"/>
              </a:rPr>
              <a:t>Prannay</a:t>
            </a:r>
            <a:r>
              <a:rPr lang="en-US" sz="1600" dirty="0">
                <a:latin typeface="Questrial" pitchFamily="2" charset="0"/>
              </a:rPr>
              <a:t>, et al. "Supervised contrastive learning." Advances in neural information processing systems 33 (2020): 18661-18673.</a:t>
            </a:r>
            <a:endParaRPr lang="en-IN" sz="1600" dirty="0">
              <a:latin typeface="Questrial" pitchFamily="2" charset="0"/>
            </a:endParaRPr>
          </a:p>
        </p:txBody>
      </p:sp>
    </p:spTree>
    <p:extLst>
      <p:ext uri="{BB962C8B-B14F-4D97-AF65-F5344CB8AC3E}">
        <p14:creationId xmlns:p14="http://schemas.microsoft.com/office/powerpoint/2010/main" val="1506168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68D420-F83D-29D0-220B-B4EC0A6CC4EC}"/>
              </a:ext>
            </a:extLst>
          </p:cNvPr>
          <p:cNvSpPr>
            <a:spLocks noGrp="1"/>
          </p:cNvSpPr>
          <p:nvPr>
            <p:ph idx="1"/>
          </p:nvPr>
        </p:nvSpPr>
        <p:spPr>
          <a:xfrm>
            <a:off x="838200" y="609600"/>
            <a:ext cx="10515600" cy="5567363"/>
          </a:xfrm>
        </p:spPr>
        <p:txBody>
          <a:bodyPr anchor="ctr">
            <a:normAutofit/>
          </a:bodyPr>
          <a:lstStyle/>
          <a:p>
            <a:pPr marL="0" indent="0" algn="ctr">
              <a:buNone/>
            </a:pPr>
            <a:r>
              <a:rPr lang="en-IN" sz="19900" b="1" dirty="0">
                <a:solidFill>
                  <a:srgbClr val="231076"/>
                </a:solidFill>
                <a:latin typeface="Edwardian Script ITC" panose="030303020407070D0804" pitchFamily="66" charset="0"/>
              </a:rPr>
              <a:t>Thank you </a:t>
            </a:r>
          </a:p>
        </p:txBody>
      </p:sp>
    </p:spTree>
    <p:extLst>
      <p:ext uri="{BB962C8B-B14F-4D97-AF65-F5344CB8AC3E}">
        <p14:creationId xmlns:p14="http://schemas.microsoft.com/office/powerpoint/2010/main" val="64284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2B684-5A80-5461-2E44-FC1DD718B1CE}"/>
              </a:ext>
            </a:extLst>
          </p:cNvPr>
          <p:cNvSpPr>
            <a:spLocks noGrp="1"/>
          </p:cNvSpPr>
          <p:nvPr>
            <p:ph type="title"/>
          </p:nvPr>
        </p:nvSpPr>
        <p:spPr>
          <a:xfrm>
            <a:off x="1124527" y="1501197"/>
            <a:ext cx="5128491" cy="1325563"/>
          </a:xfrm>
        </p:spPr>
        <p:txBody>
          <a:bodyPr/>
          <a:lstStyle/>
          <a:p>
            <a:r>
              <a:rPr lang="en-IN" dirty="0">
                <a:latin typeface="TT Chocolates DemiBold" panose="02000503030000020003" pitchFamily="50" charset="0"/>
              </a:rPr>
              <a:t>INTRODUCTION</a:t>
            </a:r>
          </a:p>
        </p:txBody>
      </p:sp>
      <p:sp>
        <p:nvSpPr>
          <p:cNvPr id="3" name="Content Placeholder 2">
            <a:extLst>
              <a:ext uri="{FF2B5EF4-FFF2-40B4-BE49-F238E27FC236}">
                <a16:creationId xmlns:a16="http://schemas.microsoft.com/office/drawing/2014/main" id="{2C43466E-0D15-E5CE-AF4B-75F660EEFC3E}"/>
              </a:ext>
            </a:extLst>
          </p:cNvPr>
          <p:cNvSpPr>
            <a:spLocks noGrp="1"/>
          </p:cNvSpPr>
          <p:nvPr>
            <p:ph idx="1"/>
          </p:nvPr>
        </p:nvSpPr>
        <p:spPr>
          <a:xfrm>
            <a:off x="838200" y="3158835"/>
            <a:ext cx="6430817" cy="3018127"/>
          </a:xfrm>
        </p:spPr>
        <p:txBody>
          <a:bodyPr>
            <a:normAutofit/>
          </a:bodyPr>
          <a:lstStyle/>
          <a:p>
            <a:pPr>
              <a:buFont typeface="Arial" panose="020B0604020202020204" pitchFamily="34" charset="0"/>
              <a:buChar char="•"/>
            </a:pPr>
            <a:r>
              <a:rPr lang="en-US" sz="2000" b="0" i="0" dirty="0">
                <a:solidFill>
                  <a:srgbClr val="0E0340"/>
                </a:solidFill>
                <a:effectLst/>
                <a:latin typeface="Questrial" pitchFamily="2" charset="0"/>
              </a:rPr>
              <a:t>About 60% of diabetics will develop neuropathy, eventually leading to a foot ulcer.</a:t>
            </a:r>
            <a:endParaRPr lang="en-US" sz="2000" dirty="0">
              <a:latin typeface="Questrial" pitchFamily="2" charset="0"/>
            </a:endParaRPr>
          </a:p>
          <a:p>
            <a:pPr>
              <a:buFont typeface="Arial" panose="020B0604020202020204" pitchFamily="34" charset="0"/>
              <a:buChar char="•"/>
            </a:pPr>
            <a:r>
              <a:rPr lang="en-US" sz="2000" b="0" i="0" dirty="0">
                <a:solidFill>
                  <a:srgbClr val="0E0340"/>
                </a:solidFill>
                <a:effectLst/>
                <a:latin typeface="Questrial" pitchFamily="2" charset="0"/>
              </a:rPr>
              <a:t>Around 15 to 25% of patients with diabetes mellitus will develop a diabetic foot ulcer during their lifetime.</a:t>
            </a:r>
            <a:endParaRPr lang="en-US" sz="2000" dirty="0">
              <a:latin typeface="Questrial" pitchFamily="2" charset="0"/>
            </a:endParaRPr>
          </a:p>
          <a:p>
            <a:pPr>
              <a:buFont typeface="Arial" panose="020B0604020202020204" pitchFamily="34" charset="0"/>
              <a:buChar char="•"/>
            </a:pPr>
            <a:r>
              <a:rPr lang="en-US" sz="2000" b="0" i="0" dirty="0">
                <a:solidFill>
                  <a:srgbClr val="0E0340"/>
                </a:solidFill>
                <a:effectLst/>
                <a:latin typeface="Questrial" pitchFamily="2" charset="0"/>
              </a:rPr>
              <a:t>They may lead to lower limb amputation.</a:t>
            </a:r>
            <a:endParaRPr lang="en-US" sz="2000" dirty="0">
              <a:latin typeface="Questrial" pitchFamily="2" charset="0"/>
            </a:endParaRPr>
          </a:p>
          <a:p>
            <a:pPr>
              <a:buFont typeface="Arial" panose="020B0604020202020204" pitchFamily="34" charset="0"/>
              <a:buChar char="•"/>
            </a:pPr>
            <a:r>
              <a:rPr lang="en-US" sz="2000" b="0" i="0" dirty="0">
                <a:solidFill>
                  <a:srgbClr val="0E0340"/>
                </a:solidFill>
                <a:effectLst/>
                <a:latin typeface="Questrial" pitchFamily="2" charset="0"/>
              </a:rPr>
              <a:t>Effective way to detect and monitor ulcer treatment is required</a:t>
            </a:r>
            <a:endParaRPr lang="en-US" sz="2000" dirty="0">
              <a:latin typeface="Questrial" pitchFamily="2" charset="0"/>
            </a:endParaRPr>
          </a:p>
          <a:p>
            <a:endParaRPr lang="en-IN" sz="2000" dirty="0">
              <a:latin typeface="Questrial" pitchFamily="2" charset="0"/>
            </a:endParaRPr>
          </a:p>
        </p:txBody>
      </p:sp>
      <p:sp>
        <p:nvSpPr>
          <p:cNvPr id="4" name="Rectangle 3">
            <a:extLst>
              <a:ext uri="{FF2B5EF4-FFF2-40B4-BE49-F238E27FC236}">
                <a16:creationId xmlns:a16="http://schemas.microsoft.com/office/drawing/2014/main" id="{2EAAA8F3-7D91-264C-B848-FB91A84B1F21}"/>
              </a:ext>
            </a:extLst>
          </p:cNvPr>
          <p:cNvSpPr/>
          <p:nvPr/>
        </p:nvSpPr>
        <p:spPr>
          <a:xfrm>
            <a:off x="8054109" y="0"/>
            <a:ext cx="4137891" cy="6858000"/>
          </a:xfrm>
          <a:prstGeom prst="rect">
            <a:avLst/>
          </a:prstGeom>
          <a:solidFill>
            <a:srgbClr val="8574D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674EA2B0-871C-6C5C-8A46-3B2357C24426}"/>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Effect>
                      <a14:brightnessContrast bright="2000" contrast="5000"/>
                    </a14:imgEffect>
                  </a14:imgLayer>
                </a14:imgProps>
              </a:ext>
              <a:ext uri="{28A0092B-C50C-407E-A947-70E740481C1C}">
                <a14:useLocalDpi xmlns:a14="http://schemas.microsoft.com/office/drawing/2010/main" val="0"/>
              </a:ext>
            </a:extLst>
          </a:blip>
          <a:stretch>
            <a:fillRect/>
          </a:stretch>
        </p:blipFill>
        <p:spPr>
          <a:xfrm>
            <a:off x="7269017" y="969818"/>
            <a:ext cx="5023227" cy="520714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05817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F928B-3A0E-D66A-5EE0-6E5D6D9181DD}"/>
              </a:ext>
            </a:extLst>
          </p:cNvPr>
          <p:cNvSpPr>
            <a:spLocks noGrp="1"/>
          </p:cNvSpPr>
          <p:nvPr>
            <p:ph idx="1"/>
          </p:nvPr>
        </p:nvSpPr>
        <p:spPr>
          <a:xfrm>
            <a:off x="1736436" y="1908751"/>
            <a:ext cx="5754255" cy="4427393"/>
          </a:xfrm>
        </p:spPr>
        <p:txBody>
          <a:bodyPr>
            <a:normAutofit lnSpcReduction="10000"/>
          </a:bodyPr>
          <a:lstStyle/>
          <a:p>
            <a:pPr marL="0" indent="0">
              <a:buNone/>
            </a:pPr>
            <a:r>
              <a:rPr lang="en-US" sz="1800" b="0" i="0" dirty="0" err="1">
                <a:solidFill>
                  <a:srgbClr val="0E0340"/>
                </a:solidFill>
                <a:effectLst/>
              </a:rPr>
              <a:t>Medetek</a:t>
            </a:r>
            <a:r>
              <a:rPr lang="en-US" sz="1800" b="0" i="0" dirty="0">
                <a:solidFill>
                  <a:srgbClr val="0E0340"/>
                </a:solidFill>
                <a:effectLst/>
              </a:rPr>
              <a:t> </a:t>
            </a:r>
            <a:r>
              <a:rPr lang="en-US" sz="1800" b="0" i="0" dirty="0" err="1">
                <a:solidFill>
                  <a:srgbClr val="0E0340"/>
                </a:solidFill>
                <a:effectLst/>
              </a:rPr>
              <a:t>daabase</a:t>
            </a:r>
            <a:r>
              <a:rPr lang="en-US" sz="1800" b="0" i="0" dirty="0">
                <a:solidFill>
                  <a:srgbClr val="0E0340"/>
                </a:solidFill>
                <a:effectLst/>
              </a:rPr>
              <a:t> : contains free stock images of all types of open wounds such as arterial leg ulcers pressure ulcers (pressure sores), diabetic ulcers and other miscellaneous wound types, all of which may be regularly encountered by a wound care practitioner.</a:t>
            </a:r>
          </a:p>
          <a:p>
            <a:pPr marL="0" indent="0">
              <a:buNone/>
            </a:pPr>
            <a:endParaRPr lang="en-US" sz="1800" dirty="0">
              <a:solidFill>
                <a:srgbClr val="0E0340"/>
              </a:solidFill>
            </a:endParaRPr>
          </a:p>
          <a:p>
            <a:pPr marL="0" indent="0">
              <a:buNone/>
            </a:pPr>
            <a:r>
              <a:rPr lang="en-US" sz="1800" b="0" i="0" dirty="0">
                <a:solidFill>
                  <a:srgbClr val="0E0340"/>
                </a:solidFill>
                <a:effectLst/>
              </a:rPr>
              <a:t>Foot ulcer segmentation challenge 2021 : The goal of this challenge is to segment the wound area from natural images during clinical visits. In the dataset provided, over 1000 images are collected over 2 years from hundreds of patients. </a:t>
            </a:r>
          </a:p>
          <a:p>
            <a:pPr marL="0" indent="0">
              <a:buNone/>
            </a:pPr>
            <a:endParaRPr lang="en-US" sz="1800" dirty="0">
              <a:solidFill>
                <a:srgbClr val="0E0340"/>
              </a:solidFill>
            </a:endParaRPr>
          </a:p>
          <a:p>
            <a:pPr marL="0" indent="0">
              <a:buNone/>
            </a:pPr>
            <a:r>
              <a:rPr lang="en-US" sz="1800" b="0" i="0" dirty="0">
                <a:solidFill>
                  <a:srgbClr val="0E0340"/>
                </a:solidFill>
                <a:effectLst/>
              </a:rPr>
              <a:t>AZH dataset : collected over a two-year clinical period at the AZH Wound and Vascular Center in Milwaukee, Wisconsin. The dataset includes 730 wound images in .jpg format.</a:t>
            </a:r>
            <a:endParaRPr lang="en-IN" sz="1800" dirty="0"/>
          </a:p>
        </p:txBody>
      </p:sp>
      <p:sp>
        <p:nvSpPr>
          <p:cNvPr id="4" name="Rectangle 3">
            <a:extLst>
              <a:ext uri="{FF2B5EF4-FFF2-40B4-BE49-F238E27FC236}">
                <a16:creationId xmlns:a16="http://schemas.microsoft.com/office/drawing/2014/main" id="{F28BC6FB-BFAE-E104-4A22-796FEDE9325F}"/>
              </a:ext>
            </a:extLst>
          </p:cNvPr>
          <p:cNvSpPr/>
          <p:nvPr/>
        </p:nvSpPr>
        <p:spPr>
          <a:xfrm>
            <a:off x="1" y="0"/>
            <a:ext cx="12191999" cy="1325563"/>
          </a:xfrm>
          <a:prstGeom prst="rect">
            <a:avLst/>
          </a:prstGeom>
          <a:solidFill>
            <a:srgbClr val="2310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005E8850-AEBB-7BF6-3413-7958F3CA65A6}"/>
              </a:ext>
            </a:extLst>
          </p:cNvPr>
          <p:cNvSpPr>
            <a:spLocks noGrp="1"/>
          </p:cNvSpPr>
          <p:nvPr>
            <p:ph type="title"/>
          </p:nvPr>
        </p:nvSpPr>
        <p:spPr>
          <a:xfrm>
            <a:off x="4215245" y="18255"/>
            <a:ext cx="3761509" cy="1325563"/>
          </a:xfrm>
        </p:spPr>
        <p:txBody>
          <a:bodyPr/>
          <a:lstStyle/>
          <a:p>
            <a:pPr algn="ctr"/>
            <a:r>
              <a:rPr lang="en-IN" dirty="0">
                <a:solidFill>
                  <a:schemeClr val="bg1"/>
                </a:solidFill>
                <a:latin typeface="TT Chocolates DemiBold" panose="02000503030000020003" pitchFamily="50" charset="0"/>
              </a:rPr>
              <a:t>DATASETS</a:t>
            </a:r>
          </a:p>
        </p:txBody>
      </p:sp>
      <p:sp>
        <p:nvSpPr>
          <p:cNvPr id="5" name="Content Placeholder 2">
            <a:extLst>
              <a:ext uri="{FF2B5EF4-FFF2-40B4-BE49-F238E27FC236}">
                <a16:creationId xmlns:a16="http://schemas.microsoft.com/office/drawing/2014/main" id="{7B0F4D7D-596D-5A60-C054-1350A23C9876}"/>
              </a:ext>
            </a:extLst>
          </p:cNvPr>
          <p:cNvSpPr txBox="1">
            <a:spLocks/>
          </p:cNvSpPr>
          <p:nvPr/>
        </p:nvSpPr>
        <p:spPr>
          <a:xfrm>
            <a:off x="1190335" y="1890496"/>
            <a:ext cx="546101" cy="44273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400" dirty="0">
                <a:solidFill>
                  <a:srgbClr val="0E0340"/>
                </a:solidFill>
                <a:latin typeface="TT Chocolates DemiBold" panose="02000503030000020003" pitchFamily="50" charset="0"/>
                <a:hlinkClick r:id="rId2"/>
              </a:rPr>
              <a:t>1</a:t>
            </a:r>
            <a:endParaRPr lang="en-US" sz="4400" dirty="0">
              <a:solidFill>
                <a:srgbClr val="0E0340"/>
              </a:solidFill>
              <a:latin typeface="TT Chocolates DemiBold" panose="02000503030000020003" pitchFamily="50" charset="0"/>
            </a:endParaRPr>
          </a:p>
          <a:p>
            <a:pPr marL="0" indent="0">
              <a:buFont typeface="Arial" panose="020B0604020202020204" pitchFamily="34" charset="0"/>
              <a:buNone/>
            </a:pPr>
            <a:endParaRPr lang="en-US" sz="4000" dirty="0">
              <a:solidFill>
                <a:srgbClr val="0E0340"/>
              </a:solidFill>
              <a:latin typeface="TT Chocolates DemiBold" panose="02000503030000020003" pitchFamily="50" charset="0"/>
            </a:endParaRPr>
          </a:p>
          <a:p>
            <a:pPr marL="0" indent="0">
              <a:buFont typeface="Arial" panose="020B0604020202020204" pitchFamily="34" charset="0"/>
              <a:buNone/>
            </a:pPr>
            <a:endParaRPr lang="en-US" sz="100" dirty="0">
              <a:solidFill>
                <a:srgbClr val="0E0340"/>
              </a:solidFill>
              <a:latin typeface="TT Chocolates DemiBold" panose="02000503030000020003" pitchFamily="50" charset="0"/>
            </a:endParaRPr>
          </a:p>
          <a:p>
            <a:pPr marL="0" indent="0">
              <a:buFont typeface="Arial" panose="020B0604020202020204" pitchFamily="34" charset="0"/>
              <a:buNone/>
            </a:pPr>
            <a:r>
              <a:rPr lang="en-US" sz="4400" dirty="0">
                <a:solidFill>
                  <a:srgbClr val="0E0340"/>
                </a:solidFill>
                <a:latin typeface="TT Chocolates DemiBold" panose="02000503030000020003" pitchFamily="50" charset="0"/>
                <a:hlinkClick r:id="rId3"/>
              </a:rPr>
              <a:t>2</a:t>
            </a:r>
            <a:endParaRPr lang="en-US" sz="4400" dirty="0">
              <a:solidFill>
                <a:srgbClr val="0E0340"/>
              </a:solidFill>
              <a:latin typeface="TT Chocolates DemiBold" panose="02000503030000020003" pitchFamily="50" charset="0"/>
            </a:endParaRPr>
          </a:p>
          <a:p>
            <a:pPr marL="0" indent="0">
              <a:buFont typeface="Arial" panose="020B0604020202020204" pitchFamily="34" charset="0"/>
              <a:buNone/>
            </a:pPr>
            <a:endParaRPr lang="en-US" sz="4000" dirty="0">
              <a:solidFill>
                <a:srgbClr val="0E0340"/>
              </a:solidFill>
              <a:latin typeface="TT Chocolates DemiBold" panose="02000503030000020003" pitchFamily="50" charset="0"/>
            </a:endParaRPr>
          </a:p>
          <a:p>
            <a:pPr marL="0" indent="0">
              <a:buFont typeface="Arial" panose="020B0604020202020204" pitchFamily="34" charset="0"/>
              <a:buNone/>
            </a:pPr>
            <a:endParaRPr lang="en-US" sz="100" dirty="0">
              <a:solidFill>
                <a:srgbClr val="0E0340"/>
              </a:solidFill>
              <a:latin typeface="TT Chocolates DemiBold" panose="02000503030000020003" pitchFamily="50" charset="0"/>
            </a:endParaRPr>
          </a:p>
          <a:p>
            <a:pPr marL="0" indent="0">
              <a:buFont typeface="Arial" panose="020B0604020202020204" pitchFamily="34" charset="0"/>
              <a:buNone/>
            </a:pPr>
            <a:r>
              <a:rPr lang="en-US" sz="4400" dirty="0">
                <a:solidFill>
                  <a:srgbClr val="0E0340"/>
                </a:solidFill>
                <a:latin typeface="TT Chocolates DemiBold" panose="02000503030000020003" pitchFamily="50" charset="0"/>
                <a:hlinkClick r:id="rId4"/>
              </a:rPr>
              <a:t>3</a:t>
            </a:r>
            <a:endParaRPr lang="en-IN" sz="4400" dirty="0">
              <a:latin typeface="TT Chocolates DemiBold" panose="02000503030000020003" pitchFamily="50" charset="0"/>
            </a:endParaRPr>
          </a:p>
        </p:txBody>
      </p:sp>
      <p:pic>
        <p:nvPicPr>
          <p:cNvPr id="7" name="Picture 6">
            <a:extLst>
              <a:ext uri="{FF2B5EF4-FFF2-40B4-BE49-F238E27FC236}">
                <a16:creationId xmlns:a16="http://schemas.microsoft.com/office/drawing/2014/main" id="{1AD9F787-0C12-EFF1-99BB-228B7150928E}"/>
              </a:ext>
            </a:extLst>
          </p:cNvPr>
          <p:cNvPicPr>
            <a:picLocks noChangeAspect="1"/>
          </p:cNvPicPr>
          <p:nvPr/>
        </p:nvPicPr>
        <p:blipFill>
          <a:blip r:embed="rId5"/>
          <a:stretch>
            <a:fillRect/>
          </a:stretch>
        </p:blipFill>
        <p:spPr>
          <a:xfrm>
            <a:off x="7684654" y="1908751"/>
            <a:ext cx="4078097" cy="3808340"/>
          </a:xfrm>
          <a:prstGeom prst="rect">
            <a:avLst/>
          </a:prstGeom>
        </p:spPr>
      </p:pic>
    </p:spTree>
    <p:extLst>
      <p:ext uri="{BB962C8B-B14F-4D97-AF65-F5344CB8AC3E}">
        <p14:creationId xmlns:p14="http://schemas.microsoft.com/office/powerpoint/2010/main" val="3480618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AB3F7-839B-30FB-C582-731A0F4C2F72}"/>
              </a:ext>
            </a:extLst>
          </p:cNvPr>
          <p:cNvSpPr>
            <a:spLocks noGrp="1"/>
          </p:cNvSpPr>
          <p:nvPr>
            <p:ph type="title"/>
          </p:nvPr>
        </p:nvSpPr>
        <p:spPr/>
        <p:txBody>
          <a:bodyPr/>
          <a:lstStyle/>
          <a:p>
            <a:r>
              <a:rPr lang="en-IN" dirty="0">
                <a:solidFill>
                  <a:srgbClr val="231076"/>
                </a:solidFill>
                <a:latin typeface="TT Chocolates DemiBold" panose="02000503030000020003" pitchFamily="50" charset="0"/>
              </a:rPr>
              <a:t>Mapping to supervised learning 		</a:t>
            </a:r>
            <a:endParaRPr lang="en-IN" dirty="0">
              <a:solidFill>
                <a:srgbClr val="231076"/>
              </a:solidFill>
            </a:endParaRPr>
          </a:p>
        </p:txBody>
      </p:sp>
      <p:pic>
        <p:nvPicPr>
          <p:cNvPr id="4" name="Picture 3">
            <a:extLst>
              <a:ext uri="{FF2B5EF4-FFF2-40B4-BE49-F238E27FC236}">
                <a16:creationId xmlns:a16="http://schemas.microsoft.com/office/drawing/2014/main" id="{5F279B27-27AB-2385-CEBE-602F835DA1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0116" y="2176631"/>
            <a:ext cx="2463323" cy="3276898"/>
          </a:xfrm>
          <a:prstGeom prst="rect">
            <a:avLst/>
          </a:prstGeom>
        </p:spPr>
      </p:pic>
      <p:sp>
        <p:nvSpPr>
          <p:cNvPr id="5" name="TextBox 4">
            <a:extLst>
              <a:ext uri="{FF2B5EF4-FFF2-40B4-BE49-F238E27FC236}">
                <a16:creationId xmlns:a16="http://schemas.microsoft.com/office/drawing/2014/main" id="{CBA80468-2254-0340-9A3B-9BABADDB5689}"/>
              </a:ext>
            </a:extLst>
          </p:cNvPr>
          <p:cNvSpPr txBox="1"/>
          <p:nvPr/>
        </p:nvSpPr>
        <p:spPr>
          <a:xfrm>
            <a:off x="5241991" y="5677862"/>
            <a:ext cx="1595689" cy="523220"/>
          </a:xfrm>
          <a:prstGeom prst="rect">
            <a:avLst/>
          </a:prstGeom>
          <a:noFill/>
        </p:spPr>
        <p:txBody>
          <a:bodyPr wrap="square" rtlCol="0">
            <a:spAutoFit/>
          </a:bodyPr>
          <a:lstStyle/>
          <a:p>
            <a:r>
              <a:rPr lang="en-IN" sz="2800" dirty="0">
                <a:latin typeface="TT Chocolates DemiBold" panose="02000503030000020003" pitchFamily="50" charset="0"/>
              </a:rPr>
              <a:t>1 × M × M </a:t>
            </a:r>
          </a:p>
        </p:txBody>
      </p:sp>
      <p:cxnSp>
        <p:nvCxnSpPr>
          <p:cNvPr id="7" name="Straight Arrow Connector 6">
            <a:extLst>
              <a:ext uri="{FF2B5EF4-FFF2-40B4-BE49-F238E27FC236}">
                <a16:creationId xmlns:a16="http://schemas.microsoft.com/office/drawing/2014/main" id="{BC68CBC7-B9EA-59E7-472D-DB514BD6B358}"/>
              </a:ext>
            </a:extLst>
          </p:cNvPr>
          <p:cNvCxnSpPr>
            <a:cxnSpLocks/>
          </p:cNvCxnSpPr>
          <p:nvPr/>
        </p:nvCxnSpPr>
        <p:spPr>
          <a:xfrm flipV="1">
            <a:off x="5971777" y="2631440"/>
            <a:ext cx="2420383" cy="88392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4877A382-DD0F-6D5E-558F-D04F4BF42F89}"/>
              </a:ext>
            </a:extLst>
          </p:cNvPr>
          <p:cNvCxnSpPr>
            <a:cxnSpLocks/>
          </p:cNvCxnSpPr>
          <p:nvPr/>
        </p:nvCxnSpPr>
        <p:spPr>
          <a:xfrm flipH="1">
            <a:off x="3850640" y="4795520"/>
            <a:ext cx="1493520" cy="638096"/>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6E2F918-FBE7-8A61-0862-8DD593EB8064}"/>
                  </a:ext>
                </a:extLst>
              </p:cNvPr>
              <p:cNvSpPr txBox="1"/>
              <p:nvPr/>
            </p:nvSpPr>
            <p:spPr>
              <a:xfrm>
                <a:off x="9418320" y="1943575"/>
                <a:ext cx="2204720" cy="9727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 </m:t>
                      </m:r>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sSub>
                                  <m:sSubPr>
                                    <m:ctrlPr>
                                      <a:rPr lang="en-IN"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00</m:t>
                                    </m:r>
                                  </m:sub>
                                </m:sSub>
                              </m:e>
                              <m:e>
                                <m:r>
                                  <a:rPr lang="en-IN" i="1" smtClean="0">
                                    <a:latin typeface="Cambria Math" panose="02040503050406030204" pitchFamily="18" charset="0"/>
                                  </a:rPr>
                                  <m:t>⋯</m:t>
                                </m:r>
                              </m:e>
                              <m:e>
                                <m:sSub>
                                  <m:sSubPr>
                                    <m:ctrlPr>
                                      <a:rPr lang="en-IN" i="1">
                                        <a:latin typeface="Cambria Math" panose="02040503050406030204" pitchFamily="18" charset="0"/>
                                      </a:rPr>
                                    </m:ctrlPr>
                                  </m:sSubPr>
                                  <m:e>
                                    <m:r>
                                      <a:rPr lang="en-IN" i="1">
                                        <a:latin typeface="Cambria Math" panose="02040503050406030204" pitchFamily="18" charset="0"/>
                                      </a:rPr>
                                      <m:t>𝐴</m:t>
                                    </m:r>
                                  </m:e>
                                  <m:sub>
                                    <m:r>
                                      <a:rPr lang="en-IN" i="1">
                                        <a:latin typeface="Cambria Math" panose="02040503050406030204" pitchFamily="18" charset="0"/>
                                      </a:rPr>
                                      <m:t>0</m:t>
                                    </m:r>
                                    <m:r>
                                      <a:rPr lang="en-IN" b="0" i="1" smtClean="0">
                                        <a:latin typeface="Cambria Math" panose="02040503050406030204" pitchFamily="18" charset="0"/>
                                      </a:rPr>
                                      <m:t>𝐶</m:t>
                                    </m:r>
                                  </m:sub>
                                </m:sSub>
                              </m:e>
                            </m:mr>
                            <m:mr>
                              <m:e>
                                <m:r>
                                  <a:rPr lang="en-IN" i="1" smtClean="0">
                                    <a:latin typeface="Cambria Math" panose="02040503050406030204" pitchFamily="18" charset="0"/>
                                  </a:rPr>
                                  <m:t>⋮</m:t>
                                </m:r>
                              </m:e>
                              <m:e>
                                <m:r>
                                  <a:rPr lang="en-IN" i="1" smtClean="0">
                                    <a:latin typeface="Cambria Math" panose="02040503050406030204" pitchFamily="18" charset="0"/>
                                  </a:rPr>
                                  <m:t>⋱</m:t>
                                </m:r>
                              </m:e>
                              <m:e>
                                <m:r>
                                  <a:rPr lang="en-IN" i="1" smtClean="0">
                                    <a:latin typeface="Cambria Math" panose="02040503050406030204" pitchFamily="18" charset="0"/>
                                  </a:rPr>
                                  <m:t>⋮</m:t>
                                </m:r>
                              </m:e>
                            </m:mr>
                            <m:mr>
                              <m:e>
                                <m:sSub>
                                  <m:sSubPr>
                                    <m:ctrlPr>
                                      <a:rPr lang="en-IN" i="1" smtClean="0">
                                        <a:latin typeface="Cambria Math" panose="02040503050406030204" pitchFamily="18" charset="0"/>
                                      </a:rPr>
                                    </m:ctrlPr>
                                  </m:sSubPr>
                                  <m:e>
                                    <m:r>
                                      <a:rPr lang="en-IN" i="1">
                                        <a:latin typeface="Cambria Math" panose="02040503050406030204" pitchFamily="18" charset="0"/>
                                      </a:rPr>
                                      <m:t>𝐴</m:t>
                                    </m:r>
                                  </m:e>
                                  <m:sub>
                                    <m:r>
                                      <a:rPr lang="en-IN" b="0" i="1" smtClean="0">
                                        <a:latin typeface="Cambria Math" panose="02040503050406030204" pitchFamily="18" charset="0"/>
                                      </a:rPr>
                                      <m:t>𝑀</m:t>
                                    </m:r>
                                    <m:r>
                                      <a:rPr lang="en-IN" i="1">
                                        <a:latin typeface="Cambria Math" panose="02040503050406030204" pitchFamily="18" charset="0"/>
                                      </a:rPr>
                                      <m:t>0</m:t>
                                    </m:r>
                                  </m:sub>
                                </m:sSub>
                              </m:e>
                              <m:e>
                                <m:r>
                                  <a:rPr lang="en-IN" i="1" smtClean="0">
                                    <a:latin typeface="Cambria Math" panose="02040503050406030204" pitchFamily="18" charset="0"/>
                                  </a:rPr>
                                  <m:t>⋯</m:t>
                                </m:r>
                              </m:e>
                              <m:e>
                                <m:sSub>
                                  <m:sSubPr>
                                    <m:ctrlPr>
                                      <a:rPr lang="en-IN" i="1">
                                        <a:latin typeface="Cambria Math" panose="02040503050406030204" pitchFamily="18" charset="0"/>
                                      </a:rPr>
                                    </m:ctrlPr>
                                  </m:sSubPr>
                                  <m:e>
                                    <m:r>
                                      <a:rPr lang="en-IN" i="1">
                                        <a:latin typeface="Cambria Math" panose="02040503050406030204" pitchFamily="18" charset="0"/>
                                      </a:rPr>
                                      <m:t>𝐴</m:t>
                                    </m:r>
                                  </m:e>
                                  <m:sub>
                                    <m:r>
                                      <a:rPr lang="en-IN" b="0" i="1" smtClean="0">
                                        <a:latin typeface="Cambria Math" panose="02040503050406030204" pitchFamily="18" charset="0"/>
                                      </a:rPr>
                                      <m:t>𝑀𝐶</m:t>
                                    </m:r>
                                  </m:sub>
                                </m:sSub>
                              </m:e>
                            </m:mr>
                          </m:m>
                        </m:e>
                      </m:d>
                    </m:oMath>
                  </m:oMathPara>
                </a14:m>
                <a:endParaRPr lang="en-IN" dirty="0"/>
              </a:p>
            </p:txBody>
          </p:sp>
        </mc:Choice>
        <mc:Fallback xmlns="">
          <p:sp>
            <p:nvSpPr>
              <p:cNvPr id="13" name="TextBox 12">
                <a:extLst>
                  <a:ext uri="{FF2B5EF4-FFF2-40B4-BE49-F238E27FC236}">
                    <a16:creationId xmlns:a16="http://schemas.microsoft.com/office/drawing/2014/main" id="{F6E2F918-FBE7-8A61-0862-8DD593EB8064}"/>
                  </a:ext>
                </a:extLst>
              </p:cNvPr>
              <p:cNvSpPr txBox="1">
                <a:spLocks noRot="1" noChangeAspect="1" noMove="1" noResize="1" noEditPoints="1" noAdjustHandles="1" noChangeArrowheads="1" noChangeShapeType="1" noTextEdit="1"/>
              </p:cNvSpPr>
              <p:nvPr/>
            </p:nvSpPr>
            <p:spPr>
              <a:xfrm>
                <a:off x="9418320" y="1943575"/>
                <a:ext cx="2204720" cy="972702"/>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74DB077-9B21-9C6D-15B9-36AA7737182A}"/>
                  </a:ext>
                </a:extLst>
              </p:cNvPr>
              <p:cNvSpPr txBox="1"/>
              <p:nvPr/>
            </p:nvSpPr>
            <p:spPr>
              <a:xfrm>
                <a:off x="1402079" y="5114568"/>
                <a:ext cx="2082801" cy="9727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 </m:t>
                      </m:r>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sSub>
                                  <m:sSubPr>
                                    <m:ctrlPr>
                                      <a:rPr lang="en-IN" i="1" smtClean="0">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00</m:t>
                                    </m:r>
                                  </m:sub>
                                </m:sSub>
                              </m:e>
                              <m:e>
                                <m:r>
                                  <a:rPr lang="en-IN" i="1" smtClean="0">
                                    <a:latin typeface="Cambria Math" panose="02040503050406030204" pitchFamily="18" charset="0"/>
                                  </a:rPr>
                                  <m:t>⋯</m:t>
                                </m:r>
                              </m:e>
                              <m:e>
                                <m:sSub>
                                  <m:sSubPr>
                                    <m:ctrlPr>
                                      <a:rPr lang="en-IN" i="1">
                                        <a:latin typeface="Cambria Math" panose="02040503050406030204" pitchFamily="18" charset="0"/>
                                      </a:rPr>
                                    </m:ctrlPr>
                                  </m:sSubPr>
                                  <m:e>
                                    <m:r>
                                      <a:rPr lang="en-IN" b="0" i="1" smtClean="0">
                                        <a:latin typeface="Cambria Math" panose="02040503050406030204" pitchFamily="18" charset="0"/>
                                      </a:rPr>
                                      <m:t>𝐵</m:t>
                                    </m:r>
                                  </m:e>
                                  <m:sub>
                                    <m:r>
                                      <a:rPr lang="en-IN" i="1">
                                        <a:latin typeface="Cambria Math" panose="02040503050406030204" pitchFamily="18" charset="0"/>
                                      </a:rPr>
                                      <m:t>0</m:t>
                                    </m:r>
                                    <m:r>
                                      <a:rPr lang="en-IN" b="0" i="1" smtClean="0">
                                        <a:latin typeface="Cambria Math" panose="02040503050406030204" pitchFamily="18" charset="0"/>
                                      </a:rPr>
                                      <m:t>𝐶</m:t>
                                    </m:r>
                                  </m:sub>
                                </m:sSub>
                              </m:e>
                            </m:mr>
                            <m:mr>
                              <m:e>
                                <m:r>
                                  <a:rPr lang="en-IN" i="1" smtClean="0">
                                    <a:latin typeface="Cambria Math" panose="02040503050406030204" pitchFamily="18" charset="0"/>
                                  </a:rPr>
                                  <m:t>⋮</m:t>
                                </m:r>
                              </m:e>
                              <m:e>
                                <m:r>
                                  <a:rPr lang="en-IN" i="1" smtClean="0">
                                    <a:latin typeface="Cambria Math" panose="02040503050406030204" pitchFamily="18" charset="0"/>
                                  </a:rPr>
                                  <m:t>⋱</m:t>
                                </m:r>
                              </m:e>
                              <m:e>
                                <m:r>
                                  <a:rPr lang="en-IN" i="1" smtClean="0">
                                    <a:latin typeface="Cambria Math" panose="02040503050406030204" pitchFamily="18" charset="0"/>
                                  </a:rPr>
                                  <m:t>⋮</m:t>
                                </m:r>
                              </m:e>
                            </m:mr>
                            <m:mr>
                              <m:e>
                                <m:sSub>
                                  <m:sSubPr>
                                    <m:ctrlPr>
                                      <a:rPr lang="en-IN" i="1" smtClean="0">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𝑀</m:t>
                                    </m:r>
                                    <m:r>
                                      <a:rPr lang="en-IN" i="1">
                                        <a:latin typeface="Cambria Math" panose="02040503050406030204" pitchFamily="18" charset="0"/>
                                      </a:rPr>
                                      <m:t>0</m:t>
                                    </m:r>
                                  </m:sub>
                                </m:sSub>
                              </m:e>
                              <m:e>
                                <m:r>
                                  <a:rPr lang="en-IN" i="1" smtClean="0">
                                    <a:latin typeface="Cambria Math" panose="02040503050406030204" pitchFamily="18" charset="0"/>
                                  </a:rPr>
                                  <m:t>⋯</m:t>
                                </m:r>
                              </m:e>
                              <m:e>
                                <m:sSub>
                                  <m:sSubPr>
                                    <m:ctrlPr>
                                      <a:rPr lang="en-IN" i="1">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𝑀𝐶</m:t>
                                    </m:r>
                                  </m:sub>
                                </m:sSub>
                              </m:e>
                            </m:mr>
                          </m:m>
                        </m:e>
                      </m:d>
                    </m:oMath>
                  </m:oMathPara>
                </a14:m>
                <a:endParaRPr lang="en-IN" dirty="0"/>
              </a:p>
            </p:txBody>
          </p:sp>
        </mc:Choice>
        <mc:Fallback xmlns="">
          <p:sp>
            <p:nvSpPr>
              <p:cNvPr id="14" name="TextBox 13">
                <a:extLst>
                  <a:ext uri="{FF2B5EF4-FFF2-40B4-BE49-F238E27FC236}">
                    <a16:creationId xmlns:a16="http://schemas.microsoft.com/office/drawing/2014/main" id="{274DB077-9B21-9C6D-15B9-36AA7737182A}"/>
                  </a:ext>
                </a:extLst>
              </p:cNvPr>
              <p:cNvSpPr txBox="1">
                <a:spLocks noRot="1" noChangeAspect="1" noMove="1" noResize="1" noEditPoints="1" noAdjustHandles="1" noChangeArrowheads="1" noChangeShapeType="1" noTextEdit="1"/>
              </p:cNvSpPr>
              <p:nvPr/>
            </p:nvSpPr>
            <p:spPr>
              <a:xfrm>
                <a:off x="1402079" y="5114568"/>
                <a:ext cx="2082801" cy="97270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6791BE0-4AED-7EBE-A88F-3C8A9A49ACB7}"/>
                  </a:ext>
                </a:extLst>
              </p:cNvPr>
              <p:cNvSpPr txBox="1"/>
              <p:nvPr/>
            </p:nvSpPr>
            <p:spPr>
              <a:xfrm>
                <a:off x="8722835" y="2245260"/>
                <a:ext cx="86820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sSup>
                            <m:sSupPr>
                              <m:ctrlPr>
                                <a:rPr lang="en-IN" i="1" smtClean="0">
                                  <a:latin typeface="Cambria Math" panose="02040503050406030204" pitchFamily="18" charset="0"/>
                                </a:rPr>
                              </m:ctrlPr>
                            </m:sSupPr>
                            <m:e>
                              <m:r>
                                <a:rPr lang="en-IN" b="0" i="1" smtClean="0">
                                  <a:latin typeface="Cambria Math" panose="02040503050406030204" pitchFamily="18" charset="0"/>
                                </a:rPr>
                                <m:t>𝑍</m:t>
                              </m:r>
                            </m:e>
                            <m:sup>
                              <m:r>
                                <a:rPr lang="en-IN" b="0" i="1" smtClean="0">
                                  <a:latin typeface="Cambria Math" panose="02040503050406030204" pitchFamily="18" charset="0"/>
                                </a:rPr>
                                <m:t>+</m:t>
                              </m:r>
                            </m:sup>
                          </m:sSup>
                        </m:e>
                      </m:d>
                    </m:oMath>
                  </m:oMathPara>
                </a14:m>
                <a:endParaRPr lang="en-IN" dirty="0"/>
              </a:p>
            </p:txBody>
          </p:sp>
        </mc:Choice>
        <mc:Fallback xmlns="">
          <p:sp>
            <p:nvSpPr>
              <p:cNvPr id="15" name="TextBox 14">
                <a:extLst>
                  <a:ext uri="{FF2B5EF4-FFF2-40B4-BE49-F238E27FC236}">
                    <a16:creationId xmlns:a16="http://schemas.microsoft.com/office/drawing/2014/main" id="{56791BE0-4AED-7EBE-A88F-3C8A9A49ACB7}"/>
                  </a:ext>
                </a:extLst>
              </p:cNvPr>
              <p:cNvSpPr txBox="1">
                <a:spLocks noRot="1" noChangeAspect="1" noMove="1" noResize="1" noEditPoints="1" noAdjustHandles="1" noChangeArrowheads="1" noChangeShapeType="1" noTextEdit="1"/>
              </p:cNvSpPr>
              <p:nvPr/>
            </p:nvSpPr>
            <p:spPr>
              <a:xfrm>
                <a:off x="8722835" y="2245260"/>
                <a:ext cx="868205"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EF92AEB-7162-1B3F-A7E5-10AA98B726A0}"/>
                  </a:ext>
                </a:extLst>
              </p:cNvPr>
              <p:cNvSpPr txBox="1"/>
              <p:nvPr/>
            </p:nvSpPr>
            <p:spPr>
              <a:xfrm>
                <a:off x="696434" y="5416253"/>
                <a:ext cx="86820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sSup>
                            <m:sSupPr>
                              <m:ctrlPr>
                                <a:rPr lang="en-IN" i="1" smtClean="0">
                                  <a:latin typeface="Cambria Math" panose="02040503050406030204" pitchFamily="18" charset="0"/>
                                </a:rPr>
                              </m:ctrlPr>
                            </m:sSupPr>
                            <m:e>
                              <m:r>
                                <a:rPr lang="en-IN" b="0" i="1" smtClean="0">
                                  <a:latin typeface="Cambria Math" panose="02040503050406030204" pitchFamily="18" charset="0"/>
                                </a:rPr>
                                <m:t>𝑍</m:t>
                              </m:r>
                            </m:e>
                            <m:sup>
                              <m:r>
                                <a:rPr lang="en-IN" b="0" i="1" smtClean="0">
                                  <a:latin typeface="Cambria Math" panose="02040503050406030204" pitchFamily="18" charset="0"/>
                                </a:rPr>
                                <m:t>−</m:t>
                              </m:r>
                            </m:sup>
                          </m:sSup>
                        </m:e>
                      </m:d>
                    </m:oMath>
                  </m:oMathPara>
                </a14:m>
                <a:endParaRPr lang="en-IN" dirty="0"/>
              </a:p>
            </p:txBody>
          </p:sp>
        </mc:Choice>
        <mc:Fallback xmlns="">
          <p:sp>
            <p:nvSpPr>
              <p:cNvPr id="16" name="TextBox 15">
                <a:extLst>
                  <a:ext uri="{FF2B5EF4-FFF2-40B4-BE49-F238E27FC236}">
                    <a16:creationId xmlns:a16="http://schemas.microsoft.com/office/drawing/2014/main" id="{CEF92AEB-7162-1B3F-A7E5-10AA98B726A0}"/>
                  </a:ext>
                </a:extLst>
              </p:cNvPr>
              <p:cNvSpPr txBox="1">
                <a:spLocks noRot="1" noChangeAspect="1" noMove="1" noResize="1" noEditPoints="1" noAdjustHandles="1" noChangeArrowheads="1" noChangeShapeType="1" noTextEdit="1"/>
              </p:cNvSpPr>
              <p:nvPr/>
            </p:nvSpPr>
            <p:spPr>
              <a:xfrm>
                <a:off x="696434" y="5416253"/>
                <a:ext cx="868205" cy="369332"/>
              </a:xfrm>
              <a:prstGeom prst="rect">
                <a:avLst/>
              </a:prstGeom>
              <a:blipFill>
                <a:blip r:embed="rId6"/>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36802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500"/>
                                        <p:tgtEl>
                                          <p:spTgt spid="13"/>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randombar(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4"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AB3F7-839B-30FB-C582-731A0F4C2F72}"/>
              </a:ext>
            </a:extLst>
          </p:cNvPr>
          <p:cNvSpPr>
            <a:spLocks noGrp="1"/>
          </p:cNvSpPr>
          <p:nvPr>
            <p:ph type="title"/>
          </p:nvPr>
        </p:nvSpPr>
        <p:spPr/>
        <p:txBody>
          <a:bodyPr/>
          <a:lstStyle/>
          <a:p>
            <a:r>
              <a:rPr lang="en-IN" dirty="0">
                <a:solidFill>
                  <a:srgbClr val="231076"/>
                </a:solidFill>
                <a:latin typeface="TT Chocolates DemiBold" panose="02000503030000020003" pitchFamily="50" charset="0"/>
              </a:rPr>
              <a:t>Mapping to supervised learning 		</a:t>
            </a:r>
            <a:endParaRPr lang="en-IN" dirty="0">
              <a:solidFill>
                <a:srgbClr val="231076"/>
              </a:solidFill>
            </a:endParaRPr>
          </a:p>
        </p:txBody>
      </p:sp>
      <p:pic>
        <p:nvPicPr>
          <p:cNvPr id="4" name="Picture 3">
            <a:extLst>
              <a:ext uri="{FF2B5EF4-FFF2-40B4-BE49-F238E27FC236}">
                <a16:creationId xmlns:a16="http://schemas.microsoft.com/office/drawing/2014/main" id="{5F279B27-27AB-2385-CEBE-602F835DA1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0525" y="2309118"/>
            <a:ext cx="2108924" cy="2805450"/>
          </a:xfrm>
          <a:prstGeom prst="rect">
            <a:avLst/>
          </a:prstGeom>
        </p:spPr>
      </p:pic>
      <p:sp>
        <p:nvSpPr>
          <p:cNvPr id="5" name="TextBox 4">
            <a:extLst>
              <a:ext uri="{FF2B5EF4-FFF2-40B4-BE49-F238E27FC236}">
                <a16:creationId xmlns:a16="http://schemas.microsoft.com/office/drawing/2014/main" id="{CBA80468-2254-0340-9A3B-9BABADDB5689}"/>
              </a:ext>
            </a:extLst>
          </p:cNvPr>
          <p:cNvSpPr txBox="1"/>
          <p:nvPr/>
        </p:nvSpPr>
        <p:spPr>
          <a:xfrm>
            <a:off x="4586891" y="5088682"/>
            <a:ext cx="1595689" cy="523220"/>
          </a:xfrm>
          <a:prstGeom prst="rect">
            <a:avLst/>
          </a:prstGeom>
          <a:noFill/>
        </p:spPr>
        <p:txBody>
          <a:bodyPr wrap="square" rtlCol="0">
            <a:spAutoFit/>
          </a:bodyPr>
          <a:lstStyle/>
          <a:p>
            <a:r>
              <a:rPr lang="en-IN" sz="2800" dirty="0">
                <a:latin typeface="TT Chocolates DemiBold" panose="02000503030000020003" pitchFamily="50" charset="0"/>
              </a:rPr>
              <a:t>1 × M × M </a:t>
            </a:r>
          </a:p>
        </p:txBody>
      </p:sp>
      <p:cxnSp>
        <p:nvCxnSpPr>
          <p:cNvPr id="7" name="Straight Arrow Connector 6">
            <a:extLst>
              <a:ext uri="{FF2B5EF4-FFF2-40B4-BE49-F238E27FC236}">
                <a16:creationId xmlns:a16="http://schemas.microsoft.com/office/drawing/2014/main" id="{BC68CBC7-B9EA-59E7-472D-DB514BD6B358}"/>
              </a:ext>
            </a:extLst>
          </p:cNvPr>
          <p:cNvCxnSpPr>
            <a:cxnSpLocks/>
          </p:cNvCxnSpPr>
          <p:nvPr/>
        </p:nvCxnSpPr>
        <p:spPr>
          <a:xfrm flipH="1" flipV="1">
            <a:off x="3743485" y="2858838"/>
            <a:ext cx="1137920" cy="67724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4877A382-DD0F-6D5E-558F-D04F4BF42F89}"/>
              </a:ext>
            </a:extLst>
          </p:cNvPr>
          <p:cNvCxnSpPr>
            <a:cxnSpLocks/>
          </p:cNvCxnSpPr>
          <p:nvPr/>
        </p:nvCxnSpPr>
        <p:spPr>
          <a:xfrm flipH="1">
            <a:off x="3736166" y="4592726"/>
            <a:ext cx="1053799" cy="609194"/>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6E2F918-FBE7-8A61-0862-8DD593EB8064}"/>
                  </a:ext>
                </a:extLst>
              </p:cNvPr>
              <p:cNvSpPr txBox="1"/>
              <p:nvPr/>
            </p:nvSpPr>
            <p:spPr>
              <a:xfrm>
                <a:off x="1402079" y="2015866"/>
                <a:ext cx="2204720" cy="9727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 </m:t>
                      </m:r>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sSub>
                                  <m:sSubPr>
                                    <m:ctrlPr>
                                      <a:rPr lang="en-IN"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00</m:t>
                                    </m:r>
                                  </m:sub>
                                </m:sSub>
                              </m:e>
                              <m:e>
                                <m:r>
                                  <a:rPr lang="en-IN" i="1" smtClean="0">
                                    <a:latin typeface="Cambria Math" panose="02040503050406030204" pitchFamily="18" charset="0"/>
                                  </a:rPr>
                                  <m:t>⋯</m:t>
                                </m:r>
                              </m:e>
                              <m:e>
                                <m:sSub>
                                  <m:sSubPr>
                                    <m:ctrlPr>
                                      <a:rPr lang="en-IN" i="1">
                                        <a:latin typeface="Cambria Math" panose="02040503050406030204" pitchFamily="18" charset="0"/>
                                      </a:rPr>
                                    </m:ctrlPr>
                                  </m:sSubPr>
                                  <m:e>
                                    <m:r>
                                      <a:rPr lang="en-IN" i="1">
                                        <a:latin typeface="Cambria Math" panose="02040503050406030204" pitchFamily="18" charset="0"/>
                                      </a:rPr>
                                      <m:t>𝐴</m:t>
                                    </m:r>
                                  </m:e>
                                  <m:sub>
                                    <m:r>
                                      <a:rPr lang="en-IN" i="1">
                                        <a:latin typeface="Cambria Math" panose="02040503050406030204" pitchFamily="18" charset="0"/>
                                      </a:rPr>
                                      <m:t>0</m:t>
                                    </m:r>
                                    <m:r>
                                      <a:rPr lang="en-IN" b="0" i="1" smtClean="0">
                                        <a:latin typeface="Cambria Math" panose="02040503050406030204" pitchFamily="18" charset="0"/>
                                      </a:rPr>
                                      <m:t>𝐶</m:t>
                                    </m:r>
                                  </m:sub>
                                </m:sSub>
                              </m:e>
                            </m:mr>
                            <m:mr>
                              <m:e>
                                <m:r>
                                  <a:rPr lang="en-IN" i="1" smtClean="0">
                                    <a:latin typeface="Cambria Math" panose="02040503050406030204" pitchFamily="18" charset="0"/>
                                  </a:rPr>
                                  <m:t>⋮</m:t>
                                </m:r>
                              </m:e>
                              <m:e>
                                <m:r>
                                  <a:rPr lang="en-IN" i="1" smtClean="0">
                                    <a:latin typeface="Cambria Math" panose="02040503050406030204" pitchFamily="18" charset="0"/>
                                  </a:rPr>
                                  <m:t>⋱</m:t>
                                </m:r>
                              </m:e>
                              <m:e>
                                <m:r>
                                  <a:rPr lang="en-IN" i="1" smtClean="0">
                                    <a:latin typeface="Cambria Math" panose="02040503050406030204" pitchFamily="18" charset="0"/>
                                  </a:rPr>
                                  <m:t>⋮</m:t>
                                </m:r>
                              </m:e>
                            </m:mr>
                            <m:mr>
                              <m:e>
                                <m:sSub>
                                  <m:sSubPr>
                                    <m:ctrlPr>
                                      <a:rPr lang="en-IN" i="1" smtClean="0">
                                        <a:latin typeface="Cambria Math" panose="02040503050406030204" pitchFamily="18" charset="0"/>
                                      </a:rPr>
                                    </m:ctrlPr>
                                  </m:sSubPr>
                                  <m:e>
                                    <m:r>
                                      <a:rPr lang="en-IN" i="1">
                                        <a:latin typeface="Cambria Math" panose="02040503050406030204" pitchFamily="18" charset="0"/>
                                      </a:rPr>
                                      <m:t>𝐴</m:t>
                                    </m:r>
                                  </m:e>
                                  <m:sub>
                                    <m:r>
                                      <a:rPr lang="en-IN" b="0" i="1" smtClean="0">
                                        <a:latin typeface="Cambria Math" panose="02040503050406030204" pitchFamily="18" charset="0"/>
                                      </a:rPr>
                                      <m:t>𝑀</m:t>
                                    </m:r>
                                    <m:r>
                                      <a:rPr lang="en-IN" i="1">
                                        <a:latin typeface="Cambria Math" panose="02040503050406030204" pitchFamily="18" charset="0"/>
                                      </a:rPr>
                                      <m:t>0</m:t>
                                    </m:r>
                                  </m:sub>
                                </m:sSub>
                              </m:e>
                              <m:e>
                                <m:r>
                                  <a:rPr lang="en-IN" i="1" smtClean="0">
                                    <a:latin typeface="Cambria Math" panose="02040503050406030204" pitchFamily="18" charset="0"/>
                                  </a:rPr>
                                  <m:t>⋯</m:t>
                                </m:r>
                              </m:e>
                              <m:e>
                                <m:sSub>
                                  <m:sSubPr>
                                    <m:ctrlPr>
                                      <a:rPr lang="en-IN" i="1">
                                        <a:latin typeface="Cambria Math" panose="02040503050406030204" pitchFamily="18" charset="0"/>
                                      </a:rPr>
                                    </m:ctrlPr>
                                  </m:sSubPr>
                                  <m:e>
                                    <m:r>
                                      <a:rPr lang="en-IN" i="1">
                                        <a:latin typeface="Cambria Math" panose="02040503050406030204" pitchFamily="18" charset="0"/>
                                      </a:rPr>
                                      <m:t>𝐴</m:t>
                                    </m:r>
                                  </m:e>
                                  <m:sub>
                                    <m:r>
                                      <a:rPr lang="en-IN" b="0" i="1" smtClean="0">
                                        <a:latin typeface="Cambria Math" panose="02040503050406030204" pitchFamily="18" charset="0"/>
                                      </a:rPr>
                                      <m:t>𝑀𝐶</m:t>
                                    </m:r>
                                  </m:sub>
                                </m:sSub>
                              </m:e>
                            </m:mr>
                          </m:m>
                        </m:e>
                      </m:d>
                    </m:oMath>
                  </m:oMathPara>
                </a14:m>
                <a:endParaRPr lang="en-IN" dirty="0"/>
              </a:p>
            </p:txBody>
          </p:sp>
        </mc:Choice>
        <mc:Fallback xmlns="">
          <p:sp>
            <p:nvSpPr>
              <p:cNvPr id="13" name="TextBox 12">
                <a:extLst>
                  <a:ext uri="{FF2B5EF4-FFF2-40B4-BE49-F238E27FC236}">
                    <a16:creationId xmlns:a16="http://schemas.microsoft.com/office/drawing/2014/main" id="{F6E2F918-FBE7-8A61-0862-8DD593EB8064}"/>
                  </a:ext>
                </a:extLst>
              </p:cNvPr>
              <p:cNvSpPr txBox="1">
                <a:spLocks noRot="1" noChangeAspect="1" noMove="1" noResize="1" noEditPoints="1" noAdjustHandles="1" noChangeArrowheads="1" noChangeShapeType="1" noTextEdit="1"/>
              </p:cNvSpPr>
              <p:nvPr/>
            </p:nvSpPr>
            <p:spPr>
              <a:xfrm>
                <a:off x="1402079" y="2015866"/>
                <a:ext cx="2204720" cy="972702"/>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74DB077-9B21-9C6D-15B9-36AA7737182A}"/>
                  </a:ext>
                </a:extLst>
              </p:cNvPr>
              <p:cNvSpPr txBox="1"/>
              <p:nvPr/>
            </p:nvSpPr>
            <p:spPr>
              <a:xfrm>
                <a:off x="1462801" y="5114568"/>
                <a:ext cx="2082801" cy="9727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 </m:t>
                      </m:r>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sSub>
                                  <m:sSubPr>
                                    <m:ctrlPr>
                                      <a:rPr lang="en-IN" i="1" smtClean="0">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00</m:t>
                                    </m:r>
                                  </m:sub>
                                </m:sSub>
                              </m:e>
                              <m:e>
                                <m:r>
                                  <a:rPr lang="en-IN" i="1" smtClean="0">
                                    <a:latin typeface="Cambria Math" panose="02040503050406030204" pitchFamily="18" charset="0"/>
                                  </a:rPr>
                                  <m:t>⋯</m:t>
                                </m:r>
                              </m:e>
                              <m:e>
                                <m:sSub>
                                  <m:sSubPr>
                                    <m:ctrlPr>
                                      <a:rPr lang="en-IN" i="1">
                                        <a:latin typeface="Cambria Math" panose="02040503050406030204" pitchFamily="18" charset="0"/>
                                      </a:rPr>
                                    </m:ctrlPr>
                                  </m:sSubPr>
                                  <m:e>
                                    <m:r>
                                      <a:rPr lang="en-IN" b="0" i="1" smtClean="0">
                                        <a:latin typeface="Cambria Math" panose="02040503050406030204" pitchFamily="18" charset="0"/>
                                      </a:rPr>
                                      <m:t>𝐵</m:t>
                                    </m:r>
                                  </m:e>
                                  <m:sub>
                                    <m:r>
                                      <a:rPr lang="en-IN" i="1">
                                        <a:latin typeface="Cambria Math" panose="02040503050406030204" pitchFamily="18" charset="0"/>
                                      </a:rPr>
                                      <m:t>0</m:t>
                                    </m:r>
                                    <m:r>
                                      <a:rPr lang="en-IN" b="0" i="1" smtClean="0">
                                        <a:latin typeface="Cambria Math" panose="02040503050406030204" pitchFamily="18" charset="0"/>
                                      </a:rPr>
                                      <m:t>𝐶</m:t>
                                    </m:r>
                                  </m:sub>
                                </m:sSub>
                              </m:e>
                            </m:mr>
                            <m:mr>
                              <m:e>
                                <m:r>
                                  <a:rPr lang="en-IN" i="1" smtClean="0">
                                    <a:latin typeface="Cambria Math" panose="02040503050406030204" pitchFamily="18" charset="0"/>
                                  </a:rPr>
                                  <m:t>⋮</m:t>
                                </m:r>
                              </m:e>
                              <m:e>
                                <m:r>
                                  <a:rPr lang="en-IN" i="1" smtClean="0">
                                    <a:latin typeface="Cambria Math" panose="02040503050406030204" pitchFamily="18" charset="0"/>
                                  </a:rPr>
                                  <m:t>⋱</m:t>
                                </m:r>
                              </m:e>
                              <m:e>
                                <m:r>
                                  <a:rPr lang="en-IN" i="1" smtClean="0">
                                    <a:latin typeface="Cambria Math" panose="02040503050406030204" pitchFamily="18" charset="0"/>
                                  </a:rPr>
                                  <m:t>⋮</m:t>
                                </m:r>
                              </m:e>
                            </m:mr>
                            <m:mr>
                              <m:e>
                                <m:sSub>
                                  <m:sSubPr>
                                    <m:ctrlPr>
                                      <a:rPr lang="en-IN" i="1" smtClean="0">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𝑀</m:t>
                                    </m:r>
                                    <m:r>
                                      <a:rPr lang="en-IN" i="1">
                                        <a:latin typeface="Cambria Math" panose="02040503050406030204" pitchFamily="18" charset="0"/>
                                      </a:rPr>
                                      <m:t>0</m:t>
                                    </m:r>
                                  </m:sub>
                                </m:sSub>
                              </m:e>
                              <m:e>
                                <m:r>
                                  <a:rPr lang="en-IN" i="1" smtClean="0">
                                    <a:latin typeface="Cambria Math" panose="02040503050406030204" pitchFamily="18" charset="0"/>
                                  </a:rPr>
                                  <m:t>⋯</m:t>
                                </m:r>
                              </m:e>
                              <m:e>
                                <m:sSub>
                                  <m:sSubPr>
                                    <m:ctrlPr>
                                      <a:rPr lang="en-IN" i="1">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𝑀𝐶</m:t>
                                    </m:r>
                                  </m:sub>
                                </m:sSub>
                              </m:e>
                            </m:mr>
                          </m:m>
                        </m:e>
                      </m:d>
                    </m:oMath>
                  </m:oMathPara>
                </a14:m>
                <a:endParaRPr lang="en-IN" dirty="0"/>
              </a:p>
            </p:txBody>
          </p:sp>
        </mc:Choice>
        <mc:Fallback xmlns="">
          <p:sp>
            <p:nvSpPr>
              <p:cNvPr id="14" name="TextBox 13">
                <a:extLst>
                  <a:ext uri="{FF2B5EF4-FFF2-40B4-BE49-F238E27FC236}">
                    <a16:creationId xmlns:a16="http://schemas.microsoft.com/office/drawing/2014/main" id="{274DB077-9B21-9C6D-15B9-36AA7737182A}"/>
                  </a:ext>
                </a:extLst>
              </p:cNvPr>
              <p:cNvSpPr txBox="1">
                <a:spLocks noRot="1" noChangeAspect="1" noMove="1" noResize="1" noEditPoints="1" noAdjustHandles="1" noChangeArrowheads="1" noChangeShapeType="1" noTextEdit="1"/>
              </p:cNvSpPr>
              <p:nvPr/>
            </p:nvSpPr>
            <p:spPr>
              <a:xfrm>
                <a:off x="1462801" y="5114568"/>
                <a:ext cx="2082801" cy="97270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6791BE0-4AED-7EBE-A88F-3C8A9A49ACB7}"/>
                  </a:ext>
                </a:extLst>
              </p:cNvPr>
              <p:cNvSpPr txBox="1"/>
              <p:nvPr/>
            </p:nvSpPr>
            <p:spPr>
              <a:xfrm>
                <a:off x="706594" y="2317551"/>
                <a:ext cx="86820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sSup>
                            <m:sSupPr>
                              <m:ctrlPr>
                                <a:rPr lang="en-IN" i="1" smtClean="0">
                                  <a:latin typeface="Cambria Math" panose="02040503050406030204" pitchFamily="18" charset="0"/>
                                </a:rPr>
                              </m:ctrlPr>
                            </m:sSupPr>
                            <m:e>
                              <m:r>
                                <a:rPr lang="en-IN" b="0" i="1" smtClean="0">
                                  <a:latin typeface="Cambria Math" panose="02040503050406030204" pitchFamily="18" charset="0"/>
                                </a:rPr>
                                <m:t>𝑍</m:t>
                              </m:r>
                            </m:e>
                            <m:sup>
                              <m:r>
                                <a:rPr lang="en-IN" b="0" i="1" smtClean="0">
                                  <a:latin typeface="Cambria Math" panose="02040503050406030204" pitchFamily="18" charset="0"/>
                                </a:rPr>
                                <m:t>+</m:t>
                              </m:r>
                            </m:sup>
                          </m:sSup>
                        </m:e>
                      </m:d>
                    </m:oMath>
                  </m:oMathPara>
                </a14:m>
                <a:endParaRPr lang="en-IN" dirty="0"/>
              </a:p>
            </p:txBody>
          </p:sp>
        </mc:Choice>
        <mc:Fallback xmlns="">
          <p:sp>
            <p:nvSpPr>
              <p:cNvPr id="15" name="TextBox 14">
                <a:extLst>
                  <a:ext uri="{FF2B5EF4-FFF2-40B4-BE49-F238E27FC236}">
                    <a16:creationId xmlns:a16="http://schemas.microsoft.com/office/drawing/2014/main" id="{56791BE0-4AED-7EBE-A88F-3C8A9A49ACB7}"/>
                  </a:ext>
                </a:extLst>
              </p:cNvPr>
              <p:cNvSpPr txBox="1">
                <a:spLocks noRot="1" noChangeAspect="1" noMove="1" noResize="1" noEditPoints="1" noAdjustHandles="1" noChangeArrowheads="1" noChangeShapeType="1" noTextEdit="1"/>
              </p:cNvSpPr>
              <p:nvPr/>
            </p:nvSpPr>
            <p:spPr>
              <a:xfrm>
                <a:off x="706594" y="2317551"/>
                <a:ext cx="868205"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EF92AEB-7162-1B3F-A7E5-10AA98B726A0}"/>
                  </a:ext>
                </a:extLst>
              </p:cNvPr>
              <p:cNvSpPr txBox="1"/>
              <p:nvPr/>
            </p:nvSpPr>
            <p:spPr>
              <a:xfrm>
                <a:off x="756681" y="5427236"/>
                <a:ext cx="86820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sSup>
                            <m:sSupPr>
                              <m:ctrlPr>
                                <a:rPr lang="en-IN" i="1" smtClean="0">
                                  <a:latin typeface="Cambria Math" panose="02040503050406030204" pitchFamily="18" charset="0"/>
                                </a:rPr>
                              </m:ctrlPr>
                            </m:sSupPr>
                            <m:e>
                              <m:r>
                                <a:rPr lang="en-IN" b="0" i="1" smtClean="0">
                                  <a:latin typeface="Cambria Math" panose="02040503050406030204" pitchFamily="18" charset="0"/>
                                </a:rPr>
                                <m:t>𝑍</m:t>
                              </m:r>
                            </m:e>
                            <m:sup>
                              <m:r>
                                <a:rPr lang="en-IN" b="0" i="1" smtClean="0">
                                  <a:latin typeface="Cambria Math" panose="02040503050406030204" pitchFamily="18" charset="0"/>
                                </a:rPr>
                                <m:t>−</m:t>
                              </m:r>
                            </m:sup>
                          </m:sSup>
                        </m:e>
                      </m:d>
                    </m:oMath>
                  </m:oMathPara>
                </a14:m>
                <a:endParaRPr lang="en-IN" dirty="0"/>
              </a:p>
            </p:txBody>
          </p:sp>
        </mc:Choice>
        <mc:Fallback xmlns="">
          <p:sp>
            <p:nvSpPr>
              <p:cNvPr id="16" name="TextBox 15">
                <a:extLst>
                  <a:ext uri="{FF2B5EF4-FFF2-40B4-BE49-F238E27FC236}">
                    <a16:creationId xmlns:a16="http://schemas.microsoft.com/office/drawing/2014/main" id="{CEF92AEB-7162-1B3F-A7E5-10AA98B726A0}"/>
                  </a:ext>
                </a:extLst>
              </p:cNvPr>
              <p:cNvSpPr txBox="1">
                <a:spLocks noRot="1" noChangeAspect="1" noMove="1" noResize="1" noEditPoints="1" noAdjustHandles="1" noChangeArrowheads="1" noChangeShapeType="1" noTextEdit="1"/>
              </p:cNvSpPr>
              <p:nvPr/>
            </p:nvSpPr>
            <p:spPr>
              <a:xfrm>
                <a:off x="756681" y="5427236"/>
                <a:ext cx="868205" cy="369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400B138-8051-C823-0D9E-98A8C30F2575}"/>
                  </a:ext>
                </a:extLst>
              </p:cNvPr>
              <p:cNvSpPr txBox="1"/>
              <p:nvPr/>
            </p:nvSpPr>
            <p:spPr>
              <a:xfrm>
                <a:off x="8222954" y="2643742"/>
                <a:ext cx="2450992" cy="369332"/>
              </a:xfrm>
              <a:prstGeom prst="rect">
                <a:avLst/>
              </a:prstGeom>
              <a:noFill/>
            </p:spPr>
            <p:txBody>
              <a:bodyPr wrap="none" lIns="0" tIns="0" rIns="0" bIns="0" rtlCol="0">
                <a:spAutoFit/>
              </a:bodyPr>
              <a:lstStyle/>
              <a:p>
                <a14:m>
                  <m:oMath xmlns:m="http://schemas.openxmlformats.org/officeDocument/2006/math">
                    <m:sSub>
                      <m:sSubPr>
                        <m:ctrlPr>
                          <a:rPr lang="en-IN" sz="2400" i="1" smtClean="0">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ℒ</m:t>
                        </m:r>
                      </m:e>
                      <m:sub>
                        <m:r>
                          <a:rPr lang="en-IN" sz="2400" b="0" i="1" smtClean="0">
                            <a:latin typeface="Cambria Math" panose="02040503050406030204" pitchFamily="18" charset="0"/>
                            <a:ea typeface="Cambria Math" panose="02040503050406030204" pitchFamily="18" charset="0"/>
                          </a:rPr>
                          <m:t>𝑐𝑜𝑛</m:t>
                        </m:r>
                      </m:sub>
                    </m:sSub>
                    <m:r>
                      <a:rPr lang="en-IN" sz="2400" b="0" i="1" smtClean="0">
                        <a:latin typeface="Cambria Math" panose="02040503050406030204" pitchFamily="18" charset="0"/>
                        <a:ea typeface="Cambria Math" panose="02040503050406030204" pitchFamily="18" charset="0"/>
                      </a:rPr>
                      <m:t>(</m:t>
                    </m:r>
                    <m:sSub>
                      <m:sSubPr>
                        <m:ctrlPr>
                          <a:rPr lang="en-IN" sz="2400" b="0" i="1" smtClean="0">
                            <a:latin typeface="Cambria Math" panose="02040503050406030204" pitchFamily="18" charset="0"/>
                            <a:ea typeface="Cambria Math" panose="02040503050406030204" pitchFamily="18" charset="0"/>
                          </a:rPr>
                        </m:ctrlPr>
                      </m:sSubPr>
                      <m:e>
                        <m:r>
                          <a:rPr lang="en-IN" sz="2400" b="1" i="1" smtClean="0">
                            <a:latin typeface="Cambria Math" panose="02040503050406030204" pitchFamily="18" charset="0"/>
                            <a:ea typeface="Cambria Math" panose="02040503050406030204" pitchFamily="18" charset="0"/>
                          </a:rPr>
                          <m:t>𝒛</m:t>
                        </m:r>
                      </m:e>
                      <m:sub>
                        <m:r>
                          <a:rPr lang="en-IN" sz="2400" b="0" i="1" smtClean="0">
                            <a:latin typeface="Cambria Math" panose="02040503050406030204" pitchFamily="18" charset="0"/>
                            <a:ea typeface="Cambria Math" panose="02040503050406030204" pitchFamily="18" charset="0"/>
                          </a:rPr>
                          <m:t>𝑖</m:t>
                        </m:r>
                      </m:sub>
                    </m:sSub>
                    <m:r>
                      <a:rPr lang="en-IN" sz="2400" b="0" i="1" smtClean="0">
                        <a:latin typeface="Cambria Math" panose="02040503050406030204" pitchFamily="18" charset="0"/>
                        <a:ea typeface="Cambria Math" panose="02040503050406030204" pitchFamily="18" charset="0"/>
                      </a:rPr>
                      <m:t>, </m:t>
                    </m:r>
                    <m:d>
                      <m:dPr>
                        <m:begChr m:val="{"/>
                        <m:endChr m:val="}"/>
                        <m:ctrlPr>
                          <a:rPr lang="en-IN" sz="2400" b="0" i="1" smtClean="0">
                            <a:latin typeface="Cambria Math" panose="02040503050406030204" pitchFamily="18" charset="0"/>
                            <a:ea typeface="Cambria Math" panose="02040503050406030204" pitchFamily="18" charset="0"/>
                          </a:rPr>
                        </m:ctrlPr>
                      </m:dPr>
                      <m:e>
                        <m:sSup>
                          <m:sSupPr>
                            <m:ctrlPr>
                              <a:rPr lang="en-IN" sz="2400" b="0" i="1" smtClean="0">
                                <a:latin typeface="Cambria Math" panose="02040503050406030204" pitchFamily="18" charset="0"/>
                                <a:ea typeface="Cambria Math" panose="02040503050406030204" pitchFamily="18" charset="0"/>
                              </a:rPr>
                            </m:ctrlPr>
                          </m:sSupPr>
                          <m:e>
                            <m:r>
                              <a:rPr lang="en-IN" sz="2400" b="1" i="1" smtClean="0">
                                <a:latin typeface="Cambria Math" panose="02040503050406030204" pitchFamily="18" charset="0"/>
                                <a:ea typeface="Cambria Math" panose="02040503050406030204" pitchFamily="18" charset="0"/>
                              </a:rPr>
                              <m:t>𝒛</m:t>
                            </m:r>
                          </m:e>
                          <m:sup>
                            <m:r>
                              <a:rPr lang="en-IN" sz="2400" b="0" i="1" smtClean="0">
                                <a:latin typeface="Cambria Math" panose="02040503050406030204" pitchFamily="18" charset="0"/>
                                <a:ea typeface="Cambria Math" panose="02040503050406030204" pitchFamily="18" charset="0"/>
                              </a:rPr>
                              <m:t>+</m:t>
                            </m:r>
                          </m:sup>
                        </m:sSup>
                      </m:e>
                    </m:d>
                    <m:r>
                      <a:rPr lang="en-IN" sz="2400" b="0" i="1" smtClean="0">
                        <a:latin typeface="Cambria Math" panose="02040503050406030204" pitchFamily="18" charset="0"/>
                        <a:ea typeface="Cambria Math" panose="02040503050406030204" pitchFamily="18" charset="0"/>
                      </a:rPr>
                      <m:t>,</m:t>
                    </m:r>
                    <m:d>
                      <m:dPr>
                        <m:begChr m:val="{"/>
                        <m:endChr m:val="}"/>
                        <m:ctrlPr>
                          <a:rPr lang="en-IN" sz="2400" i="1">
                            <a:latin typeface="Cambria Math" panose="02040503050406030204" pitchFamily="18" charset="0"/>
                            <a:ea typeface="Cambria Math" panose="02040503050406030204" pitchFamily="18" charset="0"/>
                          </a:rPr>
                        </m:ctrlPr>
                      </m:dPr>
                      <m:e>
                        <m:sSup>
                          <m:sSupPr>
                            <m:ctrlPr>
                              <a:rPr lang="en-IN" sz="2400" i="1">
                                <a:latin typeface="Cambria Math" panose="02040503050406030204" pitchFamily="18" charset="0"/>
                                <a:ea typeface="Cambria Math" panose="02040503050406030204" pitchFamily="18" charset="0"/>
                              </a:rPr>
                            </m:ctrlPr>
                          </m:sSupPr>
                          <m:e>
                            <m:r>
                              <a:rPr lang="en-IN" sz="2400" b="1" i="1">
                                <a:latin typeface="Cambria Math" panose="02040503050406030204" pitchFamily="18" charset="0"/>
                                <a:ea typeface="Cambria Math" panose="02040503050406030204" pitchFamily="18" charset="0"/>
                              </a:rPr>
                              <m:t>𝒛</m:t>
                            </m:r>
                          </m:e>
                          <m:sup>
                            <m:r>
                              <a:rPr lang="en-IN" sz="2400" b="0" i="1" smtClean="0">
                                <a:latin typeface="Cambria Math" panose="02040503050406030204" pitchFamily="18" charset="0"/>
                                <a:ea typeface="Cambria Math" panose="02040503050406030204" pitchFamily="18" charset="0"/>
                              </a:rPr>
                              <m:t>−</m:t>
                            </m:r>
                          </m:sup>
                        </m:sSup>
                      </m:e>
                    </m:d>
                  </m:oMath>
                </a14:m>
                <a:r>
                  <a:rPr lang="en-IN" sz="2400" dirty="0"/>
                  <a:t>)</a:t>
                </a:r>
              </a:p>
            </p:txBody>
          </p:sp>
        </mc:Choice>
        <mc:Fallback xmlns="">
          <p:sp>
            <p:nvSpPr>
              <p:cNvPr id="21" name="TextBox 20">
                <a:extLst>
                  <a:ext uri="{FF2B5EF4-FFF2-40B4-BE49-F238E27FC236}">
                    <a16:creationId xmlns:a16="http://schemas.microsoft.com/office/drawing/2014/main" id="{A400B138-8051-C823-0D9E-98A8C30F2575}"/>
                  </a:ext>
                </a:extLst>
              </p:cNvPr>
              <p:cNvSpPr txBox="1">
                <a:spLocks noRot="1" noChangeAspect="1" noMove="1" noResize="1" noEditPoints="1" noAdjustHandles="1" noChangeArrowheads="1" noChangeShapeType="1" noTextEdit="1"/>
              </p:cNvSpPr>
              <p:nvPr/>
            </p:nvSpPr>
            <p:spPr>
              <a:xfrm>
                <a:off x="8222954" y="2643742"/>
                <a:ext cx="2450992" cy="369332"/>
              </a:xfrm>
              <a:prstGeom prst="rect">
                <a:avLst/>
              </a:prstGeom>
              <a:blipFill>
                <a:blip r:embed="rId7"/>
                <a:stretch>
                  <a:fillRect l="-4478" t="-26667" r="-6468" b="-5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2BF82D2-4334-E44D-380C-CC6665819860}"/>
                  </a:ext>
                </a:extLst>
              </p:cNvPr>
              <p:cNvSpPr txBox="1"/>
              <p:nvPr/>
            </p:nvSpPr>
            <p:spPr>
              <a:xfrm>
                <a:off x="6883175" y="3776605"/>
                <a:ext cx="5130551" cy="8161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m:t>
                      </m:r>
                      <m:f>
                        <m:fPr>
                          <m:ctrlPr>
                            <a:rPr lang="en-IN" sz="2000" i="1" smtClean="0">
                              <a:latin typeface="Cambria Math" panose="02040503050406030204" pitchFamily="18" charset="0"/>
                            </a:rPr>
                          </m:ctrlPr>
                        </m:fPr>
                        <m:num>
                          <m:r>
                            <a:rPr lang="en-IN" sz="2000" b="0" i="1" smtClean="0">
                              <a:latin typeface="Cambria Math" panose="02040503050406030204" pitchFamily="18" charset="0"/>
                            </a:rPr>
                            <m:t>1</m:t>
                          </m:r>
                        </m:num>
                        <m:den>
                          <m:d>
                            <m:dPr>
                              <m:begChr m:val="|"/>
                              <m:endChr m:val="|"/>
                              <m:ctrlPr>
                                <a:rPr lang="en-IN" sz="2000" i="1" smtClean="0">
                                  <a:latin typeface="Cambria Math" panose="02040503050406030204" pitchFamily="18" charset="0"/>
                                </a:rPr>
                              </m:ctrlPr>
                            </m:dPr>
                            <m:e>
                              <m:d>
                                <m:dPr>
                                  <m:begChr m:val="{"/>
                                  <m:endChr m:val="}"/>
                                  <m:ctrlPr>
                                    <a:rPr lang="en-IN" sz="2000" i="1" smtClean="0">
                                      <a:latin typeface="Cambria Math" panose="02040503050406030204" pitchFamily="18" charset="0"/>
                                    </a:rPr>
                                  </m:ctrlPr>
                                </m:dPr>
                                <m:e>
                                  <m:sSup>
                                    <m:sSupPr>
                                      <m:ctrlPr>
                                        <a:rPr lang="en-IN" sz="2000" i="1" smtClean="0">
                                          <a:latin typeface="Cambria Math" panose="02040503050406030204" pitchFamily="18" charset="0"/>
                                        </a:rPr>
                                      </m:ctrlPr>
                                    </m:sSupPr>
                                    <m:e>
                                      <m:r>
                                        <a:rPr lang="en-IN" sz="2000" b="1" i="1" smtClean="0">
                                          <a:latin typeface="Cambria Math" panose="02040503050406030204" pitchFamily="18" charset="0"/>
                                        </a:rPr>
                                        <m:t>𝒛</m:t>
                                      </m:r>
                                    </m:e>
                                    <m:sup>
                                      <m:r>
                                        <a:rPr lang="en-IN" sz="2000" b="0" i="1" smtClean="0">
                                          <a:latin typeface="Cambria Math" panose="02040503050406030204" pitchFamily="18" charset="0"/>
                                        </a:rPr>
                                        <m:t>+</m:t>
                                      </m:r>
                                    </m:sup>
                                  </m:sSup>
                                </m:e>
                              </m:d>
                            </m:e>
                          </m:d>
                        </m:den>
                      </m:f>
                      <m:r>
                        <m:rPr>
                          <m:sty m:val="p"/>
                        </m:rPr>
                        <a:rPr lang="en-IN" sz="2000" b="0" i="0" smtClean="0">
                          <a:latin typeface="Cambria Math" panose="02040503050406030204" pitchFamily="18" charset="0"/>
                        </a:rPr>
                        <m:t>log</m:t>
                      </m:r>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nary>
                            <m:naryPr>
                              <m:chr m:val="∑"/>
                              <m:limLoc m:val="subSup"/>
                              <m:supHide m:val="on"/>
                              <m:ctrlPr>
                                <a:rPr lang="en-IN" sz="2000" b="0" i="1" smtClean="0">
                                  <a:latin typeface="Cambria Math" panose="02040503050406030204" pitchFamily="18" charset="0"/>
                                </a:rPr>
                              </m:ctrlPr>
                            </m:naryPr>
                            <m:sub>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𝒛</m:t>
                                  </m:r>
                                </m:e>
                                <m:sub>
                                  <m:r>
                                    <a:rPr lang="en-IN" sz="2000" b="0" i="1" smtClean="0">
                                      <a:latin typeface="Cambria Math" panose="02040503050406030204" pitchFamily="18" charset="0"/>
                                    </a:rPr>
                                    <m:t>𝑗</m:t>
                                  </m:r>
                                </m:sub>
                              </m:sSub>
                              <m:r>
                                <m:rPr>
                                  <m:brk m:alnAt="9"/>
                                </m:rPr>
                                <a:rPr lang="en-IN" sz="2000" b="0" i="1" smtClean="0">
                                  <a:latin typeface="Cambria Math" panose="02040503050406030204" pitchFamily="18" charset="0"/>
                                  <a:ea typeface="Cambria Math" panose="02040503050406030204" pitchFamily="18" charset="0"/>
                                </a:rPr>
                                <m:t>∈</m:t>
                              </m:r>
                              <m:d>
                                <m:dPr>
                                  <m:begChr m:val="{"/>
                                  <m:endChr m:val="}"/>
                                  <m:ctrlPr>
                                    <a:rPr lang="en-IN" sz="2000" b="0" i="1" smtClean="0">
                                      <a:latin typeface="Cambria Math" panose="02040503050406030204" pitchFamily="18" charset="0"/>
                                      <a:ea typeface="Cambria Math" panose="02040503050406030204" pitchFamily="18" charset="0"/>
                                    </a:rPr>
                                  </m:ctrlPr>
                                </m:dPr>
                                <m:e>
                                  <m:sSup>
                                    <m:sSupPr>
                                      <m:ctrlPr>
                                        <a:rPr lang="en-IN" sz="2000" b="0" i="1" smtClean="0">
                                          <a:latin typeface="Cambria Math" panose="02040503050406030204" pitchFamily="18" charset="0"/>
                                          <a:ea typeface="Cambria Math" panose="02040503050406030204" pitchFamily="18" charset="0"/>
                                        </a:rPr>
                                      </m:ctrlPr>
                                    </m:sSupPr>
                                    <m:e>
                                      <m:r>
                                        <a:rPr lang="en-IN" sz="2000" b="1" i="1" smtClean="0">
                                          <a:latin typeface="Cambria Math" panose="02040503050406030204" pitchFamily="18" charset="0"/>
                                          <a:ea typeface="Cambria Math" panose="02040503050406030204" pitchFamily="18" charset="0"/>
                                        </a:rPr>
                                        <m:t>𝒛</m:t>
                                      </m:r>
                                    </m:e>
                                    <m:sup>
                                      <m:r>
                                        <a:rPr lang="en-IN" sz="2000" b="0" i="1" smtClean="0">
                                          <a:latin typeface="Cambria Math" panose="02040503050406030204" pitchFamily="18" charset="0"/>
                                          <a:ea typeface="Cambria Math" panose="02040503050406030204" pitchFamily="18" charset="0"/>
                                        </a:rPr>
                                        <m:t>+</m:t>
                                      </m:r>
                                    </m:sup>
                                  </m:sSup>
                                </m:e>
                              </m:d>
                            </m:sub>
                            <m:sup/>
                            <m:e>
                              <m:r>
                                <m:rPr>
                                  <m:sty m:val="p"/>
                                </m:rPr>
                                <a:rPr lang="en-IN" sz="2000" b="0" i="0" smtClean="0">
                                  <a:latin typeface="Cambria Math" panose="02040503050406030204" pitchFamily="18" charset="0"/>
                                </a:rPr>
                                <m:t>exp</m:t>
                              </m:r>
                              <m:r>
                                <a:rPr lang="en-IN" sz="2000" b="0" i="1" smtClean="0">
                                  <a:latin typeface="Cambria Math" panose="02040503050406030204" pitchFamily="18" charset="0"/>
                                </a:rPr>
                                <m:t>⁡</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𝑠𝑖𝑚</m:t>
                                  </m:r>
                                  <m:d>
                                    <m:dPr>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𝒛</m:t>
                                          </m:r>
                                        </m:e>
                                        <m:sub>
                                          <m:r>
                                            <a:rPr lang="en-IN" sz="2000" b="0" i="1" smtClean="0">
                                              <a:latin typeface="Cambria Math" panose="02040503050406030204" pitchFamily="18" charset="0"/>
                                            </a:rPr>
                                            <m:t>𝑖</m:t>
                                          </m:r>
                                        </m:sub>
                                      </m:sSub>
                                      <m:r>
                                        <a:rPr lang="en-IN" sz="2000" b="0" i="1" smtClean="0">
                                          <a:latin typeface="Cambria Math" panose="02040503050406030204" pitchFamily="18" charset="0"/>
                                        </a:rPr>
                                        <m:t>, </m:t>
                                      </m:r>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𝒛</m:t>
                                          </m:r>
                                        </m:e>
                                        <m:sub>
                                          <m:r>
                                            <a:rPr lang="en-IN" sz="2000" b="0" i="1" smtClean="0">
                                              <a:latin typeface="Cambria Math" panose="02040503050406030204" pitchFamily="18" charset="0"/>
                                            </a:rPr>
                                            <m:t>𝑗</m:t>
                                          </m:r>
                                        </m:sub>
                                      </m:sSub>
                                    </m:e>
                                  </m:d>
                                  <m:r>
                                    <a:rPr lang="en-IN" sz="2000" b="0" i="1" smtClean="0">
                                      <a:latin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𝜏</m:t>
                                  </m:r>
                                </m:e>
                              </m:d>
                            </m:e>
                          </m:nary>
                        </m:num>
                        <m:den>
                          <m:nary>
                            <m:naryPr>
                              <m:chr m:val="∑"/>
                              <m:limLoc m:val="subSup"/>
                              <m:supHide m:val="on"/>
                              <m:ctrlPr>
                                <a:rPr lang="en-IN" sz="2000" i="1">
                                  <a:latin typeface="Cambria Math" panose="02040503050406030204" pitchFamily="18" charset="0"/>
                                </a:rPr>
                              </m:ctrlPr>
                            </m:naryPr>
                            <m:sub>
                              <m:sSub>
                                <m:sSubPr>
                                  <m:ctrlPr>
                                    <a:rPr lang="en-IN" sz="2000" i="1">
                                      <a:latin typeface="Cambria Math" panose="02040503050406030204" pitchFamily="18" charset="0"/>
                                    </a:rPr>
                                  </m:ctrlPr>
                                </m:sSubPr>
                                <m:e>
                                  <m:r>
                                    <a:rPr lang="en-IN" sz="2000" b="1" i="1">
                                      <a:latin typeface="Cambria Math" panose="02040503050406030204" pitchFamily="18" charset="0"/>
                                    </a:rPr>
                                    <m:t>𝒛</m:t>
                                  </m:r>
                                </m:e>
                                <m:sub>
                                  <m:r>
                                    <a:rPr lang="en-IN" sz="2000" b="0" i="1" smtClean="0">
                                      <a:latin typeface="Cambria Math" panose="02040503050406030204" pitchFamily="18" charset="0"/>
                                    </a:rPr>
                                    <m:t>𝑘</m:t>
                                  </m:r>
                                </m:sub>
                              </m:sSub>
                              <m:r>
                                <m:rPr>
                                  <m:brk m:alnAt="9"/>
                                </m:rPr>
                                <a:rPr lang="en-IN" sz="2000" i="1">
                                  <a:latin typeface="Cambria Math" panose="02040503050406030204" pitchFamily="18" charset="0"/>
                                  <a:ea typeface="Cambria Math" panose="02040503050406030204" pitchFamily="18" charset="0"/>
                                </a:rPr>
                                <m:t>∈</m:t>
                              </m:r>
                              <m:d>
                                <m:dPr>
                                  <m:begChr m:val="{"/>
                                  <m:endChr m:val="}"/>
                                  <m:ctrlPr>
                                    <a:rPr lang="en-IN" sz="2000" i="1">
                                      <a:latin typeface="Cambria Math" panose="02040503050406030204" pitchFamily="18" charset="0"/>
                                      <a:ea typeface="Cambria Math" panose="02040503050406030204" pitchFamily="18" charset="0"/>
                                    </a:rPr>
                                  </m:ctrlPr>
                                </m:dPr>
                                <m:e>
                                  <m:sSup>
                                    <m:sSupPr>
                                      <m:ctrlPr>
                                        <a:rPr lang="en-IN" sz="2000" i="1">
                                          <a:latin typeface="Cambria Math" panose="02040503050406030204" pitchFamily="18" charset="0"/>
                                          <a:ea typeface="Cambria Math" panose="02040503050406030204" pitchFamily="18" charset="0"/>
                                        </a:rPr>
                                      </m:ctrlPr>
                                    </m:sSupPr>
                                    <m:e>
                                      <m:r>
                                        <a:rPr lang="en-IN" sz="2000" b="1" i="1">
                                          <a:latin typeface="Cambria Math" panose="02040503050406030204" pitchFamily="18" charset="0"/>
                                          <a:ea typeface="Cambria Math" panose="02040503050406030204" pitchFamily="18" charset="0"/>
                                        </a:rPr>
                                        <m:t>𝒛</m:t>
                                      </m:r>
                                    </m:e>
                                    <m:sup>
                                      <m:r>
                                        <a:rPr lang="en-IN" sz="2000" i="1">
                                          <a:latin typeface="Cambria Math" panose="02040503050406030204" pitchFamily="18" charset="0"/>
                                          <a:ea typeface="Cambria Math" panose="02040503050406030204" pitchFamily="18" charset="0"/>
                                        </a:rPr>
                                        <m:t>+</m:t>
                                      </m:r>
                                    </m:sup>
                                  </m:sSup>
                                </m:e>
                              </m:d>
                              <m:r>
                                <a:rPr lang="en-IN" sz="2000" i="1" smtClean="0">
                                  <a:latin typeface="Cambria Math" panose="02040503050406030204" pitchFamily="18" charset="0"/>
                                  <a:ea typeface="Cambria Math" panose="02040503050406030204" pitchFamily="18" charset="0"/>
                                </a:rPr>
                                <m:t>∪</m:t>
                              </m:r>
                              <m:d>
                                <m:dPr>
                                  <m:begChr m:val="{"/>
                                  <m:endChr m:val="}"/>
                                  <m:ctrlPr>
                                    <a:rPr lang="en-IN" sz="2000" i="1">
                                      <a:latin typeface="Cambria Math" panose="02040503050406030204" pitchFamily="18" charset="0"/>
                                      <a:ea typeface="Cambria Math" panose="02040503050406030204" pitchFamily="18" charset="0"/>
                                    </a:rPr>
                                  </m:ctrlPr>
                                </m:dPr>
                                <m:e>
                                  <m:sSup>
                                    <m:sSupPr>
                                      <m:ctrlPr>
                                        <a:rPr lang="en-IN" sz="2000" i="1">
                                          <a:latin typeface="Cambria Math" panose="02040503050406030204" pitchFamily="18" charset="0"/>
                                          <a:ea typeface="Cambria Math" panose="02040503050406030204" pitchFamily="18" charset="0"/>
                                        </a:rPr>
                                      </m:ctrlPr>
                                    </m:sSupPr>
                                    <m:e>
                                      <m:r>
                                        <a:rPr lang="en-IN" sz="2000" b="1" i="1">
                                          <a:latin typeface="Cambria Math" panose="02040503050406030204" pitchFamily="18" charset="0"/>
                                          <a:ea typeface="Cambria Math" panose="02040503050406030204" pitchFamily="18" charset="0"/>
                                        </a:rPr>
                                        <m:t>𝒛</m:t>
                                      </m:r>
                                    </m:e>
                                    <m:sup>
                                      <m:r>
                                        <a:rPr lang="en-IN" sz="2000" b="0" i="1" smtClean="0">
                                          <a:latin typeface="Cambria Math" panose="02040503050406030204" pitchFamily="18" charset="0"/>
                                          <a:ea typeface="Cambria Math" panose="02040503050406030204" pitchFamily="18" charset="0"/>
                                        </a:rPr>
                                        <m:t>−</m:t>
                                      </m:r>
                                    </m:sup>
                                  </m:sSup>
                                </m:e>
                              </m:d>
                            </m:sub>
                            <m:sup/>
                            <m:e>
                              <m:r>
                                <m:rPr>
                                  <m:sty m:val="p"/>
                                </m:rPr>
                                <a:rPr lang="en-IN" sz="2000">
                                  <a:latin typeface="Cambria Math" panose="02040503050406030204" pitchFamily="18" charset="0"/>
                                </a:rPr>
                                <m:t>exp</m:t>
                              </m:r>
                              <m:r>
                                <a:rPr lang="en-IN" sz="2000" i="1">
                                  <a:latin typeface="Cambria Math" panose="02040503050406030204" pitchFamily="18" charset="0"/>
                                </a:rPr>
                                <m:t>⁡</m:t>
                              </m:r>
                              <m:d>
                                <m:dPr>
                                  <m:ctrlPr>
                                    <a:rPr lang="en-IN" sz="2000" i="1">
                                      <a:latin typeface="Cambria Math" panose="02040503050406030204" pitchFamily="18" charset="0"/>
                                    </a:rPr>
                                  </m:ctrlPr>
                                </m:dPr>
                                <m:e>
                                  <m:r>
                                    <a:rPr lang="en-IN" sz="2000" i="1">
                                      <a:latin typeface="Cambria Math" panose="02040503050406030204" pitchFamily="18" charset="0"/>
                                    </a:rPr>
                                    <m:t>𝑠𝑖𝑚</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b="1" i="1">
                                              <a:latin typeface="Cambria Math" panose="02040503050406030204" pitchFamily="18" charset="0"/>
                                            </a:rPr>
                                            <m:t>𝒛</m:t>
                                          </m:r>
                                        </m:e>
                                        <m:sub>
                                          <m:r>
                                            <a:rPr lang="en-IN" sz="2000" i="1">
                                              <a:latin typeface="Cambria Math" panose="02040503050406030204" pitchFamily="18" charset="0"/>
                                            </a:rPr>
                                            <m:t>𝑖</m:t>
                                          </m:r>
                                        </m:sub>
                                      </m:sSub>
                                      <m:r>
                                        <a:rPr lang="en-IN" sz="2000" i="1">
                                          <a:latin typeface="Cambria Math" panose="02040503050406030204" pitchFamily="18" charset="0"/>
                                        </a:rPr>
                                        <m:t>, </m:t>
                                      </m:r>
                                      <m:sSub>
                                        <m:sSubPr>
                                          <m:ctrlPr>
                                            <a:rPr lang="en-IN" sz="2000" i="1">
                                              <a:latin typeface="Cambria Math" panose="02040503050406030204" pitchFamily="18" charset="0"/>
                                            </a:rPr>
                                          </m:ctrlPr>
                                        </m:sSubPr>
                                        <m:e>
                                          <m:r>
                                            <a:rPr lang="en-IN" sz="2000" b="1" i="1">
                                              <a:latin typeface="Cambria Math" panose="02040503050406030204" pitchFamily="18" charset="0"/>
                                            </a:rPr>
                                            <m:t>𝒛</m:t>
                                          </m:r>
                                        </m:e>
                                        <m:sub>
                                          <m:r>
                                            <a:rPr lang="en-IN" sz="2000" b="0" i="1" smtClean="0">
                                              <a:latin typeface="Cambria Math" panose="02040503050406030204" pitchFamily="18" charset="0"/>
                                            </a:rPr>
                                            <m:t>𝑘</m:t>
                                          </m:r>
                                        </m:sub>
                                      </m:sSub>
                                    </m:e>
                                  </m:d>
                                  <m:r>
                                    <a:rPr lang="en-IN" sz="2000" i="1">
                                      <a:latin typeface="Cambria Math" panose="02040503050406030204" pitchFamily="18" charset="0"/>
                                    </a:rPr>
                                    <m:t>/</m:t>
                                  </m:r>
                                  <m:r>
                                    <a:rPr lang="en-IN" sz="2000" i="1">
                                      <a:latin typeface="Cambria Math" panose="02040503050406030204" pitchFamily="18" charset="0"/>
                                      <a:ea typeface="Cambria Math" panose="02040503050406030204" pitchFamily="18" charset="0"/>
                                    </a:rPr>
                                    <m:t>𝜏</m:t>
                                  </m:r>
                                </m:e>
                              </m:d>
                            </m:e>
                          </m:nary>
                        </m:den>
                      </m:f>
                    </m:oMath>
                  </m:oMathPara>
                </a14:m>
                <a:endParaRPr lang="en-IN" sz="2000" dirty="0"/>
              </a:p>
            </p:txBody>
          </p:sp>
        </mc:Choice>
        <mc:Fallback xmlns="">
          <p:sp>
            <p:nvSpPr>
              <p:cNvPr id="22" name="TextBox 21">
                <a:extLst>
                  <a:ext uri="{FF2B5EF4-FFF2-40B4-BE49-F238E27FC236}">
                    <a16:creationId xmlns:a16="http://schemas.microsoft.com/office/drawing/2014/main" id="{C2BF82D2-4334-E44D-380C-CC6665819860}"/>
                  </a:ext>
                </a:extLst>
              </p:cNvPr>
              <p:cNvSpPr txBox="1">
                <a:spLocks noRot="1" noChangeAspect="1" noMove="1" noResize="1" noEditPoints="1" noAdjustHandles="1" noChangeArrowheads="1" noChangeShapeType="1" noTextEdit="1"/>
              </p:cNvSpPr>
              <p:nvPr/>
            </p:nvSpPr>
            <p:spPr>
              <a:xfrm>
                <a:off x="6883175" y="3776605"/>
                <a:ext cx="5130551" cy="816121"/>
              </a:xfrm>
              <a:prstGeom prst="rect">
                <a:avLst/>
              </a:prstGeom>
              <a:blipFill>
                <a:blip r:embed="rId8"/>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98108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872B-730D-AB56-C5A3-B23A160115CF}"/>
              </a:ext>
            </a:extLst>
          </p:cNvPr>
          <p:cNvSpPr>
            <a:spLocks noGrp="1"/>
          </p:cNvSpPr>
          <p:nvPr>
            <p:ph type="title"/>
          </p:nvPr>
        </p:nvSpPr>
        <p:spPr/>
        <p:txBody>
          <a:bodyPr/>
          <a:lstStyle/>
          <a:p>
            <a:r>
              <a:rPr lang="en-IN" dirty="0">
                <a:solidFill>
                  <a:srgbClr val="231076"/>
                </a:solidFill>
                <a:latin typeface="TT Chocolates DemiBold" panose="02000503030000020003" pitchFamily="50" charset="0"/>
              </a:rPr>
              <a:t>Segmentation model</a:t>
            </a:r>
            <a:endParaRPr lang="en-IN" dirty="0">
              <a:solidFill>
                <a:srgbClr val="231076"/>
              </a:solidFill>
            </a:endParaRPr>
          </a:p>
        </p:txBody>
      </p:sp>
      <p:sp>
        <p:nvSpPr>
          <p:cNvPr id="8" name="TextBox 7">
            <a:extLst>
              <a:ext uri="{FF2B5EF4-FFF2-40B4-BE49-F238E27FC236}">
                <a16:creationId xmlns:a16="http://schemas.microsoft.com/office/drawing/2014/main" id="{060D2756-E54C-9A4D-8828-8211C101075C}"/>
              </a:ext>
            </a:extLst>
          </p:cNvPr>
          <p:cNvSpPr txBox="1"/>
          <p:nvPr/>
        </p:nvSpPr>
        <p:spPr>
          <a:xfrm>
            <a:off x="1130754" y="2529668"/>
            <a:ext cx="1335024" cy="646331"/>
          </a:xfrm>
          <a:prstGeom prst="rect">
            <a:avLst/>
          </a:prstGeom>
          <a:noFill/>
        </p:spPr>
        <p:txBody>
          <a:bodyPr wrap="square" rtlCol="0">
            <a:spAutoFit/>
          </a:bodyPr>
          <a:lstStyle/>
          <a:p>
            <a:pPr algn="ctr"/>
            <a:r>
              <a:rPr lang="en-IN" dirty="0">
                <a:latin typeface="TT Chocolates DemiBold" panose="02000503030000020003" pitchFamily="50" charset="0"/>
              </a:rPr>
              <a:t>INPUT IMAGE</a:t>
            </a:r>
          </a:p>
        </p:txBody>
      </p:sp>
      <p:sp>
        <p:nvSpPr>
          <p:cNvPr id="9" name="TextBox 8">
            <a:extLst>
              <a:ext uri="{FF2B5EF4-FFF2-40B4-BE49-F238E27FC236}">
                <a16:creationId xmlns:a16="http://schemas.microsoft.com/office/drawing/2014/main" id="{0786A0D9-6A89-6CAD-EE87-38AACE4B23D0}"/>
              </a:ext>
            </a:extLst>
          </p:cNvPr>
          <p:cNvSpPr txBox="1"/>
          <p:nvPr/>
        </p:nvSpPr>
        <p:spPr>
          <a:xfrm>
            <a:off x="10101072" y="2392680"/>
            <a:ext cx="1335024" cy="646331"/>
          </a:xfrm>
          <a:prstGeom prst="rect">
            <a:avLst/>
          </a:prstGeom>
          <a:noFill/>
        </p:spPr>
        <p:txBody>
          <a:bodyPr wrap="square" rtlCol="0">
            <a:spAutoFit/>
          </a:bodyPr>
          <a:lstStyle/>
          <a:p>
            <a:pPr algn="ctr"/>
            <a:r>
              <a:rPr lang="en-IN" dirty="0">
                <a:latin typeface="TT Chocolates DemiBold" panose="02000503030000020003" pitchFamily="50" charset="0"/>
              </a:rPr>
              <a:t>MODEL OUTPUT</a:t>
            </a:r>
          </a:p>
        </p:txBody>
      </p:sp>
      <p:sp>
        <p:nvSpPr>
          <p:cNvPr id="10" name="TextBox 9">
            <a:extLst>
              <a:ext uri="{FF2B5EF4-FFF2-40B4-BE49-F238E27FC236}">
                <a16:creationId xmlns:a16="http://schemas.microsoft.com/office/drawing/2014/main" id="{6DFF2AB4-531C-74D3-313F-509C8B3CEB53}"/>
              </a:ext>
            </a:extLst>
          </p:cNvPr>
          <p:cNvSpPr txBox="1"/>
          <p:nvPr/>
        </p:nvSpPr>
        <p:spPr>
          <a:xfrm>
            <a:off x="2247338" y="3691816"/>
            <a:ext cx="1335024" cy="369332"/>
          </a:xfrm>
          <a:prstGeom prst="rect">
            <a:avLst/>
          </a:prstGeom>
          <a:noFill/>
        </p:spPr>
        <p:txBody>
          <a:bodyPr wrap="square" rtlCol="0">
            <a:spAutoFit/>
          </a:bodyPr>
          <a:lstStyle/>
          <a:p>
            <a:pPr algn="ctr"/>
            <a:r>
              <a:rPr lang="en-IN" dirty="0">
                <a:latin typeface="TT Chocolates DemiBold" panose="02000503030000020003" pitchFamily="50" charset="0"/>
              </a:rPr>
              <a:t>3 </a:t>
            </a:r>
            <a:r>
              <a:rPr lang="en-IN" sz="1800" dirty="0">
                <a:latin typeface="TT Chocolates DemiBold" panose="02000503030000020003" pitchFamily="50" charset="0"/>
              </a:rPr>
              <a:t>×</a:t>
            </a:r>
            <a:r>
              <a:rPr lang="en-IN" dirty="0">
                <a:latin typeface="TT Chocolates DemiBold" panose="02000503030000020003" pitchFamily="50" charset="0"/>
              </a:rPr>
              <a:t> H </a:t>
            </a:r>
            <a:r>
              <a:rPr lang="en-IN" sz="1800" dirty="0">
                <a:latin typeface="TT Chocolates DemiBold" panose="02000503030000020003" pitchFamily="50" charset="0"/>
              </a:rPr>
              <a:t>×</a:t>
            </a:r>
            <a:r>
              <a:rPr lang="en-IN" dirty="0">
                <a:latin typeface="TT Chocolates DemiBold" panose="02000503030000020003" pitchFamily="50" charset="0"/>
              </a:rPr>
              <a:t> W</a:t>
            </a:r>
          </a:p>
        </p:txBody>
      </p:sp>
      <p:sp>
        <p:nvSpPr>
          <p:cNvPr id="11" name="TextBox 10">
            <a:extLst>
              <a:ext uri="{FF2B5EF4-FFF2-40B4-BE49-F238E27FC236}">
                <a16:creationId xmlns:a16="http://schemas.microsoft.com/office/drawing/2014/main" id="{D6E6451F-7E36-407A-BE8E-E1C010EDE217}"/>
              </a:ext>
            </a:extLst>
          </p:cNvPr>
          <p:cNvSpPr txBox="1"/>
          <p:nvPr/>
        </p:nvSpPr>
        <p:spPr>
          <a:xfrm>
            <a:off x="8511638" y="3679520"/>
            <a:ext cx="1335024" cy="369332"/>
          </a:xfrm>
          <a:prstGeom prst="rect">
            <a:avLst/>
          </a:prstGeom>
          <a:noFill/>
        </p:spPr>
        <p:txBody>
          <a:bodyPr wrap="square" rtlCol="0">
            <a:spAutoFit/>
          </a:bodyPr>
          <a:lstStyle/>
          <a:p>
            <a:pPr algn="ctr"/>
            <a:r>
              <a:rPr lang="en-IN" dirty="0">
                <a:latin typeface="TT Chocolates DemiBold" panose="02000503030000020003" pitchFamily="50" charset="0"/>
              </a:rPr>
              <a:t>1 </a:t>
            </a:r>
            <a:r>
              <a:rPr lang="en-IN" sz="1800" dirty="0">
                <a:latin typeface="TT Chocolates DemiBold" panose="02000503030000020003" pitchFamily="50" charset="0"/>
              </a:rPr>
              <a:t>×</a:t>
            </a:r>
            <a:r>
              <a:rPr lang="en-IN" dirty="0">
                <a:latin typeface="TT Chocolates DemiBold" panose="02000503030000020003" pitchFamily="50" charset="0"/>
              </a:rPr>
              <a:t> H </a:t>
            </a:r>
            <a:r>
              <a:rPr lang="en-IN" sz="1800" dirty="0">
                <a:latin typeface="TT Chocolates DemiBold" panose="02000503030000020003" pitchFamily="50" charset="0"/>
              </a:rPr>
              <a:t>×</a:t>
            </a:r>
            <a:r>
              <a:rPr lang="en-IN" dirty="0">
                <a:latin typeface="TT Chocolates DemiBold" panose="02000503030000020003" pitchFamily="50" charset="0"/>
              </a:rPr>
              <a:t> W</a:t>
            </a:r>
          </a:p>
        </p:txBody>
      </p:sp>
      <p:pic>
        <p:nvPicPr>
          <p:cNvPr id="15" name="Picture 14">
            <a:extLst>
              <a:ext uri="{FF2B5EF4-FFF2-40B4-BE49-F238E27FC236}">
                <a16:creationId xmlns:a16="http://schemas.microsoft.com/office/drawing/2014/main" id="{64EEAC6F-AD1F-085F-98D5-97367B88B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778" y="2060552"/>
            <a:ext cx="1060276" cy="1530680"/>
          </a:xfrm>
          <a:prstGeom prst="rect">
            <a:avLst/>
          </a:prstGeom>
        </p:spPr>
      </p:pic>
      <p:pic>
        <p:nvPicPr>
          <p:cNvPr id="16" name="Picture 15">
            <a:extLst>
              <a:ext uri="{FF2B5EF4-FFF2-40B4-BE49-F238E27FC236}">
                <a16:creationId xmlns:a16="http://schemas.microsoft.com/office/drawing/2014/main" id="{523DE3B7-60D6-C81D-F46E-8DD158A95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5036" y="2048256"/>
            <a:ext cx="1060276" cy="1530680"/>
          </a:xfrm>
          <a:prstGeom prst="rect">
            <a:avLst/>
          </a:prstGeom>
        </p:spPr>
      </p:pic>
      <p:pic>
        <p:nvPicPr>
          <p:cNvPr id="42" name="Picture 41">
            <a:extLst>
              <a:ext uri="{FF2B5EF4-FFF2-40B4-BE49-F238E27FC236}">
                <a16:creationId xmlns:a16="http://schemas.microsoft.com/office/drawing/2014/main" id="{72C2BAA7-9806-D1B5-6252-24E915E72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6326" y="2529668"/>
            <a:ext cx="444992" cy="614512"/>
          </a:xfrm>
          <a:prstGeom prst="rect">
            <a:avLst/>
          </a:prstGeom>
        </p:spPr>
      </p:pic>
      <p:pic>
        <p:nvPicPr>
          <p:cNvPr id="44" name="Picture 43">
            <a:extLst>
              <a:ext uri="{FF2B5EF4-FFF2-40B4-BE49-F238E27FC236}">
                <a16:creationId xmlns:a16="http://schemas.microsoft.com/office/drawing/2014/main" id="{4893BB09-1957-F34B-D5D5-6528596473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4405" y="2540297"/>
            <a:ext cx="466182" cy="635702"/>
          </a:xfrm>
          <a:prstGeom prst="rect">
            <a:avLst/>
          </a:prstGeom>
        </p:spPr>
      </p:pic>
      <p:pic>
        <p:nvPicPr>
          <p:cNvPr id="46" name="Picture 45">
            <a:extLst>
              <a:ext uri="{FF2B5EF4-FFF2-40B4-BE49-F238E27FC236}">
                <a16:creationId xmlns:a16="http://schemas.microsoft.com/office/drawing/2014/main" id="{940CEE97-C8B0-11C1-F248-2816325937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9257" y="2207296"/>
            <a:ext cx="397314" cy="1170750"/>
          </a:xfrm>
          <a:prstGeom prst="rect">
            <a:avLst/>
          </a:prstGeom>
        </p:spPr>
      </p:pic>
      <p:pic>
        <p:nvPicPr>
          <p:cNvPr id="48" name="Picture 47">
            <a:extLst>
              <a:ext uri="{FF2B5EF4-FFF2-40B4-BE49-F238E27FC236}">
                <a16:creationId xmlns:a16="http://schemas.microsoft.com/office/drawing/2014/main" id="{DA1A45F6-78F5-22AB-274A-8C8B94932B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6120" y="1941207"/>
            <a:ext cx="349636" cy="1864725"/>
          </a:xfrm>
          <a:prstGeom prst="rect">
            <a:avLst/>
          </a:prstGeom>
        </p:spPr>
      </p:pic>
      <p:pic>
        <p:nvPicPr>
          <p:cNvPr id="50" name="Picture 49">
            <a:extLst>
              <a:ext uri="{FF2B5EF4-FFF2-40B4-BE49-F238E27FC236}">
                <a16:creationId xmlns:a16="http://schemas.microsoft.com/office/drawing/2014/main" id="{4AB42D76-B077-6B99-6E4C-D5480D139FA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28783" y="1585410"/>
            <a:ext cx="328446" cy="2521616"/>
          </a:xfrm>
          <a:prstGeom prst="rect">
            <a:avLst/>
          </a:prstGeom>
        </p:spPr>
      </p:pic>
      <p:pic>
        <p:nvPicPr>
          <p:cNvPr id="52" name="Picture 51">
            <a:extLst>
              <a:ext uri="{FF2B5EF4-FFF2-40B4-BE49-F238E27FC236}">
                <a16:creationId xmlns:a16="http://schemas.microsoft.com/office/drawing/2014/main" id="{BC1B31CA-ED2B-8837-136E-41DD2D9933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47204" y="1500650"/>
            <a:ext cx="413206" cy="2606376"/>
          </a:xfrm>
          <a:prstGeom prst="rect">
            <a:avLst/>
          </a:prstGeom>
        </p:spPr>
      </p:pic>
      <p:pic>
        <p:nvPicPr>
          <p:cNvPr id="54" name="Picture 53">
            <a:extLst>
              <a:ext uri="{FF2B5EF4-FFF2-40B4-BE49-F238E27FC236}">
                <a16:creationId xmlns:a16="http://schemas.microsoft.com/office/drawing/2014/main" id="{CD65F9AB-95A7-7AD0-3164-286D252D1F3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71340" y="1845852"/>
            <a:ext cx="413206" cy="1960080"/>
          </a:xfrm>
          <a:prstGeom prst="rect">
            <a:avLst/>
          </a:prstGeom>
        </p:spPr>
      </p:pic>
      <p:pic>
        <p:nvPicPr>
          <p:cNvPr id="56" name="Picture 55">
            <a:extLst>
              <a:ext uri="{FF2B5EF4-FFF2-40B4-BE49-F238E27FC236}">
                <a16:creationId xmlns:a16="http://schemas.microsoft.com/office/drawing/2014/main" id="{452FD608-5859-7EF4-65A5-DA32679E1EB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64549" y="2210516"/>
            <a:ext cx="413206" cy="1186643"/>
          </a:xfrm>
          <a:prstGeom prst="rect">
            <a:avLst/>
          </a:prstGeom>
        </p:spPr>
      </p:pic>
    </p:spTree>
    <p:extLst>
      <p:ext uri="{BB962C8B-B14F-4D97-AF65-F5344CB8AC3E}">
        <p14:creationId xmlns:p14="http://schemas.microsoft.com/office/powerpoint/2010/main" val="200766737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par>
                                <p:cTn id="26" presetID="10" presetClass="entr" presetSubtype="0" fill="hold"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par>
                                <p:cTn id="29" presetID="10"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par>
                                <p:cTn id="32" presetID="10" presetClass="entr" presetSubtype="0"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500"/>
                                        <p:tgtEl>
                                          <p:spTgt spid="48"/>
                                        </p:tgtEl>
                                      </p:cBhvr>
                                    </p:animEffect>
                                  </p:childTnLst>
                                </p:cTn>
                              </p:par>
                              <p:par>
                                <p:cTn id="35" presetID="10"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par>
                                <p:cTn id="41" presetID="10"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childTnLst>
                                </p:cTn>
                              </p:par>
                              <p:par>
                                <p:cTn id="44" presetID="10" presetClass="entr" presetSubtype="0" fill="hold"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872B-730D-AB56-C5A3-B23A160115CF}"/>
              </a:ext>
            </a:extLst>
          </p:cNvPr>
          <p:cNvSpPr>
            <a:spLocks noGrp="1"/>
          </p:cNvSpPr>
          <p:nvPr>
            <p:ph type="title"/>
          </p:nvPr>
        </p:nvSpPr>
        <p:spPr>
          <a:xfrm>
            <a:off x="838200" y="365125"/>
            <a:ext cx="7966046" cy="1325563"/>
          </a:xfrm>
        </p:spPr>
        <p:txBody>
          <a:bodyPr/>
          <a:lstStyle/>
          <a:p>
            <a:r>
              <a:rPr lang="en-IN" dirty="0">
                <a:solidFill>
                  <a:srgbClr val="231076"/>
                </a:solidFill>
                <a:latin typeface="TT Chocolates DemiBold" panose="02000503030000020003" pitchFamily="50" charset="0"/>
              </a:rPr>
              <a:t>Segmentation model</a:t>
            </a:r>
            <a:endParaRPr lang="en-IN" dirty="0">
              <a:solidFill>
                <a:srgbClr val="231076"/>
              </a:solidFill>
            </a:endParaRPr>
          </a:p>
        </p:txBody>
      </p:sp>
      <p:sp>
        <p:nvSpPr>
          <p:cNvPr id="8" name="TextBox 7">
            <a:extLst>
              <a:ext uri="{FF2B5EF4-FFF2-40B4-BE49-F238E27FC236}">
                <a16:creationId xmlns:a16="http://schemas.microsoft.com/office/drawing/2014/main" id="{060D2756-E54C-9A4D-8828-8211C101075C}"/>
              </a:ext>
            </a:extLst>
          </p:cNvPr>
          <p:cNvSpPr txBox="1"/>
          <p:nvPr/>
        </p:nvSpPr>
        <p:spPr>
          <a:xfrm>
            <a:off x="1130754" y="2529668"/>
            <a:ext cx="1335024" cy="646331"/>
          </a:xfrm>
          <a:prstGeom prst="rect">
            <a:avLst/>
          </a:prstGeom>
          <a:noFill/>
        </p:spPr>
        <p:txBody>
          <a:bodyPr wrap="square" rtlCol="0">
            <a:spAutoFit/>
          </a:bodyPr>
          <a:lstStyle/>
          <a:p>
            <a:pPr algn="ctr"/>
            <a:r>
              <a:rPr lang="en-IN" dirty="0">
                <a:latin typeface="TT Chocolates DemiBold" panose="02000503030000020003" pitchFamily="50" charset="0"/>
              </a:rPr>
              <a:t>INPUT IMAGE</a:t>
            </a:r>
          </a:p>
        </p:txBody>
      </p:sp>
      <p:sp>
        <p:nvSpPr>
          <p:cNvPr id="9" name="TextBox 8">
            <a:extLst>
              <a:ext uri="{FF2B5EF4-FFF2-40B4-BE49-F238E27FC236}">
                <a16:creationId xmlns:a16="http://schemas.microsoft.com/office/drawing/2014/main" id="{0786A0D9-6A89-6CAD-EE87-38AACE4B23D0}"/>
              </a:ext>
            </a:extLst>
          </p:cNvPr>
          <p:cNvSpPr txBox="1"/>
          <p:nvPr/>
        </p:nvSpPr>
        <p:spPr>
          <a:xfrm>
            <a:off x="10393680" y="2392680"/>
            <a:ext cx="1335024" cy="646331"/>
          </a:xfrm>
          <a:prstGeom prst="rect">
            <a:avLst/>
          </a:prstGeom>
          <a:noFill/>
        </p:spPr>
        <p:txBody>
          <a:bodyPr wrap="square" rtlCol="0">
            <a:spAutoFit/>
          </a:bodyPr>
          <a:lstStyle/>
          <a:p>
            <a:pPr algn="ctr"/>
            <a:r>
              <a:rPr lang="en-IN" dirty="0">
                <a:latin typeface="TT Chocolates DemiBold" panose="02000503030000020003" pitchFamily="50" charset="0"/>
              </a:rPr>
              <a:t>MODEL OUTPUT</a:t>
            </a:r>
          </a:p>
        </p:txBody>
      </p:sp>
      <p:sp>
        <p:nvSpPr>
          <p:cNvPr id="10" name="TextBox 9">
            <a:extLst>
              <a:ext uri="{FF2B5EF4-FFF2-40B4-BE49-F238E27FC236}">
                <a16:creationId xmlns:a16="http://schemas.microsoft.com/office/drawing/2014/main" id="{6DFF2AB4-531C-74D3-313F-509C8B3CEB53}"/>
              </a:ext>
            </a:extLst>
          </p:cNvPr>
          <p:cNvSpPr txBox="1"/>
          <p:nvPr/>
        </p:nvSpPr>
        <p:spPr>
          <a:xfrm>
            <a:off x="2247338" y="3691816"/>
            <a:ext cx="1335024" cy="369332"/>
          </a:xfrm>
          <a:prstGeom prst="rect">
            <a:avLst/>
          </a:prstGeom>
          <a:noFill/>
        </p:spPr>
        <p:txBody>
          <a:bodyPr wrap="square" rtlCol="0">
            <a:spAutoFit/>
          </a:bodyPr>
          <a:lstStyle/>
          <a:p>
            <a:pPr algn="ctr"/>
            <a:r>
              <a:rPr lang="en-IN" dirty="0">
                <a:latin typeface="TT Chocolates DemiBold" panose="02000503030000020003" pitchFamily="50" charset="0"/>
              </a:rPr>
              <a:t>3 </a:t>
            </a:r>
            <a:r>
              <a:rPr lang="en-IN" sz="1800" dirty="0">
                <a:latin typeface="TT Chocolates DemiBold" panose="02000503030000020003" pitchFamily="50" charset="0"/>
              </a:rPr>
              <a:t>×</a:t>
            </a:r>
            <a:r>
              <a:rPr lang="en-IN" dirty="0">
                <a:latin typeface="TT Chocolates DemiBold" panose="02000503030000020003" pitchFamily="50" charset="0"/>
              </a:rPr>
              <a:t> H </a:t>
            </a:r>
            <a:r>
              <a:rPr lang="en-IN" sz="1800" dirty="0">
                <a:latin typeface="TT Chocolates DemiBold" panose="02000503030000020003" pitchFamily="50" charset="0"/>
              </a:rPr>
              <a:t>×</a:t>
            </a:r>
            <a:r>
              <a:rPr lang="en-IN" dirty="0">
                <a:latin typeface="TT Chocolates DemiBold" panose="02000503030000020003" pitchFamily="50" charset="0"/>
              </a:rPr>
              <a:t> W</a:t>
            </a:r>
          </a:p>
        </p:txBody>
      </p:sp>
      <p:sp>
        <p:nvSpPr>
          <p:cNvPr id="11" name="TextBox 10">
            <a:extLst>
              <a:ext uri="{FF2B5EF4-FFF2-40B4-BE49-F238E27FC236}">
                <a16:creationId xmlns:a16="http://schemas.microsoft.com/office/drawing/2014/main" id="{D6E6451F-7E36-407A-BE8E-E1C010EDE217}"/>
              </a:ext>
            </a:extLst>
          </p:cNvPr>
          <p:cNvSpPr txBox="1"/>
          <p:nvPr/>
        </p:nvSpPr>
        <p:spPr>
          <a:xfrm>
            <a:off x="8804246" y="3679520"/>
            <a:ext cx="1335024" cy="369332"/>
          </a:xfrm>
          <a:prstGeom prst="rect">
            <a:avLst/>
          </a:prstGeom>
          <a:noFill/>
        </p:spPr>
        <p:txBody>
          <a:bodyPr wrap="square" rtlCol="0">
            <a:spAutoFit/>
          </a:bodyPr>
          <a:lstStyle/>
          <a:p>
            <a:pPr algn="ctr"/>
            <a:r>
              <a:rPr lang="en-IN" dirty="0">
                <a:latin typeface="TT Chocolates DemiBold" panose="02000503030000020003" pitchFamily="50" charset="0"/>
              </a:rPr>
              <a:t>1 </a:t>
            </a:r>
            <a:r>
              <a:rPr lang="en-IN" sz="1800" dirty="0">
                <a:latin typeface="TT Chocolates DemiBold" panose="02000503030000020003" pitchFamily="50" charset="0"/>
              </a:rPr>
              <a:t>×</a:t>
            </a:r>
            <a:r>
              <a:rPr lang="en-IN" dirty="0">
                <a:latin typeface="TT Chocolates DemiBold" panose="02000503030000020003" pitchFamily="50" charset="0"/>
              </a:rPr>
              <a:t> H </a:t>
            </a:r>
            <a:r>
              <a:rPr lang="en-IN" sz="1800" dirty="0">
                <a:latin typeface="TT Chocolates DemiBold" panose="02000503030000020003" pitchFamily="50" charset="0"/>
              </a:rPr>
              <a:t>×</a:t>
            </a:r>
            <a:r>
              <a:rPr lang="en-IN" dirty="0">
                <a:latin typeface="TT Chocolates DemiBold" panose="02000503030000020003" pitchFamily="50" charset="0"/>
              </a:rPr>
              <a:t> W</a:t>
            </a:r>
          </a:p>
        </p:txBody>
      </p:sp>
      <p:pic>
        <p:nvPicPr>
          <p:cNvPr id="15" name="Picture 14">
            <a:extLst>
              <a:ext uri="{FF2B5EF4-FFF2-40B4-BE49-F238E27FC236}">
                <a16:creationId xmlns:a16="http://schemas.microsoft.com/office/drawing/2014/main" id="{64EEAC6F-AD1F-085F-98D5-97367B88B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778" y="2060552"/>
            <a:ext cx="1060276" cy="1530680"/>
          </a:xfrm>
          <a:prstGeom prst="rect">
            <a:avLst/>
          </a:prstGeom>
        </p:spPr>
      </p:pic>
      <p:pic>
        <p:nvPicPr>
          <p:cNvPr id="16" name="Picture 15">
            <a:extLst>
              <a:ext uri="{FF2B5EF4-FFF2-40B4-BE49-F238E27FC236}">
                <a16:creationId xmlns:a16="http://schemas.microsoft.com/office/drawing/2014/main" id="{523DE3B7-60D6-C81D-F46E-8DD158A95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7644" y="2048256"/>
            <a:ext cx="1060276" cy="1530680"/>
          </a:xfrm>
          <a:prstGeom prst="rect">
            <a:avLst/>
          </a:prstGeom>
        </p:spPr>
      </p:pic>
      <p:pic>
        <p:nvPicPr>
          <p:cNvPr id="42" name="Picture 41">
            <a:extLst>
              <a:ext uri="{FF2B5EF4-FFF2-40B4-BE49-F238E27FC236}">
                <a16:creationId xmlns:a16="http://schemas.microsoft.com/office/drawing/2014/main" id="{72C2BAA7-9806-D1B5-6252-24E915E72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6326" y="4626238"/>
            <a:ext cx="444992" cy="614512"/>
          </a:xfrm>
          <a:prstGeom prst="rect">
            <a:avLst/>
          </a:prstGeom>
        </p:spPr>
      </p:pic>
      <p:pic>
        <p:nvPicPr>
          <p:cNvPr id="44" name="Picture 43">
            <a:extLst>
              <a:ext uri="{FF2B5EF4-FFF2-40B4-BE49-F238E27FC236}">
                <a16:creationId xmlns:a16="http://schemas.microsoft.com/office/drawing/2014/main" id="{4893BB09-1957-F34B-D5D5-6528596473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7013" y="4636867"/>
            <a:ext cx="466182" cy="635702"/>
          </a:xfrm>
          <a:prstGeom prst="rect">
            <a:avLst/>
          </a:prstGeom>
        </p:spPr>
      </p:pic>
      <p:pic>
        <p:nvPicPr>
          <p:cNvPr id="46" name="Picture 45">
            <a:extLst>
              <a:ext uri="{FF2B5EF4-FFF2-40B4-BE49-F238E27FC236}">
                <a16:creationId xmlns:a16="http://schemas.microsoft.com/office/drawing/2014/main" id="{940CEE97-C8B0-11C1-F248-2816325937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1865" y="3762744"/>
            <a:ext cx="397314" cy="1170750"/>
          </a:xfrm>
          <a:prstGeom prst="rect">
            <a:avLst/>
          </a:prstGeom>
        </p:spPr>
      </p:pic>
      <p:pic>
        <p:nvPicPr>
          <p:cNvPr id="48" name="Picture 47">
            <a:extLst>
              <a:ext uri="{FF2B5EF4-FFF2-40B4-BE49-F238E27FC236}">
                <a16:creationId xmlns:a16="http://schemas.microsoft.com/office/drawing/2014/main" id="{DA1A45F6-78F5-22AB-274A-8C8B94932B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48728" y="2706547"/>
            <a:ext cx="349636" cy="1864725"/>
          </a:xfrm>
          <a:prstGeom prst="rect">
            <a:avLst/>
          </a:prstGeom>
        </p:spPr>
      </p:pic>
      <p:pic>
        <p:nvPicPr>
          <p:cNvPr id="50" name="Picture 49">
            <a:extLst>
              <a:ext uri="{FF2B5EF4-FFF2-40B4-BE49-F238E27FC236}">
                <a16:creationId xmlns:a16="http://schemas.microsoft.com/office/drawing/2014/main" id="{4AB42D76-B077-6B99-6E4C-D5480D139FA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21391" y="1585410"/>
            <a:ext cx="328446" cy="2521616"/>
          </a:xfrm>
          <a:prstGeom prst="rect">
            <a:avLst/>
          </a:prstGeom>
        </p:spPr>
      </p:pic>
      <p:pic>
        <p:nvPicPr>
          <p:cNvPr id="52" name="Picture 51">
            <a:extLst>
              <a:ext uri="{FF2B5EF4-FFF2-40B4-BE49-F238E27FC236}">
                <a16:creationId xmlns:a16="http://schemas.microsoft.com/office/drawing/2014/main" id="{BC1B31CA-ED2B-8837-136E-41DD2D9933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47204" y="1500650"/>
            <a:ext cx="413206" cy="2606376"/>
          </a:xfrm>
          <a:prstGeom prst="rect">
            <a:avLst/>
          </a:prstGeom>
        </p:spPr>
      </p:pic>
      <p:pic>
        <p:nvPicPr>
          <p:cNvPr id="54" name="Picture 53">
            <a:extLst>
              <a:ext uri="{FF2B5EF4-FFF2-40B4-BE49-F238E27FC236}">
                <a16:creationId xmlns:a16="http://schemas.microsoft.com/office/drawing/2014/main" id="{CD65F9AB-95A7-7AD0-3164-286D252D1F3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71340" y="2611192"/>
            <a:ext cx="413206" cy="1960080"/>
          </a:xfrm>
          <a:prstGeom prst="rect">
            <a:avLst/>
          </a:prstGeom>
        </p:spPr>
      </p:pic>
      <p:pic>
        <p:nvPicPr>
          <p:cNvPr id="56" name="Picture 55">
            <a:extLst>
              <a:ext uri="{FF2B5EF4-FFF2-40B4-BE49-F238E27FC236}">
                <a16:creationId xmlns:a16="http://schemas.microsoft.com/office/drawing/2014/main" id="{452FD608-5859-7EF4-65A5-DA32679E1EB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64549" y="3765964"/>
            <a:ext cx="413206" cy="1186643"/>
          </a:xfrm>
          <a:prstGeom prst="rect">
            <a:avLst/>
          </a:prstGeom>
        </p:spPr>
      </p:pic>
      <p:cxnSp>
        <p:nvCxnSpPr>
          <p:cNvPr id="4" name="Straight Arrow Connector 3">
            <a:extLst>
              <a:ext uri="{FF2B5EF4-FFF2-40B4-BE49-F238E27FC236}">
                <a16:creationId xmlns:a16="http://schemas.microsoft.com/office/drawing/2014/main" id="{ACA54883-2C7D-67CE-7F6C-FD3AAAD8A0A4}"/>
              </a:ext>
            </a:extLst>
          </p:cNvPr>
          <p:cNvCxnSpPr/>
          <p:nvPr/>
        </p:nvCxnSpPr>
        <p:spPr>
          <a:xfrm>
            <a:off x="4471340" y="2148840"/>
            <a:ext cx="35270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C588A4FD-F4A5-D8D0-1FA0-23EF6424437A}"/>
              </a:ext>
            </a:extLst>
          </p:cNvPr>
          <p:cNvCxnSpPr>
            <a:cxnSpLocks/>
          </p:cNvCxnSpPr>
          <p:nvPr/>
        </p:nvCxnSpPr>
        <p:spPr>
          <a:xfrm>
            <a:off x="5022813" y="3175999"/>
            <a:ext cx="24112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85442CED-6F45-94E0-64DA-992689B092FF}"/>
              </a:ext>
            </a:extLst>
          </p:cNvPr>
          <p:cNvCxnSpPr>
            <a:cxnSpLocks/>
          </p:cNvCxnSpPr>
          <p:nvPr/>
        </p:nvCxnSpPr>
        <p:spPr>
          <a:xfrm>
            <a:off x="5626326" y="4270231"/>
            <a:ext cx="1268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6A46209-8F7B-88A7-78BB-37C18612D47C}"/>
              </a:ext>
            </a:extLst>
          </p:cNvPr>
          <p:cNvCxnSpPr>
            <a:cxnSpLocks/>
          </p:cNvCxnSpPr>
          <p:nvPr/>
        </p:nvCxnSpPr>
        <p:spPr>
          <a:xfrm>
            <a:off x="6165822" y="4824967"/>
            <a:ext cx="262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6C08649-CC4C-382D-C0CF-2DF5ADF74CBC}"/>
              </a:ext>
            </a:extLst>
          </p:cNvPr>
          <p:cNvCxnSpPr>
            <a:cxnSpLocks/>
            <a:stCxn id="11" idx="2"/>
          </p:cNvCxnSpPr>
          <p:nvPr/>
        </p:nvCxnSpPr>
        <p:spPr>
          <a:xfrm>
            <a:off x="9471758" y="4048852"/>
            <a:ext cx="0" cy="9037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26456608-9A83-6260-E04F-381AF188442D}"/>
              </a:ext>
            </a:extLst>
          </p:cNvPr>
          <p:cNvCxnSpPr>
            <a:cxnSpLocks/>
          </p:cNvCxnSpPr>
          <p:nvPr/>
        </p:nvCxnSpPr>
        <p:spPr>
          <a:xfrm flipH="1">
            <a:off x="3964461" y="5086161"/>
            <a:ext cx="14269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5" name="Picture 24">
            <a:extLst>
              <a:ext uri="{FF2B5EF4-FFF2-40B4-BE49-F238E27FC236}">
                <a16:creationId xmlns:a16="http://schemas.microsoft.com/office/drawing/2014/main" id="{B6EDECB8-C438-3702-0935-4C3740C4983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73115" y="4976906"/>
            <a:ext cx="1406471" cy="1752993"/>
          </a:xfrm>
          <a:prstGeom prst="rect">
            <a:avLst/>
          </a:prstGeom>
        </p:spPr>
      </p:pic>
      <p:pic>
        <p:nvPicPr>
          <p:cNvPr id="27" name="Picture 26">
            <a:extLst>
              <a:ext uri="{FF2B5EF4-FFF2-40B4-BE49-F238E27FC236}">
                <a16:creationId xmlns:a16="http://schemas.microsoft.com/office/drawing/2014/main" id="{AB7D9D94-6B10-C567-4755-3CB7094427D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902493" y="5086161"/>
            <a:ext cx="1138529" cy="1643651"/>
          </a:xfrm>
          <a:prstGeom prst="rect">
            <a:avLst/>
          </a:prstGeom>
        </p:spPr>
      </p:pic>
      <p:pic>
        <p:nvPicPr>
          <p:cNvPr id="29" name="Picture 28">
            <a:extLst>
              <a:ext uri="{FF2B5EF4-FFF2-40B4-BE49-F238E27FC236}">
                <a16:creationId xmlns:a16="http://schemas.microsoft.com/office/drawing/2014/main" id="{B72F44E8-ADC2-CE7B-3F0B-8DC84715BA6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767859" y="5345703"/>
            <a:ext cx="1040533" cy="1384196"/>
          </a:xfrm>
          <a:prstGeom prst="rect">
            <a:avLst/>
          </a:prstGeom>
        </p:spPr>
      </p:pic>
      <p:cxnSp>
        <p:nvCxnSpPr>
          <p:cNvPr id="31" name="Straight Arrow Connector 30">
            <a:extLst>
              <a:ext uri="{FF2B5EF4-FFF2-40B4-BE49-F238E27FC236}">
                <a16:creationId xmlns:a16="http://schemas.microsoft.com/office/drawing/2014/main" id="{00280486-B06A-8075-D073-150055FFB817}"/>
              </a:ext>
            </a:extLst>
          </p:cNvPr>
          <p:cNvCxnSpPr>
            <a:cxnSpLocks/>
          </p:cNvCxnSpPr>
          <p:nvPr/>
        </p:nvCxnSpPr>
        <p:spPr>
          <a:xfrm>
            <a:off x="3964461" y="5907986"/>
            <a:ext cx="15132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D5900ADA-4FE8-71AC-6CB7-667805BE7DB4}"/>
              </a:ext>
            </a:extLst>
          </p:cNvPr>
          <p:cNvCxnSpPr>
            <a:cxnSpLocks/>
          </p:cNvCxnSpPr>
          <p:nvPr/>
        </p:nvCxnSpPr>
        <p:spPr>
          <a:xfrm flipH="1">
            <a:off x="7122874" y="5907986"/>
            <a:ext cx="14269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BAB6F5AF-5173-2C9D-0448-8985866E7477}"/>
              </a:ext>
            </a:extLst>
          </p:cNvPr>
          <p:cNvCxnSpPr>
            <a:cxnSpLocks/>
          </p:cNvCxnSpPr>
          <p:nvPr/>
        </p:nvCxnSpPr>
        <p:spPr>
          <a:xfrm>
            <a:off x="7122874" y="5907986"/>
            <a:ext cx="15132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29DF887B-C777-CF5D-4D1F-22D0B1440549}"/>
              </a:ext>
            </a:extLst>
          </p:cNvPr>
          <p:cNvSpPr txBox="1"/>
          <p:nvPr/>
        </p:nvSpPr>
        <p:spPr>
          <a:xfrm>
            <a:off x="2332183" y="4348119"/>
            <a:ext cx="1471646" cy="646331"/>
          </a:xfrm>
          <a:prstGeom prst="rect">
            <a:avLst/>
          </a:prstGeom>
          <a:noFill/>
        </p:spPr>
        <p:txBody>
          <a:bodyPr wrap="square" rtlCol="0">
            <a:spAutoFit/>
          </a:bodyPr>
          <a:lstStyle/>
          <a:p>
            <a:pPr algn="ctr"/>
            <a:r>
              <a:rPr lang="en-IN" dirty="0">
                <a:latin typeface="TT Chocolates DemiBold" panose="02000503030000020003" pitchFamily="50" charset="0"/>
              </a:rPr>
              <a:t>EMBEDDED FEATURE</a:t>
            </a:r>
          </a:p>
        </p:txBody>
      </p:sp>
      <p:sp>
        <p:nvSpPr>
          <p:cNvPr id="37" name="TextBox 36">
            <a:extLst>
              <a:ext uri="{FF2B5EF4-FFF2-40B4-BE49-F238E27FC236}">
                <a16:creationId xmlns:a16="http://schemas.microsoft.com/office/drawing/2014/main" id="{72A0308A-13B1-DD7B-F24F-1532B5797CB5}"/>
              </a:ext>
            </a:extLst>
          </p:cNvPr>
          <p:cNvSpPr txBox="1"/>
          <p:nvPr/>
        </p:nvSpPr>
        <p:spPr>
          <a:xfrm>
            <a:off x="10045405" y="5391470"/>
            <a:ext cx="1471646" cy="646331"/>
          </a:xfrm>
          <a:prstGeom prst="rect">
            <a:avLst/>
          </a:prstGeom>
          <a:noFill/>
        </p:spPr>
        <p:txBody>
          <a:bodyPr wrap="square" rtlCol="0">
            <a:spAutoFit/>
          </a:bodyPr>
          <a:lstStyle/>
          <a:p>
            <a:pPr algn="ctr"/>
            <a:r>
              <a:rPr lang="en-IN" dirty="0">
                <a:latin typeface="TT Chocolates DemiBold" panose="02000503030000020003" pitchFamily="50" charset="0"/>
              </a:rPr>
              <a:t>OUTPUT MASK</a:t>
            </a:r>
          </a:p>
        </p:txBody>
      </p:sp>
      <p:sp>
        <p:nvSpPr>
          <p:cNvPr id="38" name="TextBox 37">
            <a:extLst>
              <a:ext uri="{FF2B5EF4-FFF2-40B4-BE49-F238E27FC236}">
                <a16:creationId xmlns:a16="http://schemas.microsoft.com/office/drawing/2014/main" id="{D647DA86-BEB3-699D-42CE-2DA1A72BB21C}"/>
              </a:ext>
            </a:extLst>
          </p:cNvPr>
          <p:cNvSpPr txBox="1"/>
          <p:nvPr/>
        </p:nvSpPr>
        <p:spPr>
          <a:xfrm>
            <a:off x="4006109" y="5589721"/>
            <a:ext cx="1471646" cy="923330"/>
          </a:xfrm>
          <a:prstGeom prst="rect">
            <a:avLst/>
          </a:prstGeom>
          <a:noFill/>
        </p:spPr>
        <p:txBody>
          <a:bodyPr wrap="square" rtlCol="0">
            <a:spAutoFit/>
          </a:bodyPr>
          <a:lstStyle/>
          <a:p>
            <a:pPr algn="ctr"/>
            <a:r>
              <a:rPr lang="en-IN" dirty="0">
                <a:latin typeface="TT Chocolates DemiBold" panose="02000503030000020003" pitchFamily="50" charset="0"/>
              </a:rPr>
              <a:t>BOUNDARY AWARE SAMPLING</a:t>
            </a:r>
          </a:p>
        </p:txBody>
      </p:sp>
      <p:cxnSp>
        <p:nvCxnSpPr>
          <p:cNvPr id="40" name="Straight Arrow Connector 39">
            <a:extLst>
              <a:ext uri="{FF2B5EF4-FFF2-40B4-BE49-F238E27FC236}">
                <a16:creationId xmlns:a16="http://schemas.microsoft.com/office/drawing/2014/main" id="{D54072E7-C605-2D41-1DDA-248C24211D58}"/>
              </a:ext>
            </a:extLst>
          </p:cNvPr>
          <p:cNvCxnSpPr>
            <a:cxnSpLocks/>
          </p:cNvCxnSpPr>
          <p:nvPr/>
        </p:nvCxnSpPr>
        <p:spPr>
          <a:xfrm flipV="1">
            <a:off x="9471758" y="4123954"/>
            <a:ext cx="0" cy="1344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1960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cTn>
                              </p:par>
                              <p:par>
                                <p:cTn id="42" presetID="1" presetClass="exit" presetSubtype="0" fill="hold" nodeType="withEffect">
                                  <p:stCondLst>
                                    <p:cond delay="0"/>
                                  </p:stCondLst>
                                  <p:childTnLst>
                                    <p:set>
                                      <p:cBhvr>
                                        <p:cTn id="43" dur="1" fill="hold">
                                          <p:stCondLst>
                                            <p:cond delay="0"/>
                                          </p:stCondLst>
                                        </p:cTn>
                                        <p:tgtEl>
                                          <p:spTgt spid="34"/>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18"/>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27"/>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0" presetClass="entr" presetSubtype="0" fill="hold"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7" grpId="1"/>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5AA-39A3-D11A-6EAF-1AFF640F4BFB}"/>
              </a:ext>
            </a:extLst>
          </p:cNvPr>
          <p:cNvSpPr>
            <a:spLocks noGrp="1"/>
          </p:cNvSpPr>
          <p:nvPr>
            <p:ph type="title"/>
          </p:nvPr>
        </p:nvSpPr>
        <p:spPr/>
        <p:txBody>
          <a:bodyPr/>
          <a:lstStyle/>
          <a:p>
            <a:r>
              <a:rPr lang="en-IN" dirty="0">
                <a:solidFill>
                  <a:srgbClr val="231076"/>
                </a:solidFill>
                <a:latin typeface="TT Chocolates DemiBold" panose="02000503030000020003" pitchFamily="50" charset="0"/>
              </a:rPr>
              <a:t>Inspiration</a:t>
            </a:r>
            <a:endParaRPr lang="en-IN" dirty="0"/>
          </a:p>
        </p:txBody>
      </p:sp>
      <p:pic>
        <p:nvPicPr>
          <p:cNvPr id="1026" name="Picture 2">
            <a:extLst>
              <a:ext uri="{FF2B5EF4-FFF2-40B4-BE49-F238E27FC236}">
                <a16:creationId xmlns:a16="http://schemas.microsoft.com/office/drawing/2014/main" id="{5F3001A6-9BB2-A8FD-4518-EAEDF9CD4F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0744" y="2506943"/>
            <a:ext cx="3295051" cy="22264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5E7E319-B93B-BD1D-9CB0-027B18AD0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9840" y="2552281"/>
            <a:ext cx="3295051" cy="22265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13AEA4C-BC7E-73B3-9E6E-863839226E7C}"/>
              </a:ext>
            </a:extLst>
          </p:cNvPr>
          <p:cNvSpPr txBox="1"/>
          <p:nvPr/>
        </p:nvSpPr>
        <p:spPr>
          <a:xfrm>
            <a:off x="1650757" y="4893086"/>
            <a:ext cx="1335024" cy="369332"/>
          </a:xfrm>
          <a:prstGeom prst="rect">
            <a:avLst/>
          </a:prstGeom>
          <a:noFill/>
        </p:spPr>
        <p:txBody>
          <a:bodyPr wrap="square" rtlCol="0">
            <a:spAutoFit/>
          </a:bodyPr>
          <a:lstStyle/>
          <a:p>
            <a:pPr algn="ctr"/>
            <a:r>
              <a:rPr lang="en-IN" dirty="0">
                <a:latin typeface="TT Chocolates DemiBold" panose="02000503030000020003" pitchFamily="50" charset="0"/>
              </a:rPr>
              <a:t>U-Net</a:t>
            </a:r>
          </a:p>
        </p:txBody>
      </p:sp>
      <p:sp>
        <p:nvSpPr>
          <p:cNvPr id="5" name="TextBox 4">
            <a:extLst>
              <a:ext uri="{FF2B5EF4-FFF2-40B4-BE49-F238E27FC236}">
                <a16:creationId xmlns:a16="http://schemas.microsoft.com/office/drawing/2014/main" id="{B6C7D07D-F05A-00C0-57CF-D242714DD6CA}"/>
              </a:ext>
            </a:extLst>
          </p:cNvPr>
          <p:cNvSpPr txBox="1"/>
          <p:nvPr/>
        </p:nvSpPr>
        <p:spPr>
          <a:xfrm>
            <a:off x="5138027" y="4893086"/>
            <a:ext cx="1335024" cy="369332"/>
          </a:xfrm>
          <a:prstGeom prst="rect">
            <a:avLst/>
          </a:prstGeom>
          <a:noFill/>
        </p:spPr>
        <p:txBody>
          <a:bodyPr wrap="square" rtlCol="0">
            <a:spAutoFit/>
          </a:bodyPr>
          <a:lstStyle/>
          <a:p>
            <a:pPr algn="ctr"/>
            <a:r>
              <a:rPr lang="en-IN" dirty="0">
                <a:latin typeface="TT Chocolates DemiBold" panose="02000503030000020003" pitchFamily="50" charset="0"/>
              </a:rPr>
              <a:t>U-Net++</a:t>
            </a:r>
          </a:p>
        </p:txBody>
      </p:sp>
      <p:sp>
        <p:nvSpPr>
          <p:cNvPr id="6" name="TextBox 5">
            <a:extLst>
              <a:ext uri="{FF2B5EF4-FFF2-40B4-BE49-F238E27FC236}">
                <a16:creationId xmlns:a16="http://schemas.microsoft.com/office/drawing/2014/main" id="{E6FB7853-4FBB-3DCF-6DDD-A4B9899F14EA}"/>
              </a:ext>
            </a:extLst>
          </p:cNvPr>
          <p:cNvSpPr txBox="1"/>
          <p:nvPr/>
        </p:nvSpPr>
        <p:spPr>
          <a:xfrm>
            <a:off x="8867345" y="4893086"/>
            <a:ext cx="1335024" cy="369332"/>
          </a:xfrm>
          <a:prstGeom prst="rect">
            <a:avLst/>
          </a:prstGeom>
          <a:noFill/>
        </p:spPr>
        <p:txBody>
          <a:bodyPr wrap="square" rtlCol="0">
            <a:spAutoFit/>
          </a:bodyPr>
          <a:lstStyle/>
          <a:p>
            <a:pPr algn="ctr"/>
            <a:r>
              <a:rPr lang="en-IN" dirty="0" err="1">
                <a:latin typeface="TT Chocolates DemiBold" panose="02000503030000020003" pitchFamily="50" charset="0"/>
              </a:rPr>
              <a:t>MSNet</a:t>
            </a:r>
            <a:endParaRPr lang="en-IN" dirty="0">
              <a:latin typeface="TT Chocolates DemiBold" panose="02000503030000020003" pitchFamily="50" charset="0"/>
            </a:endParaRPr>
          </a:p>
        </p:txBody>
      </p:sp>
      <p:pic>
        <p:nvPicPr>
          <p:cNvPr id="1032" name="Picture 8">
            <a:extLst>
              <a:ext uri="{FF2B5EF4-FFF2-40B4-BE49-F238E27FC236}">
                <a16:creationId xmlns:a16="http://schemas.microsoft.com/office/drawing/2014/main" id="{B8D378E9-8248-AC74-0387-21F6FAE136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1893" y="2072687"/>
            <a:ext cx="3699698" cy="2660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3212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1032"/>
                                        </p:tgtEl>
                                        <p:attrNameLst>
                                          <p:attrName>style.visibility</p:attrName>
                                        </p:attrNameLst>
                                      </p:cBhvr>
                                      <p:to>
                                        <p:strVal val="visible"/>
                                      </p:to>
                                    </p:set>
                                    <p:animEffect transition="in" filter="fade">
                                      <p:cBhvr>
                                        <p:cTn id="26"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5AA-39A3-D11A-6EAF-1AFF640F4BFB}"/>
              </a:ext>
            </a:extLst>
          </p:cNvPr>
          <p:cNvSpPr>
            <a:spLocks noGrp="1"/>
          </p:cNvSpPr>
          <p:nvPr>
            <p:ph type="title"/>
          </p:nvPr>
        </p:nvSpPr>
        <p:spPr/>
        <p:txBody>
          <a:bodyPr/>
          <a:lstStyle/>
          <a:p>
            <a:r>
              <a:rPr lang="en-IN" dirty="0" err="1">
                <a:solidFill>
                  <a:srgbClr val="231076"/>
                </a:solidFill>
                <a:latin typeface="TT Chocolates DemiBold" panose="02000503030000020003" pitchFamily="50" charset="0"/>
              </a:rPr>
              <a:t>DMSNet</a:t>
            </a:r>
            <a:endParaRPr lang="en-IN" dirty="0"/>
          </a:p>
        </p:txBody>
      </p:sp>
      <p:pic>
        <p:nvPicPr>
          <p:cNvPr id="8" name="Picture 4">
            <a:extLst>
              <a:ext uri="{FF2B5EF4-FFF2-40B4-BE49-F238E27FC236}">
                <a16:creationId xmlns:a16="http://schemas.microsoft.com/office/drawing/2014/main" id="{7511BB53-8D8C-0DEC-CEB3-AB3EDF08A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3072" y="0"/>
            <a:ext cx="843756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05AED3C-4555-05E1-5300-9C9F547D22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923" y="3285886"/>
            <a:ext cx="2317841" cy="197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40719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1070</TotalTime>
  <Words>727</Words>
  <Application>Microsoft Office PowerPoint</Application>
  <PresentationFormat>Widescreen</PresentationFormat>
  <Paragraphs>220</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Cambria Math</vt:lpstr>
      <vt:lpstr>Edwardian Script ITC</vt:lpstr>
      <vt:lpstr>Palatino Linotype</vt:lpstr>
      <vt:lpstr>Questrial</vt:lpstr>
      <vt:lpstr>TT Chocolates DemiBold</vt:lpstr>
      <vt:lpstr>Office Theme</vt:lpstr>
      <vt:lpstr>DMSNet : Dual multi-scale networks for diabetic foot ulcer segmentation using contrastive learning </vt:lpstr>
      <vt:lpstr>INTRODUCTION</vt:lpstr>
      <vt:lpstr>DATASETS</vt:lpstr>
      <vt:lpstr>Mapping to supervised learning   </vt:lpstr>
      <vt:lpstr>Mapping to supervised learning   </vt:lpstr>
      <vt:lpstr>Segmentation model</vt:lpstr>
      <vt:lpstr>Segmentation model</vt:lpstr>
      <vt:lpstr>Inspiration</vt:lpstr>
      <vt:lpstr>DMSNet</vt:lpstr>
      <vt:lpstr>DMSNet</vt:lpstr>
      <vt:lpstr>DMSNet</vt:lpstr>
      <vt:lpstr>DMSNet</vt:lpstr>
      <vt:lpstr>Boundaries and GT</vt:lpstr>
      <vt:lpstr>Results </vt:lpstr>
      <vt:lpstr>PCL Results </vt:lpstr>
      <vt:lpstr>Ablation results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Contrastive learning for Diabetic foot ulcer segmentation</dc:title>
  <dc:creator>Akshat Dhamale</dc:creator>
  <cp:lastModifiedBy>Akshat Dhamale</cp:lastModifiedBy>
  <cp:revision>24</cp:revision>
  <dcterms:created xsi:type="dcterms:W3CDTF">2023-10-04T03:47:54Z</dcterms:created>
  <dcterms:modified xsi:type="dcterms:W3CDTF">2023-12-02T09:01:18Z</dcterms:modified>
</cp:coreProperties>
</file>