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4.xml" ContentType="application/inkml+xml"/>
  <Override PartName="/ppt/notesSlides/notesSlide22.xml" ContentType="application/vnd.openxmlformats-officedocument.presentationml.notesSlide+xml"/>
  <Override PartName="/ppt/ink/ink5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5"/>
  </p:notesMasterIdLst>
  <p:handoutMasterIdLst>
    <p:handoutMasterId r:id="rId36"/>
  </p:handoutMasterIdLst>
  <p:sldIdLst>
    <p:sldId id="266" r:id="rId2"/>
    <p:sldId id="293" r:id="rId3"/>
    <p:sldId id="382" r:id="rId4"/>
    <p:sldId id="298" r:id="rId5"/>
    <p:sldId id="359" r:id="rId6"/>
    <p:sldId id="384" r:id="rId7"/>
    <p:sldId id="396" r:id="rId8"/>
    <p:sldId id="397" r:id="rId9"/>
    <p:sldId id="395" r:id="rId10"/>
    <p:sldId id="387" r:id="rId11"/>
    <p:sldId id="389" r:id="rId12"/>
    <p:sldId id="398" r:id="rId13"/>
    <p:sldId id="399" r:id="rId14"/>
    <p:sldId id="388" r:id="rId15"/>
    <p:sldId id="401" r:id="rId16"/>
    <p:sldId id="402" r:id="rId17"/>
    <p:sldId id="400" r:id="rId18"/>
    <p:sldId id="392" r:id="rId19"/>
    <p:sldId id="403" r:id="rId20"/>
    <p:sldId id="404" r:id="rId21"/>
    <p:sldId id="405" r:id="rId22"/>
    <p:sldId id="297" r:id="rId23"/>
    <p:sldId id="406" r:id="rId24"/>
    <p:sldId id="407" r:id="rId25"/>
    <p:sldId id="394" r:id="rId26"/>
    <p:sldId id="411" r:id="rId27"/>
    <p:sldId id="412" r:id="rId28"/>
    <p:sldId id="413" r:id="rId29"/>
    <p:sldId id="414" r:id="rId30"/>
    <p:sldId id="415" r:id="rId31"/>
    <p:sldId id="416" r:id="rId32"/>
    <p:sldId id="410" r:id="rId33"/>
    <p:sldId id="290" r:id="rId3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382"/>
            <p14:sldId id="298"/>
            <p14:sldId id="359"/>
            <p14:sldId id="384"/>
            <p14:sldId id="396"/>
            <p14:sldId id="397"/>
            <p14:sldId id="395"/>
            <p14:sldId id="387"/>
            <p14:sldId id="389"/>
            <p14:sldId id="398"/>
            <p14:sldId id="399"/>
            <p14:sldId id="388"/>
            <p14:sldId id="401"/>
            <p14:sldId id="402"/>
            <p14:sldId id="400"/>
            <p14:sldId id="392"/>
            <p14:sldId id="403"/>
            <p14:sldId id="404"/>
            <p14:sldId id="405"/>
            <p14:sldId id="297"/>
            <p14:sldId id="406"/>
            <p14:sldId id="407"/>
            <p14:sldId id="394"/>
            <p14:sldId id="411"/>
            <p14:sldId id="412"/>
            <p14:sldId id="413"/>
            <p14:sldId id="414"/>
            <p14:sldId id="415"/>
            <p14:sldId id="416"/>
            <p14:sldId id="41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90647" autoAdjust="0"/>
  </p:normalViewPr>
  <p:slideViewPr>
    <p:cSldViewPr snapToGrid="0" snapToObjects="1">
      <p:cViewPr>
        <p:scale>
          <a:sx n="60" d="100"/>
          <a:sy n="60" d="100"/>
        </p:scale>
        <p:origin x="1596" y="40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98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2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3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71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2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3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71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6:19.7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1081,'0'0,"0"0,0 0,2-1,9-3,1 1,-1 0,1 1,0 0,0 1,0 0,0 1,9 0,-15 0,414 22,-4 8,918 35,-470-91,76-44,205-52,-12 30,-77-11,-1011 95,-45 0,-2 4</inkml:trace>
  <inkml:trace contextRef="#ctx0" brushRef="#br0" timeOffset="1098.556">6743 0,'12'6,"145"74,0 10,-73-35,-2 3,-3 3,-2 4,34 41,-72-67,1-3,2-1,1-2,3-1,-45-32,0 0,0 0,0 1,0-1,-1 0,1 1,0-1,0 0,0 1,-1-1,1 1,0-1,0 1,-1 0,1-1,-1 1,1 0,0 0,-1-1,1 1,-1 0,0 0,1 0,-1-1,0 1,1 0,-1 0,0 0,0 0,0 0,0 0,0 0,0-1,0 1,0 0,0 0,0 0,0 0,-1 0,1 0,0 0,-1-1,1 1,-1 0,1 0,0 0,-1-1,0 1,1 0,-1-1,0 1,1 0,-1-1,0 1,-129 118,-103 110,-67 61,269-262,-1-1,-1-2,-1-1,-1-2,-1-1,-37 15,50-29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7">2841 2066,'42'6,"159"-16,-102 2,-6 2,1 5,4 4,-85-2,1 0,-1-2,1 1,0-1,-1-1,1-1,-1 0,10-3,0-12,-20 8,0 1,-1-1,0 0,0 0,-1 0,-1 0,0 0,0 0,-1 1,0-1,-1-2,1-2,-14-114,-5 0,-6 0,-32-91,41 165,17 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7">2841 2066,'42'6,"159"-16,-102 2,-6 2,1 5,4 4,-85-2,1 0,-1-2,1 1,0-1,-1-1,1-1,-1 0,10-3,0-12,-20 8,0 1,-1-1,0 0,0 0,-1 0,-1 0,0 0,0 0,-1 1,0-1,-1-2,1-2,-14-114,-5 0,-6 0,-32-91,41 165,17 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3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 hyperplane because SVM can be used in </a:t>
            </a:r>
            <a:r>
              <a:rPr lang="en-US" dirty="0" err="1"/>
              <a:t>hih</a:t>
            </a:r>
            <a:r>
              <a:rPr lang="en-US" dirty="0"/>
              <a:t> dimensional datasets and data points are </a:t>
            </a:r>
            <a:r>
              <a:rPr lang="en-US" dirty="0" err="1"/>
              <a:t>reffered</a:t>
            </a:r>
            <a:r>
              <a:rPr lang="en-US" dirty="0"/>
              <a:t> to as vectors.</a:t>
            </a:r>
          </a:p>
        </p:txBody>
      </p:sp>
    </p:spTree>
    <p:extLst>
      <p:ext uri="{BB962C8B-B14F-4D97-AF65-F5344CB8AC3E}">
        <p14:creationId xmlns:p14="http://schemas.microsoft.com/office/powerpoint/2010/main" val="87439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9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9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6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5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79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36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4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6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7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1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E46E-0B37-4710-95B6-8C75C72B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04D3C-9FD6-4378-BFC9-0B42C955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DAFF9-8A2F-4DB9-B078-EEE3D397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5843-EFB8-458F-8358-89E45DF9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0D38-94B4-4534-95B7-8C0F0427648B}" type="slidenum">
              <a:rPr lang="sv-SE" altLang="en-US" smtClean="0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0299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  <p:sldLayoutId id="2147483668" r:id="rId10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5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3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8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16,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Classifier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CAEE25A6-853C-4CB6-9F31-D9228D76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500" y="1720354"/>
            <a:ext cx="4768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Define 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en-US" dirty="0">
                <a:latin typeface="Tahoma" panose="020B0604030504040204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1AA66-A2AB-489F-8C80-EAE8B892A48D}"/>
              </a:ext>
            </a:extLst>
          </p:cNvPr>
          <p:cNvGrpSpPr/>
          <p:nvPr/>
        </p:nvGrpSpPr>
        <p:grpSpPr>
          <a:xfrm>
            <a:off x="364501" y="1508960"/>
            <a:ext cx="3959664" cy="3970256"/>
            <a:chOff x="1813638" y="1812064"/>
            <a:chExt cx="3959664" cy="3970256"/>
          </a:xfrm>
        </p:grpSpPr>
        <p:grpSp>
          <p:nvGrpSpPr>
            <p:cNvPr id="63" name="Group 2">
              <a:extLst>
                <a:ext uri="{FF2B5EF4-FFF2-40B4-BE49-F238E27FC236}">
                  <a16:creationId xmlns:a16="http://schemas.microsoft.com/office/drawing/2014/main" id="{5AB10D6D-514C-4E08-8964-1138B412A90A}"/>
                </a:ext>
              </a:extLst>
            </p:cNvPr>
            <p:cNvGrpSpPr>
              <a:grpSpLocks/>
            </p:cNvGrpSpPr>
            <p:nvPr/>
          </p:nvGrpSpPr>
          <p:grpSpPr bwMode="auto">
            <a:xfrm rot="13861762" flipV="1">
              <a:off x="2390195" y="3620912"/>
              <a:ext cx="3785429" cy="167733"/>
              <a:chOff x="960" y="3888"/>
              <a:chExt cx="3504" cy="0"/>
            </a:xfrm>
          </p:grpSpPr>
          <p:sp>
            <p:nvSpPr>
              <p:cNvPr id="64" name="Line 3">
                <a:extLst>
                  <a:ext uri="{FF2B5EF4-FFF2-40B4-BE49-F238E27FC236}">
                    <a16:creationId xmlns:a16="http://schemas.microsoft.com/office/drawing/2014/main" id="{5B721BB3-19BE-422E-9C17-708F1AF85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88"/>
                <a:ext cx="3408" cy="0"/>
              </a:xfrm>
              <a:prstGeom prst="line">
                <a:avLst/>
              </a:prstGeom>
              <a:noFill/>
              <a:ln w="1047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4">
                <a:extLst>
                  <a:ext uri="{FF2B5EF4-FFF2-40B4-BE49-F238E27FC236}">
                    <a16:creationId xmlns:a16="http://schemas.microsoft.com/office/drawing/2014/main" id="{06DDC8FC-7524-4DBE-876A-0147052E7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CEEB78-0FD7-469A-9343-D5A523EA32C8}"/>
                </a:ext>
              </a:extLst>
            </p:cNvPr>
            <p:cNvGrpSpPr/>
            <p:nvPr/>
          </p:nvGrpSpPr>
          <p:grpSpPr>
            <a:xfrm>
              <a:off x="1813638" y="2046288"/>
              <a:ext cx="3959664" cy="3736032"/>
              <a:chOff x="1813638" y="2046288"/>
              <a:chExt cx="3959664" cy="37360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CC8620-B741-4236-90BD-F391C2B0C925}"/>
                  </a:ext>
                </a:extLst>
              </p:cNvPr>
              <p:cNvSpPr txBox="1"/>
              <p:nvPr/>
            </p:nvSpPr>
            <p:spPr>
              <a:xfrm>
                <a:off x="1813638" y="3654158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71427F-791F-42A9-9E46-423E0FD82832}"/>
                  </a:ext>
                </a:extLst>
              </p:cNvPr>
              <p:cNvSpPr txBox="1"/>
              <p:nvPr/>
            </p:nvSpPr>
            <p:spPr>
              <a:xfrm>
                <a:off x="3717237" y="5320655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AB0CCE-23CE-45B5-B83A-95FE2430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501" y="280828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2C3CBE6-F8C6-4D65-B12C-D2D4595D1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701" y="2046288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4B2D5A8F-BBF7-4007-B947-DAA7CD6B6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9B09F4C3-8561-49E5-8AFE-0AC59A10F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C254934-E167-4B14-9226-31A6378DC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42F2727-A4AB-4A8C-BE0D-F3B895E4A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DA805B9-82E0-4126-B310-8CE5D6BC7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779F11C-1276-408E-9C7D-A71715CF5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619D00C-E7AE-4590-8CD0-CC210582E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B874BE-B85F-47C4-BA37-E04048BAF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8530A5A-26A8-486F-9AFF-9A42F7FB0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DC80F1-179E-4A1D-A93E-3B1D3511E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B38F2D9-047E-4081-A908-1AD9F6C82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0BEBB61-32F2-491B-979E-B3B1C1CB0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7ECC8B8-B076-4870-A534-B64B2E73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86" name="Rectangle 34">
            <a:extLst>
              <a:ext uri="{FF2B5EF4-FFF2-40B4-BE49-F238E27FC236}">
                <a16:creationId xmlns:a16="http://schemas.microsoft.com/office/drawing/2014/main" id="{D9878154-1E12-40FE-A5D8-0FE3934C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13D676-8869-4466-A711-9F0346C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97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7CC209-9D11-4BDC-96D9-BF43BC49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725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the, um,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6CF89-7337-41F7-B3D0-DF28BFFFDD02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B8F199-7988-44FA-9552-F26DE7CFEF91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6AEE19-282F-41FF-BEDE-86E99979E1E3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5E5031-29D5-4B79-A225-04A84B03F9CF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919EEA7-AD6C-4D2A-A005-A4BFC5102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0" name="Line 5">
                  <a:extLst>
                    <a:ext uri="{FF2B5EF4-FFF2-40B4-BE49-F238E27FC236}">
                      <a16:creationId xmlns:a16="http://schemas.microsoft.com/office/drawing/2014/main" id="{22F1C586-D5B4-4DAA-99F4-8B8251F45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6">
                  <a:extLst>
                    <a:ext uri="{FF2B5EF4-FFF2-40B4-BE49-F238E27FC236}">
                      <a16:creationId xmlns:a16="http://schemas.microsoft.com/office/drawing/2014/main" id="{5C25AC62-0294-452B-954D-53DB0B599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511B16D-D825-444A-A841-929C0FDE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08B186C-1EED-4B5A-ABC9-CD90B8AE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44DFAE7-97A8-46D3-A2DB-5299E3907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8838146-AF70-4AEE-A396-9EFF178A2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862854C-3FA8-4391-90EF-B04A6777A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32E074F-50C7-46D8-8375-C370238B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8B5608B-38E0-4F33-8948-9ECCD4B30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93CF4EC-7945-4092-A848-BB2215798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3C2DABC-0EB6-4906-BE5B-BA866A6DE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7F4C6CE-0712-4E2F-82E1-47E9858CC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C608461-AC48-43AF-AD93-6727451C9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9004157-1CFA-42DB-B772-B300A315C84E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86" name="Line 2">
                  <a:extLst>
                    <a:ext uri="{FF2B5EF4-FFF2-40B4-BE49-F238E27FC236}">
                      <a16:creationId xmlns:a16="http://schemas.microsoft.com/office/drawing/2014/main" id="{4362D6E0-770D-4227-95C4-1FDCF6A8B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3">
                  <a:extLst>
                    <a:ext uri="{FF2B5EF4-FFF2-40B4-BE49-F238E27FC236}">
                      <a16:creationId xmlns:a16="http://schemas.microsoft.com/office/drawing/2014/main" id="{DFBD5E68-2703-4332-BBC7-6FAE1F98F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the, um,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58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Maximum Margin?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the, um,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 Box 55">
            <a:extLst>
              <a:ext uri="{FF2B5EF4-FFF2-40B4-BE49-F238E27FC236}">
                <a16:creationId xmlns:a16="http://schemas.microsoft.com/office/drawing/2014/main" id="{0CC019FC-9F2E-4C0C-B8B4-78696BE1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431" y="1276350"/>
            <a:ext cx="4857443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Intuitively this feels safest.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If we’ve made a small error in the location of the boundary (it’s been jolted in its perpendicular direction) this gives us least chance of causing a misclassification.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LOOCV is easy since the model is immune to removal of any non-support-vector datapoints.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There’s some theory (using VC dimension) that is related to (but not the same as) the proposition that this is a good thing.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Empirically it works very </a:t>
            </a:r>
            <a:r>
              <a:rPr lang="en-US" altLang="en-US" sz="2000" dirty="0" err="1">
                <a:latin typeface="Tahoma" panose="020B0604030504040204" pitchFamily="34" charset="0"/>
              </a:rPr>
              <a:t>very</a:t>
            </a:r>
            <a:r>
              <a:rPr lang="en-US" altLang="en-US" sz="2000" dirty="0">
                <a:latin typeface="Tahoma" panose="020B0604030504040204" pitchFamily="34" charset="0"/>
              </a:rPr>
              <a:t> well.</a:t>
            </a:r>
          </a:p>
        </p:txBody>
      </p:sp>
    </p:spTree>
    <p:extLst>
      <p:ext uri="{BB962C8B-B14F-4D97-AF65-F5344CB8AC3E}">
        <p14:creationId xmlns:p14="http://schemas.microsoft.com/office/powerpoint/2010/main" val="2129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Large-margin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9A64C9B-42A0-49B4-BD88-832F3C8F8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17725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392EF59-BFC8-41DB-9E30-96E5566B5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98725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239AD00-B148-4FCB-BF5C-5378A2A13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12925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83ABDC5-6A8A-43FC-8430-82BFEDB2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279901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B403D4C-7C1D-422D-996F-564C0522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0372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1CF6728-3951-468E-B36B-CDBB04F8B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498725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" name="Picture 29" descr="txp_fig">
            <a:extLst>
              <a:ext uri="{FF2B5EF4-FFF2-40B4-BE49-F238E27FC236}">
                <a16:creationId xmlns:a16="http://schemas.microsoft.com/office/drawing/2014/main" id="{0268735D-0366-482A-82D1-65631AC49B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346325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AACE747-243A-42AC-A83B-9431120CB8B6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23654F-2A12-419E-80DE-FC88A7C2ABE3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98D004-A682-41E8-BBDD-78ED6CD7DEE7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BFE4305-0E35-4AFD-A7A3-97D71851900D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0A9DB1-930B-4A1D-A777-62893C61A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14246F2F-2BDD-4CA0-9125-43136A7A5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168ACFD5-0CF4-4ADD-AB32-6FC0E4B31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FE4B121-35EF-4132-B6BD-839684DBE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9B403D1-A423-4462-8E0C-E94C08E9E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6DB388D-DA49-42E7-AC4E-BA995CA8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8715A0D-100A-4107-A36C-873817BCE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B6D7EBF-171F-4B71-B4E8-CF119251E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62CC493-F5B7-4051-B4A0-79F1B1313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367878F-BB0F-4313-8D30-4FEAB72BE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2C5E17D-BE7E-46F3-B63C-1C929AF83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5069BB8-4F3F-4F7B-BCA7-B5737E38E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E413CA6-75E4-4073-81C1-E3654E7A9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5606046-F46C-44A6-B279-6B582102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AB0AFF9-EAFA-4CBD-AB78-6F507C4238E6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70" name="Line 2">
                  <a:extLst>
                    <a:ext uri="{FF2B5EF4-FFF2-40B4-BE49-F238E27FC236}">
                      <a16:creationId xmlns:a16="http://schemas.microsoft.com/office/drawing/2014/main" id="{0F5B59C7-0E93-40C6-86E4-E363FAC14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">
                  <a:extLst>
                    <a:ext uri="{FF2B5EF4-FFF2-40B4-BE49-F238E27FC236}">
                      <a16:creationId xmlns:a16="http://schemas.microsoft.com/office/drawing/2014/main" id="{522DBDFF-0484-432A-9B18-D389D406A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14:cNvPr>
              <p14:cNvContentPartPr/>
              <p14:nvPr/>
            </p14:nvContentPartPr>
            <p14:xfrm>
              <a:off x="3444694" y="3707492"/>
              <a:ext cx="2783160" cy="562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694" y="3671492"/>
                <a:ext cx="2854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Rectangle 34">
            <a:extLst>
              <a:ext uri="{FF2B5EF4-FFF2-40B4-BE49-F238E27FC236}">
                <a16:creationId xmlns:a16="http://schemas.microsoft.com/office/drawing/2014/main" id="{C5B4EED6-04F0-4670-80A4-8958767F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206" y="4634687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2" name="Rectangle 1056">
            <a:extLst>
              <a:ext uri="{FF2B5EF4-FFF2-40B4-BE49-F238E27FC236}">
                <a16:creationId xmlns:a16="http://schemas.microsoft.com/office/drawing/2014/main" id="{BC87AF1E-0148-4007-9E66-EB258109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12952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46882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605B9-5252-4B64-9FFD-49076DAFDA71}"/>
              </a:ext>
            </a:extLst>
          </p:cNvPr>
          <p:cNvGrpSpPr/>
          <p:nvPr/>
        </p:nvGrpSpPr>
        <p:grpSpPr>
          <a:xfrm>
            <a:off x="7404316" y="1495557"/>
            <a:ext cx="3886200" cy="3886200"/>
            <a:chOff x="5486400" y="1812925"/>
            <a:chExt cx="3886200" cy="3886200"/>
          </a:xfrm>
        </p:grpSpPr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94E18D35-28E3-4274-A532-44385B6F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117725"/>
              <a:ext cx="2514600" cy="2514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B737C76-9B5A-40D5-8CB6-DA6E9DC2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98725"/>
              <a:ext cx="2971800" cy="2971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5F051B36-BBC1-41DA-A77F-9B7C6D76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812925"/>
              <a:ext cx="3886200" cy="3886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0DC6824-C339-4689-9D87-4AE1D74C6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279901"/>
              <a:ext cx="723900" cy="7334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2306838A-C57A-4284-897A-3170D5C59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4403725"/>
              <a:ext cx="439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m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717CB0A5-DB78-45A4-A5A5-B7221A37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9400" y="2498725"/>
              <a:ext cx="1600200" cy="16764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Text Box 1054">
            <a:extLst>
              <a:ext uri="{FF2B5EF4-FFF2-40B4-BE49-F238E27FC236}">
                <a16:creationId xmlns:a16="http://schemas.microsoft.com/office/drawing/2014/main" id="{E5ADE255-116C-401E-8A32-1423AFB1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1" y="1528496"/>
            <a:ext cx="6420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All hyperplanes in R</a:t>
            </a:r>
            <a:r>
              <a:rPr lang="sv-SE" altLang="en-US" sz="2000" baseline="30000" dirty="0"/>
              <a:t>d</a:t>
            </a:r>
            <a:r>
              <a:rPr lang="sv-SE" altLang="en-US" sz="2000" dirty="0"/>
              <a:t> are parameterized by a vector (</a:t>
            </a:r>
            <a:r>
              <a:rPr lang="sv-SE" altLang="en-US" sz="2000" b="1" dirty="0"/>
              <a:t>w</a:t>
            </a:r>
            <a:r>
              <a:rPr lang="sv-SE" altLang="en-US" sz="2000" dirty="0"/>
              <a:t>) and a constant b. </a:t>
            </a:r>
          </a:p>
          <a:p>
            <a:pPr eaLnBrk="1" hangingPunct="1"/>
            <a:r>
              <a:rPr lang="sv-SE" altLang="en-US" sz="2000" dirty="0"/>
              <a:t>Can be expressed as 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*x</a:t>
            </a:r>
            <a:r>
              <a:rPr lang="sv-SE" altLang="en-US" sz="2000" dirty="0">
                <a:cs typeface="Tahoma" panose="020B0604030504040204" pitchFamily="34" charset="0"/>
              </a:rPr>
              <a:t>+b=0 (equation for a hyperplane)</a:t>
            </a:r>
            <a:endParaRPr lang="sv-SE" altLang="en-US" sz="2000" dirty="0"/>
          </a:p>
        </p:txBody>
      </p:sp>
      <p:sp>
        <p:nvSpPr>
          <p:cNvPr id="41" name="Text Box 1055">
            <a:extLst>
              <a:ext uri="{FF2B5EF4-FFF2-40B4-BE49-F238E27FC236}">
                <a16:creationId xmlns:a16="http://schemas.microsoft.com/office/drawing/2014/main" id="{C71AD43D-A2CD-458E-BECC-ED1BDB3E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15383"/>
            <a:ext cx="53864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Our aim is to find such a hyperplane  </a:t>
            </a:r>
            <a:r>
              <a:rPr lang="sv-SE" altLang="en-US" sz="2000" u="sng" dirty="0"/>
              <a:t>f(x)=sign(</a:t>
            </a:r>
            <a:r>
              <a:rPr lang="sv-SE" altLang="en-US" sz="2000" b="1" u="sng" dirty="0"/>
              <a:t>w</a:t>
            </a:r>
            <a:r>
              <a:rPr lang="sv-SE" altLang="en-US" sz="2000" b="1" u="sng" dirty="0">
                <a:cs typeface="Tahoma" panose="020B0604030504040204" pitchFamily="34" charset="0"/>
              </a:rPr>
              <a:t>*x</a:t>
            </a:r>
            <a:r>
              <a:rPr lang="sv-SE" altLang="en-US" sz="2000" u="sng" dirty="0">
                <a:cs typeface="Tahoma" panose="020B0604030504040204" pitchFamily="34" charset="0"/>
              </a:rPr>
              <a:t>+b),</a:t>
            </a:r>
            <a:r>
              <a:rPr lang="sv-SE" altLang="en-US" sz="2000" dirty="0">
                <a:cs typeface="Tahoma" panose="020B0604030504040204" pitchFamily="34" charset="0"/>
              </a:rPr>
              <a:t> that </a:t>
            </a:r>
          </a:p>
          <a:p>
            <a:pPr eaLnBrk="1" hangingPunct="1"/>
            <a:r>
              <a:rPr lang="sv-SE" altLang="en-US" sz="2000" dirty="0">
                <a:cs typeface="Tahoma" panose="020B0604030504040204" pitchFamily="34" charset="0"/>
              </a:rPr>
              <a:t>correctly classify our data.</a:t>
            </a:r>
          </a:p>
        </p:txBody>
      </p:sp>
      <p:sp>
        <p:nvSpPr>
          <p:cNvPr id="42" name="Rectangle 1056">
            <a:extLst>
              <a:ext uri="{FF2B5EF4-FFF2-40B4-BE49-F238E27FC236}">
                <a16:creationId xmlns:a16="http://schemas.microsoft.com/office/drawing/2014/main" id="{AF04560E-FCB3-48FB-BBB5-BC08FBEA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329" y="5381757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56403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0718793-7CEC-4EFF-BB40-BB270608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91" y="1831867"/>
            <a:ext cx="64744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Objective: Select a `good' hyper-plane using</a:t>
            </a:r>
          </a:p>
          <a:p>
            <a:pPr eaLnBrk="1" hangingPunct="1"/>
            <a:r>
              <a:rPr lang="en-US" altLang="en-US" dirty="0"/>
              <a:t>only the data!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Intuition: 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Vapnik</a:t>
            </a:r>
            <a:r>
              <a:rPr lang="en-US" altLang="en-US" dirty="0"/>
              <a:t> 1965) - assuming linear separability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Separate the data</a:t>
            </a:r>
          </a:p>
          <a:p>
            <a:pPr eaLnBrk="1" hangingPunct="1"/>
            <a:r>
              <a:rPr lang="en-US" altLang="en-US" dirty="0"/>
              <a:t>(ii) Place hyper-plane `far' from data</a:t>
            </a:r>
          </a:p>
        </p:txBody>
      </p:sp>
      <p:sp>
        <p:nvSpPr>
          <p:cNvPr id="14" name="Google Shape;95;p14">
            <a:extLst>
              <a:ext uri="{FF2B5EF4-FFF2-40B4-BE49-F238E27FC236}">
                <a16:creationId xmlns:a16="http://schemas.microsoft.com/office/drawing/2014/main" id="{FE058845-4609-48E4-8EE8-D2CC9AE7565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Selection of a Good Hyper-Plane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6D5D-1924-46E7-82B5-930767F218D1}"/>
              </a:ext>
            </a:extLst>
          </p:cNvPr>
          <p:cNvSpPr txBox="1"/>
          <p:nvPr/>
        </p:nvSpPr>
        <p:spPr>
          <a:xfrm>
            <a:off x="8308716" y="244765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60C2F-F994-4996-9774-693A42CAC726}"/>
              </a:ext>
            </a:extLst>
          </p:cNvPr>
          <p:cNvSpPr txBox="1"/>
          <p:nvPr/>
        </p:nvSpPr>
        <p:spPr>
          <a:xfrm>
            <a:off x="9308962" y="3195432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BB6E0-10C7-44F9-A94D-4A9C54849022}"/>
              </a:ext>
            </a:extLst>
          </p:cNvPr>
          <p:cNvGrpSpPr>
            <a:grpSpLocks/>
          </p:cNvGrpSpPr>
          <p:nvPr/>
        </p:nvGrpSpPr>
        <p:grpSpPr bwMode="auto">
          <a:xfrm>
            <a:off x="8667907" y="1777846"/>
            <a:ext cx="1721690" cy="1436056"/>
            <a:chOff x="720" y="1584"/>
            <a:chExt cx="2064" cy="2016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00F2399A-BE08-42D0-A9ED-105A80F66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682ACB58-5E11-4D79-BEDA-181FB3C76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406B7A-CEA5-416C-8784-335ABB88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92159F-0108-4D47-9090-D96C5F2A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1E272C-5D3D-4F7C-B499-A9D0D2F8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A4C272-50FF-42F0-BD57-02E311C4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AB4B92-B0F7-4CD6-9C23-A0C8022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3930BE-86AE-4F44-9C49-9A9440E7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11F19-19D6-4621-97F1-BD2DCB9D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238F3-BB8A-49FE-97FA-27B6C5D6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454FB6-E42C-41B8-96EE-CF93FF22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6910EB-E4C8-4EB7-A85D-FB4B341F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084CBB-D03B-4C04-A47E-B5D98406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3">
            <a:extLst>
              <a:ext uri="{FF2B5EF4-FFF2-40B4-BE49-F238E27FC236}">
                <a16:creationId xmlns:a16="http://schemas.microsoft.com/office/drawing/2014/main" id="{7BB3BE0E-4005-4F5E-90B4-E2565E46F723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541467" y="2456516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3">
            <a:extLst>
              <a:ext uri="{FF2B5EF4-FFF2-40B4-BE49-F238E27FC236}">
                <a16:creationId xmlns:a16="http://schemas.microsoft.com/office/drawing/2014/main" id="{4CA4A4AF-51C8-4A96-A4E5-CD7F10CAF98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68037" y="23712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ADC51F34-79AC-45B3-8DC2-2C968BA82514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441329" y="2530525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E111C-CB44-4700-8176-5E53EFBF1428}"/>
              </a:ext>
            </a:extLst>
          </p:cNvPr>
          <p:cNvSpPr txBox="1"/>
          <p:nvPr/>
        </p:nvSpPr>
        <p:spPr>
          <a:xfrm>
            <a:off x="8441096" y="4530520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96C70-3962-4379-AE00-48427542364E}"/>
              </a:ext>
            </a:extLst>
          </p:cNvPr>
          <p:cNvSpPr txBox="1"/>
          <p:nvPr/>
        </p:nvSpPr>
        <p:spPr>
          <a:xfrm>
            <a:off x="9441342" y="527829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30253-1439-44C9-9BC7-E2B0C2595B93}"/>
              </a:ext>
            </a:extLst>
          </p:cNvPr>
          <p:cNvGrpSpPr>
            <a:grpSpLocks/>
          </p:cNvGrpSpPr>
          <p:nvPr/>
        </p:nvGrpSpPr>
        <p:grpSpPr bwMode="auto">
          <a:xfrm>
            <a:off x="8800287" y="3860710"/>
            <a:ext cx="1721690" cy="1436056"/>
            <a:chOff x="720" y="1584"/>
            <a:chExt cx="2064" cy="2016"/>
          </a:xfrm>
        </p:grpSpPr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7D67D893-B186-4919-8C7F-5C9EF79EB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4696D8FC-4EDD-4A5B-B44B-57A3DC57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ED68D6-1F8E-434D-9F5E-577AD57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A1BF62-84C0-4D22-9545-04ED44D1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EA99B0-EC11-468C-88E7-19E68E5A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AE446A8-5F18-443A-A770-58E30D4B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D62D0A-0587-427E-B3C3-2986D3E6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B7FB36-D64A-42EC-A6FC-3871B130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5E3EE0-5D2A-4DD1-AF32-0623836B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490D8-2F81-40E6-A7AC-F46DB7F9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78163B-21ED-46C5-BB2A-B988EAC6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A300A0-ACAF-4FF5-9234-6D34D0F1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9FA1A3-DF43-4599-9A57-8989F4D0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3" name="Line 3">
            <a:extLst>
              <a:ext uri="{FF2B5EF4-FFF2-40B4-BE49-F238E27FC236}">
                <a16:creationId xmlns:a16="http://schemas.microsoft.com/office/drawing/2014/main" id="{38701C34-3D8E-4585-BBEF-12DB39E5D1D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73847" y="45393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9B7936ED-4719-472C-A6AE-50A94021119B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702263" y="4454144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5" name="Line 3">
            <a:extLst>
              <a:ext uri="{FF2B5EF4-FFF2-40B4-BE49-F238E27FC236}">
                <a16:creationId xmlns:a16="http://schemas.microsoft.com/office/drawing/2014/main" id="{F0F2DC33-96C7-479A-A9C9-D0920E934BD0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687361" y="4582393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B6D80301-58A2-4397-A510-085CC2BB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366" y="1255176"/>
            <a:ext cx="41594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Define the hyperplane H such that: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892E0602-6A43-445D-B453-37D1836B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708" y="4511758"/>
            <a:ext cx="5784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d+ = the shortest distance to the closest positive point</a:t>
            </a:r>
          </a:p>
        </p:txBody>
      </p:sp>
      <p:sp>
        <p:nvSpPr>
          <p:cNvPr id="59" name="Text Box 33">
            <a:extLst>
              <a:ext uri="{FF2B5EF4-FFF2-40B4-BE49-F238E27FC236}">
                <a16:creationId xmlns:a16="http://schemas.microsoft.com/office/drawing/2014/main" id="{315F2398-2118-45E0-8606-1EE6BECF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573" y="4856973"/>
            <a:ext cx="579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d- = the shortest distance to the closest negative point</a:t>
            </a: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92C06836-1F13-4BF0-B719-16AAEE57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620" y="5314341"/>
            <a:ext cx="5535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</a:t>
            </a:r>
            <a:r>
              <a:rPr lang="sv-SE" altLang="en-US" sz="2000" u="sng" dirty="0"/>
              <a:t>margin</a:t>
            </a:r>
            <a:r>
              <a:rPr lang="sv-SE" altLang="en-US" sz="2000" dirty="0"/>
              <a:t> of a separating hyperplane is d</a:t>
            </a:r>
            <a:r>
              <a:rPr lang="sv-SE" altLang="en-US" sz="2000" baseline="30000" dirty="0"/>
              <a:t>+</a:t>
            </a:r>
            <a:r>
              <a:rPr lang="sv-SE" altLang="en-US" sz="2000" dirty="0"/>
              <a:t> + d</a:t>
            </a:r>
            <a:r>
              <a:rPr lang="sv-SE" altLang="en-US" sz="2000" baseline="30000" dirty="0"/>
              <a:t>-</a:t>
            </a:r>
            <a:r>
              <a:rPr lang="sv-SE" altLang="en-US" sz="2000" dirty="0"/>
              <a:t>.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4781ABF4-1A3A-4387-8FDC-256D876F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253" y="2412217"/>
            <a:ext cx="46509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H1 and H2 are the planes:</a:t>
            </a:r>
          </a:p>
          <a:p>
            <a:pPr eaLnBrk="1" hangingPunct="1"/>
            <a:r>
              <a:rPr lang="sv-SE" altLang="en-US" sz="2000" dirty="0"/>
              <a:t>H1: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+1 </a:t>
            </a:r>
          </a:p>
          <a:p>
            <a:pPr eaLnBrk="1" hangingPunct="1"/>
            <a:r>
              <a:rPr lang="sv-SE" altLang="en-US" sz="2000" dirty="0"/>
              <a:t>H2: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-1</a:t>
            </a:r>
          </a:p>
          <a:p>
            <a:pPr eaLnBrk="1" hangingPunct="1"/>
            <a:r>
              <a:rPr lang="sv-SE" altLang="en-US" sz="2000" dirty="0"/>
              <a:t>The points on the planes H1 and H2 are the </a:t>
            </a:r>
            <a:r>
              <a:rPr lang="sv-SE" altLang="en-US" sz="2000" b="1" dirty="0"/>
              <a:t>Support Vectors</a:t>
            </a:r>
            <a:r>
              <a:rPr lang="sv-SE" altLang="en-US" sz="2000" dirty="0"/>
              <a:t>:</a:t>
            </a:r>
          </a:p>
          <a:p>
            <a:pPr eaLnBrk="1" hangingPunct="1"/>
            <a:endParaRPr lang="sv-SE" altLang="en-US" sz="2000" dirty="0"/>
          </a:p>
        </p:txBody>
      </p:sp>
      <p:pic>
        <p:nvPicPr>
          <p:cNvPr id="62" name="Picture 36">
            <a:extLst>
              <a:ext uri="{FF2B5EF4-FFF2-40B4-BE49-F238E27FC236}">
                <a16:creationId xmlns:a16="http://schemas.microsoft.com/office/drawing/2014/main" id="{B64D7A28-7204-4CF8-BE75-EE1DF322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46" y="4130637"/>
            <a:ext cx="223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2CD2BC1-8FF0-4A48-B159-A96C1F1E213F}"/>
              </a:ext>
            </a:extLst>
          </p:cNvPr>
          <p:cNvSpPr/>
          <p:nvPr/>
        </p:nvSpPr>
        <p:spPr>
          <a:xfrm>
            <a:off x="5279258" y="2557569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64" name="Picture 22" descr="txp_fig">
            <a:extLst>
              <a:ext uri="{FF2B5EF4-FFF2-40B4-BE49-F238E27FC236}">
                <a16:creationId xmlns:a16="http://schemas.microsoft.com/office/drawing/2014/main" id="{8FF0DFAF-1A59-444D-A847-999244BEC76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3" descr="txp_fig">
            <a:extLst>
              <a:ext uri="{FF2B5EF4-FFF2-40B4-BE49-F238E27FC236}">
                <a16:creationId xmlns:a16="http://schemas.microsoft.com/office/drawing/2014/main" id="{7F7468A2-C548-4724-854E-27E077D1F13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4" descr="txp_fig">
            <a:extLst>
              <a:ext uri="{FF2B5EF4-FFF2-40B4-BE49-F238E27FC236}">
                <a16:creationId xmlns:a16="http://schemas.microsoft.com/office/drawing/2014/main" id="{2BD41B64-FBEE-4413-AD6A-D42A4F07C72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D5354A5-9266-4188-8AA8-E4F711D01631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68" name="Picture 29" descr="txp_fig">
              <a:extLst>
                <a:ext uri="{FF2B5EF4-FFF2-40B4-BE49-F238E27FC236}">
                  <a16:creationId xmlns:a16="http://schemas.microsoft.com/office/drawing/2014/main" id="{268FEE64-DB37-4904-881E-6C6DD9C3F85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2226E3-995A-4F90-BB1E-930C437BF527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12D51249-D7CB-44FF-A8BF-58F6FC2B6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id="{1FB9CAD8-A19C-4026-AB92-9C2F2245A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" name="Line 21">
                <a:extLst>
                  <a:ext uri="{FF2B5EF4-FFF2-40B4-BE49-F238E27FC236}">
                    <a16:creationId xmlns:a16="http://schemas.microsoft.com/office/drawing/2014/main" id="{CDBA63E1-B0E9-4E3D-BD64-B6F5480E9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4BA0BD6B-6FC1-4101-BC1F-9B2C70AD8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" name="Text Box 27">
                <a:extLst>
                  <a:ext uri="{FF2B5EF4-FFF2-40B4-BE49-F238E27FC236}">
                    <a16:creationId xmlns:a16="http://schemas.microsoft.com/office/drawing/2014/main" id="{02EB7303-DA4E-444B-9B9D-200541773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75" name="Line 28">
                <a:extLst>
                  <a:ext uri="{FF2B5EF4-FFF2-40B4-BE49-F238E27FC236}">
                    <a16:creationId xmlns:a16="http://schemas.microsoft.com/office/drawing/2014/main" id="{CA565CB3-4199-4190-9FD5-6CA34CFB2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B27142A8-940F-4306-B386-AEA55F0F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F5C48A-5D9F-4DFA-8492-D266A222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3E5840-7B54-4757-85D6-782EEC60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917780-DBE7-48E9-BB86-D0357FE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F0C08C-40E1-47EC-8D5D-1BC4CFE4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CB9C342-E644-4600-833D-699D2DC2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11F89AE-8DDD-4C44-A101-5B43B78D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0C1892-0185-426D-A403-CD07F4FD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E546EA-8335-40A0-AC9F-1F7DC108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B0F5C-7EF5-4D40-B0C6-B834A5EB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88AFA-ACF1-4A42-81DD-76123EFE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C35776-067C-4078-A9A7-8898E918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BC9DE-A66D-42F7-AF6D-873FA14D2D31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A58868-6E97-4DDE-B91C-807789D55506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9DB0E3-C534-47B0-A1AB-9207C3029061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48B28A-1E45-4338-ABD1-2F671BBB735D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878DC9-FABE-4127-ADB5-5DE6E4A093C2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27">
            <a:extLst>
              <a:ext uri="{FF2B5EF4-FFF2-40B4-BE49-F238E27FC236}">
                <a16:creationId xmlns:a16="http://schemas.microsoft.com/office/drawing/2014/main" id="{3B0D121A-76BA-4A10-9D51-E4B530CE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B0509B-3F10-4A7E-B186-93343C17B1D6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12484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47B7FC1A-8638-46A0-95CE-6C41B308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368" y="1645599"/>
            <a:ext cx="6079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We want a classifier with as big margin as possible. </a:t>
            </a:r>
          </a:p>
          <a:p>
            <a:pPr eaLnBrk="1" hangingPunct="1"/>
            <a:endParaRPr lang="sv-SE" altLang="en-US" sz="2000" dirty="0">
              <a:solidFill>
                <a:schemeClr val="tx2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FEF07DA2-284D-481A-ACBB-E95BD9DE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2263211"/>
            <a:ext cx="5574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Recall the distance from a point(x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,y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) to a line:</a:t>
            </a:r>
          </a:p>
          <a:p>
            <a:pPr eaLnBrk="1" hangingPunct="1"/>
            <a:r>
              <a:rPr lang="sv-SE" altLang="en-US" sz="2000" dirty="0"/>
              <a:t>Ax+By+c = 0 is|A 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+B 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+c|/sqrt(A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+B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)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C9A6199B-224B-43C2-B741-6447D11B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209" y="3408344"/>
            <a:ext cx="4156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 and H1 is:</a:t>
            </a:r>
          </a:p>
          <a:p>
            <a:pPr eaLnBrk="1" hangingPunct="1"/>
            <a:r>
              <a:rPr lang="sv-SE" altLang="en-US" sz="2000" dirty="0"/>
              <a:t>|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•x</a:t>
            </a:r>
            <a:r>
              <a:rPr lang="sv-SE" altLang="en-US" sz="2000" dirty="0">
                <a:cs typeface="Tahoma" panose="020B0604030504040204" pitchFamily="34" charset="0"/>
              </a:rPr>
              <a:t>+b|/||w||=1/||w||</a:t>
            </a:r>
            <a:endParaRPr lang="sv-SE" altLang="en-US" sz="2000" dirty="0"/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4E1A937E-54F6-4A1D-9391-C12B3297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4345762"/>
            <a:ext cx="5195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H1 and H2 is: 2/||w||</a:t>
            </a:r>
          </a:p>
        </p:txBody>
      </p:sp>
    </p:spTree>
    <p:extLst>
      <p:ext uri="{BB962C8B-B14F-4D97-AF65-F5344CB8AC3E}">
        <p14:creationId xmlns:p14="http://schemas.microsoft.com/office/powerpoint/2010/main" val="55288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FB3705A6-847C-4AE7-AED3-FAF1ABCBBBD2}"/>
              </a:ext>
            </a:extLst>
          </p:cNvPr>
          <p:cNvSpPr>
            <a:spLocks/>
          </p:cNvSpPr>
          <p:nvPr/>
        </p:nvSpPr>
        <p:spPr bwMode="auto">
          <a:xfrm>
            <a:off x="9772367" y="3909081"/>
            <a:ext cx="228600" cy="689123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Text Box 35">
            <a:extLst>
              <a:ext uri="{FF2B5EF4-FFF2-40B4-BE49-F238E27FC236}">
                <a16:creationId xmlns:a16="http://schemas.microsoft.com/office/drawing/2014/main" id="{6655F6A4-BC8A-4839-934E-6DEA0497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8365"/>
            <a:ext cx="51077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In order to maximize the margin, we need to minimize ||w||. With the </a:t>
            </a:r>
          </a:p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condition that there are no datapoints between H1 and H2:</a:t>
            </a:r>
          </a:p>
          <a:p>
            <a:pPr eaLnBrk="1" hangingPunct="1"/>
            <a:endParaRPr lang="sv-SE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  <a:endParaRPr lang="sv-SE" altLang="en-US" b="1" dirty="0">
              <a:sym typeface="Symbol" panose="05050102010706020507" pitchFamily="18" charset="2"/>
            </a:endParaRPr>
          </a:p>
          <a:p>
            <a:pPr eaLnBrk="1" hangingPunct="1"/>
            <a:endParaRPr lang="sv-SE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8509-7747-47BF-A05F-45A4A9CAB05F}"/>
              </a:ext>
            </a:extLst>
          </p:cNvPr>
          <p:cNvSpPr txBox="1"/>
          <p:nvPr/>
        </p:nvSpPr>
        <p:spPr>
          <a:xfrm flipH="1">
            <a:off x="10000967" y="3760005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1800" b="1">
                <a:sym typeface="Symbol" panose="05050102010706020507" pitchFamily="18" charset="2"/>
              </a:rPr>
              <a:t>Can be combined into y</a:t>
            </a:r>
            <a:r>
              <a:rPr lang="sv-SE" altLang="en-US" sz="1800" b="1" baseline="-25000">
                <a:sym typeface="Symbol" panose="05050102010706020507" pitchFamily="18" charset="2"/>
              </a:rPr>
              <a:t>i</a:t>
            </a:r>
            <a:r>
              <a:rPr lang="sv-SE" altLang="en-US" sz="1800" b="1">
                <a:sym typeface="Symbol" panose="05050102010706020507" pitchFamily="18" charset="2"/>
              </a:rPr>
              <a:t>(</a:t>
            </a:r>
            <a:r>
              <a:rPr lang="sv-SE" altLang="en-US" sz="1800" b="1">
                <a:solidFill>
                  <a:schemeClr val="tx2"/>
                </a:solidFill>
              </a:rPr>
              <a:t>x</a:t>
            </a:r>
            <a:r>
              <a:rPr lang="sv-SE" altLang="en-US" sz="1800" baseline="-25000">
                <a:solidFill>
                  <a:schemeClr val="tx2"/>
                </a:solidFill>
              </a:rPr>
              <a:t>i</a:t>
            </a:r>
            <a:r>
              <a:rPr lang="sv-SE" altLang="en-US" sz="180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</a:rPr>
              <a:t>w) 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49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3 due next Tuesday at 7:59 am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the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Optimization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4FE3D3-DE31-4819-B259-8BDD30C5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51807" r="3899" b="26726"/>
          <a:stretch/>
        </p:blipFill>
        <p:spPr bwMode="auto">
          <a:xfrm>
            <a:off x="6746240" y="2286000"/>
            <a:ext cx="4846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1CCA5BF-5809-482E-8FDB-C3E0D2C53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8"/>
          <a:stretch/>
        </p:blipFill>
        <p:spPr bwMode="auto">
          <a:xfrm>
            <a:off x="717173" y="1584960"/>
            <a:ext cx="5210175" cy="23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CAF2CAF-73AD-4EB1-8F75-6229F405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5"/>
          <a:stretch/>
        </p:blipFill>
        <p:spPr bwMode="auto">
          <a:xfrm>
            <a:off x="814645" y="4546600"/>
            <a:ext cx="5210175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4A1-33D8-479A-AD43-9B2EF8F165F3}"/>
              </a:ext>
            </a:extLst>
          </p:cNvPr>
          <p:cNvSpPr txBox="1"/>
          <p:nvPr/>
        </p:nvSpPr>
        <p:spPr>
          <a:xfrm flipH="1">
            <a:off x="761998" y="164191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D4A9-42AE-4241-A3E5-41CC0753219B}"/>
              </a:ext>
            </a:extLst>
          </p:cNvPr>
          <p:cNvSpPr txBox="1"/>
          <p:nvPr/>
        </p:nvSpPr>
        <p:spPr>
          <a:xfrm flipH="1">
            <a:off x="1417318" y="332847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40960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</a:t>
            </a:r>
            <a:r>
              <a:rPr lang="en-US" sz="4000" b="1" dirty="0" err="1">
                <a:solidFill>
                  <a:srgbClr val="E46102"/>
                </a:solidFill>
              </a:rPr>
              <a:t>Lagrangian</a:t>
            </a:r>
            <a:r>
              <a:rPr lang="en-US" sz="4000" b="1" dirty="0">
                <a:solidFill>
                  <a:srgbClr val="E46102"/>
                </a:solidFill>
              </a:rPr>
              <a:t>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BED047-F269-4E8A-A3AC-3B03B01A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545080"/>
            <a:ext cx="4524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655320" y="1659394"/>
            <a:ext cx="6497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optimization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”trick” often used in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problem as a </a:t>
            </a:r>
            <a:r>
              <a:rPr lang="en-US" dirty="0" err="1"/>
              <a:t>Lagrangian</a:t>
            </a:r>
            <a:r>
              <a:rPr lang="en-US" dirty="0"/>
              <a:t>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Constraints replaced by constraints on </a:t>
            </a:r>
            <a:r>
              <a:rPr lang="en-US" dirty="0" err="1"/>
              <a:t>Lagrangian</a:t>
            </a:r>
            <a:r>
              <a:rPr lang="en-US" dirty="0"/>
              <a:t> multipliers.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data will only occur as dot products</a:t>
            </a:r>
          </a:p>
        </p:txBody>
      </p:sp>
    </p:spTree>
    <p:extLst>
      <p:ext uri="{BB962C8B-B14F-4D97-AF65-F5344CB8AC3E}">
        <p14:creationId xmlns:p14="http://schemas.microsoft.com/office/powerpoint/2010/main" val="1861460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4EA1B6B-6BE6-4763-B712-5C563E09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28600"/>
            <a:ext cx="7772400" cy="609600"/>
          </a:xfrm>
        </p:spPr>
        <p:txBody>
          <a:bodyPr/>
          <a:lstStyle/>
          <a:p>
            <a:r>
              <a:rPr lang="en-US" altLang="en-US" sz="3600"/>
              <a:t>Non-Separable Case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5844F188-C802-419D-A08A-FF82885A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295401"/>
            <a:ext cx="515302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>
            <a:extLst>
              <a:ext uri="{FF2B5EF4-FFF2-40B4-BE49-F238E27FC236}">
                <a16:creationId xmlns:a16="http://schemas.microsoft.com/office/drawing/2014/main" id="{5F9D0E8E-3893-4E62-87D6-D71C4D42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667000"/>
            <a:ext cx="3752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4E70387-FCE8-4F81-9A2F-1D69C755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8DB5931A-AF84-4798-A24D-A63073EC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533400"/>
            <a:ext cx="502920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8829BD8C-2280-490C-B300-050E8A067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19200"/>
            <a:ext cx="43815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Limitation of LSVM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779899" y="1991668"/>
            <a:ext cx="649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decision function is not linear?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24287-7541-4F5E-876A-4AEA07DF5E3A}"/>
              </a:ext>
            </a:extLst>
          </p:cNvPr>
          <p:cNvGrpSpPr/>
          <p:nvPr/>
        </p:nvGrpSpPr>
        <p:grpSpPr>
          <a:xfrm>
            <a:off x="1754227" y="3088899"/>
            <a:ext cx="4074160" cy="152400"/>
            <a:chOff x="2602587" y="4106045"/>
            <a:chExt cx="4074160" cy="15240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FB462C1A-96C4-4D3C-B64C-DAC4066A2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D7A0BD-3547-45FC-947B-5B4E3453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D60C22-47ED-4A78-9262-41421AAA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2C93C1-3C36-430C-AC8A-B7F3ECF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EC261F-3E6C-4BA2-92D1-323DD3D5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48964F-9F8C-46AD-9047-7D507669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E20D9-343F-4304-A2A9-92CCEA8AA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E7BDD-24F7-44F4-A6FA-78732209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FDAD6-8FF2-4B43-9EC3-3FFA6023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8EC12F-9DD1-4E40-9FA5-148DD91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EA379-CB10-4F5D-9EE6-43B4C24F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B7E9C-494F-4760-ABD2-29BD7C4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5654BD-B2E1-4705-9F6C-3E92FA74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F7E814-D918-4185-8093-3341EFC3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A4A2DA-DE14-4121-AB89-A280FB1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A089BC-6958-433D-BB62-0E595C1E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51376C-23D0-413C-AA43-E836207879BB}"/>
              </a:ext>
            </a:extLst>
          </p:cNvPr>
          <p:cNvSpPr txBox="1"/>
          <p:nvPr/>
        </p:nvSpPr>
        <p:spPr>
          <a:xfrm>
            <a:off x="927340" y="3833918"/>
            <a:ext cx="78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use a single line to separate the 2 classes</a:t>
            </a:r>
          </a:p>
        </p:txBody>
      </p:sp>
    </p:spTree>
    <p:extLst>
      <p:ext uri="{BB962C8B-B14F-4D97-AF65-F5344CB8AC3E}">
        <p14:creationId xmlns:p14="http://schemas.microsoft.com/office/powerpoint/2010/main" val="4081031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5848544" cy="495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polynomial function to transform data to high dimensional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challenge with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COMPUTATIONALLY</a:t>
            </a:r>
            <a:r>
              <a:rPr lang="en-US" dirty="0"/>
              <a:t> </a:t>
            </a:r>
            <a:r>
              <a:rPr lang="en-US" b="1" dirty="0"/>
              <a:t>EXPENSIVE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7436578" y="5623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87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sz="2800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Sigmoid Kernel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0338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sz="2800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Sigmoid Kernel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6886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Choosing Kernel Parameters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Parameter tuning technique - K-fold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Addresses overfitting</a:t>
            </a:r>
          </a:p>
        </p:txBody>
      </p:sp>
    </p:spTree>
    <p:extLst>
      <p:ext uri="{BB962C8B-B14F-4D97-AF65-F5344CB8AC3E}">
        <p14:creationId xmlns:p14="http://schemas.microsoft.com/office/powerpoint/2010/main" val="240073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rgbClr val="FF7C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6897BA-18E3-4858-A69C-D10E50E41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0" y="34297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7F5B47-81CD-4AB1-97E4-2C9714E29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3629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276514-9BCD-400F-8143-9338EB8CF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050" y="32773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B7AB9F-CEA4-42D0-A57F-FEDDBDC7D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25153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220E4C-24DA-48E2-8826-D8E00915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23629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5748A2-776B-4FA0-B839-0F5C651E1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650" y="19819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D4C1CF-F565-45F4-8CFD-1AFF24FD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25153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0D6086-E5EE-4646-A5B5-787C128B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25153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D07637-76D2-43FF-A226-C782AF861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50" y="3201194"/>
            <a:ext cx="228600" cy="2286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A63E03-83C7-4CAE-AAB7-B8875F90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50" y="2896394"/>
            <a:ext cx="228600" cy="2286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D4C6AE-13B5-4CEA-876C-E1CC31DBE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3048794"/>
            <a:ext cx="228600" cy="2286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F3AEE8-80BB-430C-850A-F4BE8E46C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2515394"/>
            <a:ext cx="228600" cy="2286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235EEE-C6E8-4932-A2CF-81465A19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3353594"/>
            <a:ext cx="228600" cy="2286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B3197C-36B6-47D7-9838-6285A3C57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3886994"/>
            <a:ext cx="228600" cy="2286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ED4292-9F04-4439-BFF8-5DCF029B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96394"/>
            <a:ext cx="228600" cy="2286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FAC35C-3B46-4391-B333-D4E549E50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050" y="3658394"/>
            <a:ext cx="228600" cy="2286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E1C92E8-1FF1-44BF-8F7C-EFAD0B49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050" y="3505994"/>
            <a:ext cx="228600" cy="2286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80A7D5-F93D-42A3-A8C2-A48BDB135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39631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F73C0F-B925-4FDE-84BE-104F1FFCC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4344194"/>
            <a:ext cx="228600" cy="2286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3144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236775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3282157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7687160-7BC5-46BD-BFA6-C102F6A4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50" y="20581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4D7BB7A-4223-48EB-A8E2-1615DA0E0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21343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EBF7FA-1E1F-4760-9CB8-33C269B6E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0" y="24391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BD355A-BC4B-4449-B177-3BAD43178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27439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0A0C8-2D2B-4562-A936-53A19A3D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0" y="19819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57BB19-3654-47EC-88CF-AC980A32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21343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EC4644-A153-4B82-B169-43A58EB3A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050" y="3886994"/>
            <a:ext cx="228600" cy="228600"/>
          </a:xfrm>
          <a:prstGeom prst="ellipse">
            <a:avLst/>
          </a:prstGeom>
          <a:solidFill>
            <a:srgbClr val="66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2250" y="1753394"/>
            <a:ext cx="5334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8850" y="2591594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83650" y="3505994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74050" y="3658394"/>
            <a:ext cx="3048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3B2977-7E9D-4E4E-BB0C-DDDFAE5CA0E9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4936336"/>
            <a:ext cx="7654925" cy="1328738"/>
            <a:chOff x="134" y="3205"/>
            <a:chExt cx="4822" cy="837"/>
          </a:xfrm>
        </p:grpSpPr>
        <p:sp>
          <p:nvSpPr>
            <p:cNvPr id="52" name="Text Box 52">
              <a:extLst>
                <a:ext uri="{FF2B5EF4-FFF2-40B4-BE49-F238E27FC236}">
                  <a16:creationId xmlns:a16="http://schemas.microsoft.com/office/drawing/2014/main" id="{9D34DB78-C07A-4EE3-9676-95D3E043F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3205"/>
              <a:ext cx="437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sv-SE"/>
              </a:defPPr>
              <a:lvl1pPr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/>
                <a:t>SP = TP /(TP+FP), the fraction of predicted +1 that actually are +1.</a:t>
              </a:r>
            </a:p>
          </p:txBody>
        </p:sp>
        <p:sp>
          <p:nvSpPr>
            <p:cNvPr id="53" name="Text Box 53">
              <a:extLst>
                <a:ext uri="{FF2B5EF4-FFF2-40B4-BE49-F238E27FC236}">
                  <a16:creationId xmlns:a16="http://schemas.microsoft.com/office/drawing/2014/main" id="{ECF6BF43-D3A2-4A2A-96AC-B259DA45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411"/>
              <a:ext cx="481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sv-SE"/>
              </a:defPPr>
              <a:lvl1pPr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/>
                <a:t>SE = TP /(TP+FN), the fraction of the +1 that actually are predicted as +1.</a:t>
              </a:r>
            </a:p>
          </p:txBody>
        </p:sp>
        <p:sp>
          <p:nvSpPr>
            <p:cNvPr id="54" name="Text Box 54">
              <a:extLst>
                <a:ext uri="{FF2B5EF4-FFF2-40B4-BE49-F238E27FC236}">
                  <a16:creationId xmlns:a16="http://schemas.microsoft.com/office/drawing/2014/main" id="{4A490CAB-A8F9-4259-B0D6-B7BEFAF9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3637"/>
              <a:ext cx="213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sv-SE"/>
              </a:defPPr>
              <a:lvl1pPr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/>
                <a:t>In  this case: SP=5/(5+1) =0.83</a:t>
              </a:r>
            </a:p>
            <a:p>
              <a:r>
                <a:rPr lang="en-US" altLang="en-US"/>
                <a:t>                   SE = 5/(5+2) = 0.71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585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Attribution: based on slides by Henry Kautz, </a:t>
            </a:r>
            <a:r>
              <a:rPr lang="en-US" dirty="0" err="1"/>
              <a:t>pierre</a:t>
            </a:r>
            <a:r>
              <a:rPr lang="en-US" dirty="0"/>
              <a:t> </a:t>
            </a:r>
            <a:r>
              <a:rPr lang="en-US" dirty="0" err="1"/>
              <a:t>Donnes</a:t>
            </a:r>
            <a:r>
              <a:rPr lang="en-US" dirty="0"/>
              <a:t>, </a:t>
            </a:r>
            <a:r>
              <a:rPr lang="en-US" dirty="0" err="1"/>
              <a:t>Longin</a:t>
            </a:r>
            <a:r>
              <a:rPr lang="en-US" dirty="0"/>
              <a:t> Jan </a:t>
            </a:r>
            <a:r>
              <a:rPr lang="en-US" dirty="0" err="1"/>
              <a:t>Latecki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Continue Decision Trees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Online code 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 Vector Machines (SVM)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Online code 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Decision Tree</a:t>
            </a:r>
            <a:endParaRPr lang="en-US" dirty="0"/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 err="1">
                <a:solidFill>
                  <a:srgbClr val="E46102"/>
                </a:solidFill>
              </a:rPr>
              <a:t>Classfication</a:t>
            </a:r>
            <a:r>
              <a:rPr lang="en-US" sz="4000" b="1" dirty="0">
                <a:solidFill>
                  <a:srgbClr val="E46102"/>
                </a:solidFill>
              </a:rPr>
              <a:t>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Consider a two-class, linearly separable classification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7121527" cy="3200400"/>
            <a:chOff x="720" y="1584"/>
            <a:chExt cx="4486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11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Don’t eat Pizza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7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Eat Pizza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AE6A54-726A-4719-B973-362BD1528310}"/>
              </a:ext>
            </a:extLst>
          </p:cNvPr>
          <p:cNvGrpSpPr/>
          <p:nvPr/>
        </p:nvGrpSpPr>
        <p:grpSpPr>
          <a:xfrm>
            <a:off x="1669214" y="1854672"/>
            <a:ext cx="3959664" cy="3736032"/>
            <a:chOff x="1813638" y="2046288"/>
            <a:chExt cx="3959664" cy="37360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A4B696-ECE0-4FB2-80FF-1CAA2C0A2A37}"/>
                </a:ext>
              </a:extLst>
            </p:cNvPr>
            <p:cNvSpPr txBox="1"/>
            <p:nvPr/>
          </p:nvSpPr>
          <p:spPr>
            <a:xfrm>
              <a:off x="1813638" y="3654158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53AA83-74C5-4432-926A-317FE2B81951}"/>
                </a:ext>
              </a:extLst>
            </p:cNvPr>
            <p:cNvSpPr txBox="1"/>
            <p:nvPr/>
          </p:nvSpPr>
          <p:spPr>
            <a:xfrm>
              <a:off x="3717237" y="5320655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A5A597-5D2F-463C-8357-5497B27AE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01" y="280828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BCDED8-70FF-49D2-A871-105C9A97A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701" y="2046288"/>
              <a:ext cx="3276601" cy="3200400"/>
              <a:chOff x="720" y="1584"/>
              <a:chExt cx="2064" cy="2016"/>
            </a:xfrm>
          </p:grpSpPr>
          <p:sp>
            <p:nvSpPr>
              <p:cNvPr id="6" name="Line 5">
                <a:extLst>
                  <a:ext uri="{FF2B5EF4-FFF2-40B4-BE49-F238E27FC236}">
                    <a16:creationId xmlns:a16="http://schemas.microsoft.com/office/drawing/2014/main" id="{C2F89908-35FB-4203-B8DA-1AFDED432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" name="Line 6">
                <a:extLst>
                  <a:ext uri="{FF2B5EF4-FFF2-40B4-BE49-F238E27FC236}">
                    <a16:creationId xmlns:a16="http://schemas.microsoft.com/office/drawing/2014/main" id="{B5F297AD-3E6D-448A-A351-3FBE4096A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6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0">
                <a:extLst>
                  <a:ext uri="{FF2B5EF4-FFF2-40B4-BE49-F238E27FC236}">
                    <a16:creationId xmlns:a16="http://schemas.microsoft.com/office/drawing/2014/main" id="{9CC154BC-5ACC-4DC0-9AD1-19E54B9D0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1488" cy="17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9C2207-CA33-4F5A-99FE-4A032F037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063CF6-7489-41DD-B6EF-881008E44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239A72C-D2F4-42EF-BB13-76A914B32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4DDC8A-7048-4D7F-A625-CF0AEC195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5DD073-E6B7-4DC9-AD34-D201389AC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4853D5-0C66-4153-9323-11D187616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A832D-33DF-45CA-97C7-B8AF6D1B6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748596-26F2-4746-89BD-70F748202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31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FE4F779-1D2E-467F-9CFE-AF620F0F3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35F9C7-CFCD-4815-826F-76FCA4F2D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15E6A0-E35A-4DB1-9E6E-A0A135AD3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766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55DA766E-2479-43B8-B536-93D6D140A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077" y="261667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07611A-58F7-48BA-97F9-50DC01634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478" y="330247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E069D46-8271-43EC-BD95-5D35C0E1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078" y="360727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1582448-6AE6-43E6-BBAE-34FFD839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278" y="307387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3071BB9-6FAC-42C0-AFBA-43ED7B7C1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678" y="246427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E0ACB55-60FB-4AA7-ACC6-CF88BAE53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477" y="261667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121C06-921D-4E2A-90F2-59FEC208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077" y="353107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518523-16E4-4257-9B50-4268D07F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277" y="398827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FFAD2B-0574-4CEB-9E07-391A1DFA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478" y="200199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5A22F-9181-4374-9D65-EB7D1BA5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277" y="398827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D11AFE-15DB-49F5-9B59-5E2B6D392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653" y="177339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FD985-7EAA-4919-BE56-E891E88E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077" y="315007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93985-CD25-445B-8E8E-616C04264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078" y="193642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10B308-9F76-4B55-82AE-5C823076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253" y="170782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DD9F22-FBAA-4CE0-B86A-A22EDFE4F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456" y="292147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3F837DF-7337-4D73-A22C-5F2EB357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477" y="276907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a good Decision Boundary?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031963" cy="2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en-US" dirty="0"/>
          </a:p>
          <a:p>
            <a:r>
              <a:rPr lang="en-US" altLang="en-US" dirty="0"/>
              <a:t>Many decision boundaries!</a:t>
            </a: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r>
              <a:rPr lang="en-US" altLang="en-US" dirty="0"/>
              <a:t>Are all decision boundaries equally good?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03C85-346F-4FA5-BAD2-4B095FD9AB46}"/>
              </a:ext>
            </a:extLst>
          </p:cNvPr>
          <p:cNvGrpSpPr/>
          <p:nvPr/>
        </p:nvGrpSpPr>
        <p:grpSpPr>
          <a:xfrm>
            <a:off x="7155387" y="1793074"/>
            <a:ext cx="3959664" cy="4092447"/>
            <a:chOff x="1813638" y="1689873"/>
            <a:chExt cx="3959664" cy="40924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82D6C1-5E51-4D7D-83FE-A9CDE920D58B}"/>
                </a:ext>
              </a:extLst>
            </p:cNvPr>
            <p:cNvSpPr txBox="1"/>
            <p:nvPr/>
          </p:nvSpPr>
          <p:spPr>
            <a:xfrm>
              <a:off x="1813638" y="3654158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52008-21AD-4D97-B8F3-57420A7C9082}"/>
                </a:ext>
              </a:extLst>
            </p:cNvPr>
            <p:cNvSpPr txBox="1"/>
            <p:nvPr/>
          </p:nvSpPr>
          <p:spPr>
            <a:xfrm>
              <a:off x="3717237" y="5320655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2AA1BF-EDC0-4510-AAAF-4E419A14B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01" y="280828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30F3AD-72FD-44E2-B984-A10AE0E26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701" y="2046288"/>
              <a:ext cx="3276601" cy="3200400"/>
              <a:chOff x="720" y="1584"/>
              <a:chExt cx="2064" cy="2016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62DC8029-A550-4FB8-8EA1-73DDD29A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6">
                <a:extLst>
                  <a:ext uri="{FF2B5EF4-FFF2-40B4-BE49-F238E27FC236}">
                    <a16:creationId xmlns:a16="http://schemas.microsoft.com/office/drawing/2014/main" id="{D981B371-245E-43E1-831D-161E9C063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6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13A9A0-A12B-4576-817F-B4A4B632D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030A77-FA4B-41D0-9328-CB3C61C2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D0DFA-2ED9-4C0A-8438-3885B266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70062D6-876E-4E0B-8DC9-D15E2F36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368424-7514-4792-9D63-06076858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3504B3-3388-4952-BB61-EC4084A9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F175F6-E3A3-429E-9297-80484233E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B42B1F-8927-4A05-9ACD-7552CB0F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31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E7A64D-5016-4DF8-8C44-81B140E7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65B3E-3453-47F6-BEA8-242B139F6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198B-A25F-448B-BCCC-2B553B817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5D911-369F-44C8-AAB7-EC1AFBCC6C74}"/>
                </a:ext>
              </a:extLst>
            </p:cNvPr>
            <p:cNvGrpSpPr/>
            <p:nvPr/>
          </p:nvGrpSpPr>
          <p:grpSpPr>
            <a:xfrm rot="17334221">
              <a:off x="2455731" y="1803429"/>
              <a:ext cx="3303629" cy="3076518"/>
              <a:chOff x="3581400" y="1405195"/>
              <a:chExt cx="4800600" cy="4309805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BFE56B7-0B57-4C29-80F8-7FE62D608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2999" y="1405195"/>
                <a:ext cx="1788731" cy="43098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>
                <a:extLst>
                  <a:ext uri="{FF2B5EF4-FFF2-40B4-BE49-F238E27FC236}">
                    <a16:creationId xmlns:a16="http://schemas.microsoft.com/office/drawing/2014/main" id="{018A9F2A-D124-41CF-B88A-B7D835206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2438400"/>
                <a:ext cx="4800600" cy="2209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19CBDE1E-E3A2-4484-A03F-167CE8DE8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1905000"/>
                <a:ext cx="38862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4FFDC6EB-C1D5-4926-8294-0CAE42BA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4800" y="1752600"/>
                <a:ext cx="34290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59">
                <a:extLst>
                  <a:ext uri="{FF2B5EF4-FFF2-40B4-BE49-F238E27FC236}">
                    <a16:creationId xmlns:a16="http://schemas.microsoft.com/office/drawing/2014/main" id="{E30B7358-AA5C-4F59-BA2B-53244C390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3400" y="2133600"/>
                <a:ext cx="2743200" cy="3505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:a16="http://schemas.microsoft.com/office/drawing/2014/main" id="{E95F89D5-07CF-4F68-A583-BFCF11BAD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199" y="2209800"/>
                <a:ext cx="4114800" cy="281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Text Box 52">
            <a:extLst>
              <a:ext uri="{FF2B5EF4-FFF2-40B4-BE49-F238E27FC236}">
                <a16:creationId xmlns:a16="http://schemas.microsoft.com/office/drawing/2014/main" id="{9B0F221F-7B4A-4863-9CA7-AEA675E3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51" y="4008451"/>
            <a:ext cx="2209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Any of these would be fine..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..but which is best?</a:t>
            </a: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A349637B-C8D5-4338-BAFD-6EEA3FC0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30" y="4359289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C911D0-3571-4317-B4C0-2E4B993C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47" y="3640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A6EC43-5A81-460B-8CDF-3E812937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575" y="36240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7895</TotalTime>
  <Words>1366</Words>
  <Application>Microsoft Office PowerPoint</Application>
  <PresentationFormat>Widescreen</PresentationFormat>
  <Paragraphs>263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MS Gothic</vt:lpstr>
      <vt:lpstr>PMingLiU</vt:lpstr>
      <vt:lpstr>Arial</vt:lpstr>
      <vt:lpstr>Calibri</vt:lpstr>
      <vt:lpstr>Georgia</vt:lpstr>
      <vt:lpstr>Symbol</vt:lpstr>
      <vt:lpstr>System Font Regular</vt:lpstr>
      <vt:lpstr>Tahoma</vt:lpstr>
      <vt:lpstr>Wingdings</vt:lpstr>
      <vt:lpstr>RIT</vt:lpstr>
      <vt:lpstr>PowerPoint Presentation</vt:lpstr>
      <vt:lpstr>PowerPoint Presentation</vt:lpstr>
      <vt:lpstr>This Lecture</vt:lpstr>
      <vt:lpstr>Lecture Agenda</vt:lpstr>
      <vt:lpstr>Classification Models</vt:lpstr>
      <vt:lpstr>Classfication Problem</vt:lpstr>
      <vt:lpstr>PowerPoint Presentation</vt:lpstr>
      <vt:lpstr>PowerPoint Presentation</vt:lpstr>
      <vt:lpstr>What is a good Decision Boundary?</vt:lpstr>
      <vt:lpstr>Classifier Margin</vt:lpstr>
      <vt:lpstr>Maximum Margin</vt:lpstr>
      <vt:lpstr>Maximum Margin</vt:lpstr>
      <vt:lpstr>Why Maximum Margin?</vt:lpstr>
      <vt:lpstr>Large-margin Decision Boundary</vt:lpstr>
      <vt:lpstr>PowerPoint Presentation</vt:lpstr>
      <vt:lpstr>PowerPoint Presentation</vt:lpstr>
      <vt:lpstr>Definitions</vt:lpstr>
      <vt:lpstr>Finding the Decision Boundary</vt:lpstr>
      <vt:lpstr>Finding the Decision Boundary</vt:lpstr>
      <vt:lpstr>Optimization Problem</vt:lpstr>
      <vt:lpstr>The Lagrangian Trick</vt:lpstr>
      <vt:lpstr>Non-Separable Case</vt:lpstr>
      <vt:lpstr>PowerPoint Presentation</vt:lpstr>
      <vt:lpstr>Limitation of LSVM</vt:lpstr>
      <vt:lpstr>Non-linear SVM</vt:lpstr>
      <vt:lpstr>The Kernel trick</vt:lpstr>
      <vt:lpstr>Popular Kernel Types</vt:lpstr>
      <vt:lpstr>Popular Kernel Types</vt:lpstr>
      <vt:lpstr>Choosing Kernel Parameters</vt:lpstr>
      <vt:lpstr>Performance measure</vt:lpstr>
      <vt:lpstr>Coding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889</cp:revision>
  <cp:lastPrinted>2018-04-25T02:50:23Z</cp:lastPrinted>
  <dcterms:created xsi:type="dcterms:W3CDTF">2021-08-24T04:52:52Z</dcterms:created>
  <dcterms:modified xsi:type="dcterms:W3CDTF">2021-09-16T09:15:48Z</dcterms:modified>
</cp:coreProperties>
</file>