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66" r:id="rId2"/>
    <p:sldId id="293" r:id="rId3"/>
    <p:sldId id="291" r:id="rId4"/>
    <p:sldId id="298" r:id="rId5"/>
    <p:sldId id="310" r:id="rId6"/>
    <p:sldId id="300" r:id="rId7"/>
    <p:sldId id="299" r:id="rId8"/>
    <p:sldId id="301" r:id="rId9"/>
    <p:sldId id="303" r:id="rId10"/>
    <p:sldId id="304" r:id="rId11"/>
    <p:sldId id="306" r:id="rId12"/>
    <p:sldId id="312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309" r:id="rId23"/>
    <p:sldId id="267" r:id="rId24"/>
    <p:sldId id="268" r:id="rId25"/>
    <p:sldId id="269" r:id="rId26"/>
    <p:sldId id="270" r:id="rId27"/>
    <p:sldId id="313" r:id="rId28"/>
    <p:sldId id="29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1"/>
            <p14:sldId id="298"/>
            <p14:sldId id="310"/>
            <p14:sldId id="300"/>
            <p14:sldId id="299"/>
            <p14:sldId id="301"/>
            <p14:sldId id="303"/>
            <p14:sldId id="304"/>
            <p14:sldId id="306"/>
            <p14:sldId id="31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09"/>
            <p14:sldId id="267"/>
            <p14:sldId id="268"/>
            <p14:sldId id="269"/>
            <p14:sldId id="270"/>
            <p14:sldId id="313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0327" autoAdjust="0"/>
  </p:normalViewPr>
  <p:slideViewPr>
    <p:cSldViewPr snapToGrid="0" snapToObjects="1">
      <p:cViewPr varScale="1">
        <p:scale>
          <a:sx n="77" d="100"/>
          <a:sy n="77" d="100"/>
        </p:scale>
        <p:origin x="114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6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61b7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61b7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5a92b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85a92b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5a92b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5a92b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85a92b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85a92b1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5a92b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5a92b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85a92b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85a92b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5a92b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85a92b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85a92b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85a92b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85a92b1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85a92b1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85a92b1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85a92b1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5a92b1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5a92b1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85a92b1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85a92b1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5a92b1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85a92b1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7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1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85133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502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Foundations of </a:t>
            </a:r>
            <a:br>
              <a:rPr lang="en-US"/>
            </a:br>
            <a:r>
              <a:rPr lang="en-US"/>
              <a:t>Data Science &amp; Analytics</a:t>
            </a:r>
            <a:br>
              <a:rPr lang="en-US"/>
            </a:br>
            <a:r>
              <a:rPr lang="en-US" sz="3200"/>
              <a:t>(DSCI 633)</a:t>
            </a:r>
            <a:endParaRPr lang="en-US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97113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Nidhi Rastogi</a:t>
            </a:r>
          </a:p>
          <a:p>
            <a:pPr marL="0" indent="0" algn="ctr">
              <a:buNone/>
            </a:pPr>
            <a:r>
              <a:rPr lang="en-US" sz="2800" dirty="0"/>
              <a:t>Assistant Professor, GCCIS</a:t>
            </a:r>
          </a:p>
          <a:p>
            <a:pPr marL="0" indent="0" algn="ctr">
              <a:buNone/>
            </a:pPr>
            <a:r>
              <a:rPr lang="en-US" sz="2800" dirty="0"/>
              <a:t>Rochester Institute of Technology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 26,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Where to begin?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Motivating Questions Asked</a:t>
            </a:r>
          </a:p>
          <a:p>
            <a:pPr marL="457200" indent="-457200">
              <a:buAutoNum type="arabicPeriod"/>
            </a:pPr>
            <a:r>
              <a:rPr lang="en-US" dirty="0"/>
              <a:t>Which models should I learn?</a:t>
            </a:r>
          </a:p>
          <a:p>
            <a:pPr marL="457200" indent="-457200">
              <a:buAutoNum type="arabicPeriod"/>
            </a:pPr>
            <a:r>
              <a:rPr lang="en-US" dirty="0"/>
              <a:t>Can I use the data for any task</a:t>
            </a:r>
          </a:p>
          <a:p>
            <a:pPr marL="457200" indent="-457200">
              <a:buAutoNum type="arabicPeriod"/>
            </a:pPr>
            <a:r>
              <a:rPr lang="en-US" dirty="0"/>
              <a:t>Should I start with Machine learning or Deep learning first?</a:t>
            </a:r>
          </a:p>
          <a:p>
            <a:pPr marL="457200" indent="-457200">
              <a:buAutoNum type="arabicPeriod"/>
            </a:pPr>
            <a:r>
              <a:rPr lang="en-US" dirty="0"/>
              <a:t>How to get good at Data Science</a:t>
            </a:r>
          </a:p>
          <a:p>
            <a:pPr marL="457200" indent="-457200">
              <a:buAutoNum type="arabicPeriod"/>
            </a:pPr>
            <a:r>
              <a:rPr lang="en-US" dirty="0"/>
              <a:t>…?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Refresher from last class</a:t>
            </a:r>
            <a:endParaRPr sz="4000" b="1" dirty="0"/>
          </a:p>
        </p:txBody>
      </p:sp>
      <p:pic>
        <p:nvPicPr>
          <p:cNvPr id="4098" name="Picture 2" descr="Machine Learning Algorithms In Layman&amp;#39;s Terms, Part 1 | by Audrey  Lorberfeld | Towards Data Science">
            <a:extLst>
              <a:ext uri="{FF2B5EF4-FFF2-40B4-BE49-F238E27FC236}">
                <a16:creationId xmlns:a16="http://schemas.microsoft.com/office/drawing/2014/main" id="{9097514F-C70B-4B0D-B86B-FC1ED3E0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1244807"/>
            <a:ext cx="7226095" cy="51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D808520-19ED-48D5-851B-6443D222169D}"/>
              </a:ext>
            </a:extLst>
          </p:cNvPr>
          <p:cNvSpPr txBox="1">
            <a:spLocks/>
          </p:cNvSpPr>
          <p:nvPr/>
        </p:nvSpPr>
        <p:spPr>
          <a:xfrm>
            <a:off x="717173" y="3026829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Software Defect Prediction</a:t>
            </a: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C3E305F0-740D-41F4-A98F-12096A4522A8}"/>
              </a:ext>
            </a:extLst>
          </p:cNvPr>
          <p:cNvSpPr txBox="1">
            <a:spLocks/>
          </p:cNvSpPr>
          <p:nvPr/>
        </p:nvSpPr>
        <p:spPr>
          <a:xfrm>
            <a:off x="869573" y="2135618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469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757" y="787004"/>
            <a:ext cx="10155241" cy="1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/>
              <a:t>Task: </a:t>
            </a:r>
            <a:r>
              <a:rPr lang="en" sz="4000" b="1" dirty="0"/>
              <a:t>Given a piece of code, predict whether it has defects or not.</a:t>
            </a:r>
            <a:endParaRPr sz="4000" b="1" dirty="0"/>
          </a:p>
        </p:txBody>
      </p:sp>
      <p:sp>
        <p:nvSpPr>
          <p:cNvPr id="97" name="Google Shape;97;p14"/>
          <p:cNvSpPr/>
          <p:nvPr/>
        </p:nvSpPr>
        <p:spPr>
          <a:xfrm>
            <a:off x="1224805" y="3178011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 dirty="0"/>
              <a:t>int minval(int *A, int n) {</a:t>
            </a:r>
            <a:endParaRPr sz="1800" dirty="0"/>
          </a:p>
          <a:p>
            <a:r>
              <a:rPr lang="en" sz="1800" dirty="0"/>
              <a:t>  int currmin;</a:t>
            </a:r>
            <a:endParaRPr sz="1800" dirty="0"/>
          </a:p>
          <a:p>
            <a:r>
              <a:rPr lang="en" sz="1800" dirty="0"/>
              <a:t>  for (int i=0; i&lt;n; i++)</a:t>
            </a:r>
            <a:endParaRPr sz="1800" dirty="0"/>
          </a:p>
          <a:p>
            <a:r>
              <a:rPr lang="en" sz="1800" dirty="0"/>
              <a:t>    if (A[i] &lt; currmin)</a:t>
            </a:r>
            <a:endParaRPr sz="1800" dirty="0"/>
          </a:p>
          <a:p>
            <a:r>
              <a:rPr lang="en" sz="1800" dirty="0"/>
              <a:t>      currmin = A[i];</a:t>
            </a:r>
            <a:endParaRPr sz="1800" dirty="0"/>
          </a:p>
          <a:p>
            <a:r>
              <a:rPr lang="en" sz="1800" dirty="0"/>
              <a:t>  return currmin;</a:t>
            </a:r>
            <a:endParaRPr sz="1800" dirty="0"/>
          </a:p>
          <a:p>
            <a:r>
              <a:rPr lang="en" sz="1800" dirty="0"/>
              <a:t>}</a:t>
            </a:r>
            <a:endParaRPr sz="1800" dirty="0"/>
          </a:p>
          <a:p>
            <a:endParaRPr sz="1800" dirty="0"/>
          </a:p>
        </p:txBody>
      </p:sp>
      <p:sp>
        <p:nvSpPr>
          <p:cNvPr id="98" name="Google Shape;98;p14"/>
          <p:cNvSpPr/>
          <p:nvPr/>
        </p:nvSpPr>
        <p:spPr>
          <a:xfrm>
            <a:off x="5168172" y="3557678"/>
            <a:ext cx="2706400" cy="16044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/>
              <a:t>Model</a:t>
            </a:r>
            <a:endParaRPr sz="3200" b="1"/>
          </a:p>
        </p:txBody>
      </p:sp>
      <p:cxnSp>
        <p:nvCxnSpPr>
          <p:cNvPr id="99" name="Google Shape;99;p14"/>
          <p:cNvCxnSpPr>
            <a:endCxn id="98" idx="2"/>
          </p:cNvCxnSpPr>
          <p:nvPr/>
        </p:nvCxnSpPr>
        <p:spPr>
          <a:xfrm>
            <a:off x="4151772" y="4359878"/>
            <a:ext cx="10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8" idx="6"/>
            <a:endCxn id="101" idx="1"/>
          </p:cNvCxnSpPr>
          <p:nvPr/>
        </p:nvCxnSpPr>
        <p:spPr>
          <a:xfrm>
            <a:off x="7874572" y="4359878"/>
            <a:ext cx="113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9013539" y="4041478"/>
            <a:ext cx="22412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Bug?</a:t>
            </a:r>
            <a:endParaRPr sz="3200"/>
          </a:p>
        </p:txBody>
      </p:sp>
      <p:sp>
        <p:nvSpPr>
          <p:cNvPr id="102" name="Google Shape;102;p14"/>
          <p:cNvSpPr txBox="1"/>
          <p:nvPr/>
        </p:nvSpPr>
        <p:spPr>
          <a:xfrm>
            <a:off x="5004139" y="2333011"/>
            <a:ext cx="65220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>
                <a:solidFill>
                  <a:srgbClr val="E46102"/>
                </a:solidFill>
              </a:rPr>
              <a:t>Binary Classification</a:t>
            </a:r>
            <a:endParaRPr sz="48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685495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Data Availability</a:t>
            </a:r>
            <a:endParaRPr sz="4000" b="1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697560" y="2074667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10 different software projects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Each has 5 releases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Each release has around 100 code modules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All code modules are labeled as buggy or non-buggy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Around 20% code modules have bugs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5700267" y="802974"/>
            <a:ext cx="64172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rgbClr val="E46102"/>
                </a:solidFill>
              </a:rPr>
              <a:t>Supervised Learning</a:t>
            </a:r>
            <a:endParaRPr sz="36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Task Specification</a:t>
            </a:r>
            <a:endParaRPr sz="4000"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1330913" y="2148659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Within-project prediction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For project i, given past releases as training data, predict code modules in current release.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Cross-project prediction</a:t>
            </a:r>
            <a:endParaRPr sz="3200" dirty="0">
              <a:solidFill>
                <a:schemeClr val="dk1"/>
              </a:solidFill>
            </a:endParaRP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For project i, given other projects as training data, predict defect code modules in project i.</a:t>
            </a:r>
            <a:endParaRPr dirty="0">
              <a:solidFill>
                <a:schemeClr val="dk1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11101"/>
            <a:ext cx="10972801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74258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Within-Project Prediction</a:t>
            </a:r>
            <a:endParaRPr sz="4000" b="1" dirty="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</a:t>
              </a:r>
              <a:endParaRPr sz="1600">
                <a:solidFill>
                  <a:srgbClr val="D95E00"/>
                </a:solidFill>
              </a:endParaRPr>
            </a:p>
            <a:p>
              <a:r>
                <a:rPr lang="en" sz="1600">
                  <a:solidFill>
                    <a:srgbClr val="D95E00"/>
                  </a:solidFill>
                </a:rPr>
                <a:t>m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1 to m-1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Release j &lt; i</a:t>
              </a:r>
              <a:endParaRPr sz="1600" dirty="0">
                <a:solidFill>
                  <a:srgbClr val="D95E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" y="1611101"/>
            <a:ext cx="11060598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Cross-Project Prediction</a:t>
            </a:r>
            <a:endParaRPr sz="4000" b="1"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k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Other Projects</a:t>
              </a:r>
              <a:endParaRPr sz="1600" dirty="0">
                <a:solidFill>
                  <a:srgbClr val="D95E00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Other Projects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Evaluation</a:t>
            </a:r>
            <a:endParaRPr sz="4000"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1937200" y="2277867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Precision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Recall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F1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AUC</a:t>
            </a:r>
            <a:endParaRPr sz="3200" dirty="0"/>
          </a:p>
          <a:p>
            <a:pPr marL="609585"/>
            <a:endParaRPr sz="3200" dirty="0"/>
          </a:p>
          <a:p>
            <a:r>
              <a:rPr lang="en" sz="3200" dirty="0"/>
              <a:t>	</a:t>
            </a:r>
            <a:r>
              <a:rPr lang="en" sz="3200" dirty="0">
                <a:solidFill>
                  <a:srgbClr val="D95E00"/>
                </a:solidFill>
              </a:rPr>
              <a:t>For the buggy class!!!</a:t>
            </a:r>
            <a:endParaRPr sz="3200" dirty="0">
              <a:solidFill>
                <a:srgbClr val="D95E00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1" name="Google Shape;151;p20"/>
          <p:cNvSpPr txBox="1"/>
          <p:nvPr/>
        </p:nvSpPr>
        <p:spPr>
          <a:xfrm>
            <a:off x="1937199" y="2277867"/>
            <a:ext cx="9482861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Very domain-specific</a:t>
            </a:r>
            <a:endParaRPr sz="3200"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Best way to start: 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Understand baseline approaches</a:t>
            </a:r>
          </a:p>
          <a:p>
            <a:pPr marL="1219170" lvl="1" indent="-507987">
              <a:buSzPts val="2400"/>
              <a:buChar char="○"/>
            </a:pPr>
            <a:r>
              <a:rPr lang="en-US" sz="3200" dirty="0"/>
              <a:t>R</a:t>
            </a:r>
            <a:r>
              <a:rPr lang="en" sz="3200" dirty="0"/>
              <a:t>eview </a:t>
            </a:r>
            <a:r>
              <a:rPr lang="en-US" sz="3200" dirty="0"/>
              <a:t>existing models (</a:t>
            </a:r>
            <a:r>
              <a:rPr lang="en-US" sz="3200" dirty="0" err="1"/>
              <a:t>github</a:t>
            </a:r>
            <a:r>
              <a:rPr lang="en-US" sz="3200" dirty="0"/>
              <a:t>, Kaggle, …)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check how other researchers featurize the code modules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Course Updates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All lectures will be recorded, both in-person and zoom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TA – </a:t>
            </a:r>
            <a:r>
              <a:rPr lang="en-US" dirty="0" err="1"/>
              <a:t>Rigved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, GitHub- </a:t>
            </a:r>
            <a:r>
              <a:rPr lang="en-US" dirty="0" err="1"/>
              <a:t>rigved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1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Note about Class participation: At end of each class, pop-up quiz (except today)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This week is to familiarize ourselves with the course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Etiquette Slide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1937200" y="2108899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Software metrics: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E.g. lines of code, number of inputs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Only has abstract information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Can use tools to extract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Low dimensionality (10 - 20)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Text mining features: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Treat codes as natural language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High dimensionality (thousands to millions)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Software Metrics</a:t>
            </a:r>
            <a:endParaRPr sz="4000" b="1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992307625"/>
              </p:ext>
            </p:extLst>
          </p:nvPr>
        </p:nvGraphicFramePr>
        <p:xfrm>
          <a:off x="472933" y="2136900"/>
          <a:ext cx="11245964" cy="327490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b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wmc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dit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cbo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lcom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org.apache.lucene.analysis.WhitespaceAnalyzer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org.apache.lucene.search.QueryTermVector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278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org.apache.lucene.analysis.PorterStemmer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2800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5801033" y="614556"/>
            <a:ext cx="6309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columns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Text Mining Features</a:t>
            </a:r>
            <a:endParaRPr sz="4000" b="1" dirty="0"/>
          </a:p>
        </p:txBody>
      </p:sp>
      <p:sp>
        <p:nvSpPr>
          <p:cNvPr id="170" name="Google Shape;170;p23"/>
          <p:cNvSpPr/>
          <p:nvPr/>
        </p:nvSpPr>
        <p:spPr>
          <a:xfrm>
            <a:off x="1248700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int minval(int *A, int n) {</a:t>
            </a:r>
            <a:endParaRPr sz="1800"/>
          </a:p>
          <a:p>
            <a:r>
              <a:rPr lang="en" sz="1800"/>
              <a:t>  int currmin;</a:t>
            </a:r>
            <a:endParaRPr sz="1800"/>
          </a:p>
          <a:p>
            <a:r>
              <a:rPr lang="en" sz="1800"/>
              <a:t>  for (int i=0; i&lt;n; i++)</a:t>
            </a:r>
            <a:endParaRPr sz="1800"/>
          </a:p>
          <a:p>
            <a:r>
              <a:rPr lang="en" sz="1800"/>
              <a:t>    if (A[i] &lt; currmin)</a:t>
            </a:r>
            <a:endParaRPr sz="1800"/>
          </a:p>
          <a:p>
            <a:r>
              <a:rPr lang="en" sz="1800"/>
              <a:t>      currmin = A[i];</a:t>
            </a:r>
            <a:endParaRPr sz="1800"/>
          </a:p>
          <a:p>
            <a:r>
              <a:rPr lang="en" sz="1800"/>
              <a:t>  return currmin;</a:t>
            </a:r>
            <a:endParaRPr sz="1800"/>
          </a:p>
          <a:p>
            <a:r>
              <a:rPr lang="en" sz="1800"/>
              <a:t>}</a:t>
            </a:r>
            <a:endParaRPr sz="1800"/>
          </a:p>
          <a:p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6551567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int minval int a int n int currmin for int i 0 i n i if a i currmin currmin a i return currmin</a:t>
            </a:r>
            <a:endParaRPr sz="2000" dirty="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1270000" y="4740000"/>
          <a:ext cx="8164167" cy="1219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minval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currmin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for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if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3" name="Google Shape;173;p23"/>
          <p:cNvCxnSpPr>
            <a:stCxn id="170" idx="3"/>
            <a:endCxn id="171" idx="1"/>
          </p:cNvCxnSpPr>
          <p:nvPr/>
        </p:nvCxnSpPr>
        <p:spPr>
          <a:xfrm>
            <a:off x="4175500" y="3189733"/>
            <a:ext cx="237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23"/>
          <p:cNvCxnSpPr>
            <a:stCxn id="171" idx="3"/>
          </p:cNvCxnSpPr>
          <p:nvPr/>
        </p:nvCxnSpPr>
        <p:spPr>
          <a:xfrm>
            <a:off x="9478367" y="3189733"/>
            <a:ext cx="1140400" cy="21852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9438833" y="5342200"/>
            <a:ext cx="118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552333" y="2277800"/>
            <a:ext cx="16224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Tokenize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9950267" y="2136600"/>
            <a:ext cx="19304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Term Frequency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13833" y="758433"/>
            <a:ext cx="5391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rows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84" name="Google Shape;184;p24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Data Balancing: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Target is minority 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Data Balancing is critical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Dimensionality Reduction?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-US" dirty="0"/>
              <a:t>Principal Component Analysis (PCA) 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Linear Discriminant Analysis (LDA)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</a:t>
            </a:r>
            <a:endParaRPr sz="4000" b="1" dirty="0"/>
          </a:p>
        </p:txBody>
      </p:sp>
      <p:sp>
        <p:nvSpPr>
          <p:cNvPr id="190" name="Google Shape;190;p25"/>
          <p:cNvSpPr txBox="1"/>
          <p:nvPr/>
        </p:nvSpPr>
        <p:spPr>
          <a:xfrm>
            <a:off x="1937200" y="2474467"/>
            <a:ext cx="79112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Linear SVM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Multinomial Naive Bayes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Random Forest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Decision Tree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9910763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 / Parameter Selection</a:t>
            </a:r>
            <a:endParaRPr sz="4000" b="1" dirty="0"/>
          </a:p>
        </p:txBody>
      </p:sp>
      <p:sp>
        <p:nvSpPr>
          <p:cNvPr id="196" name="Google Shape;196;p26"/>
          <p:cNvSpPr txBox="1"/>
          <p:nvPr/>
        </p:nvSpPr>
        <p:spPr>
          <a:xfrm>
            <a:off x="1937200" y="2474467"/>
            <a:ext cx="96648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Tuning: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Evolutionary algorithms (GA, SA, DE, ...)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Grid search / Random search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Surrogate models (Bayesian Optimization)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Testing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937200" y="2474467"/>
            <a:ext cx="8439252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Collect performance metrics on test data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Discuss with customer to check whether the results satisfy the requirements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Make improvements based on customer feedback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827867" y="2096780"/>
            <a:ext cx="8906391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dirty="0"/>
              <a:t>All assignments will be shared on Thursdays Due at 7:59am before next Tuesday class</a:t>
            </a:r>
          </a:p>
          <a:p>
            <a:pPr marL="609585" indent="-507987">
              <a:buSzPts val="2400"/>
              <a:buChar char="●"/>
            </a:pPr>
            <a:r>
              <a:rPr lang="en-US" sz="3200" dirty="0"/>
              <a:t>If you have any issues, report on course slack channel before Friday, 5:00pm</a:t>
            </a:r>
          </a:p>
          <a:p>
            <a:pPr marL="1219170" lvl="1" indent="-507987">
              <a:buSzPts val="2400"/>
              <a:buFontTx/>
              <a:buChar char="●"/>
            </a:pPr>
            <a:r>
              <a:rPr lang="en-US" b="1" dirty="0"/>
              <a:t>#dsci-633-2211</a:t>
            </a:r>
            <a:endParaRPr lang="en-US" sz="3200" dirty="0"/>
          </a:p>
          <a:p>
            <a:pPr marL="609585" indent="-507987">
              <a:buSzPts val="2400"/>
              <a:buChar char="●"/>
            </a:pPr>
            <a:r>
              <a:rPr lang="en-US" sz="3200" dirty="0"/>
              <a:t>Do NOT send me individual emails, Please!</a:t>
            </a:r>
          </a:p>
          <a:p>
            <a:pPr marL="609585" indent="-507987">
              <a:buSzPts val="24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02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Next Lecture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DDC6CA74-D2BD-4D00-B41D-53EB895D318E}"/>
              </a:ext>
            </a:extLst>
          </p:cNvPr>
          <p:cNvSpPr txBox="1">
            <a:spLocks/>
          </p:cNvSpPr>
          <p:nvPr/>
        </p:nvSpPr>
        <p:spPr>
          <a:xfrm>
            <a:off x="717173" y="2699314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Naïve Bayes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36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Class Etiquettes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2800" dirty="0"/>
              <a:t>Please raise your hands if you have questions anytime during the class</a:t>
            </a:r>
          </a:p>
          <a:p>
            <a:pPr marL="1219170" lvl="1" indent="-507987">
              <a:buSzPts val="2400"/>
              <a:buChar char="●"/>
            </a:pPr>
            <a:r>
              <a:rPr lang="en-US" sz="2800" dirty="0"/>
              <a:t>This applies during zoom classes as well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Do not interrupt others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No question is pointless, it’s a learning opportunity for you and your peers</a:t>
            </a:r>
          </a:p>
          <a:p>
            <a:pPr marL="101598">
              <a:buSzPts val="2400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8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Lecture Objectives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Understand</a:t>
            </a:r>
            <a:r>
              <a:rPr lang="en-US" sz="2800" dirty="0"/>
              <a:t> trends and skills required for Data Scientist Jobs</a:t>
            </a:r>
          </a:p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Review</a:t>
            </a:r>
            <a:r>
              <a:rPr lang="en-US" sz="2800" dirty="0"/>
              <a:t> one use case, end-to-end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/>
              <a:t>Data Science vs. Machine Learning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At its core, data science is a field of study that aims to use a scientific approach to extract meaning and insights from data.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is “a combination of </a:t>
            </a:r>
            <a:r>
              <a:rPr lang="en-US" u="sng" dirty="0"/>
              <a:t>information technology, modeling, and business management</a:t>
            </a:r>
            <a:r>
              <a:rPr lang="en-US" dirty="0"/>
              <a:t>” - Dr. Thomas Miller, Northwestern University</a:t>
            </a:r>
          </a:p>
          <a:p>
            <a:endParaRPr lang="en-US" dirty="0"/>
          </a:p>
          <a:p>
            <a:r>
              <a:rPr lang="en-US" dirty="0"/>
              <a:t>Machine learning, on the other hand, refers to a</a:t>
            </a:r>
            <a:r>
              <a:rPr lang="en-US" u="sng" dirty="0"/>
              <a:t> group of techniques</a:t>
            </a:r>
            <a:r>
              <a:rPr lang="en-US" dirty="0"/>
              <a:t> used by data scientists that allow computers to learn from data.</a:t>
            </a:r>
          </a:p>
          <a:p>
            <a:pPr marL="457200" indent="-457200">
              <a:buAutoNum type="arabicPeriod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A7332-4385-4BAB-8B42-AA63D88865C6}"/>
              </a:ext>
            </a:extLst>
          </p:cNvPr>
          <p:cNvSpPr txBox="1"/>
          <p:nvPr/>
        </p:nvSpPr>
        <p:spPr>
          <a:xfrm>
            <a:off x="645763" y="5685183"/>
            <a:ext cx="1110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*https://www.mastersindatascience.org/learning/data-science-vs-machine-learning/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077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Overview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18152"/>
            <a:ext cx="11226528" cy="48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Discuss five exciting applications of Data Science</a:t>
            </a:r>
          </a:p>
          <a:p>
            <a:pPr marL="1219170" lvl="1" indent="-507987">
              <a:buSzPts val="2400"/>
              <a:buChar char="●"/>
            </a:pPr>
            <a:r>
              <a:rPr lang="en-US" dirty="0"/>
              <a:t>What qualifies as DS applications?</a:t>
            </a:r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6" name="Picture 4" descr="Data Science Applications">
            <a:extLst>
              <a:ext uri="{FF2B5EF4-FFF2-40B4-BE49-F238E27FC236}">
                <a16:creationId xmlns:a16="http://schemas.microsoft.com/office/drawing/2014/main" id="{67871175-25F2-47E0-989D-DE8952925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"/>
          <a:stretch/>
        </p:blipFill>
        <p:spPr bwMode="auto">
          <a:xfrm>
            <a:off x="2402854" y="2222227"/>
            <a:ext cx="7386292" cy="35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Data Scientist Jobs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Steady increase in demand as observed on Google Trends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Worldwide interest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2011-2021</a:t>
            </a:r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47877-1345-4157-84A6-F5A33C51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77" y="1982403"/>
            <a:ext cx="6975954" cy="2031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BEB3A-2E07-4511-9502-2BE28246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2" y="4014060"/>
            <a:ext cx="7578343" cy="2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Skills required for Data Scientist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pic>
        <p:nvPicPr>
          <p:cNvPr id="1026" name="Picture 2" descr="https://miro.medium.com/max/2000/1*yqXnS_cFA4jqCosJYkOkeg.png">
            <a:extLst>
              <a:ext uri="{FF2B5EF4-FFF2-40B4-BE49-F238E27FC236}">
                <a16:creationId xmlns:a16="http://schemas.microsoft.com/office/drawing/2014/main" id="{030028AE-D94A-4A5B-98AA-C653E503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14" y="3225845"/>
            <a:ext cx="6568757" cy="28883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2762E-3EC0-4BC7-8410-8D8ED185A5A3}"/>
              </a:ext>
            </a:extLst>
          </p:cNvPr>
          <p:cNvSpPr txBox="1"/>
          <p:nvPr/>
        </p:nvSpPr>
        <p:spPr>
          <a:xfrm flipH="1">
            <a:off x="5266782" y="6114197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Terence Shin, towardsdatascience.com</a:t>
            </a:r>
          </a:p>
        </p:txBody>
      </p:sp>
      <p:pic>
        <p:nvPicPr>
          <p:cNvPr id="1028" name="Picture 4" descr="Data Science Skills - Udacity - Matrix">
            <a:extLst>
              <a:ext uri="{FF2B5EF4-FFF2-40B4-BE49-F238E27FC236}">
                <a16:creationId xmlns:a16="http://schemas.microsoft.com/office/drawing/2014/main" id="{A0732111-C11D-4993-A3E4-E7D057ED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0" y="1564379"/>
            <a:ext cx="4299452" cy="35000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72D1B-4D94-4D61-8C2B-5B8B475AB54B}"/>
              </a:ext>
            </a:extLst>
          </p:cNvPr>
          <p:cNvSpPr txBox="1"/>
          <p:nvPr/>
        </p:nvSpPr>
        <p:spPr>
          <a:xfrm flipH="1">
            <a:off x="872029" y="5115074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udacity.com</a:t>
            </a:r>
          </a:p>
        </p:txBody>
      </p:sp>
    </p:spTree>
    <p:extLst>
      <p:ext uri="{BB962C8B-B14F-4D97-AF65-F5344CB8AC3E}">
        <p14:creationId xmlns:p14="http://schemas.microsoft.com/office/powerpoint/2010/main" val="3329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Landing the Data Scientist job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272690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Take DSCI-633 at RIT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Ask questions in class, work on assignments and projects sincerely</a:t>
            </a:r>
          </a:p>
          <a:p>
            <a:pPr marL="457200" indent="-457200">
              <a:buAutoNum type="arabicPeriod"/>
            </a:pPr>
            <a:r>
              <a:rPr lang="en-US" dirty="0"/>
              <a:t>Keep other skills sharp – see previous slide for a list of necessary skills</a:t>
            </a:r>
          </a:p>
          <a:p>
            <a:pPr marL="457200" indent="-457200">
              <a:buAutoNum type="arabicPeriod"/>
            </a:pPr>
            <a:r>
              <a:rPr lang="en-US" dirty="0"/>
              <a:t>Best way is to work on projects, participate in competitions (Kaggle, ..), work with other faculty members in the coming semesters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Define a clear target role and work towards it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Companies, industry, skillsets needed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Look for job requirements for those roles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Work on projects that minimize the existing gap</a:t>
            </a:r>
          </a:p>
          <a:p>
            <a:pPr marL="457200" indent="-457200">
              <a:buAutoNum type="arabicPeriod"/>
            </a:pPr>
            <a:r>
              <a:rPr lang="en-US" dirty="0"/>
              <a:t>Work on your online presence – LinkedIn</a:t>
            </a:r>
          </a:p>
          <a:p>
            <a:pPr marL="457200" indent="-457200">
              <a:buAutoNum type="arabicPeriod"/>
            </a:pPr>
            <a:r>
              <a:rPr lang="en-US" dirty="0"/>
              <a:t>Rookie mistake – doing too many things at the same time, gain </a:t>
            </a:r>
            <a:r>
              <a:rPr lang="en-US" dirty="0" err="1"/>
              <a:t>suffient</a:t>
            </a:r>
            <a:r>
              <a:rPr lang="en-US" dirty="0"/>
              <a:t> expertise in one and build on top of it.</a:t>
            </a:r>
          </a:p>
          <a:p>
            <a:pPr marL="457200" indent="-457200">
              <a:buAutoNum type="arabicPeriod"/>
            </a:pPr>
            <a:r>
              <a:rPr lang="en-US" dirty="0"/>
              <a:t>Anything else?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dirty="0"/>
          </a:p>
        </p:txBody>
      </p:sp>
      <p:pic>
        <p:nvPicPr>
          <p:cNvPr id="2052" name="Picture 4" descr="File:Thumbs-up-icon.svg - Wikipedia">
            <a:extLst>
              <a:ext uri="{FF2B5EF4-FFF2-40B4-BE49-F238E27FC236}">
                <a16:creationId xmlns:a16="http://schemas.microsoft.com/office/drawing/2014/main" id="{471FACDF-6DD2-4127-9B42-368B0ADE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4" y="1327325"/>
            <a:ext cx="360577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808</TotalTime>
  <Words>994</Words>
  <Application>Microsoft Office PowerPoint</Application>
  <PresentationFormat>Widescreen</PresentationFormat>
  <Paragraphs>229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Roboto</vt:lpstr>
      <vt:lpstr>System Font Regular</vt:lpstr>
      <vt:lpstr>Wingdings</vt:lpstr>
      <vt:lpstr>RIT</vt:lpstr>
      <vt:lpstr>PowerPoint Presentation</vt:lpstr>
      <vt:lpstr>PowerPoint Presentation</vt:lpstr>
      <vt:lpstr>Class Etiquettes</vt:lpstr>
      <vt:lpstr>Lecture Objectives</vt:lpstr>
      <vt:lpstr>Data Science vs. Machine Learning</vt:lpstr>
      <vt:lpstr>Overview</vt:lpstr>
      <vt:lpstr>Data Scientist Jobs</vt:lpstr>
      <vt:lpstr>Skills required for Data Scientist</vt:lpstr>
      <vt:lpstr>Landing the Data Scientist job</vt:lpstr>
      <vt:lpstr>Where to begin?</vt:lpstr>
      <vt:lpstr>Refresher from last class</vt:lpstr>
      <vt:lpstr>PowerPoint Presentation</vt:lpstr>
      <vt:lpstr>PowerPoint Presentation</vt:lpstr>
      <vt:lpstr>Data Availability</vt:lpstr>
      <vt:lpstr>Task Specification</vt:lpstr>
      <vt:lpstr>Within-Project Prediction</vt:lpstr>
      <vt:lpstr>Cross-Project Prediction</vt:lpstr>
      <vt:lpstr>Evaluation</vt:lpstr>
      <vt:lpstr>Preprocessing</vt:lpstr>
      <vt:lpstr>Preprocessing</vt:lpstr>
      <vt:lpstr>Software Metrics</vt:lpstr>
      <vt:lpstr>Text Mining Features</vt:lpstr>
      <vt:lpstr>Preprocessing</vt:lpstr>
      <vt:lpstr>Model</vt:lpstr>
      <vt:lpstr>Model / Parameter Selection</vt:lpstr>
      <vt:lpstr>Testing</vt:lpstr>
      <vt:lpstr>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105</cp:revision>
  <cp:lastPrinted>2018-04-25T02:50:23Z</cp:lastPrinted>
  <dcterms:created xsi:type="dcterms:W3CDTF">2021-08-24T04:52:52Z</dcterms:created>
  <dcterms:modified xsi:type="dcterms:W3CDTF">2021-08-26T11:58:23Z</dcterms:modified>
</cp:coreProperties>
</file>