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3"/>
    <p:restoredTop sz="94658"/>
  </p:normalViewPr>
  <p:slideViewPr>
    <p:cSldViewPr snapToGrid="0">
      <p:cViewPr varScale="1">
        <p:scale>
          <a:sx n="120" d="100"/>
          <a:sy n="120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7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9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1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4DF8F8-F3C6-BE42-8D34-B1ED5FCD01C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827F10-AB03-3946-A116-26A641641C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9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F61B0-94B9-DAC9-0D31-FC5C38A4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454" y="640080"/>
            <a:ext cx="4208656" cy="303485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Data analysis of Jenson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19FF-703A-7FBA-0A7A-C3A5902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099" y="3849539"/>
            <a:ext cx="4204012" cy="235941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Milestone 2 Project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SQL</a:t>
            </a:r>
          </a:p>
        </p:txBody>
      </p:sp>
      <p:pic>
        <p:nvPicPr>
          <p:cNvPr id="1026" name="Picture 2" descr="Buying From Jenson USA - Get Answers Before Buying!">
            <a:extLst>
              <a:ext uri="{FF2B5EF4-FFF2-40B4-BE49-F238E27FC236}">
                <a16:creationId xmlns:a16="http://schemas.microsoft.com/office/drawing/2014/main" id="{70544BF9-28DE-09F5-25CB-FC2A1960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931311"/>
            <a:ext cx="5459470" cy="9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6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8205-E00C-4C3D-54D3-F4D039B0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8B35-EDDD-A265-C826-C962B0DC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1828800"/>
            <a:ext cx="5332430" cy="4480560"/>
          </a:xfrm>
        </p:spPr>
        <p:txBody>
          <a:bodyPr>
            <a:normAutofit fontScale="25000" lnSpcReduction="20000"/>
          </a:bodyPr>
          <a:lstStyle/>
          <a:p>
            <a:r>
              <a:rPr lang="en-US" sz="5200" dirty="0"/>
              <a:t>Find the top 3 most sold products in terms of quantity.</a:t>
            </a:r>
          </a:p>
          <a:p>
            <a:r>
              <a:rPr lang="en-US" sz="5200" dirty="0">
                <a:solidFill>
                  <a:schemeClr val="accent1"/>
                </a:solidFill>
              </a:rPr>
              <a:t>WITH</a:t>
            </a:r>
            <a:r>
              <a:rPr lang="en-US" sz="5200" dirty="0"/>
              <a:t> </a:t>
            </a:r>
            <a:r>
              <a:rPr lang="en-US" sz="5200" dirty="0" err="1"/>
              <a:t>cte</a:t>
            </a:r>
            <a:r>
              <a:rPr lang="en-US" sz="5200" dirty="0"/>
              <a:t> </a:t>
            </a:r>
            <a:r>
              <a:rPr lang="en-US" sz="5200" dirty="0">
                <a:solidFill>
                  <a:schemeClr val="accent1"/>
                </a:solidFill>
              </a:rPr>
              <a:t>AS</a:t>
            </a:r>
            <a:r>
              <a:rPr lang="en-US" sz="5200" dirty="0"/>
              <a:t> (</a:t>
            </a:r>
          </a:p>
          <a:p>
            <a:r>
              <a:rPr lang="en-US" sz="5200" dirty="0"/>
              <a:t>    </a:t>
            </a:r>
            <a:r>
              <a:rPr lang="en-US" sz="52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5200" dirty="0"/>
              <a:t>        </a:t>
            </a:r>
            <a:r>
              <a:rPr lang="en-US" sz="5200" dirty="0" err="1"/>
              <a:t>oi.product_id</a:t>
            </a:r>
            <a:r>
              <a:rPr lang="en-US" sz="5200" dirty="0"/>
              <a:t> </a:t>
            </a:r>
            <a:r>
              <a:rPr lang="en-US" sz="5200" dirty="0">
                <a:solidFill>
                  <a:schemeClr val="accent1"/>
                </a:solidFill>
              </a:rPr>
              <a:t>AS</a:t>
            </a:r>
            <a:r>
              <a:rPr lang="en-US" sz="5200" dirty="0"/>
              <a:t> </a:t>
            </a:r>
            <a:r>
              <a:rPr lang="en-US" sz="5200" dirty="0" err="1"/>
              <a:t>product_id</a:t>
            </a:r>
            <a:r>
              <a:rPr lang="en-US" sz="5200" dirty="0"/>
              <a:t>, </a:t>
            </a:r>
          </a:p>
          <a:p>
            <a:r>
              <a:rPr lang="en-US" sz="5200" dirty="0"/>
              <a:t>        </a:t>
            </a:r>
            <a:r>
              <a:rPr lang="en-US" sz="5200" dirty="0" err="1"/>
              <a:t>p.product_name</a:t>
            </a:r>
            <a:r>
              <a:rPr lang="en-US" sz="5200" dirty="0"/>
              <a:t> </a:t>
            </a:r>
            <a:r>
              <a:rPr lang="en-US" sz="5200" dirty="0">
                <a:solidFill>
                  <a:schemeClr val="accent1"/>
                </a:solidFill>
              </a:rPr>
              <a:t>AS</a:t>
            </a:r>
            <a:r>
              <a:rPr lang="en-US" sz="5200" dirty="0"/>
              <a:t> </a:t>
            </a:r>
            <a:r>
              <a:rPr lang="en-US" sz="5200" dirty="0" err="1"/>
              <a:t>product_name</a:t>
            </a:r>
            <a:r>
              <a:rPr lang="en-US" sz="5200" dirty="0"/>
              <a:t>, </a:t>
            </a:r>
          </a:p>
          <a:p>
            <a:r>
              <a:rPr lang="en-US" sz="5200" dirty="0"/>
              <a:t>        SUM(</a:t>
            </a:r>
            <a:r>
              <a:rPr lang="en-US" sz="5200" dirty="0" err="1"/>
              <a:t>oi.quantity</a:t>
            </a:r>
            <a:r>
              <a:rPr lang="en-US" sz="5200" dirty="0"/>
              <a:t>) </a:t>
            </a:r>
            <a:r>
              <a:rPr lang="en-US" sz="5200" dirty="0">
                <a:solidFill>
                  <a:schemeClr val="accent1"/>
                </a:solidFill>
              </a:rPr>
              <a:t>AS</a:t>
            </a:r>
            <a:r>
              <a:rPr lang="en-US" sz="5200" dirty="0"/>
              <a:t> </a:t>
            </a:r>
            <a:r>
              <a:rPr lang="en-US" sz="5200" dirty="0" err="1"/>
              <a:t>total_quantity</a:t>
            </a:r>
            <a:r>
              <a:rPr lang="en-US" sz="5200" dirty="0"/>
              <a:t> </a:t>
            </a:r>
          </a:p>
          <a:p>
            <a:r>
              <a:rPr lang="en-US" sz="5200" dirty="0"/>
              <a:t>    </a:t>
            </a:r>
            <a:r>
              <a:rPr lang="en-US" sz="5200" dirty="0">
                <a:solidFill>
                  <a:schemeClr val="accent1"/>
                </a:solidFill>
              </a:rPr>
              <a:t>FROM </a:t>
            </a:r>
          </a:p>
          <a:p>
            <a:r>
              <a:rPr lang="en-US" sz="5200" dirty="0"/>
              <a:t>        products p </a:t>
            </a:r>
          </a:p>
          <a:p>
            <a:r>
              <a:rPr lang="en-US" sz="5200" dirty="0"/>
              <a:t>    </a:t>
            </a:r>
            <a:r>
              <a:rPr lang="en-US" sz="5200" dirty="0">
                <a:solidFill>
                  <a:schemeClr val="accent1"/>
                </a:solidFill>
              </a:rPr>
              <a:t>JOIN</a:t>
            </a:r>
            <a:r>
              <a:rPr lang="en-US" sz="5200" dirty="0"/>
              <a:t> </a:t>
            </a:r>
          </a:p>
          <a:p>
            <a:r>
              <a:rPr lang="en-US" sz="5200" dirty="0"/>
              <a:t>        </a:t>
            </a:r>
            <a:r>
              <a:rPr lang="en-US" sz="5200" dirty="0" err="1"/>
              <a:t>order_items</a:t>
            </a:r>
            <a:r>
              <a:rPr lang="en-US" sz="5200" dirty="0"/>
              <a:t> oi </a:t>
            </a:r>
          </a:p>
          <a:p>
            <a:r>
              <a:rPr lang="en-US" sz="5200" dirty="0"/>
              <a:t>        </a:t>
            </a:r>
            <a:r>
              <a:rPr lang="en-US" sz="5200" dirty="0">
                <a:solidFill>
                  <a:schemeClr val="accent1"/>
                </a:solidFill>
              </a:rPr>
              <a:t>ON </a:t>
            </a:r>
            <a:r>
              <a:rPr lang="en-US" sz="5200" dirty="0" err="1"/>
              <a:t>p.product_id</a:t>
            </a:r>
            <a:r>
              <a:rPr lang="en-US" sz="5200" dirty="0"/>
              <a:t> = </a:t>
            </a:r>
            <a:r>
              <a:rPr lang="en-US" sz="5200" dirty="0" err="1"/>
              <a:t>oi.product_id</a:t>
            </a:r>
            <a:r>
              <a:rPr lang="en-US" sz="5200" dirty="0"/>
              <a:t> </a:t>
            </a:r>
          </a:p>
          <a:p>
            <a:r>
              <a:rPr lang="en-US" sz="5200" dirty="0">
                <a:solidFill>
                  <a:schemeClr val="accent1"/>
                </a:solidFill>
              </a:rPr>
              <a:t>    GROUP BY </a:t>
            </a:r>
          </a:p>
          <a:p>
            <a:r>
              <a:rPr lang="en-US" sz="5200" dirty="0"/>
              <a:t>        </a:t>
            </a:r>
            <a:r>
              <a:rPr lang="en-US" sz="5200" dirty="0" err="1"/>
              <a:t>product_id</a:t>
            </a:r>
            <a:r>
              <a:rPr lang="en-US" sz="5200" dirty="0"/>
              <a:t>, </a:t>
            </a:r>
          </a:p>
          <a:p>
            <a:r>
              <a:rPr lang="en-US" sz="5200" dirty="0"/>
              <a:t>        </a:t>
            </a:r>
            <a:r>
              <a:rPr lang="en-US" sz="5200" dirty="0" err="1"/>
              <a:t>product_name</a:t>
            </a:r>
            <a:r>
              <a:rPr lang="en-US" sz="5200" dirty="0"/>
              <a:t>), </a:t>
            </a:r>
          </a:p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217DF-5DEC-BAD5-38B6-4C97CA337DAF}"/>
              </a:ext>
            </a:extLst>
          </p:cNvPr>
          <p:cNvSpPr txBox="1">
            <a:spLocks/>
          </p:cNvSpPr>
          <p:nvPr/>
        </p:nvSpPr>
        <p:spPr>
          <a:xfrm>
            <a:off x="4394729" y="2249424"/>
            <a:ext cx="3259836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 </a:t>
            </a:r>
            <a:r>
              <a:rPr lang="en-US" sz="1400" dirty="0"/>
              <a:t>cte_2 </a:t>
            </a:r>
            <a:r>
              <a:rPr lang="en-US" sz="1400" dirty="0">
                <a:solidFill>
                  <a:schemeClr val="accent1"/>
                </a:solidFill>
              </a:rPr>
              <a:t>AS</a:t>
            </a:r>
            <a:r>
              <a:rPr lang="en-US" sz="1400" dirty="0"/>
              <a:t> 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SELECT </a:t>
            </a:r>
          </a:p>
          <a:p>
            <a:r>
              <a:rPr lang="en-US" sz="1400" dirty="0"/>
              <a:t>        *,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DENSE_RANK() OVER </a:t>
            </a:r>
            <a:r>
              <a:rPr lang="en-US" sz="1300" dirty="0"/>
              <a:t>(</a:t>
            </a:r>
          </a:p>
          <a:p>
            <a:r>
              <a:rPr lang="en-US" sz="1300" dirty="0"/>
              <a:t>          </a:t>
            </a:r>
            <a:r>
              <a:rPr lang="en-US" sz="1300" dirty="0">
                <a:solidFill>
                  <a:schemeClr val="accent1"/>
                </a:solidFill>
              </a:rPr>
              <a:t>ORDER BY </a:t>
            </a:r>
            <a:r>
              <a:rPr lang="en-US" sz="1300" dirty="0" err="1"/>
              <a:t>total_quantity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accent1"/>
                </a:solidFill>
              </a:rPr>
              <a:t>DESC</a:t>
            </a:r>
            <a:r>
              <a:rPr lang="en-US" sz="1300" dirty="0"/>
              <a:t>) </a:t>
            </a:r>
            <a:r>
              <a:rPr lang="en-US" sz="1300" dirty="0">
                <a:solidFill>
                  <a:schemeClr val="accent1"/>
                </a:solidFill>
              </a:rPr>
              <a:t>AS</a:t>
            </a:r>
            <a:r>
              <a:rPr lang="en-US" sz="1300" dirty="0"/>
              <a:t> </a:t>
            </a:r>
            <a:r>
              <a:rPr lang="en-US" sz="1300" dirty="0" err="1"/>
              <a:t>rnk</a:t>
            </a:r>
            <a:r>
              <a:rPr lang="en-US" sz="1300" dirty="0"/>
              <a:t> 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chemeClr val="accent1"/>
                </a:solidFill>
              </a:rPr>
              <a:t>FROM</a:t>
            </a:r>
            <a:r>
              <a:rPr lang="en-US" sz="1300" dirty="0"/>
              <a:t> 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cte</a:t>
            </a:r>
            <a:r>
              <a:rPr lang="en-US" sz="13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36BDA8-BA22-FCD0-F449-11690A39F92A}"/>
              </a:ext>
            </a:extLst>
          </p:cNvPr>
          <p:cNvSpPr txBox="1">
            <a:spLocks/>
          </p:cNvSpPr>
          <p:nvPr/>
        </p:nvSpPr>
        <p:spPr>
          <a:xfrm>
            <a:off x="8097241" y="2185416"/>
            <a:ext cx="3259836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product_id</a:t>
            </a:r>
            <a:r>
              <a:rPr lang="en-US" sz="1300" dirty="0"/>
              <a:t>,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product_name</a:t>
            </a:r>
            <a:r>
              <a:rPr lang="en-US" sz="1300" dirty="0"/>
              <a:t>,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total_quantity</a:t>
            </a:r>
            <a:r>
              <a:rPr lang="en-US" sz="1300" dirty="0"/>
              <a:t> </a:t>
            </a:r>
          </a:p>
          <a:p>
            <a:r>
              <a:rPr lang="en-US" sz="1300" dirty="0"/>
              <a:t>FROM </a:t>
            </a:r>
          </a:p>
          <a:p>
            <a:r>
              <a:rPr lang="en-US" sz="1300" dirty="0"/>
              <a:t>    cte_2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WHERE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rnk</a:t>
            </a:r>
            <a:r>
              <a:rPr lang="en-US" sz="1300" dirty="0"/>
              <a:t> &lt;= 3;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0975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2A1-2789-7D99-D937-15C4A98B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2F18-C764-7580-4C87-C7B154AD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40102" cy="402336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WITH</a:t>
            </a:r>
            <a:r>
              <a:rPr lang="en-US" sz="1500" dirty="0"/>
              <a:t>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AS</a:t>
            </a:r>
            <a:r>
              <a:rPr lang="en-US" sz="1500" dirty="0"/>
              <a:t> (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list_price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ROW_NUMBER() OVER () </a:t>
            </a:r>
            <a:r>
              <a:rPr lang="en-US" sz="1500" dirty="0"/>
              <a:t>AS </a:t>
            </a:r>
            <a:r>
              <a:rPr lang="en-US" sz="1500" dirty="0" err="1"/>
              <a:t>row_num</a:t>
            </a:r>
            <a:r>
              <a:rPr lang="en-US" sz="1500" dirty="0"/>
              <a:t>,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    COUNT</a:t>
            </a:r>
            <a:r>
              <a:rPr lang="en-US" sz="1500" dirty="0"/>
              <a:t>(</a:t>
            </a:r>
            <a:r>
              <a:rPr lang="en-US" sz="1500" dirty="0" err="1"/>
              <a:t>list_price</a:t>
            </a:r>
            <a:r>
              <a:rPr lang="en-US" sz="1500" dirty="0"/>
              <a:t>) OVER () AS n 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products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ORDER BY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list_price</a:t>
            </a:r>
            <a:endParaRPr lang="en-US" sz="1500" dirty="0"/>
          </a:p>
          <a:p>
            <a:r>
              <a:rPr lang="en-US" sz="15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B427-092D-E419-1D51-C91F8D6F9BFE}"/>
              </a:ext>
            </a:extLst>
          </p:cNvPr>
          <p:cNvSpPr txBox="1"/>
          <p:nvPr/>
        </p:nvSpPr>
        <p:spPr>
          <a:xfrm>
            <a:off x="4864231" y="2300140"/>
            <a:ext cx="31579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CASE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    WHEN </a:t>
            </a:r>
            <a:r>
              <a:rPr lang="en-US" sz="1500" dirty="0"/>
              <a:t>n % 2 != 0 </a:t>
            </a:r>
            <a:r>
              <a:rPr lang="en-US" sz="1500" dirty="0">
                <a:solidFill>
                  <a:schemeClr val="accent1"/>
                </a:solidFill>
              </a:rPr>
              <a:t>THEN</a:t>
            </a:r>
            <a:r>
              <a:rPr lang="en-US" sz="1500" dirty="0"/>
              <a:t> (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list_price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WHERE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row_num</a:t>
            </a:r>
            <a:r>
              <a:rPr lang="en-US" sz="1500" dirty="0"/>
              <a:t> IN ((n + 1) / 2)</a:t>
            </a:r>
          </a:p>
          <a:p>
            <a:r>
              <a:rPr lang="en-US" sz="1500" dirty="0"/>
              <a:t>        )</a:t>
            </a:r>
          </a:p>
          <a:p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62BDE-D3DF-C5C2-DD1E-2D84F0EDC3AD}"/>
              </a:ext>
            </a:extLst>
          </p:cNvPr>
          <p:cNvSpPr txBox="1"/>
          <p:nvPr/>
        </p:nvSpPr>
        <p:spPr>
          <a:xfrm>
            <a:off x="8022210" y="2286000"/>
            <a:ext cx="3214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ELSE</a:t>
            </a:r>
            <a:r>
              <a:rPr lang="en-US" sz="1500" dirty="0"/>
              <a:t> (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</a:t>
            </a:r>
            <a:r>
              <a:rPr lang="en-US" sz="1500" dirty="0">
                <a:solidFill>
                  <a:schemeClr val="accent1"/>
                </a:solidFill>
              </a:rPr>
              <a:t>AVG</a:t>
            </a:r>
            <a:r>
              <a:rPr lang="en-US" sz="1500" dirty="0"/>
              <a:t>(</a:t>
            </a:r>
            <a:r>
              <a:rPr lang="en-US" sz="1500" dirty="0" err="1"/>
              <a:t>list_price</a:t>
            </a:r>
            <a:r>
              <a:rPr lang="en-US" sz="1500" dirty="0"/>
              <a:t>) 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</a:t>
            </a:r>
            <a:r>
              <a:rPr lang="en-US" sz="1500" dirty="0">
                <a:solidFill>
                  <a:schemeClr val="accent1"/>
                </a:solidFill>
              </a:rPr>
              <a:t>WHERE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</a:t>
            </a:r>
            <a:r>
              <a:rPr lang="en-US" sz="1500" dirty="0" err="1"/>
              <a:t>row_num</a:t>
            </a:r>
            <a:r>
              <a:rPr lang="en-US" sz="1500" dirty="0"/>
              <a:t> IN ((n / 2), (n + 1) / 2)</a:t>
            </a:r>
          </a:p>
          <a:p>
            <a:r>
              <a:rPr lang="en-US" sz="1500" dirty="0"/>
              <a:t>        )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END AS </a:t>
            </a:r>
            <a:r>
              <a:rPr lang="en-US" sz="1500" dirty="0"/>
              <a:t>median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LIMIT</a:t>
            </a:r>
            <a:r>
              <a:rPr lang="en-US" sz="1500" dirty="0"/>
              <a:t> 1;</a:t>
            </a:r>
          </a:p>
        </p:txBody>
      </p:sp>
    </p:spTree>
    <p:extLst>
      <p:ext uri="{BB962C8B-B14F-4D97-AF65-F5344CB8AC3E}">
        <p14:creationId xmlns:p14="http://schemas.microsoft.com/office/powerpoint/2010/main" val="241490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E117-C489-4983-BF37-68EA11EF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BE7E-8C64-4429-8C54-EC6AF86D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List all products that have never been ordered.(use Exists)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</a:p>
          <a:p>
            <a:r>
              <a:rPr lang="en-US" dirty="0"/>
              <a:t>    *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</a:p>
          <a:p>
            <a:r>
              <a:rPr lang="en-US" dirty="0"/>
              <a:t>    products p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NOT EXISTS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</a:p>
          <a:p>
            <a:r>
              <a:rPr lang="en-US" dirty="0"/>
              <a:t>            </a:t>
            </a:r>
            <a:r>
              <a:rPr lang="en-US" dirty="0" err="1"/>
              <a:t>order_items</a:t>
            </a:r>
            <a:r>
              <a:rPr lang="en-US" dirty="0"/>
              <a:t> oi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</a:p>
          <a:p>
            <a:r>
              <a:rPr lang="en-US" dirty="0"/>
              <a:t>            </a:t>
            </a:r>
            <a:r>
              <a:rPr lang="en-US" dirty="0" err="1"/>
              <a:t>oi.product_id</a:t>
            </a:r>
            <a:r>
              <a:rPr lang="en-US" dirty="0"/>
              <a:t> = </a:t>
            </a:r>
            <a:r>
              <a:rPr lang="en-US" dirty="0" err="1"/>
              <a:t>p.product_id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263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A93D-BF99-25FF-1D3D-AA819777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C76B-DC79-8F17-EFDA-325E2D06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950" y="2458386"/>
            <a:ext cx="3487911" cy="398588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cte.staff_id</a:t>
            </a:r>
            <a:r>
              <a:rPr lang="en-US" sz="1500" dirty="0"/>
              <a:t>,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cte.first_name</a:t>
            </a:r>
            <a:r>
              <a:rPr lang="en-US" sz="1500" dirty="0"/>
              <a:t>,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cte.last_name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JOIN</a:t>
            </a:r>
            <a:r>
              <a:rPr lang="en-US" sz="1500" dirty="0"/>
              <a:t> </a:t>
            </a:r>
          </a:p>
          <a:p>
            <a:r>
              <a:rPr lang="en-US" sz="1500" dirty="0"/>
              <a:t>    cte2 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cte.total_sales</a:t>
            </a:r>
            <a:r>
              <a:rPr lang="en-US" sz="1500" dirty="0"/>
              <a:t> &gt; cte2.avg_sales;</a:t>
            </a:r>
          </a:p>
          <a:p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D810E-C7A5-23B2-FF54-D9765D79007F}"/>
              </a:ext>
            </a:extLst>
          </p:cNvPr>
          <p:cNvSpPr txBox="1">
            <a:spLocks/>
          </p:cNvSpPr>
          <p:nvPr/>
        </p:nvSpPr>
        <p:spPr>
          <a:xfrm>
            <a:off x="4512039" y="2458387"/>
            <a:ext cx="3487911" cy="398588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accent1"/>
                </a:solidFill>
              </a:rPr>
              <a:t> LEFT JOIN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order_items</a:t>
            </a:r>
            <a:r>
              <a:rPr lang="en-US" sz="1500" dirty="0"/>
              <a:t> oi 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o.order_id</a:t>
            </a:r>
            <a:r>
              <a:rPr lang="en-US" sz="1500" dirty="0"/>
              <a:t> = </a:t>
            </a:r>
            <a:r>
              <a:rPr lang="en-US" sz="1500" dirty="0" err="1"/>
              <a:t>oi.order_id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GROUP BY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s.staff_id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s.first_name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s.last_name</a:t>
            </a:r>
            <a:endParaRPr lang="en-US" sz="1500" dirty="0"/>
          </a:p>
          <a:p>
            <a:r>
              <a:rPr lang="en-US" sz="1500" dirty="0"/>
              <a:t>), cte2 </a:t>
            </a:r>
            <a:r>
              <a:rPr lang="en-US" sz="1500" dirty="0">
                <a:solidFill>
                  <a:schemeClr val="accent1"/>
                </a:solidFill>
              </a:rPr>
              <a:t>AS</a:t>
            </a:r>
            <a:r>
              <a:rPr lang="en-US" sz="1500" dirty="0"/>
              <a:t> (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AVG</a:t>
            </a:r>
            <a:r>
              <a:rPr lang="en-US" sz="1500" dirty="0"/>
              <a:t>(</a:t>
            </a:r>
            <a:r>
              <a:rPr lang="en-US" sz="1500" dirty="0" err="1"/>
              <a:t>total_sales</a:t>
            </a:r>
            <a:r>
              <a:rPr lang="en-US" sz="1500" dirty="0"/>
              <a:t>)  </a:t>
            </a:r>
            <a:r>
              <a:rPr lang="en-US" sz="1500" dirty="0" err="1"/>
              <a:t>avg_sales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  <a:r>
              <a:rPr lang="en-US" sz="1500" dirty="0" err="1"/>
              <a:t>cte</a:t>
            </a:r>
            <a:r>
              <a:rPr lang="en-US" sz="1500" dirty="0"/>
              <a:t>)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F06A9-94D8-C592-9323-07A8FB95F3E4}"/>
              </a:ext>
            </a:extLst>
          </p:cNvPr>
          <p:cNvSpPr txBox="1">
            <a:spLocks/>
          </p:cNvSpPr>
          <p:nvPr/>
        </p:nvSpPr>
        <p:spPr>
          <a:xfrm>
            <a:off x="704139" y="1783830"/>
            <a:ext cx="3945309" cy="466044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List the names of staff members who have made more sales than the average number of sales by all staff members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WITH</a:t>
            </a:r>
            <a:r>
              <a:rPr lang="en-US" sz="1500" dirty="0"/>
              <a:t> </a:t>
            </a:r>
            <a:r>
              <a:rPr lang="en-US" sz="1500" dirty="0" err="1"/>
              <a:t>cte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AS</a:t>
            </a:r>
            <a:r>
              <a:rPr lang="en-US" sz="1500" dirty="0"/>
              <a:t> (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s.staff_id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s.first_name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s.last_name</a:t>
            </a:r>
            <a:r>
              <a:rPr lang="en-US" sz="1500" dirty="0"/>
              <a:t>, 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COALESCE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1"/>
                </a:solidFill>
              </a:rPr>
              <a:t>SUM</a:t>
            </a:r>
            <a:r>
              <a:rPr lang="en-US" sz="1500" dirty="0"/>
              <a:t>(</a:t>
            </a:r>
            <a:r>
              <a:rPr lang="en-US" sz="1500" dirty="0" err="1"/>
              <a:t>oi.quantity</a:t>
            </a:r>
            <a:r>
              <a:rPr lang="en-US" sz="1500" dirty="0"/>
              <a:t> * </a:t>
            </a:r>
            <a:r>
              <a:rPr lang="en-US" sz="1500" dirty="0" err="1"/>
              <a:t>oi.list_price</a:t>
            </a:r>
            <a:r>
              <a:rPr lang="en-US" sz="1500" dirty="0"/>
              <a:t>), 0)  </a:t>
            </a:r>
            <a:r>
              <a:rPr lang="en-US" sz="1500" dirty="0" err="1"/>
              <a:t>total_sales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staffs s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   LEFT JOIN </a:t>
            </a:r>
          </a:p>
          <a:p>
            <a:r>
              <a:rPr lang="en-US" sz="1500" dirty="0"/>
              <a:t>        orders o 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s.staff_id</a:t>
            </a:r>
            <a:r>
              <a:rPr lang="en-US" sz="1500" dirty="0"/>
              <a:t> = </a:t>
            </a:r>
            <a:r>
              <a:rPr lang="en-US" sz="1500" dirty="0" err="1"/>
              <a:t>o.staff_id</a:t>
            </a:r>
            <a:r>
              <a:rPr lang="en-US" sz="1500" dirty="0"/>
              <a:t> 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6633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05FA-74CF-3C2B-0B38-A2FDA975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6FD1-E827-5C5B-F5C5-801FD7AC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Identify the customers who have ordered all types of products (i.e., from every category)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</a:p>
          <a:p>
            <a:r>
              <a:rPr lang="en-US" dirty="0"/>
              <a:t>    (</a:t>
            </a:r>
            <a:r>
              <a:rPr lang="en-US" dirty="0">
                <a:solidFill>
                  <a:schemeClr val="accent1"/>
                </a:solidFill>
              </a:rPr>
              <a:t>CONCAT</a:t>
            </a:r>
            <a:r>
              <a:rPr lang="en-US" dirty="0"/>
              <a:t>(</a:t>
            </a:r>
            <a:r>
              <a:rPr lang="en-US" dirty="0" err="1"/>
              <a:t>c.first_name</a:t>
            </a:r>
            <a:r>
              <a:rPr lang="en-US" dirty="0"/>
              <a:t>, ' ', </a:t>
            </a:r>
            <a:r>
              <a:rPr lang="en-US" dirty="0" err="1"/>
              <a:t>c.last_name</a:t>
            </a:r>
            <a:r>
              <a:rPr lang="en-US" dirty="0"/>
              <a:t>)) </a:t>
            </a:r>
            <a:r>
              <a:rPr lang="en-US" dirty="0" err="1"/>
              <a:t>customer_name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</a:p>
          <a:p>
            <a:r>
              <a:rPr lang="en-US" dirty="0"/>
              <a:t>    customers c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JOIN</a:t>
            </a:r>
          </a:p>
          <a:p>
            <a:r>
              <a:rPr lang="en-US" dirty="0"/>
              <a:t>    orders o </a:t>
            </a:r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JOIN</a:t>
            </a:r>
          </a:p>
          <a:p>
            <a:r>
              <a:rPr lang="en-US" dirty="0"/>
              <a:t>    </a:t>
            </a:r>
            <a:r>
              <a:rPr lang="en-US" dirty="0" err="1"/>
              <a:t>order_items</a:t>
            </a:r>
            <a:r>
              <a:rPr lang="en-US" dirty="0"/>
              <a:t> oi </a:t>
            </a:r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oi.order_id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A8CF9-0E3F-C047-E88B-32340BF94865}"/>
              </a:ext>
            </a:extLst>
          </p:cNvPr>
          <p:cNvSpPr txBox="1"/>
          <p:nvPr/>
        </p:nvSpPr>
        <p:spPr>
          <a:xfrm>
            <a:off x="6280879" y="2278505"/>
            <a:ext cx="5261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products p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oi.product_id</a:t>
            </a:r>
            <a:r>
              <a:rPr lang="en-US" sz="1500" dirty="0"/>
              <a:t> = </a:t>
            </a:r>
            <a:r>
              <a:rPr lang="en-US" sz="1500" dirty="0" err="1"/>
              <a:t>p.product_id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GROUP BY </a:t>
            </a:r>
            <a:r>
              <a:rPr lang="en-US" sz="1500" dirty="0" err="1"/>
              <a:t>customer_name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HAVING COUNT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1"/>
                </a:solidFill>
              </a:rPr>
              <a:t>DISTINCT</a:t>
            </a:r>
            <a:r>
              <a:rPr lang="en-US" sz="1500" dirty="0"/>
              <a:t> (</a:t>
            </a:r>
            <a:r>
              <a:rPr lang="en-US" sz="1500" dirty="0" err="1"/>
              <a:t>p.category_id</a:t>
            </a:r>
            <a:r>
              <a:rPr lang="en-US" sz="1500" dirty="0"/>
              <a:t>)) = (</a:t>
            </a: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COUNT(</a:t>
            </a:r>
            <a:r>
              <a:rPr lang="en-US" sz="1500" dirty="0">
                <a:solidFill>
                  <a:schemeClr val="accent1"/>
                </a:solidFill>
              </a:rPr>
              <a:t>DISTINCT</a:t>
            </a:r>
            <a:r>
              <a:rPr lang="en-US" sz="1500" dirty="0"/>
              <a:t> (</a:t>
            </a:r>
            <a:r>
              <a:rPr lang="en-US" sz="1500" dirty="0" err="1"/>
              <a:t>category_id</a:t>
            </a:r>
            <a:r>
              <a:rPr lang="en-US" sz="1500" dirty="0"/>
              <a:t>))</a:t>
            </a:r>
          </a:p>
          <a:p>
            <a:r>
              <a:rPr lang="en-US" sz="1500" dirty="0"/>
              <a:t>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500" dirty="0"/>
              <a:t>        categories);</a:t>
            </a:r>
          </a:p>
        </p:txBody>
      </p:sp>
    </p:spTree>
    <p:extLst>
      <p:ext uri="{BB962C8B-B14F-4D97-AF65-F5344CB8AC3E}">
        <p14:creationId xmlns:p14="http://schemas.microsoft.com/office/powerpoint/2010/main" val="301262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DB093-3CDB-155B-0915-FD7D7F56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4115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61E92CD-48EB-56E4-8481-020B58E4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C285E2-72CA-6AEC-B207-81D88478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Akshat Gaur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For: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Ws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Qube</a:t>
            </a:r>
            <a:r>
              <a:rPr lang="en-US" dirty="0">
                <a:solidFill>
                  <a:srgbClr val="FFFFFF"/>
                </a:solidFill>
              </a:rPr>
              <a:t> Tech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4118" name="Rectangle 4117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ying From Jenson USA - Get Answers Before Buying!">
            <a:extLst>
              <a:ext uri="{FF2B5EF4-FFF2-40B4-BE49-F238E27FC236}">
                <a16:creationId xmlns:a16="http://schemas.microsoft.com/office/drawing/2014/main" id="{60382540-6293-E1DF-1C72-329830E2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795796"/>
            <a:ext cx="5369052" cy="97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0" name="Straight Connector 4119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WsCube Tech Jodhpur | LinkedIn">
            <a:extLst>
              <a:ext uri="{FF2B5EF4-FFF2-40B4-BE49-F238E27FC236}">
                <a16:creationId xmlns:a16="http://schemas.microsoft.com/office/drawing/2014/main" id="{FF98072E-7862-4822-771A-29F55424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7795" y="484632"/>
            <a:ext cx="3602181" cy="36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22" name="Straight Connector 4121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1DBE-380F-F1FD-FD2B-0B62D51B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8FFC-FA42-4A62-2B61-B878EFA0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5282404" cy="422452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As a data analyst at Jensen's, craft SQL queries to derive insights on customer behaviour, staff performance, inventory management, and store operations.</a:t>
            </a:r>
          </a:p>
          <a:p>
            <a:r>
              <a:rPr lang="en-IN" b="1" dirty="0"/>
              <a:t>Questions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total number of products sold by each store along with the store name.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the cumulative sum of quantities sold for each product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product with the highest total sales (quantity * price) for each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customer who spent the most money on orders.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highest-priced product for each category name.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total number of orders placed by each customer per store.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345B70-AB22-EF01-DB0B-82251D2CC0DC}"/>
              </a:ext>
            </a:extLst>
          </p:cNvPr>
          <p:cNvSpPr txBox="1">
            <a:spLocks/>
          </p:cNvSpPr>
          <p:nvPr/>
        </p:nvSpPr>
        <p:spPr>
          <a:xfrm>
            <a:off x="6297107" y="3082565"/>
            <a:ext cx="5533532" cy="322679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Find the names of staff members who have not made any sales.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Find the top 3 most sold products in terms of quantity.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Find the median value of the price list. 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List all products that have never been ordered.(use Exists)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List the names of staff members who have made more sales than the average number of sales by all staff members.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1700" dirty="0"/>
              <a:t>Identify the customers who have ordered all types of products (i.e., from every category).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7999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2C8-139B-61A5-243A-BFF7FF1F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7390-8546-4695-7CD1-19C359D2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/>
              <a:t>Find the total number of products sold by each store along with the store name.</a:t>
            </a:r>
          </a:p>
          <a:p>
            <a:endParaRPr lang="en-IN" sz="1700" dirty="0">
              <a:solidFill>
                <a:schemeClr val="accent2"/>
              </a:solidFill>
            </a:endParaRPr>
          </a:p>
          <a:p>
            <a:r>
              <a:rPr lang="en-US" sz="1700" dirty="0">
                <a:solidFill>
                  <a:schemeClr val="accent1"/>
                </a:solidFill>
              </a:rPr>
              <a:t>SELECT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700" dirty="0">
                <a:solidFill>
                  <a:schemeClr val="accent2"/>
                </a:solidFill>
              </a:rPr>
              <a:t>    </a:t>
            </a:r>
            <a:r>
              <a:rPr lang="en-US" sz="1700" dirty="0" err="1">
                <a:solidFill>
                  <a:schemeClr val="accent2"/>
                </a:solidFill>
              </a:rPr>
              <a:t>s.store_name</a:t>
            </a:r>
            <a:r>
              <a:rPr lang="en-US" sz="1700" dirty="0">
                <a:solidFill>
                  <a:schemeClr val="accent2"/>
                </a:solidFill>
              </a:rPr>
              <a:t>, </a:t>
            </a:r>
            <a:r>
              <a:rPr lang="en-US" sz="1700" dirty="0">
                <a:solidFill>
                  <a:schemeClr val="accent1"/>
                </a:solidFill>
              </a:rPr>
              <a:t>SUM</a:t>
            </a:r>
            <a:r>
              <a:rPr lang="en-US" sz="1700" dirty="0">
                <a:solidFill>
                  <a:schemeClr val="accent2"/>
                </a:solidFill>
              </a:rPr>
              <a:t>(</a:t>
            </a:r>
            <a:r>
              <a:rPr lang="en-US" sz="1700" dirty="0" err="1">
                <a:solidFill>
                  <a:schemeClr val="accent2"/>
                </a:solidFill>
              </a:rPr>
              <a:t>oi.quantity</a:t>
            </a:r>
            <a:r>
              <a:rPr lang="en-US" sz="1700" dirty="0">
                <a:solidFill>
                  <a:schemeClr val="accent2"/>
                </a:solidFill>
              </a:rPr>
              <a:t>) </a:t>
            </a:r>
            <a:r>
              <a:rPr lang="en-US" sz="1700" dirty="0">
                <a:solidFill>
                  <a:schemeClr val="accent1"/>
                </a:solidFill>
              </a:rPr>
              <a:t>AS </a:t>
            </a:r>
            <a:r>
              <a:rPr lang="en-US" sz="1700" dirty="0" err="1">
                <a:solidFill>
                  <a:schemeClr val="accent2"/>
                </a:solidFill>
              </a:rPr>
              <a:t>products_sold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700" dirty="0">
                <a:solidFill>
                  <a:schemeClr val="accent2"/>
                </a:solidFill>
              </a:rPr>
              <a:t>    stores s</a:t>
            </a:r>
          </a:p>
          <a:p>
            <a:r>
              <a:rPr lang="en-US" sz="1700" dirty="0">
                <a:solidFill>
                  <a:schemeClr val="accent1"/>
                </a:solidFill>
              </a:rPr>
              <a:t>JOIN</a:t>
            </a:r>
            <a:r>
              <a:rPr lang="en-US" sz="1700" dirty="0">
                <a:solidFill>
                  <a:schemeClr val="accent2"/>
                </a:solidFill>
              </a:rPr>
              <a:t> orders o </a:t>
            </a:r>
            <a:r>
              <a:rPr lang="en-US" sz="1700" dirty="0">
                <a:solidFill>
                  <a:schemeClr val="accent1"/>
                </a:solidFill>
              </a:rPr>
              <a:t>ON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r>
              <a:rPr lang="en-US" sz="1700" dirty="0" err="1">
                <a:solidFill>
                  <a:schemeClr val="accent2"/>
                </a:solidFill>
              </a:rPr>
              <a:t>s.store_id</a:t>
            </a:r>
            <a:r>
              <a:rPr lang="en-US" sz="1700" dirty="0">
                <a:solidFill>
                  <a:schemeClr val="accent2"/>
                </a:solidFill>
              </a:rPr>
              <a:t> = </a:t>
            </a:r>
            <a:r>
              <a:rPr lang="en-US" sz="1700" dirty="0" err="1">
                <a:solidFill>
                  <a:schemeClr val="accent2"/>
                </a:solidFill>
              </a:rPr>
              <a:t>o.store_id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dirty="0">
                <a:solidFill>
                  <a:schemeClr val="accent1"/>
                </a:solidFill>
              </a:rPr>
              <a:t>JOIN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r>
              <a:rPr lang="en-US" sz="1700" dirty="0" err="1">
                <a:solidFill>
                  <a:schemeClr val="accent2"/>
                </a:solidFill>
              </a:rPr>
              <a:t>order_items</a:t>
            </a:r>
            <a:r>
              <a:rPr lang="en-US" sz="1700" dirty="0">
                <a:solidFill>
                  <a:schemeClr val="accent2"/>
                </a:solidFill>
              </a:rPr>
              <a:t> oi </a:t>
            </a:r>
            <a:r>
              <a:rPr lang="en-US" sz="1700" dirty="0">
                <a:solidFill>
                  <a:schemeClr val="accent1"/>
                </a:solidFill>
              </a:rPr>
              <a:t>ON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r>
              <a:rPr lang="en-US" sz="1700" dirty="0" err="1">
                <a:solidFill>
                  <a:schemeClr val="accent2"/>
                </a:solidFill>
              </a:rPr>
              <a:t>o.order_id</a:t>
            </a:r>
            <a:r>
              <a:rPr lang="en-US" sz="1700" dirty="0">
                <a:solidFill>
                  <a:schemeClr val="accent2"/>
                </a:solidFill>
              </a:rPr>
              <a:t> = </a:t>
            </a:r>
            <a:r>
              <a:rPr lang="en-US" sz="1700" dirty="0" err="1">
                <a:solidFill>
                  <a:schemeClr val="accent2"/>
                </a:solidFill>
              </a:rPr>
              <a:t>oi.order_id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dirty="0">
                <a:solidFill>
                  <a:schemeClr val="accent1"/>
                </a:solidFill>
              </a:rPr>
              <a:t>GROUP BY </a:t>
            </a:r>
            <a:r>
              <a:rPr lang="en-US" sz="1700" dirty="0" err="1">
                <a:solidFill>
                  <a:schemeClr val="accent2"/>
                </a:solidFill>
              </a:rPr>
              <a:t>s.store_name</a:t>
            </a:r>
            <a:r>
              <a:rPr lang="en-US" sz="1700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153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BD88-7D41-FA79-2F5F-F22A19F1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87BD-068F-56EC-6E50-60026434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 Calculate the cumulative sum of quantities sold for each product over time.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</a:rPr>
              <a:t>SELECT</a:t>
            </a:r>
            <a:r>
              <a:rPr lang="en-US" sz="1800" dirty="0"/>
              <a:t> </a:t>
            </a:r>
            <a:r>
              <a:rPr lang="en-US" sz="1800" dirty="0" err="1"/>
              <a:t>order_date</a:t>
            </a:r>
            <a:r>
              <a:rPr lang="en-US" sz="1800" dirty="0"/>
              <a:t>,</a:t>
            </a:r>
          </a:p>
          <a:p>
            <a:r>
              <a:rPr lang="en-US" sz="1800" dirty="0" err="1"/>
              <a:t>p.product_name</a:t>
            </a:r>
            <a:r>
              <a:rPr lang="en-US" sz="1800" dirty="0"/>
              <a:t> ,</a:t>
            </a:r>
          </a:p>
          <a:p>
            <a:r>
              <a:rPr lang="en-US" sz="1800" dirty="0" err="1"/>
              <a:t>oi.quantity</a:t>
            </a:r>
            <a:r>
              <a:rPr lang="en-US" sz="1800" dirty="0"/>
              <a:t>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SUM</a:t>
            </a:r>
            <a:r>
              <a:rPr lang="en-US" sz="1800" dirty="0"/>
              <a:t>(</a:t>
            </a:r>
            <a:r>
              <a:rPr lang="en-US" sz="1800" dirty="0" err="1"/>
              <a:t>oi.quantity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1"/>
                </a:solidFill>
              </a:rPr>
              <a:t>OVER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PARTITION BY </a:t>
            </a:r>
            <a:r>
              <a:rPr lang="en-US" sz="1800" dirty="0" err="1"/>
              <a:t>p.product_id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ORDER BY </a:t>
            </a:r>
            <a:r>
              <a:rPr lang="en-US" sz="1800" dirty="0" err="1"/>
              <a:t>order_date</a:t>
            </a:r>
            <a:r>
              <a:rPr lang="en-US" sz="1800" dirty="0"/>
              <a:t>) </a:t>
            </a:r>
            <a:r>
              <a:rPr lang="en-US" sz="1800" dirty="0" err="1"/>
              <a:t>cumalative_sum</a:t>
            </a: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FROM</a:t>
            </a:r>
            <a:r>
              <a:rPr lang="en-US" sz="1800" dirty="0"/>
              <a:t> orders o </a:t>
            </a:r>
            <a:r>
              <a:rPr lang="en-US" sz="1800" dirty="0">
                <a:solidFill>
                  <a:schemeClr val="accent1"/>
                </a:solidFill>
              </a:rPr>
              <a:t>JOIN</a:t>
            </a:r>
            <a:r>
              <a:rPr lang="en-US" sz="1800" dirty="0"/>
              <a:t> </a:t>
            </a:r>
            <a:r>
              <a:rPr lang="en-US" sz="1800" dirty="0" err="1"/>
              <a:t>order_items</a:t>
            </a:r>
            <a:r>
              <a:rPr lang="en-US" sz="1800" dirty="0"/>
              <a:t> oi </a:t>
            </a:r>
            <a:r>
              <a:rPr lang="en-US" sz="1800" dirty="0">
                <a:solidFill>
                  <a:schemeClr val="accent1"/>
                </a:solidFill>
              </a:rPr>
              <a:t>ON</a:t>
            </a:r>
          </a:p>
          <a:p>
            <a:r>
              <a:rPr lang="en-US" sz="1800" dirty="0" err="1"/>
              <a:t>o.order_id</a:t>
            </a:r>
            <a:r>
              <a:rPr lang="en-US" sz="1800" dirty="0"/>
              <a:t> = </a:t>
            </a:r>
            <a:r>
              <a:rPr lang="en-US" sz="1800" dirty="0" err="1"/>
              <a:t>oi.order_id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JOIN</a:t>
            </a:r>
            <a:r>
              <a:rPr lang="en-US" sz="1800" dirty="0"/>
              <a:t> products p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ON</a:t>
            </a:r>
            <a:r>
              <a:rPr lang="en-US" sz="1800" dirty="0"/>
              <a:t> </a:t>
            </a:r>
            <a:r>
              <a:rPr lang="en-US" sz="1800" dirty="0" err="1"/>
              <a:t>oi.product_id</a:t>
            </a:r>
            <a:r>
              <a:rPr lang="en-US" sz="1800" dirty="0"/>
              <a:t> = </a:t>
            </a:r>
            <a:r>
              <a:rPr lang="en-US" sz="1800" dirty="0" err="1"/>
              <a:t>p.product_id</a:t>
            </a:r>
            <a:r>
              <a:rPr 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582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417B-F0EF-CFE3-3284-A7FE1C1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F4BC-590B-7855-E29A-44772311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Find the product with the highest total sales (quantity * price) for each category.</a:t>
            </a:r>
          </a:p>
          <a:p>
            <a:r>
              <a:rPr lang="en-US" dirty="0">
                <a:solidFill>
                  <a:schemeClr val="accent1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cte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AS</a:t>
            </a:r>
            <a:r>
              <a:rPr lang="en-US" dirty="0"/>
              <a:t> (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oi.product_id</a:t>
            </a:r>
            <a:r>
              <a:rPr lang="en-US" dirty="0"/>
              <a:t>,</a:t>
            </a:r>
          </a:p>
          <a:p>
            <a:r>
              <a:rPr lang="en-US" dirty="0" err="1"/>
              <a:t>product_name</a:t>
            </a:r>
            <a:r>
              <a:rPr lang="en-US" dirty="0"/>
              <a:t>,</a:t>
            </a:r>
          </a:p>
          <a:p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(quantity*</a:t>
            </a:r>
            <a:r>
              <a:rPr lang="en-US" dirty="0" err="1"/>
              <a:t>oi.list_price</a:t>
            </a:r>
            <a:r>
              <a:rPr lang="en-US" dirty="0"/>
              <a:t>) </a:t>
            </a:r>
            <a:r>
              <a:rPr lang="en-US" dirty="0">
                <a:solidFill>
                  <a:schemeClr val="accent1"/>
                </a:solidFill>
              </a:rPr>
              <a:t>AS</a:t>
            </a:r>
            <a:r>
              <a:rPr lang="en-US" dirty="0"/>
              <a:t> sales 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order_items</a:t>
            </a:r>
            <a:r>
              <a:rPr lang="en-US" dirty="0"/>
              <a:t> oi</a:t>
            </a:r>
          </a:p>
          <a:p>
            <a:r>
              <a:rPr lang="en-US" dirty="0">
                <a:solidFill>
                  <a:schemeClr val="accent1"/>
                </a:solidFill>
              </a:rPr>
              <a:t>JOIN</a:t>
            </a:r>
            <a:r>
              <a:rPr lang="en-US" dirty="0"/>
              <a:t> products p </a:t>
            </a:r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oi.product_id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JOIN</a:t>
            </a:r>
            <a:r>
              <a:rPr lang="en-US" dirty="0"/>
              <a:t> categories c </a:t>
            </a:r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c.category_id</a:t>
            </a:r>
            <a:r>
              <a:rPr lang="en-US" dirty="0"/>
              <a:t> = </a:t>
            </a:r>
            <a:r>
              <a:rPr lang="en-US" dirty="0" err="1"/>
              <a:t>p.category_id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GROUP BY </a:t>
            </a:r>
            <a:r>
              <a:rPr lang="en-US" dirty="0" err="1"/>
              <a:t>product_id,category_name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 err="1"/>
              <a:t>product_id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2811E-5136-4694-F818-CE43CCA83976}"/>
              </a:ext>
            </a:extLst>
          </p:cNvPr>
          <p:cNvSpPr txBox="1">
            <a:spLocks/>
          </p:cNvSpPr>
          <p:nvPr/>
        </p:nvSpPr>
        <p:spPr>
          <a:xfrm>
            <a:off x="6096000" y="2762054"/>
            <a:ext cx="5071872" cy="35473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,cte_2 </a:t>
            </a:r>
            <a:r>
              <a:rPr lang="en-US" sz="1500" dirty="0">
                <a:solidFill>
                  <a:schemeClr val="accent1"/>
                </a:solidFill>
              </a:rPr>
              <a:t>AS</a:t>
            </a:r>
          </a:p>
          <a:p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*, </a:t>
            </a:r>
            <a:br>
              <a:rPr lang="en-US" sz="1500" dirty="0"/>
            </a:br>
            <a:r>
              <a:rPr lang="en-US" sz="1500" dirty="0">
                <a:solidFill>
                  <a:schemeClr val="accent1"/>
                </a:solidFill>
              </a:rPr>
              <a:t>DENSE_RANK() OVER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1"/>
                </a:solidFill>
              </a:rPr>
              <a:t>PARTITION BY</a:t>
            </a:r>
            <a:r>
              <a:rPr lang="en-US" sz="1500" dirty="0"/>
              <a:t> </a:t>
            </a:r>
            <a:r>
              <a:rPr lang="en-US" sz="1500" dirty="0" err="1"/>
              <a:t>category_name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ORDER BY </a:t>
            </a:r>
            <a:r>
              <a:rPr lang="en-US" sz="1500" dirty="0"/>
              <a:t>sales </a:t>
            </a:r>
            <a:r>
              <a:rPr lang="en-US" sz="1500" dirty="0">
                <a:solidFill>
                  <a:schemeClr val="accent1"/>
                </a:solidFill>
              </a:rPr>
              <a:t>DESC</a:t>
            </a:r>
            <a:r>
              <a:rPr lang="en-US" sz="1500" dirty="0"/>
              <a:t>) </a:t>
            </a:r>
            <a:r>
              <a:rPr lang="en-US" sz="1500" dirty="0" err="1"/>
              <a:t>rnk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</a:t>
            </a:r>
            <a:r>
              <a:rPr lang="en-US" sz="1500" dirty="0" err="1"/>
              <a:t>cte</a:t>
            </a:r>
            <a:r>
              <a:rPr lang="en-US" sz="1500" dirty="0"/>
              <a:t>)</a:t>
            </a:r>
            <a:br>
              <a:rPr lang="en-US" sz="1500" dirty="0"/>
            </a:br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dirty="0" err="1"/>
              <a:t>category_name</a:t>
            </a:r>
            <a:r>
              <a:rPr lang="en-US" sz="1500" dirty="0"/>
              <a:t> ,</a:t>
            </a:r>
          </a:p>
          <a:p>
            <a:r>
              <a:rPr lang="en-US" sz="1500" dirty="0" err="1"/>
              <a:t>product_name</a:t>
            </a:r>
            <a:r>
              <a:rPr lang="en-US" sz="1500" dirty="0"/>
              <a:t> ,</a:t>
            </a:r>
          </a:p>
          <a:p>
            <a:r>
              <a:rPr lang="en-US" sz="1500" dirty="0"/>
              <a:t>sales</a:t>
            </a:r>
          </a:p>
          <a:p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  <a:r>
              <a:rPr lang="en-US" sz="1500" dirty="0"/>
              <a:t> cte_2 </a:t>
            </a:r>
            <a:br>
              <a:rPr lang="en-US" sz="1500" dirty="0"/>
            </a:br>
            <a:r>
              <a:rPr lang="en-US" sz="1500" dirty="0">
                <a:solidFill>
                  <a:schemeClr val="accent1"/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dirty="0" err="1"/>
              <a:t>rnk</a:t>
            </a:r>
            <a:r>
              <a:rPr lang="en-US" sz="1500" dirty="0"/>
              <a:t> = 1;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431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AB2-EA04-37E4-1FA9-092F6AAC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3A51-5E95-0319-4F14-A12053C4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1" y="2818614"/>
            <a:ext cx="5071872" cy="3643146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JOIN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order_items</a:t>
            </a:r>
            <a:r>
              <a:rPr lang="en-US" sz="1500" dirty="0"/>
              <a:t> oi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o.order_id</a:t>
            </a:r>
            <a:r>
              <a:rPr lang="en-US" sz="1500" dirty="0"/>
              <a:t> = </a:t>
            </a:r>
            <a:r>
              <a:rPr lang="en-US" sz="1500" dirty="0" err="1"/>
              <a:t>oi.order_id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GROUP BY </a:t>
            </a:r>
            <a:r>
              <a:rPr lang="en-US" sz="1500" dirty="0" err="1"/>
              <a:t>c.customer_id</a:t>
            </a:r>
            <a:r>
              <a:rPr lang="en-US" sz="1500" dirty="0"/>
              <a:t> , </a:t>
            </a:r>
            <a:r>
              <a:rPr lang="en-US" sz="1500" dirty="0" err="1"/>
              <a:t>c.first_name</a:t>
            </a:r>
            <a:r>
              <a:rPr lang="en-US" sz="1500" dirty="0"/>
              <a:t> , </a:t>
            </a:r>
            <a:r>
              <a:rPr lang="en-US" sz="1500" dirty="0" err="1"/>
              <a:t>c.last_name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ORDER BY </a:t>
            </a:r>
            <a:r>
              <a:rPr lang="en-US" sz="1500" dirty="0" err="1"/>
              <a:t>spents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DESC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LIMIT</a:t>
            </a:r>
            <a:r>
              <a:rPr lang="en-US" sz="1500" dirty="0"/>
              <a:t> 1;</a:t>
            </a:r>
          </a:p>
          <a:p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2F4E8-936E-114C-9CE2-7EEB3D58CFE2}"/>
              </a:ext>
            </a:extLst>
          </p:cNvPr>
          <p:cNvSpPr txBox="1">
            <a:spLocks/>
          </p:cNvSpPr>
          <p:nvPr/>
        </p:nvSpPr>
        <p:spPr>
          <a:xfrm>
            <a:off x="1176529" y="2084832"/>
            <a:ext cx="5071872" cy="437692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Find the customer who spent the most money on orders.</a:t>
            </a:r>
          </a:p>
          <a:p>
            <a:endParaRPr lang="en-IN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SELECT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c.customer_id</a:t>
            </a:r>
            <a:r>
              <a:rPr lang="en-US" sz="1500" dirty="0"/>
              <a:t>,</a:t>
            </a:r>
          </a:p>
          <a:p>
            <a:r>
              <a:rPr lang="en-US" sz="1500" dirty="0"/>
              <a:t>   </a:t>
            </a:r>
            <a:r>
              <a:rPr lang="en-US" sz="1500" dirty="0">
                <a:solidFill>
                  <a:schemeClr val="accent1"/>
                </a:solidFill>
              </a:rPr>
              <a:t> CONCAT</a:t>
            </a:r>
            <a:r>
              <a:rPr lang="en-US" sz="1500" dirty="0"/>
              <a:t>(</a:t>
            </a:r>
            <a:r>
              <a:rPr lang="en-US" sz="1500" dirty="0" err="1"/>
              <a:t>c.first_name</a:t>
            </a:r>
            <a:r>
              <a:rPr lang="en-US" sz="1500" dirty="0"/>
              <a:t>, ' ', </a:t>
            </a:r>
            <a:r>
              <a:rPr lang="en-US" sz="1500" dirty="0" err="1"/>
              <a:t>c.last_name</a:t>
            </a:r>
            <a:r>
              <a:rPr lang="en-US" sz="1500" dirty="0"/>
              <a:t>) </a:t>
            </a:r>
            <a:r>
              <a:rPr lang="en-US" sz="1500" dirty="0" err="1"/>
              <a:t>customer_name</a:t>
            </a:r>
            <a:r>
              <a:rPr lang="en-US" sz="1500" dirty="0"/>
              <a:t>,</a:t>
            </a:r>
          </a:p>
          <a:p>
            <a:r>
              <a:rPr lang="en-US" sz="1500" dirty="0"/>
              <a:t>   </a:t>
            </a:r>
            <a:r>
              <a:rPr lang="en-US" sz="1500" dirty="0">
                <a:solidFill>
                  <a:schemeClr val="accent1"/>
                </a:solidFill>
              </a:rPr>
              <a:t> SUM</a:t>
            </a:r>
            <a:r>
              <a:rPr lang="en-US" sz="1500" dirty="0"/>
              <a:t>((</a:t>
            </a:r>
            <a:r>
              <a:rPr lang="en-US" sz="1500" dirty="0" err="1"/>
              <a:t>oi.quantity</a:t>
            </a:r>
            <a:r>
              <a:rPr lang="en-US" sz="1500" dirty="0"/>
              <a:t> * </a:t>
            </a:r>
            <a:r>
              <a:rPr lang="en-US" sz="1500" dirty="0" err="1"/>
              <a:t>oi.list_price</a:t>
            </a:r>
            <a:r>
              <a:rPr lang="en-US" sz="1500" dirty="0"/>
              <a:t>)) - </a:t>
            </a:r>
            <a:r>
              <a:rPr lang="en-US" sz="1500" dirty="0">
                <a:solidFill>
                  <a:schemeClr val="accent1"/>
                </a:solidFill>
              </a:rPr>
              <a:t>ROUND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1"/>
                </a:solidFill>
              </a:rPr>
              <a:t>SUM</a:t>
            </a:r>
            <a:r>
              <a:rPr lang="en-US" sz="1500" dirty="0"/>
              <a:t>((</a:t>
            </a:r>
            <a:r>
              <a:rPr lang="en-US" sz="1500" dirty="0" err="1"/>
              <a:t>oi.quantity</a:t>
            </a:r>
            <a:r>
              <a:rPr lang="en-US" sz="1500" dirty="0"/>
              <a:t> * </a:t>
            </a:r>
            <a:r>
              <a:rPr lang="en-US" sz="1500" dirty="0" err="1"/>
              <a:t>oi.list_price</a:t>
            </a:r>
            <a:r>
              <a:rPr lang="en-US" sz="1500" dirty="0"/>
              <a:t>) * (discount / 100)),2) </a:t>
            </a:r>
            <a:r>
              <a:rPr lang="en-US" sz="1500" dirty="0">
                <a:solidFill>
                  <a:schemeClr val="accent1"/>
                </a:solidFill>
              </a:rPr>
              <a:t>AS</a:t>
            </a:r>
            <a:r>
              <a:rPr lang="en-US" sz="1500" dirty="0"/>
              <a:t> </a:t>
            </a:r>
            <a:r>
              <a:rPr lang="en-US" sz="1500" dirty="0" err="1"/>
              <a:t>spents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500" dirty="0"/>
              <a:t>    customers c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 JOIN</a:t>
            </a:r>
          </a:p>
          <a:p>
            <a:r>
              <a:rPr lang="en-US" sz="1500" dirty="0"/>
              <a:t>    orders o </a:t>
            </a:r>
            <a:r>
              <a:rPr lang="en-US" sz="1500" dirty="0">
                <a:solidFill>
                  <a:schemeClr val="accent1"/>
                </a:solidFill>
              </a:rPr>
              <a:t>ON</a:t>
            </a:r>
            <a:r>
              <a:rPr lang="en-US" sz="1500" dirty="0"/>
              <a:t> </a:t>
            </a:r>
            <a:r>
              <a:rPr lang="en-US" sz="1500" dirty="0" err="1"/>
              <a:t>c.customer_id</a:t>
            </a:r>
            <a:r>
              <a:rPr lang="en-US" sz="1500" dirty="0"/>
              <a:t> = </a:t>
            </a:r>
            <a:r>
              <a:rPr lang="en-US" sz="1500" dirty="0" err="1"/>
              <a:t>o.customer_id</a:t>
            </a:r>
            <a:endParaRPr lang="en-US" sz="1500" dirty="0"/>
          </a:p>
          <a:p>
            <a:r>
              <a:rPr lang="en-US" sz="15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04749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3E89-2243-51F9-044A-4C68E0B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45E9-6376-628C-74A7-59FB5E0F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2286000"/>
            <a:ext cx="4930218" cy="4023360"/>
          </a:xfrm>
        </p:spPr>
        <p:txBody>
          <a:bodyPr>
            <a:normAutofit fontScale="40000" lnSpcReduction="20000"/>
          </a:bodyPr>
          <a:lstStyle/>
          <a:p>
            <a:r>
              <a:rPr lang="en-IN" sz="3200" dirty="0"/>
              <a:t>Find the highest-priced product for each category name.</a:t>
            </a:r>
            <a:endParaRPr lang="en-US" sz="3200" dirty="0"/>
          </a:p>
          <a:p>
            <a:endParaRPr 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WITH</a:t>
            </a:r>
            <a:r>
              <a:rPr lang="en-US" sz="3200" dirty="0"/>
              <a:t> </a:t>
            </a:r>
            <a:r>
              <a:rPr lang="en-US" sz="3200" dirty="0" err="1"/>
              <a:t>cte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AS</a:t>
            </a:r>
            <a:r>
              <a:rPr lang="en-US" sz="3200" dirty="0"/>
              <a:t> (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p.product_id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c.category_name</a:t>
            </a:r>
            <a:r>
              <a:rPr lang="en-US" sz="3200" dirty="0"/>
              <a:t>  category,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p.product_name</a:t>
            </a:r>
            <a:r>
              <a:rPr lang="en-US" sz="3200" dirty="0"/>
              <a:t>,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p.list_price</a:t>
            </a:r>
            <a:r>
              <a:rPr lang="en-US" sz="3200" dirty="0"/>
              <a:t>  price,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       DENSE_RANK() OVER</a:t>
            </a:r>
            <a:r>
              <a:rPr lang="en-US" sz="3200" dirty="0"/>
              <a:t> (</a:t>
            </a:r>
          </a:p>
          <a:p>
            <a:r>
              <a:rPr lang="en-US" sz="3200" dirty="0"/>
              <a:t>            </a:t>
            </a:r>
            <a:r>
              <a:rPr lang="en-US" sz="3200" dirty="0">
                <a:solidFill>
                  <a:schemeClr val="accent1"/>
                </a:solidFill>
              </a:rPr>
              <a:t>PARTITION BY </a:t>
            </a:r>
            <a:r>
              <a:rPr lang="en-US" sz="3200" dirty="0" err="1"/>
              <a:t>c.category_name</a:t>
            </a:r>
            <a:r>
              <a:rPr lang="en-US" sz="3200" dirty="0"/>
              <a:t> </a:t>
            </a:r>
          </a:p>
          <a:p>
            <a:r>
              <a:rPr lang="en-US" sz="3200" dirty="0"/>
              <a:t>            </a:t>
            </a:r>
            <a:r>
              <a:rPr lang="en-US" sz="3200" dirty="0">
                <a:solidFill>
                  <a:schemeClr val="accent1"/>
                </a:solidFill>
              </a:rPr>
              <a:t>ORDER BY </a:t>
            </a:r>
            <a:r>
              <a:rPr lang="en-US" sz="3200" dirty="0" err="1"/>
              <a:t>p.list_price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DESC</a:t>
            </a:r>
          </a:p>
          <a:p>
            <a:r>
              <a:rPr lang="en-US" sz="3200" dirty="0"/>
              <a:t>        ) </a:t>
            </a:r>
            <a:r>
              <a:rPr lang="en-US" sz="3200" dirty="0">
                <a:solidFill>
                  <a:schemeClr val="accent1"/>
                </a:solidFill>
              </a:rPr>
              <a:t>AS</a:t>
            </a:r>
            <a:r>
              <a:rPr lang="en-US" sz="3200" dirty="0"/>
              <a:t> </a:t>
            </a:r>
            <a:r>
              <a:rPr lang="en-US" sz="3200" dirty="0" err="1"/>
              <a:t>rnk</a:t>
            </a:r>
            <a:endParaRPr lang="en-US" sz="3200" dirty="0"/>
          </a:p>
          <a:p>
            <a:r>
              <a:rPr lang="en-US" sz="3200" dirty="0"/>
              <a:t>    FROM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862706-9EAD-A052-C077-E74B71A90492}"/>
              </a:ext>
            </a:extLst>
          </p:cNvPr>
          <p:cNvSpPr txBox="1">
            <a:spLocks/>
          </p:cNvSpPr>
          <p:nvPr/>
        </p:nvSpPr>
        <p:spPr>
          <a:xfrm>
            <a:off x="6095999" y="2667786"/>
            <a:ext cx="5071871" cy="36415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 products p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    JOIN </a:t>
            </a:r>
          </a:p>
          <a:p>
            <a:r>
              <a:rPr lang="en-US" sz="1300" dirty="0"/>
              <a:t>        categories c </a:t>
            </a:r>
            <a:r>
              <a:rPr lang="en-US" sz="1300" dirty="0">
                <a:solidFill>
                  <a:schemeClr val="accent1"/>
                </a:solidFill>
              </a:rPr>
              <a:t>ON</a:t>
            </a:r>
            <a:r>
              <a:rPr lang="en-US" sz="1300" dirty="0"/>
              <a:t> </a:t>
            </a:r>
            <a:r>
              <a:rPr lang="en-US" sz="1300" dirty="0" err="1"/>
              <a:t>p.category_id</a:t>
            </a:r>
            <a:r>
              <a:rPr lang="en-US" sz="1300" dirty="0"/>
              <a:t> = </a:t>
            </a:r>
            <a:r>
              <a:rPr lang="en-US" sz="1300" dirty="0" err="1"/>
              <a:t>c.category_id</a:t>
            </a:r>
            <a:r>
              <a:rPr lang="en-US" sz="1300" dirty="0"/>
              <a:t>)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1300" dirty="0"/>
              <a:t>    category,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product_name</a:t>
            </a:r>
            <a:r>
              <a:rPr lang="en-US" sz="1300" dirty="0"/>
              <a:t>, </a:t>
            </a:r>
          </a:p>
          <a:p>
            <a:r>
              <a:rPr lang="en-US" sz="1300" dirty="0"/>
              <a:t>    price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FROM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cte</a:t>
            </a:r>
            <a:r>
              <a:rPr lang="en-US" sz="1300" dirty="0"/>
              <a:t> </a:t>
            </a:r>
          </a:p>
          <a:p>
            <a:r>
              <a:rPr lang="en-US" sz="1300" dirty="0">
                <a:solidFill>
                  <a:schemeClr val="accent1"/>
                </a:solidFill>
              </a:rPr>
              <a:t>WHERE 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rnk</a:t>
            </a:r>
            <a:r>
              <a:rPr lang="en-US" sz="13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01150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2B4E-D306-982E-A2BB-84E797E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CE7E-9FA8-4A2B-3229-AB18426A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04214"/>
            <a:ext cx="5071872" cy="463798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Find the total number of orders placed by each customer per store.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s.store_name</a:t>
            </a:r>
            <a:r>
              <a:rPr lang="en-US" sz="1800" dirty="0"/>
              <a:t>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c.first_name</a:t>
            </a:r>
            <a:r>
              <a:rPr lang="en-US" sz="1800" dirty="0"/>
              <a:t>,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c.last_name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</a:t>
            </a:r>
            <a:r>
              <a:rPr lang="en-US" sz="1800" dirty="0" err="1"/>
              <a:t>o.order_id</a:t>
            </a:r>
            <a:r>
              <a:rPr lang="en-US" sz="1800" dirty="0"/>
              <a:t>) </a:t>
            </a:r>
            <a:r>
              <a:rPr lang="en-US" sz="1800" dirty="0" err="1"/>
              <a:t>total_orders</a:t>
            </a: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800" dirty="0"/>
              <a:t>    customers c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JOIN</a:t>
            </a:r>
          </a:p>
          <a:p>
            <a:r>
              <a:rPr lang="en-US" sz="1800" dirty="0"/>
              <a:t>    orders o </a:t>
            </a:r>
            <a:r>
              <a:rPr lang="en-US" sz="1800" dirty="0">
                <a:solidFill>
                  <a:schemeClr val="accent1"/>
                </a:solidFill>
              </a:rPr>
              <a:t>ON </a:t>
            </a:r>
            <a:r>
              <a:rPr lang="en-US" sz="1800" dirty="0" err="1"/>
              <a:t>c.customer_id</a:t>
            </a:r>
            <a:r>
              <a:rPr lang="en-US" sz="1800" dirty="0"/>
              <a:t> = </a:t>
            </a:r>
            <a:r>
              <a:rPr lang="en-US" sz="1800" dirty="0" err="1"/>
              <a:t>o.customer_id</a:t>
            </a: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        JOIN</a:t>
            </a:r>
          </a:p>
          <a:p>
            <a:r>
              <a:rPr lang="en-US" sz="1800" dirty="0"/>
              <a:t>    stores s </a:t>
            </a:r>
            <a:r>
              <a:rPr lang="en-US" sz="1800" dirty="0">
                <a:solidFill>
                  <a:schemeClr val="accent1"/>
                </a:solidFill>
              </a:rPr>
              <a:t>ON</a:t>
            </a:r>
            <a:r>
              <a:rPr lang="en-US" sz="1800" dirty="0"/>
              <a:t> </a:t>
            </a:r>
            <a:r>
              <a:rPr lang="en-US" sz="1800" dirty="0" err="1"/>
              <a:t>o.store_id</a:t>
            </a:r>
            <a:r>
              <a:rPr lang="en-US" sz="1800" dirty="0"/>
              <a:t> = </a:t>
            </a:r>
            <a:r>
              <a:rPr lang="en-US" sz="1800" dirty="0" err="1"/>
              <a:t>s.store_id</a:t>
            </a: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</a:rPr>
              <a:t>GROUP BY </a:t>
            </a:r>
            <a:r>
              <a:rPr lang="en-US" sz="1800" dirty="0" err="1"/>
              <a:t>s.store_id</a:t>
            </a:r>
            <a:r>
              <a:rPr lang="en-US" sz="1800" dirty="0"/>
              <a:t> ,</a:t>
            </a:r>
            <a:r>
              <a:rPr lang="en-US" sz="1800" dirty="0" err="1"/>
              <a:t>c.customer_id</a:t>
            </a:r>
            <a:r>
              <a:rPr lang="en-US" sz="1800" dirty="0"/>
              <a:t>, </a:t>
            </a:r>
            <a:r>
              <a:rPr lang="en-US" sz="1800" dirty="0" err="1"/>
              <a:t>c.first_name</a:t>
            </a:r>
            <a:r>
              <a:rPr lang="en-US" sz="1800" dirty="0"/>
              <a:t> , </a:t>
            </a:r>
            <a:r>
              <a:rPr lang="en-US" sz="1800" dirty="0" err="1"/>
              <a:t>c.last_name</a:t>
            </a:r>
            <a:r>
              <a:rPr lang="en-US" sz="1800" dirty="0"/>
              <a:t>;</a:t>
            </a:r>
          </a:p>
          <a:p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C61BC9-E483-819D-A8D3-2C49D8506220}"/>
              </a:ext>
            </a:extLst>
          </p:cNvPr>
          <p:cNvSpPr txBox="1">
            <a:spLocks/>
          </p:cNvSpPr>
          <p:nvPr/>
        </p:nvSpPr>
        <p:spPr>
          <a:xfrm>
            <a:off x="6095999" y="2875174"/>
            <a:ext cx="5071872" cy="34341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2662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9287-B550-8079-0E98-62C37ADD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66C0-3635-A6E3-70E1-E63330D3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/>
              <a:t>Find the names of staff members who have not made any sales.</a:t>
            </a:r>
          </a:p>
          <a:p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SELECT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first_name</a:t>
            </a:r>
            <a:r>
              <a:rPr lang="en-US" sz="1500" dirty="0"/>
              <a:t>, </a:t>
            </a:r>
            <a:r>
              <a:rPr lang="en-US" sz="1500" dirty="0" err="1"/>
              <a:t>last_name</a:t>
            </a:r>
            <a:endParaRPr lang="en-US" sz="1500" dirty="0"/>
          </a:p>
          <a:p>
            <a:r>
              <a:rPr lang="en-US" sz="15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500" dirty="0"/>
              <a:t>    staffs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WHERE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staff_id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NOT IN 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1"/>
                </a:solidFill>
              </a:rPr>
              <a:t>SELECT DISTINCT</a:t>
            </a:r>
          </a:p>
          <a:p>
            <a:r>
              <a:rPr lang="en-US" sz="1500" dirty="0"/>
              <a:t>            (</a:t>
            </a:r>
            <a:r>
              <a:rPr lang="en-US" sz="1500" dirty="0" err="1"/>
              <a:t>staff_id</a:t>
            </a:r>
            <a:r>
              <a:rPr lang="en-US" sz="1500" dirty="0"/>
              <a:t>)</a:t>
            </a:r>
          </a:p>
          <a:p>
            <a:r>
              <a:rPr lang="en-US" sz="1500" dirty="0"/>
              <a:t>        </a:t>
            </a:r>
            <a:r>
              <a:rPr lang="en-US" sz="1500" dirty="0">
                <a:solidFill>
                  <a:schemeClr val="accent1"/>
                </a:solidFill>
              </a:rPr>
              <a:t>FROM</a:t>
            </a:r>
          </a:p>
          <a:p>
            <a:r>
              <a:rPr lang="en-US" sz="1500" dirty="0"/>
              <a:t>            orders);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9104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traial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D11F2C"/>
      </a:accent1>
      <a:accent2>
        <a:srgbClr val="052539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1634</Words>
  <Application>Microsoft Macintosh PowerPoint</Application>
  <PresentationFormat>Widescreen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Data analysis of Jenson Usa</vt:lpstr>
      <vt:lpstr>Instructions &amp; questions</vt:lpstr>
      <vt:lpstr>Query 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Query 11 </vt:lpstr>
      <vt:lpstr>Query 12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Gaur</dc:creator>
  <cp:lastModifiedBy>Akshat Gaur</cp:lastModifiedBy>
  <cp:revision>19</cp:revision>
  <dcterms:created xsi:type="dcterms:W3CDTF">2025-05-25T14:11:01Z</dcterms:created>
  <dcterms:modified xsi:type="dcterms:W3CDTF">2025-05-26T05:58:23Z</dcterms:modified>
</cp:coreProperties>
</file>