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Noto Sans Symbols" pitchFamily="2" charset="0"/>
      <p:regular r:id="rId13"/>
      <p:bold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FD137-782C-47F9-871B-5E2A392C09C7}">
  <a:tblStyle styleId="{21EFD137-782C-47F9-871B-5E2A392C09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75238C-2395-4355-9714-D5A76883390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a94d317010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a94d31701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94d317010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94d31701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94d317010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94d31701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a94d317010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a94d317010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94d317010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94d31701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45d4ace69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45d4ace69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4d909b45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4d909b45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3e0a9343f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3e0a9343f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45d4ace69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45d4ace69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4100"/>
              <a:buFont typeface="Quattrocento Sans"/>
              <a:buNone/>
              <a:defRPr sz="4100" b="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4114800" y="2430434"/>
            <a:ext cx="4343400" cy="1532100"/>
          </a:xfrm>
          <a:prstGeom prst="rect">
            <a:avLst/>
          </a:prstGeom>
          <a:noFill/>
          <a:ln>
            <a:noFill/>
          </a:ln>
        </p:spPr>
        <p:txBody>
          <a:bodyPr spcFirstLastPara="1" wrap="square" lIns="68575" tIns="34275" rIns="68575" bIns="34275" anchor="t" anchorCtr="0">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a:endParaRPr/>
          </a:p>
        </p:txBody>
      </p:sp>
      <p:sp>
        <p:nvSpPr>
          <p:cNvPr id="14" name="Google Shape;14;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6" name="Google Shape;16;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7" name="Google Shape;17;p2"/>
          <p:cNvPicPr preferRelativeResize="0"/>
          <p:nvPr/>
        </p:nvPicPr>
        <p:blipFill rotWithShape="1">
          <a:blip r:embed="rId2">
            <a:alphaModFix/>
          </a:blip>
          <a:srcRect/>
          <a:stretch/>
        </p:blipFill>
        <p:spPr>
          <a:xfrm>
            <a:off x="685800" y="3406047"/>
            <a:ext cx="2251613" cy="1239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rot="5400000">
            <a:off x="2777645" y="-1107914"/>
            <a:ext cx="35991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83" name="Google Shape;83;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1"/>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7" name="Google Shape;87;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1"/>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1" name="Google Shape;91;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92" name="Google Shape;92;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2"/>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95" name="Google Shape;95;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96"/>
        <p:cNvGrpSpPr/>
        <p:nvPr/>
      </p:nvGrpSpPr>
      <p:grpSpPr>
        <a:xfrm>
          <a:off x="0" y="0"/>
          <a:ext cx="0" cy="0"/>
          <a:chOff x="0" y="0"/>
          <a:chExt cx="0" cy="0"/>
        </a:xfrm>
      </p:grpSpPr>
      <p:sp>
        <p:nvSpPr>
          <p:cNvPr id="97" name="Google Shape;97;p13"/>
          <p:cNvSpPr txBox="1">
            <a:spLocks noGrp="1"/>
          </p:cNvSpPr>
          <p:nvPr>
            <p:ph type="body" idx="1"/>
          </p:nvPr>
        </p:nvSpPr>
        <p:spPr>
          <a:xfrm>
            <a:off x="685799" y="1035886"/>
            <a:ext cx="38343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98" name="Google Shape;98;p13"/>
          <p:cNvSpPr txBox="1">
            <a:spLocks noGrp="1"/>
          </p:cNvSpPr>
          <p:nvPr>
            <p:ph type="body" idx="2"/>
          </p:nvPr>
        </p:nvSpPr>
        <p:spPr>
          <a:xfrm>
            <a:off x="4683577" y="1035886"/>
            <a:ext cx="38289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99" name="Google Shape;9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13"/>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03" name="Google Shape;10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04" name="Google Shape;104;p13"/>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05"/>
        <p:cNvGrpSpPr/>
        <p:nvPr/>
      </p:nvGrpSpPr>
      <p:grpSpPr>
        <a:xfrm>
          <a:off x="0" y="0"/>
          <a:ext cx="0" cy="0"/>
          <a:chOff x="0" y="0"/>
          <a:chExt cx="0" cy="0"/>
        </a:xfrm>
      </p:grpSpPr>
      <p:sp>
        <p:nvSpPr>
          <p:cNvPr id="106" name="Google Shape;106;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07" name="Google Shape;107;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8" name="Google Shape;108;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09" name="Google Shape;109;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0" name="Google Shape;11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14"/>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3" name="Google Shape;113;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14" name="Google Shape;114;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5" name="Google Shape;115;p14"/>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16"/>
        <p:cNvGrpSpPr/>
        <p:nvPr/>
      </p:nvGrpSpPr>
      <p:grpSpPr>
        <a:xfrm>
          <a:off x="0" y="0"/>
          <a:ext cx="0" cy="0"/>
          <a:chOff x="0" y="0"/>
          <a:chExt cx="0" cy="0"/>
        </a:xfrm>
      </p:grpSpPr>
      <p:sp>
        <p:nvSpPr>
          <p:cNvPr id="117" name="Google Shape;11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15"/>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0" name="Google Shape;120;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21" name="Google Shape;121;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2" name="Google Shape;122;p15"/>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25" name="Google Shape;125;p16"/>
          <p:cNvSpPr txBox="1">
            <a:spLocks noGrp="1"/>
          </p:cNvSpPr>
          <p:nvPr>
            <p:ph type="body" idx="2"/>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26" name="Google Shape;126;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16"/>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9" name="Google Shape;129;p16"/>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30" name="Google Shape;130;p16"/>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31" name="Google Shape;131;p16"/>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32"/>
        <p:cNvGrpSpPr/>
        <p:nvPr/>
      </p:nvGrpSpPr>
      <p:grpSpPr>
        <a:xfrm>
          <a:off x="0" y="0"/>
          <a:ext cx="0" cy="0"/>
          <a:chOff x="0" y="0"/>
          <a:chExt cx="0" cy="0"/>
        </a:xfrm>
      </p:grpSpPr>
      <p:sp>
        <p:nvSpPr>
          <p:cNvPr id="133" name="Google Shape;133;p17"/>
          <p:cNvSpPr>
            <a:spLocks noGrp="1"/>
          </p:cNvSpPr>
          <p:nvPr>
            <p:ph type="pic" idx="2"/>
          </p:nvPr>
        </p:nvSpPr>
        <p:spPr>
          <a:xfrm>
            <a:off x="3886200" y="742950"/>
            <a:ext cx="4629300" cy="3657600"/>
          </a:xfrm>
          <a:prstGeom prst="rect">
            <a:avLst/>
          </a:prstGeom>
          <a:noFill/>
          <a:ln>
            <a:noFill/>
          </a:ln>
        </p:spPr>
      </p:sp>
      <p:sp>
        <p:nvSpPr>
          <p:cNvPr id="134" name="Google Shape;134;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17"/>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17"/>
          <p:cNvSpPr txBox="1">
            <a:spLocks noGrp="1"/>
          </p:cNvSpPr>
          <p:nvPr>
            <p:ph type="body" idx="1"/>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38" name="Google Shape;138;p17"/>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39" name="Google Shape;139;p17"/>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40" name="Google Shape;140;p17"/>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41"/>
        <p:cNvGrpSpPr/>
        <p:nvPr/>
      </p:nvGrpSpPr>
      <p:grpSpPr>
        <a:xfrm>
          <a:off x="0" y="0"/>
          <a:ext cx="0" cy="0"/>
          <a:chOff x="0" y="0"/>
          <a:chExt cx="0" cy="0"/>
        </a:xfrm>
      </p:grpSpPr>
      <p:sp>
        <p:nvSpPr>
          <p:cNvPr id="142" name="Google Shape;142;p18"/>
          <p:cNvSpPr txBox="1">
            <a:spLocks noGrp="1"/>
          </p:cNvSpPr>
          <p:nvPr>
            <p:ph type="body" idx="1"/>
          </p:nvPr>
        </p:nvSpPr>
        <p:spPr>
          <a:xfrm rot="5400000">
            <a:off x="2786945" y="-1122314"/>
            <a:ext cx="3575400" cy="7891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43" name="Google Shape;143;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5" name="Google Shape;145;p18"/>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47" name="Google Shape;147;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48" name="Google Shape;148;p18"/>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 name="Google Shape;20;p3"/>
          <p:cNvSpPr txBox="1">
            <a:spLocks noGrp="1"/>
          </p:cNvSpPr>
          <p:nvPr>
            <p:ph type="body" idx="1"/>
          </p:nvPr>
        </p:nvSpPr>
        <p:spPr>
          <a:xfrm>
            <a:off x="633845" y="1035886"/>
            <a:ext cx="78867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21" name="Google Shape;21;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 name="Google Shape;23;p3"/>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24" name="Google Shape;24;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25" name="Google Shape;25;p3"/>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 name="Google Shape;29;p4"/>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0" name="Google Shape;30;p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31" name="Google Shape;31;p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32" name="Google Shape;32;p4"/>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3"/>
        <p:cNvGrpSpPr/>
        <p:nvPr/>
      </p:nvGrpSpPr>
      <p:grpSpPr>
        <a:xfrm>
          <a:off x="0" y="0"/>
          <a:ext cx="0" cy="0"/>
          <a:chOff x="0" y="0"/>
          <a:chExt cx="0" cy="0"/>
        </a:xfrm>
      </p:grpSpPr>
      <p:sp>
        <p:nvSpPr>
          <p:cNvPr id="34" name="Google Shape;34;p5"/>
          <p:cNvSpPr txBox="1">
            <a:spLocks noGrp="1"/>
          </p:cNvSpPr>
          <p:nvPr>
            <p:ph type="body" idx="1"/>
          </p:nvPr>
        </p:nvSpPr>
        <p:spPr>
          <a:xfrm>
            <a:off x="633845" y="1035886"/>
            <a:ext cx="38673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35" name="Google Shape;35;p5"/>
          <p:cNvSpPr txBox="1">
            <a:spLocks noGrp="1"/>
          </p:cNvSpPr>
          <p:nvPr>
            <p:ph type="body" idx="2"/>
          </p:nvPr>
        </p:nvSpPr>
        <p:spPr>
          <a:xfrm>
            <a:off x="633845" y="1655160"/>
            <a:ext cx="38673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6" name="Google Shape;36;p5"/>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37" name="Google Shape;37;p5"/>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8" name="Google Shape;38;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 name="Google Shape;39;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 name="Google Shape;40;p5"/>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42" name="Google Shape;42;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3" name="Google Shape;43;p5"/>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4500"/>
              <a:buFont typeface="Quattrocento Sans"/>
              <a:buNone/>
              <a:defRPr sz="45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6" name="Google Shape;46;p6"/>
          <p:cNvSpPr txBox="1">
            <a:spLocks noGrp="1"/>
          </p:cNvSpPr>
          <p:nvPr>
            <p:ph type="body" idx="1"/>
          </p:nvPr>
        </p:nvSpPr>
        <p:spPr>
          <a:xfrm>
            <a:off x="623888" y="3414475"/>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800"/>
              <a:buNone/>
              <a:defRPr sz="1800">
                <a:solidFill>
                  <a:srgbClr val="3F3F3F"/>
                </a:solidFil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47" name="Google Shape;47;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 name="Google Shape;48;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9" name="Google Shape;49;p6"/>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0"/>
        <p:cNvGrpSpPr/>
        <p:nvPr/>
      </p:nvGrpSpPr>
      <p:grpSpPr>
        <a:xfrm>
          <a:off x="0" y="0"/>
          <a:ext cx="0" cy="0"/>
          <a:chOff x="0" y="0"/>
          <a:chExt cx="0" cy="0"/>
        </a:xfrm>
      </p:grpSpPr>
      <p:sp>
        <p:nvSpPr>
          <p:cNvPr id="51" name="Google Shape;51;p7"/>
          <p:cNvSpPr txBox="1">
            <a:spLocks noGrp="1"/>
          </p:cNvSpPr>
          <p:nvPr>
            <p:ph type="body" idx="1"/>
          </p:nvPr>
        </p:nvSpPr>
        <p:spPr>
          <a:xfrm>
            <a:off x="633845" y="1035886"/>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52" name="Google Shape;52;p7"/>
          <p:cNvSpPr txBox="1">
            <a:spLocks noGrp="1"/>
          </p:cNvSpPr>
          <p:nvPr>
            <p:ph type="body" idx="2"/>
          </p:nvPr>
        </p:nvSpPr>
        <p:spPr>
          <a:xfrm>
            <a:off x="4629150" y="1035886"/>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53" name="Google Shape;53;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4" name="Google Shape;54;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5" name="Google Shape;55;p7"/>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57" name="Google Shape;57;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8" name="Google Shape;58;p7"/>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8"/>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9"/>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66" name="Google Shape;66;p9"/>
          <p:cNvSpPr txBox="1">
            <a:spLocks noGrp="1"/>
          </p:cNvSpPr>
          <p:nvPr>
            <p:ph type="body" idx="2"/>
          </p:nvPr>
        </p:nvSpPr>
        <p:spPr>
          <a:xfrm>
            <a:off x="630936" y="1543049"/>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67" name="Google Shape;67;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9"/>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0" name="Google Shape;70;p9"/>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71" name="Google Shape;71;p9"/>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630936" y="342900"/>
            <a:ext cx="29490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0"/>
          <p:cNvSpPr>
            <a:spLocks noGrp="1"/>
          </p:cNvSpPr>
          <p:nvPr>
            <p:ph type="pic" idx="2"/>
          </p:nvPr>
        </p:nvSpPr>
        <p:spPr>
          <a:xfrm>
            <a:off x="3886200" y="742950"/>
            <a:ext cx="4629300" cy="3657600"/>
          </a:xfrm>
          <a:prstGeom prst="rect">
            <a:avLst/>
          </a:prstGeom>
          <a:noFill/>
          <a:ln>
            <a:noFill/>
          </a:ln>
        </p:spPr>
      </p:sp>
      <p:sp>
        <p:nvSpPr>
          <p:cNvPr id="75" name="Google Shape;75;p10"/>
          <p:cNvSpPr txBox="1">
            <a:spLocks noGrp="1"/>
          </p:cNvSpPr>
          <p:nvPr>
            <p:ph type="body" idx="1"/>
          </p:nvPr>
        </p:nvSpPr>
        <p:spPr>
          <a:xfrm>
            <a:off x="630936" y="1543050"/>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76" name="Google Shape;76;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0"/>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9" name="Google Shape;79;p10"/>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80" name="Google Shape;80;p10"/>
          <p:cNvPicPr preferRelativeResize="0"/>
          <p:nvPr/>
        </p:nvPicPr>
        <p:blipFill rotWithShape="1">
          <a:blip r:embed="rId2">
            <a:alphaModFix/>
          </a:blip>
          <a:srcRect/>
          <a:stretch/>
        </p:blipFill>
        <p:spPr>
          <a:xfrm>
            <a:off x="7920470"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mpetitions/iwildcam-2020-fgvc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inaturalist.org/projects/inat-2017-challenge-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ai-camtraps.netlify.app/megadetector.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mc.ncbi.nlm.nih.gov/articles/PMC11638126/" TargetMode="External"/><Relationship Id="rId5" Type="http://schemas.openxmlformats.org/officeDocument/2006/relationships/hyperlink" Target="https://zslpublications.onlinelibrary.wiley.com/doi/full/10.1002/rse2.367" TargetMode="External"/><Relationship Id="rId4" Type="http://schemas.openxmlformats.org/officeDocument/2006/relationships/hyperlink" Target="https://www.sciencedirect.com/science/article/pii/S235198942200106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143000" y="797753"/>
            <a:ext cx="7315200" cy="14064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WildSight: Real-Time Wildlife Encyclopedia </a:t>
            </a:r>
            <a:endParaRPr>
              <a:latin typeface="Times New Roman"/>
              <a:ea typeface="Times New Roman"/>
              <a:cs typeface="Times New Roman"/>
              <a:sym typeface="Times New Roman"/>
            </a:endParaRPr>
          </a:p>
        </p:txBody>
      </p:sp>
      <p:sp>
        <p:nvSpPr>
          <p:cNvPr id="154" name="Google Shape;154;p19"/>
          <p:cNvSpPr txBox="1">
            <a:spLocks noGrp="1"/>
          </p:cNvSpPr>
          <p:nvPr>
            <p:ph type="subTitle" idx="1"/>
          </p:nvPr>
        </p:nvSpPr>
        <p:spPr>
          <a:xfrm>
            <a:off x="4114800" y="2430425"/>
            <a:ext cx="4343400" cy="1921800"/>
          </a:xfrm>
          <a:prstGeom prst="rect">
            <a:avLst/>
          </a:prstGeom>
        </p:spPr>
        <p:txBody>
          <a:bodyPr spcFirstLastPara="1" wrap="square" lIns="68575" tIns="34275" rIns="68575" bIns="34275" anchor="t" anchorCtr="0">
            <a:normAutofit/>
          </a:bodyPr>
          <a:lstStyle/>
          <a:p>
            <a:pPr marL="0" lvl="0" indent="0" algn="r" rtl="0">
              <a:spcBef>
                <a:spcPts val="800"/>
              </a:spcBef>
              <a:spcAft>
                <a:spcPts val="0"/>
              </a:spcAft>
              <a:buNone/>
            </a:pPr>
            <a:r>
              <a:rPr lang="en">
                <a:latin typeface="Times New Roman"/>
                <a:ea typeface="Times New Roman"/>
                <a:cs typeface="Times New Roman"/>
                <a:sym typeface="Times New Roman"/>
              </a:rPr>
              <a:t>Name: Abhinav Kumar Saxena(2022018), Akanksh Semar(2022046), Akshat Gian(2022051), Kunal(2022260)  </a:t>
            </a:r>
            <a:endParaRPr>
              <a:latin typeface="Times New Roman"/>
              <a:ea typeface="Times New Roman"/>
              <a:cs typeface="Times New Roman"/>
              <a:sym typeface="Times New Roman"/>
            </a:endParaRPr>
          </a:p>
          <a:p>
            <a:pPr marL="0" lvl="0" indent="0" algn="r" rtl="0">
              <a:spcBef>
                <a:spcPts val="800"/>
              </a:spcBef>
              <a:spcAft>
                <a:spcPts val="0"/>
              </a:spcAft>
              <a:buNone/>
            </a:pPr>
            <a:r>
              <a:rPr lang="en">
                <a:latin typeface="Times New Roman"/>
                <a:ea typeface="Times New Roman"/>
                <a:cs typeface="Times New Roman"/>
                <a:sym typeface="Times New Roman"/>
              </a:rPr>
              <a:t>Advisor: Dr. Saket Anand</a:t>
            </a:r>
            <a:endParaRPr>
              <a:latin typeface="Times New Roman"/>
              <a:ea typeface="Times New Roman"/>
              <a:cs typeface="Times New Roman"/>
              <a:sym typeface="Times New Roman"/>
            </a:endParaRPr>
          </a:p>
          <a:p>
            <a:pPr marL="0" lvl="0" indent="0" algn="r" rtl="0">
              <a:spcBef>
                <a:spcPts val="800"/>
              </a:spcBef>
              <a:spcAft>
                <a:spcPts val="0"/>
              </a:spcAft>
              <a:buNone/>
            </a:pPr>
            <a:r>
              <a:rPr lang="en">
                <a:latin typeface="Times New Roman"/>
                <a:ea typeface="Times New Roman"/>
                <a:cs typeface="Times New Roman"/>
                <a:sym typeface="Times New Roman"/>
              </a:rPr>
              <a:t>Date: 23rd April ‘25</a:t>
            </a:r>
            <a:endParaRPr>
              <a:latin typeface="Times New Roman"/>
              <a:ea typeface="Times New Roman"/>
              <a:cs typeface="Times New Roman"/>
              <a:sym typeface="Times New Roman"/>
            </a:endParaRPr>
          </a:p>
          <a:p>
            <a:pPr marL="0" lvl="0" indent="0" algn="r" rtl="0">
              <a:spcBef>
                <a:spcPts val="800"/>
              </a:spcBef>
              <a:spcAft>
                <a:spcPts val="0"/>
              </a:spcAft>
              <a:buNone/>
            </a:pPr>
            <a:r>
              <a:rPr lang="en">
                <a:latin typeface="Times New Roman"/>
                <a:ea typeface="Times New Roman"/>
                <a:cs typeface="Times New Roman"/>
                <a:sym typeface="Times New Roman"/>
              </a:rPr>
              <a:t>Course: Computer Vision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ctrTitle"/>
          </p:nvPr>
        </p:nvSpPr>
        <p:spPr>
          <a:xfrm>
            <a:off x="1143000" y="797753"/>
            <a:ext cx="7315200" cy="14064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Problem Statement, Scope &amp; Users</a:t>
            </a:r>
            <a:endParaRPr>
              <a:latin typeface="Times New Roman"/>
              <a:ea typeface="Times New Roman"/>
              <a:cs typeface="Times New Roman"/>
              <a:sym typeface="Times New Roman"/>
            </a:endParaRPr>
          </a:p>
        </p:txBody>
      </p:sp>
      <p:sp>
        <p:nvSpPr>
          <p:cNvPr id="160" name="Google Shape;160;p20"/>
          <p:cNvSpPr txBox="1">
            <a:spLocks noGrp="1"/>
          </p:cNvSpPr>
          <p:nvPr>
            <p:ph type="body" idx="1"/>
          </p:nvPr>
        </p:nvSpPr>
        <p:spPr>
          <a:xfrm>
            <a:off x="633850" y="893825"/>
            <a:ext cx="8365200" cy="4052400"/>
          </a:xfrm>
          <a:prstGeom prst="rect">
            <a:avLst/>
          </a:prstGeom>
        </p:spPr>
        <p:txBody>
          <a:bodyPr spcFirstLastPara="1" wrap="square" lIns="68575" tIns="34275" rIns="68575" bIns="34275" anchor="t" anchorCtr="0">
            <a:normAutofit fontScale="25000" lnSpcReduction="20000"/>
          </a:bodyPr>
          <a:lstStyle/>
          <a:p>
            <a:pPr marL="0" lvl="0" indent="0" algn="l" rtl="0">
              <a:lnSpc>
                <a:spcPct val="115000"/>
              </a:lnSpc>
              <a:spcBef>
                <a:spcPts val="800"/>
              </a:spcBef>
              <a:spcAft>
                <a:spcPts val="0"/>
              </a:spcAft>
              <a:buNone/>
            </a:pPr>
            <a:r>
              <a:rPr lang="en" sz="6957" b="1">
                <a:solidFill>
                  <a:srgbClr val="3DACA7"/>
                </a:solidFill>
                <a:latin typeface="Times New Roman"/>
                <a:ea typeface="Times New Roman"/>
                <a:cs typeface="Times New Roman"/>
                <a:sym typeface="Times New Roman"/>
              </a:rPr>
              <a:t>Problem Statement:</a:t>
            </a:r>
            <a:r>
              <a:rPr lang="en" sz="5357" b="1">
                <a:latin typeface="Times New Roman"/>
                <a:ea typeface="Times New Roman"/>
                <a:cs typeface="Times New Roman"/>
                <a:sym typeface="Times New Roman"/>
              </a:rPr>
              <a:t> </a:t>
            </a:r>
            <a:r>
              <a:rPr lang="en" sz="4957">
                <a:latin typeface="Times New Roman"/>
                <a:ea typeface="Times New Roman"/>
                <a:cs typeface="Times New Roman"/>
                <a:sym typeface="Times New Roman"/>
              </a:rPr>
              <a:t>Identifying wildlife animals, birds and insects in dynamic environments like safaris, zoos, and nature reserves is challenging for the general public without expert knowledge.</a:t>
            </a:r>
            <a:endParaRPr sz="4957">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100">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 sz="4557">
                <a:latin typeface="Times New Roman"/>
                <a:ea typeface="Times New Roman"/>
                <a:cs typeface="Times New Roman"/>
                <a:sym typeface="Times New Roman"/>
              </a:rPr>
              <a:t> </a:t>
            </a:r>
            <a:r>
              <a:rPr lang="en" sz="6957" b="1">
                <a:solidFill>
                  <a:srgbClr val="3DACA7"/>
                </a:solidFill>
                <a:latin typeface="Times New Roman"/>
                <a:ea typeface="Times New Roman"/>
                <a:cs typeface="Times New Roman"/>
                <a:sym typeface="Times New Roman"/>
              </a:rPr>
              <a:t>Limitations in Current Solutions:</a:t>
            </a:r>
            <a:endParaRPr sz="6957">
              <a:latin typeface="Times New Roman"/>
              <a:ea typeface="Times New Roman"/>
              <a:cs typeface="Times New Roman"/>
              <a:sym typeface="Times New Roman"/>
            </a:endParaRPr>
          </a:p>
          <a:p>
            <a:pPr marL="457200" lvl="0" indent="-307303" algn="l" rtl="0">
              <a:lnSpc>
                <a:spcPct val="115000"/>
              </a:lnSpc>
              <a:spcBef>
                <a:spcPts val="800"/>
              </a:spcBef>
              <a:spcAft>
                <a:spcPts val="0"/>
              </a:spcAft>
              <a:buSzPct val="100000"/>
              <a:buFont typeface="Times New Roman"/>
              <a:buChar char="●"/>
            </a:pPr>
            <a:r>
              <a:rPr lang="en" sz="4957">
                <a:latin typeface="Times New Roman"/>
                <a:ea typeface="Times New Roman"/>
                <a:cs typeface="Times New Roman"/>
                <a:sym typeface="Times New Roman"/>
              </a:rPr>
              <a:t>Lack real-time processing.</a:t>
            </a:r>
            <a:endParaRPr sz="4957">
              <a:latin typeface="Times New Roman"/>
              <a:ea typeface="Times New Roman"/>
              <a:cs typeface="Times New Roman"/>
              <a:sym typeface="Times New Roman"/>
            </a:endParaRPr>
          </a:p>
          <a:p>
            <a:pPr marL="457200" lvl="0" indent="-307303" algn="l" rtl="0">
              <a:lnSpc>
                <a:spcPct val="115000"/>
              </a:lnSpc>
              <a:spcBef>
                <a:spcPts val="0"/>
              </a:spcBef>
              <a:spcAft>
                <a:spcPts val="0"/>
              </a:spcAft>
              <a:buSzPct val="100000"/>
              <a:buFont typeface="Times New Roman"/>
              <a:buChar char="●"/>
            </a:pPr>
            <a:r>
              <a:rPr lang="en" sz="4957">
                <a:latin typeface="Times New Roman"/>
                <a:ea typeface="Times New Roman"/>
                <a:cs typeface="Times New Roman"/>
                <a:sym typeface="Times New Roman"/>
              </a:rPr>
              <a:t>Are inaccessible in remote areas.</a:t>
            </a:r>
            <a:endParaRPr sz="4957">
              <a:latin typeface="Times New Roman"/>
              <a:ea typeface="Times New Roman"/>
              <a:cs typeface="Times New Roman"/>
              <a:sym typeface="Times New Roman"/>
            </a:endParaRPr>
          </a:p>
          <a:p>
            <a:pPr marL="457200" lvl="0" indent="-307303" algn="l" rtl="0">
              <a:lnSpc>
                <a:spcPct val="115000"/>
              </a:lnSpc>
              <a:spcBef>
                <a:spcPts val="0"/>
              </a:spcBef>
              <a:spcAft>
                <a:spcPts val="0"/>
              </a:spcAft>
              <a:buSzPct val="100000"/>
              <a:buFont typeface="Times New Roman"/>
              <a:buChar char="●"/>
            </a:pPr>
            <a:r>
              <a:rPr lang="en" sz="4957">
                <a:latin typeface="Times New Roman"/>
                <a:ea typeface="Times New Roman"/>
                <a:cs typeface="Times New Roman"/>
                <a:sym typeface="Times New Roman"/>
              </a:rPr>
              <a:t>Do not provide intuitive and instant species classification.</a:t>
            </a:r>
            <a:endParaRPr sz="4957">
              <a:latin typeface="Times New Roman"/>
              <a:ea typeface="Times New Roman"/>
              <a:cs typeface="Times New Roman"/>
              <a:sym typeface="Times New Roman"/>
            </a:endParaRPr>
          </a:p>
          <a:p>
            <a:pPr marL="457200" lvl="0" indent="-307303" algn="l" rtl="0">
              <a:lnSpc>
                <a:spcPct val="115000"/>
              </a:lnSpc>
              <a:spcBef>
                <a:spcPts val="0"/>
              </a:spcBef>
              <a:spcAft>
                <a:spcPts val="0"/>
              </a:spcAft>
              <a:buSzPct val="100000"/>
              <a:buFont typeface="Times New Roman"/>
              <a:buChar char="●"/>
            </a:pPr>
            <a:r>
              <a:rPr lang="en" sz="4957">
                <a:latin typeface="Times New Roman"/>
                <a:ea typeface="Times New Roman"/>
                <a:cs typeface="Times New Roman"/>
                <a:sym typeface="Times New Roman"/>
              </a:rPr>
              <a:t>Data Privacy and Security Issues</a:t>
            </a:r>
            <a:endParaRPr sz="4957">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100">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 sz="6957" b="1">
                <a:solidFill>
                  <a:srgbClr val="3DACA7"/>
                </a:solidFill>
                <a:latin typeface="Times New Roman"/>
                <a:ea typeface="Times New Roman"/>
                <a:cs typeface="Times New Roman"/>
                <a:sym typeface="Times New Roman"/>
              </a:rPr>
              <a:t>Proposed Solution:</a:t>
            </a:r>
            <a:r>
              <a:rPr lang="en" sz="4557">
                <a:latin typeface="Times New Roman"/>
                <a:ea typeface="Times New Roman"/>
                <a:cs typeface="Times New Roman"/>
                <a:sym typeface="Times New Roman"/>
              </a:rPr>
              <a:t> </a:t>
            </a:r>
            <a:r>
              <a:rPr lang="en" sz="4957">
                <a:latin typeface="Times New Roman"/>
                <a:ea typeface="Times New Roman"/>
                <a:cs typeface="Times New Roman"/>
                <a:sym typeface="Times New Roman"/>
              </a:rPr>
              <a:t>Develop a real-time animal recognition system using computer vision on edge devices to improve wildlife education, conservation, and awareness.</a:t>
            </a:r>
            <a:endParaRPr sz="4957">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100">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 sz="6800" b="1">
                <a:solidFill>
                  <a:srgbClr val="3DACA7"/>
                </a:solidFill>
                <a:latin typeface="Times New Roman"/>
                <a:ea typeface="Times New Roman"/>
                <a:cs typeface="Times New Roman"/>
                <a:sym typeface="Times New Roman"/>
              </a:rPr>
              <a:t>Target Users:</a:t>
            </a:r>
            <a:r>
              <a:rPr lang="en" sz="6800" b="1">
                <a:latin typeface="Times New Roman"/>
                <a:ea typeface="Times New Roman"/>
                <a:cs typeface="Times New Roman"/>
                <a:sym typeface="Times New Roman"/>
              </a:rPr>
              <a:t> </a:t>
            </a:r>
            <a:endParaRPr sz="6800" b="1">
              <a:latin typeface="Times New Roman"/>
              <a:ea typeface="Times New Roman"/>
              <a:cs typeface="Times New Roman"/>
              <a:sym typeface="Times New Roman"/>
            </a:endParaRPr>
          </a:p>
          <a:p>
            <a:pPr marL="457200" lvl="0" indent="-304800" algn="l" rtl="0">
              <a:lnSpc>
                <a:spcPct val="115000"/>
              </a:lnSpc>
              <a:spcBef>
                <a:spcPts val="800"/>
              </a:spcBef>
              <a:spcAft>
                <a:spcPts val="0"/>
              </a:spcAft>
              <a:buSzPct val="100000"/>
              <a:buFont typeface="Times New Roman"/>
              <a:buChar char="●"/>
            </a:pPr>
            <a:r>
              <a:rPr lang="en" sz="4800" b="1">
                <a:latin typeface="Times New Roman"/>
                <a:ea typeface="Times New Roman"/>
                <a:cs typeface="Times New Roman"/>
                <a:sym typeface="Times New Roman"/>
              </a:rPr>
              <a:t>Wildlife Enthusiasts &amp; Tourists:</a:t>
            </a:r>
            <a:r>
              <a:rPr lang="en" sz="4800">
                <a:latin typeface="Times New Roman"/>
                <a:ea typeface="Times New Roman"/>
                <a:cs typeface="Times New Roman"/>
                <a:sym typeface="Times New Roman"/>
              </a:rPr>
              <a:t> Identify animals during safaris or nature walks.</a:t>
            </a:r>
            <a:endParaRPr sz="4800">
              <a:latin typeface="Times New Roman"/>
              <a:ea typeface="Times New Roman"/>
              <a:cs typeface="Times New Roman"/>
              <a:sym typeface="Times New Roman"/>
            </a:endParaRPr>
          </a:p>
          <a:p>
            <a:pPr marL="457200" lvl="0" indent="-304800" algn="l" rtl="0">
              <a:lnSpc>
                <a:spcPct val="115000"/>
              </a:lnSpc>
              <a:spcBef>
                <a:spcPts val="0"/>
              </a:spcBef>
              <a:spcAft>
                <a:spcPts val="0"/>
              </a:spcAft>
              <a:buSzPct val="100000"/>
              <a:buFont typeface="Times New Roman"/>
              <a:buChar char="●"/>
            </a:pPr>
            <a:r>
              <a:rPr lang="en" sz="4800" b="1">
                <a:latin typeface="Times New Roman"/>
                <a:ea typeface="Times New Roman"/>
                <a:cs typeface="Times New Roman"/>
                <a:sym typeface="Times New Roman"/>
              </a:rPr>
              <a:t>Wildlife Park Authorities:</a:t>
            </a:r>
            <a:r>
              <a:rPr lang="en" sz="4800">
                <a:latin typeface="Times New Roman"/>
                <a:ea typeface="Times New Roman"/>
                <a:cs typeface="Times New Roman"/>
                <a:sym typeface="Times New Roman"/>
              </a:rPr>
              <a:t> Monitor animals in real time and ensure visitor engagement.</a:t>
            </a:r>
            <a:endParaRPr sz="4800">
              <a:latin typeface="Times New Roman"/>
              <a:ea typeface="Times New Roman"/>
              <a:cs typeface="Times New Roman"/>
              <a:sym typeface="Times New Roman"/>
            </a:endParaRPr>
          </a:p>
          <a:p>
            <a:pPr marL="457200" lvl="0" indent="-304800" algn="l" rtl="0">
              <a:lnSpc>
                <a:spcPct val="115000"/>
              </a:lnSpc>
              <a:spcBef>
                <a:spcPts val="0"/>
              </a:spcBef>
              <a:spcAft>
                <a:spcPts val="0"/>
              </a:spcAft>
              <a:buSzPct val="100000"/>
              <a:buFont typeface="Times New Roman"/>
              <a:buChar char="●"/>
            </a:pPr>
            <a:r>
              <a:rPr lang="en" sz="4800" b="1">
                <a:latin typeface="Times New Roman"/>
                <a:ea typeface="Times New Roman"/>
                <a:cs typeface="Times New Roman"/>
                <a:sym typeface="Times New Roman"/>
              </a:rPr>
              <a:t>Ecologists &amp; Conservationists:</a:t>
            </a:r>
            <a:r>
              <a:rPr lang="en" sz="4800">
                <a:latin typeface="Times New Roman"/>
                <a:ea typeface="Times New Roman"/>
                <a:cs typeface="Times New Roman"/>
                <a:sym typeface="Times New Roman"/>
              </a:rPr>
              <a:t> Enable real-time data collection for research and monitoring.</a:t>
            </a:r>
            <a:endParaRPr sz="4800">
              <a:latin typeface="Times New Roman"/>
              <a:ea typeface="Times New Roman"/>
              <a:cs typeface="Times New Roman"/>
              <a:sym typeface="Times New Roman"/>
            </a:endParaRPr>
          </a:p>
          <a:p>
            <a:pPr marL="457200" lvl="0" indent="-304800" algn="l" rtl="0">
              <a:lnSpc>
                <a:spcPct val="115000"/>
              </a:lnSpc>
              <a:spcBef>
                <a:spcPts val="0"/>
              </a:spcBef>
              <a:spcAft>
                <a:spcPts val="0"/>
              </a:spcAft>
              <a:buSzPct val="100000"/>
              <a:buFont typeface="Times New Roman"/>
              <a:buChar char="●"/>
            </a:pPr>
            <a:r>
              <a:rPr lang="en" sz="4800" b="1">
                <a:latin typeface="Times New Roman"/>
                <a:ea typeface="Times New Roman"/>
                <a:cs typeface="Times New Roman"/>
                <a:sym typeface="Times New Roman"/>
              </a:rPr>
              <a:t>Filmmakers &amp; Documentarians:</a:t>
            </a:r>
            <a:r>
              <a:rPr lang="en" sz="4800">
                <a:latin typeface="Times New Roman"/>
                <a:ea typeface="Times New Roman"/>
                <a:cs typeface="Times New Roman"/>
                <a:sym typeface="Times New Roman"/>
              </a:rPr>
              <a:t> Assist with accurate species identification during filming.</a:t>
            </a:r>
            <a:endParaRPr sz="4800">
              <a:latin typeface="Times New Roman"/>
              <a:ea typeface="Times New Roman"/>
              <a:cs typeface="Times New Roman"/>
              <a:sym typeface="Times New Roman"/>
            </a:endParaRPr>
          </a:p>
          <a:p>
            <a:pPr marL="457200" lvl="0" indent="-304800" algn="l" rtl="0">
              <a:lnSpc>
                <a:spcPct val="115000"/>
              </a:lnSpc>
              <a:spcBef>
                <a:spcPts val="0"/>
              </a:spcBef>
              <a:spcAft>
                <a:spcPts val="0"/>
              </a:spcAft>
              <a:buSzPct val="100000"/>
              <a:buFont typeface="Times New Roman"/>
              <a:buChar char="●"/>
            </a:pPr>
            <a:r>
              <a:rPr lang="en" sz="4800" b="1">
                <a:latin typeface="Times New Roman"/>
                <a:ea typeface="Times New Roman"/>
                <a:cs typeface="Times New Roman"/>
                <a:sym typeface="Times New Roman"/>
              </a:rPr>
              <a:t>Tour Guides &amp; Travel Agencies:</a:t>
            </a:r>
            <a:r>
              <a:rPr lang="en" sz="4800">
                <a:latin typeface="Times New Roman"/>
                <a:ea typeface="Times New Roman"/>
                <a:cs typeface="Times New Roman"/>
                <a:sym typeface="Times New Roman"/>
              </a:rPr>
              <a:t> Enhance guided tours by providing real-time wildlife insights.</a:t>
            </a:r>
            <a:endParaRPr sz="4800">
              <a:latin typeface="Times New Roman"/>
              <a:ea typeface="Times New Roman"/>
              <a:cs typeface="Times New Roman"/>
              <a:sym typeface="Times New Roman"/>
            </a:endParaRPr>
          </a:p>
          <a:p>
            <a:pPr marL="457200" lvl="0" indent="-304800" algn="l" rtl="0">
              <a:lnSpc>
                <a:spcPct val="115000"/>
              </a:lnSpc>
              <a:spcBef>
                <a:spcPts val="0"/>
              </a:spcBef>
              <a:spcAft>
                <a:spcPts val="0"/>
              </a:spcAft>
              <a:buSzPct val="100000"/>
              <a:buFont typeface="Times New Roman"/>
              <a:buChar char="●"/>
            </a:pPr>
            <a:r>
              <a:rPr lang="en" sz="4800" b="1">
                <a:latin typeface="Times New Roman"/>
                <a:ea typeface="Times New Roman"/>
                <a:cs typeface="Times New Roman"/>
                <a:sym typeface="Times New Roman"/>
              </a:rPr>
              <a:t>Educators &amp; Students:</a:t>
            </a:r>
            <a:r>
              <a:rPr lang="en" sz="4800">
                <a:latin typeface="Times New Roman"/>
                <a:ea typeface="Times New Roman"/>
                <a:cs typeface="Times New Roman"/>
                <a:sym typeface="Times New Roman"/>
              </a:rPr>
              <a:t> Facilitate interactive learning experiences for wildlife education.</a:t>
            </a:r>
            <a:endParaRPr sz="4800">
              <a:latin typeface="Times New Roman"/>
              <a:ea typeface="Times New Roman"/>
              <a:cs typeface="Times New Roman"/>
              <a:sym typeface="Times New Roman"/>
            </a:endParaRPr>
          </a:p>
          <a:p>
            <a:pPr marL="0" lvl="0" indent="0" algn="l" rtl="0">
              <a:spcBef>
                <a:spcPts val="800"/>
              </a:spcBef>
              <a:spcAft>
                <a:spcPts val="0"/>
              </a:spcAft>
              <a:buClr>
                <a:schemeClr val="dk1"/>
              </a:buClr>
              <a:buSzPts val="275"/>
              <a:buFont typeface="Arial"/>
              <a:buNone/>
            </a:pPr>
            <a:endParaRPr sz="5200">
              <a:latin typeface="Times New Roman"/>
              <a:ea typeface="Times New Roman"/>
              <a:cs typeface="Times New Roman"/>
              <a:sym typeface="Times New Roman"/>
            </a:endParaRPr>
          </a:p>
          <a:p>
            <a:pPr marL="0" lvl="0" indent="0" algn="l" rtl="0">
              <a:spcBef>
                <a:spcPts val="800"/>
              </a:spcBef>
              <a:spcAft>
                <a:spcPts val="0"/>
              </a:spcAft>
              <a:buNone/>
            </a:pPr>
            <a:endParaRPr sz="5200">
              <a:latin typeface="Times New Roman"/>
              <a:ea typeface="Times New Roman"/>
              <a:cs typeface="Times New Roman"/>
              <a:sym typeface="Times New Roman"/>
            </a:endParaRPr>
          </a:p>
          <a:p>
            <a:pPr marL="0" lvl="0" indent="0" algn="l" rtl="0">
              <a:spcBef>
                <a:spcPts val="800"/>
              </a:spcBef>
              <a:spcAft>
                <a:spcPts val="0"/>
              </a:spcAft>
              <a:buNone/>
            </a:pPr>
            <a:endParaRPr sz="5200">
              <a:latin typeface="Times New Roman"/>
              <a:ea typeface="Times New Roman"/>
              <a:cs typeface="Times New Roman"/>
              <a:sym typeface="Times New Roman"/>
            </a:endParaRPr>
          </a:p>
          <a:p>
            <a:pPr marL="0" lvl="0" indent="0" algn="l" rtl="0">
              <a:spcBef>
                <a:spcPts val="800"/>
              </a:spcBef>
              <a:spcAft>
                <a:spcPts val="0"/>
              </a:spcAft>
              <a:buNone/>
            </a:pPr>
            <a:endParaRPr sz="5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Related work and baseline methods.</a:t>
            </a:r>
            <a:endParaRPr>
              <a:latin typeface="Times New Roman"/>
              <a:ea typeface="Times New Roman"/>
              <a:cs typeface="Times New Roman"/>
              <a:sym typeface="Times New Roman"/>
            </a:endParaRPr>
          </a:p>
        </p:txBody>
      </p:sp>
      <p:sp>
        <p:nvSpPr>
          <p:cNvPr id="166" name="Google Shape;166;p21"/>
          <p:cNvSpPr txBox="1"/>
          <p:nvPr/>
        </p:nvSpPr>
        <p:spPr>
          <a:xfrm>
            <a:off x="478600" y="941075"/>
            <a:ext cx="78828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We’ve read multiple papers and articles. From that we found multiple different models which work really well but they are environment-specific. We wish to create an application that works for multiple environments.</a:t>
            </a:r>
            <a:endParaRPr sz="12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1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b="1">
              <a:solidFill>
                <a:srgbClr val="3DACA7"/>
              </a:solidFill>
              <a:latin typeface="Times New Roman"/>
              <a:ea typeface="Times New Roman"/>
              <a:cs typeface="Times New Roman"/>
              <a:sym typeface="Times New Roman"/>
            </a:endParaRPr>
          </a:p>
        </p:txBody>
      </p:sp>
      <p:graphicFrame>
        <p:nvGraphicFramePr>
          <p:cNvPr id="167" name="Google Shape;167;p21"/>
          <p:cNvGraphicFramePr/>
          <p:nvPr/>
        </p:nvGraphicFramePr>
        <p:xfrm>
          <a:off x="800500" y="1476450"/>
          <a:ext cx="3000000" cy="3000000"/>
        </p:xfrm>
        <a:graphic>
          <a:graphicData uri="http://schemas.openxmlformats.org/drawingml/2006/table">
            <a:tbl>
              <a:tblPr>
                <a:noFill/>
                <a:tableStyleId>{21EFD137-782C-47F9-871B-5E2A392C09C7}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17575">
                <a:tc>
                  <a:txBody>
                    <a:bodyPr/>
                    <a:lstStyle/>
                    <a:p>
                      <a:pPr marL="0" lvl="0" indent="0" algn="ctr" rtl="0">
                        <a:lnSpc>
                          <a:spcPct val="115000"/>
                        </a:lnSpc>
                        <a:spcBef>
                          <a:spcPts val="0"/>
                        </a:spcBef>
                        <a:spcAft>
                          <a:spcPts val="0"/>
                        </a:spcAft>
                        <a:buNone/>
                      </a:pPr>
                      <a:r>
                        <a:rPr lang="en" sz="1000" b="1">
                          <a:latin typeface="Times New Roman"/>
                          <a:ea typeface="Times New Roman"/>
                          <a:cs typeface="Times New Roman"/>
                          <a:sym typeface="Times New Roman"/>
                        </a:rPr>
                        <a:t>Model</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 sz="1000" b="1">
                          <a:latin typeface="Times New Roman"/>
                          <a:ea typeface="Times New Roman"/>
                          <a:cs typeface="Times New Roman"/>
                          <a:sym typeface="Times New Roman"/>
                        </a:rPr>
                        <a:t>Strengths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 sz="1000" b="1">
                          <a:latin typeface="Times New Roman"/>
                          <a:ea typeface="Times New Roman"/>
                          <a:cs typeface="Times New Roman"/>
                          <a:sym typeface="Times New Roman"/>
                        </a:rPr>
                        <a:t>Limitations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61950">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Megadetector (Detection)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Efficiently detects animals, humans, and vehicles in diverse environments</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Lacks species-level classification and struggles in low-light conditions.</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606300">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SpeciesNet (Classification)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Accurately classifies animal species from cropped images</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Limited by its reliance on prior object detection and may misclassify visually similar species</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1757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YOLO (General)</a:t>
                      </a:r>
                      <a:endParaRPr sz="1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Fast, real-time detection</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Struggles in low-light, occlusions</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1757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YOLOv8-Night</a:t>
                      </a:r>
                      <a:endParaRPr sz="1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Optimized for night vision, IR processing</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Requires specialized infrared data</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606300">
                <a:tc>
                  <a:txBody>
                    <a:bodyPr/>
                    <a:lstStyle/>
                    <a:p>
                      <a:pPr marL="0" lvl="0" indent="0" algn="l" rtl="0">
                        <a:spcBef>
                          <a:spcPts val="0"/>
                        </a:spcBef>
                        <a:spcAft>
                          <a:spcPts val="0"/>
                        </a:spcAft>
                        <a:buNone/>
                      </a:pPr>
                      <a:r>
                        <a:rPr lang="en" sz="1000" b="1">
                          <a:solidFill>
                            <a:schemeClr val="dk1"/>
                          </a:solidFill>
                          <a:latin typeface="Times New Roman"/>
                          <a:ea typeface="Times New Roman"/>
                          <a:cs typeface="Times New Roman"/>
                          <a:sym typeface="Times New Roman"/>
                        </a:rPr>
                        <a:t>Real-Time Wildlife Detection Using MobileNet-SSD V2 (UAVs &amp; Thermal Imaging)</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Lightweight, drone-friendly</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Less accurate than heavier models</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461950">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WildDect-YOLO</a:t>
                      </a:r>
                      <a:endParaRPr sz="1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Optimized for dense forests, fewer false positives</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May not generalize to open landscapes</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body" idx="1"/>
          </p:nvPr>
        </p:nvSpPr>
        <p:spPr>
          <a:xfrm>
            <a:off x="383275" y="951575"/>
            <a:ext cx="8309400" cy="2297400"/>
          </a:xfrm>
          <a:prstGeom prst="rect">
            <a:avLst/>
          </a:prstGeom>
        </p:spPr>
        <p:txBody>
          <a:bodyPr spcFirstLastPara="1" wrap="square" lIns="68575" tIns="34275" rIns="68575" bIns="34275" anchor="t" anchorCtr="0">
            <a:normAutofit fontScale="25000" lnSpcReduction="20000"/>
          </a:bodyPr>
          <a:lstStyle/>
          <a:p>
            <a:pPr marL="0" lvl="0" indent="129540" algn="just" rtl="0">
              <a:lnSpc>
                <a:spcPct val="100000"/>
              </a:lnSpc>
              <a:spcBef>
                <a:spcPts val="0"/>
              </a:spcBef>
              <a:spcAft>
                <a:spcPts val="0"/>
              </a:spcAft>
              <a:buNone/>
            </a:pPr>
            <a:endParaRPr sz="4288">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5555" b="1">
                <a:solidFill>
                  <a:srgbClr val="3DACA7"/>
                </a:solidFill>
                <a:latin typeface="Times New Roman"/>
                <a:ea typeface="Times New Roman"/>
                <a:cs typeface="Times New Roman"/>
                <a:sym typeface="Times New Roman"/>
              </a:rPr>
              <a:t>Dataset</a:t>
            </a:r>
            <a:endParaRPr sz="5555" b="1">
              <a:solidFill>
                <a:srgbClr val="3DACA7"/>
              </a:solidFill>
              <a:latin typeface="Times New Roman"/>
              <a:ea typeface="Times New Roman"/>
              <a:cs typeface="Times New Roman"/>
              <a:sym typeface="Times New Roman"/>
            </a:endParaRPr>
          </a:p>
          <a:p>
            <a:pPr marL="457200" lvl="0" indent="-307751" algn="just" rtl="0">
              <a:lnSpc>
                <a:spcPct val="100000"/>
              </a:lnSpc>
              <a:spcBef>
                <a:spcPts val="0"/>
              </a:spcBef>
              <a:spcAft>
                <a:spcPts val="0"/>
              </a:spcAft>
              <a:buClr>
                <a:srgbClr val="3DACA7"/>
              </a:buClr>
              <a:buSzPct val="100000"/>
              <a:buFont typeface="Times New Roman"/>
              <a:buChar char="●"/>
            </a:pPr>
            <a:r>
              <a:rPr lang="en" sz="4985" b="1">
                <a:solidFill>
                  <a:srgbClr val="3DACA7"/>
                </a:solidFill>
                <a:latin typeface="Times New Roman"/>
                <a:ea typeface="Times New Roman"/>
                <a:cs typeface="Times New Roman"/>
                <a:sym typeface="Times New Roman"/>
              </a:rPr>
              <a:t>iWildCam 2020 </a:t>
            </a:r>
            <a:r>
              <a:rPr lang="en" sz="4985">
                <a:latin typeface="Times New Roman"/>
                <a:ea typeface="Times New Roman"/>
                <a:cs typeface="Times New Roman"/>
                <a:sym typeface="Times New Roman"/>
              </a:rPr>
              <a:t>(</a:t>
            </a:r>
            <a:r>
              <a:rPr lang="en" sz="4985" u="sng">
                <a:solidFill>
                  <a:schemeClr val="hlink"/>
                </a:solidFill>
                <a:latin typeface="Times New Roman"/>
                <a:ea typeface="Times New Roman"/>
                <a:cs typeface="Times New Roman"/>
                <a:sym typeface="Times New Roman"/>
                <a:hlinkClick r:id="rId3"/>
              </a:rPr>
              <a:t>Source</a:t>
            </a:r>
            <a:r>
              <a:rPr lang="en" sz="4985">
                <a:latin typeface="Times New Roman"/>
                <a:ea typeface="Times New Roman"/>
                <a:cs typeface="Times New Roman"/>
                <a:sym typeface="Times New Roman"/>
              </a:rPr>
              <a:t>) – This dataset comprises over 280,000 camera trap images collected from 552 locations worldwide. It presents a challenging real-world scenario by providing training and testing data from different camera locations, thereby promoting the development of models that generalize well to new, unseen environments.</a:t>
            </a:r>
            <a:endParaRPr sz="4985">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4985">
              <a:latin typeface="Times New Roman"/>
              <a:ea typeface="Times New Roman"/>
              <a:cs typeface="Times New Roman"/>
              <a:sym typeface="Times New Roman"/>
            </a:endParaRPr>
          </a:p>
          <a:p>
            <a:pPr marL="457200" lvl="0" indent="-307751" algn="just" rtl="0">
              <a:lnSpc>
                <a:spcPct val="100000"/>
              </a:lnSpc>
              <a:spcBef>
                <a:spcPts val="0"/>
              </a:spcBef>
              <a:spcAft>
                <a:spcPts val="0"/>
              </a:spcAft>
              <a:buClr>
                <a:srgbClr val="3DACA7"/>
              </a:buClr>
              <a:buSzPct val="100000"/>
              <a:buFont typeface="Times New Roman"/>
              <a:buChar char="●"/>
            </a:pPr>
            <a:r>
              <a:rPr lang="en" sz="4985" b="1">
                <a:solidFill>
                  <a:srgbClr val="3DACA7"/>
                </a:solidFill>
                <a:latin typeface="Times New Roman"/>
                <a:ea typeface="Times New Roman"/>
                <a:cs typeface="Times New Roman"/>
                <a:sym typeface="Times New Roman"/>
              </a:rPr>
              <a:t>iNaturalist 2017</a:t>
            </a:r>
            <a:r>
              <a:rPr lang="en" sz="4985">
                <a:latin typeface="Times New Roman"/>
                <a:ea typeface="Times New Roman"/>
                <a:cs typeface="Times New Roman"/>
                <a:sym typeface="Times New Roman"/>
              </a:rPr>
              <a:t> (</a:t>
            </a:r>
            <a:r>
              <a:rPr lang="en" sz="4985" u="sng">
                <a:solidFill>
                  <a:schemeClr val="hlink"/>
                </a:solidFill>
                <a:latin typeface="Times New Roman"/>
                <a:ea typeface="Times New Roman"/>
                <a:cs typeface="Times New Roman"/>
                <a:sym typeface="Times New Roman"/>
                <a:hlinkClick r:id="rId4"/>
              </a:rPr>
              <a:t>Source</a:t>
            </a:r>
            <a:r>
              <a:rPr lang="en" sz="4985">
                <a:latin typeface="Times New Roman"/>
                <a:ea typeface="Times New Roman"/>
                <a:cs typeface="Times New Roman"/>
                <a:sym typeface="Times New Roman"/>
              </a:rPr>
              <a:t>) – Featuring approximately 675,000 images spanning over 5,000 species, this dataset offers a rich collection of photographs contributed by citizen scientists. The images capture species in diverse settings, with varying image quality and class distributions, reflecting real-world complexities in species identification.</a:t>
            </a:r>
            <a:endParaRPr sz="4985">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4985">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75"/>
              <a:buFont typeface="Arial"/>
              <a:buNone/>
            </a:pPr>
            <a:r>
              <a:rPr lang="en" sz="5088" b="1">
                <a:solidFill>
                  <a:srgbClr val="3DACA7"/>
                </a:solidFill>
                <a:latin typeface="Times New Roman"/>
                <a:ea typeface="Times New Roman"/>
                <a:cs typeface="Times New Roman"/>
                <a:sym typeface="Times New Roman"/>
              </a:rPr>
              <a:t>Annotation Process: </a:t>
            </a:r>
            <a:r>
              <a:rPr lang="en" sz="4848">
                <a:latin typeface="Times New Roman"/>
                <a:ea typeface="Times New Roman"/>
                <a:cs typeface="Times New Roman"/>
                <a:sym typeface="Times New Roman"/>
              </a:rPr>
              <a:t>We have transitioned to utilizing MegaDetector, an AI-based object detection model, to automate the annotation process for our dataset. The annotations generated by MegaDetector are converted into the YOLOv8 format, which requires each image to have a corresponding text file. Each line in the text file represents an object annotation in the format: </a:t>
            </a:r>
            <a:r>
              <a:rPr lang="en" sz="4848" b="1" i="1">
                <a:latin typeface="Times New Roman"/>
                <a:ea typeface="Times New Roman"/>
                <a:cs typeface="Times New Roman"/>
                <a:sym typeface="Times New Roman"/>
              </a:rPr>
              <a:t>class_id center_x center_y width height</a:t>
            </a:r>
            <a:r>
              <a:rPr lang="en" sz="4848">
                <a:latin typeface="Times New Roman"/>
                <a:ea typeface="Times New Roman"/>
                <a:cs typeface="Times New Roman"/>
                <a:sym typeface="Times New Roman"/>
              </a:rPr>
              <a:t>, with coordinates normalized between 0 and 1.</a:t>
            </a:r>
            <a:endParaRPr sz="4848">
              <a:latin typeface="Times New Roman"/>
              <a:ea typeface="Times New Roman"/>
              <a:cs typeface="Times New Roman"/>
              <a:sym typeface="Times New Roman"/>
            </a:endParaRPr>
          </a:p>
          <a:p>
            <a:pPr marL="0" lvl="0" indent="129540" algn="just" rtl="0">
              <a:lnSpc>
                <a:spcPct val="100000"/>
              </a:lnSpc>
              <a:spcBef>
                <a:spcPts val="0"/>
              </a:spcBef>
              <a:spcAft>
                <a:spcPts val="0"/>
              </a:spcAft>
              <a:buNone/>
            </a:pPr>
            <a:endParaRPr sz="2150" b="1">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400">
              <a:latin typeface="Times New Roman"/>
              <a:ea typeface="Times New Roman"/>
              <a:cs typeface="Times New Roman"/>
              <a:sym typeface="Times New Roman"/>
            </a:endParaRPr>
          </a:p>
          <a:p>
            <a:pPr marL="0" lvl="0" indent="129540" algn="just" rtl="0">
              <a:lnSpc>
                <a:spcPct val="100000"/>
              </a:lnSpc>
              <a:spcBef>
                <a:spcPts val="0"/>
              </a:spcBef>
              <a:spcAft>
                <a:spcPts val="0"/>
              </a:spcAft>
              <a:buClr>
                <a:schemeClr val="dk1"/>
              </a:buClr>
              <a:buSzPct val="78571"/>
              <a:buFont typeface="Arial"/>
              <a:buNone/>
            </a:pPr>
            <a:endParaRPr sz="1400">
              <a:latin typeface="Times New Roman"/>
              <a:ea typeface="Times New Roman"/>
              <a:cs typeface="Times New Roman"/>
              <a:sym typeface="Times New Roman"/>
            </a:endParaRPr>
          </a:p>
          <a:p>
            <a:pPr marL="0" lvl="0" indent="0" algn="l" rtl="0">
              <a:spcBef>
                <a:spcPts val="800"/>
              </a:spcBef>
              <a:spcAft>
                <a:spcPts val="0"/>
              </a:spcAft>
              <a:buNone/>
            </a:pPr>
            <a:endParaRPr sz="1400">
              <a:latin typeface="Times New Roman"/>
              <a:ea typeface="Times New Roman"/>
              <a:cs typeface="Times New Roman"/>
              <a:sym typeface="Times New Roman"/>
            </a:endParaRPr>
          </a:p>
        </p:txBody>
      </p:sp>
      <p:sp>
        <p:nvSpPr>
          <p:cNvPr id="173" name="Google Shape;173;p2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Dataset and Evaluation Metrics</a:t>
            </a:r>
            <a:endParaRPr>
              <a:latin typeface="Times New Roman"/>
              <a:ea typeface="Times New Roman"/>
              <a:cs typeface="Times New Roman"/>
              <a:sym typeface="Times New Roman"/>
            </a:endParaRPr>
          </a:p>
        </p:txBody>
      </p:sp>
      <p:sp>
        <p:nvSpPr>
          <p:cNvPr id="174" name="Google Shape;174;p22"/>
          <p:cNvSpPr txBox="1"/>
          <p:nvPr/>
        </p:nvSpPr>
        <p:spPr>
          <a:xfrm>
            <a:off x="310975" y="3145750"/>
            <a:ext cx="8381700" cy="1941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50" b="1">
                <a:solidFill>
                  <a:srgbClr val="3DACA7"/>
                </a:solidFill>
                <a:latin typeface="Times New Roman"/>
                <a:ea typeface="Times New Roman"/>
                <a:cs typeface="Times New Roman"/>
                <a:sym typeface="Times New Roman"/>
              </a:rPr>
              <a:t>Evaluation Metrics</a:t>
            </a:r>
            <a:endParaRPr sz="1350" b="1">
              <a:solidFill>
                <a:srgbClr val="3DACA7"/>
              </a:solidFill>
              <a:latin typeface="Times New Roman"/>
              <a:ea typeface="Times New Roman"/>
              <a:cs typeface="Times New Roman"/>
              <a:sym typeface="Times New Roman"/>
            </a:endParaRPr>
          </a:p>
          <a:p>
            <a:pPr marL="457200" lvl="0" indent="-317500" algn="just" rtl="0">
              <a:spcBef>
                <a:spcPts val="0"/>
              </a:spcBef>
              <a:spcAft>
                <a:spcPts val="0"/>
              </a:spcAft>
              <a:buClr>
                <a:srgbClr val="3DACA7"/>
              </a:buClr>
              <a:buSzPts val="1400"/>
              <a:buFont typeface="Times New Roman"/>
              <a:buAutoNum type="arabicPeriod"/>
            </a:pPr>
            <a:r>
              <a:rPr lang="en" sz="1200" b="1">
                <a:solidFill>
                  <a:srgbClr val="3DACA7"/>
                </a:solidFill>
                <a:latin typeface="Times New Roman"/>
                <a:ea typeface="Times New Roman"/>
                <a:cs typeface="Times New Roman"/>
                <a:sym typeface="Times New Roman"/>
              </a:rPr>
              <a:t>Intersection over Union (IoU):</a:t>
            </a:r>
            <a:r>
              <a:rPr lang="en" sz="1800" b="1">
                <a:solidFill>
                  <a:srgbClr val="3DACA7"/>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IoU measures the overlap between the predicted and ground truth bounding boxes, calculated as: </a:t>
            </a:r>
            <a:r>
              <a:rPr lang="en" sz="1200" b="1">
                <a:solidFill>
                  <a:schemeClr val="dk1"/>
                </a:solidFill>
                <a:latin typeface="Times New Roman"/>
                <a:ea typeface="Times New Roman"/>
                <a:cs typeface="Times New Roman"/>
                <a:sym typeface="Times New Roman"/>
              </a:rPr>
              <a:t>IoU = Area of Overlap / Area of Union, </a:t>
            </a:r>
            <a:r>
              <a:rPr lang="en" sz="1200">
                <a:solidFill>
                  <a:schemeClr val="dk1"/>
                </a:solidFill>
                <a:latin typeface="Times New Roman"/>
                <a:ea typeface="Times New Roman"/>
                <a:cs typeface="Times New Roman"/>
                <a:sym typeface="Times New Roman"/>
              </a:rPr>
              <a:t>A higher IoU indicates better model accuracy. Setting a strict IoU threshold ( eg. 0.5 or 0.75) ensures rigorous evaluation, making the model more reliable for real-world use.</a:t>
            </a:r>
            <a:endParaRPr sz="1200">
              <a:solidFill>
                <a:schemeClr val="dk1"/>
              </a:solidFill>
              <a:latin typeface="Times New Roman"/>
              <a:ea typeface="Times New Roman"/>
              <a:cs typeface="Times New Roman"/>
              <a:sym typeface="Times New Roman"/>
            </a:endParaRPr>
          </a:p>
          <a:p>
            <a:pPr marL="457200" lvl="0" indent="-311150" algn="just" rtl="0">
              <a:spcBef>
                <a:spcPts val="0"/>
              </a:spcBef>
              <a:spcAft>
                <a:spcPts val="0"/>
              </a:spcAft>
              <a:buClr>
                <a:srgbClr val="3DACA7"/>
              </a:buClr>
              <a:buSzPts val="1300"/>
              <a:buFont typeface="Times New Roman"/>
              <a:buAutoNum type="arabicPeriod"/>
            </a:pPr>
            <a:r>
              <a:rPr lang="en" sz="1200" b="1">
                <a:solidFill>
                  <a:srgbClr val="3DACA7"/>
                </a:solidFill>
                <a:latin typeface="Times New Roman"/>
                <a:ea typeface="Times New Roman"/>
                <a:cs typeface="Times New Roman"/>
                <a:sym typeface="Times New Roman"/>
              </a:rPr>
              <a:t>Mean Average Precision (mAP)</a:t>
            </a:r>
            <a:r>
              <a:rPr lang="en" sz="135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mAP is a key metric for object detection, averaging precision across recall levels at various IoU thresholds. It is computed as: </a:t>
            </a:r>
            <a:r>
              <a:rPr lang="en" sz="1200" b="1">
                <a:solidFill>
                  <a:schemeClr val="dk1"/>
                </a:solidFill>
                <a:latin typeface="Times New Roman"/>
                <a:ea typeface="Times New Roman"/>
                <a:cs typeface="Times New Roman"/>
                <a:sym typeface="Times New Roman"/>
              </a:rPr>
              <a:t>AP = Σₙ (Rₙ - Rₙ₋₁) Pₙ</a:t>
            </a:r>
            <a:r>
              <a:rPr lang="en" sz="1200">
                <a:solidFill>
                  <a:schemeClr val="dk1"/>
                </a:solidFill>
                <a:latin typeface="Times New Roman"/>
                <a:ea typeface="Times New Roman"/>
                <a:cs typeface="Times New Roman"/>
                <a:sym typeface="Times New Roman"/>
              </a:rPr>
              <a:t>, where </a:t>
            </a:r>
            <a:r>
              <a:rPr lang="en" sz="1200" b="1">
                <a:solidFill>
                  <a:schemeClr val="dk1"/>
                </a:solidFill>
                <a:latin typeface="Times New Roman"/>
                <a:ea typeface="Times New Roman"/>
                <a:cs typeface="Times New Roman"/>
                <a:sym typeface="Times New Roman"/>
              </a:rPr>
              <a:t>Rₙ</a:t>
            </a:r>
            <a:r>
              <a:rPr lang="en" sz="1200">
                <a:solidFill>
                  <a:schemeClr val="dk1"/>
                </a:solidFill>
                <a:latin typeface="Times New Roman"/>
                <a:ea typeface="Times New Roman"/>
                <a:cs typeface="Times New Roman"/>
                <a:sym typeface="Times New Roman"/>
              </a:rPr>
              <a:t> and </a:t>
            </a:r>
            <a:r>
              <a:rPr lang="en" sz="1200" b="1">
                <a:solidFill>
                  <a:schemeClr val="dk1"/>
                </a:solidFill>
                <a:latin typeface="Times New Roman"/>
                <a:ea typeface="Times New Roman"/>
                <a:cs typeface="Times New Roman"/>
                <a:sym typeface="Times New Roman"/>
              </a:rPr>
              <a:t>Pₙ</a:t>
            </a:r>
            <a:r>
              <a:rPr lang="en" sz="1200">
                <a:solidFill>
                  <a:schemeClr val="dk1"/>
                </a:solidFill>
                <a:latin typeface="Times New Roman"/>
                <a:ea typeface="Times New Roman"/>
                <a:cs typeface="Times New Roman"/>
                <a:sym typeface="Times New Roman"/>
              </a:rPr>
              <a:t> are recall and precision at different confidence levels.</a:t>
            </a:r>
            <a:endParaRPr sz="12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evaluate </a:t>
            </a:r>
            <a:r>
              <a:rPr lang="en" sz="1200" b="1">
                <a:solidFill>
                  <a:schemeClr val="dk1"/>
                </a:solidFill>
                <a:latin typeface="Times New Roman"/>
                <a:ea typeface="Times New Roman"/>
                <a:cs typeface="Times New Roman"/>
                <a:sym typeface="Times New Roman"/>
              </a:rPr>
              <a:t>mAP@0.5</a:t>
            </a:r>
            <a:r>
              <a:rPr lang="en" sz="1200">
                <a:solidFill>
                  <a:schemeClr val="dk1"/>
                </a:solidFill>
                <a:latin typeface="Times New Roman"/>
                <a:ea typeface="Times New Roman"/>
                <a:cs typeface="Times New Roman"/>
                <a:sym typeface="Times New Roman"/>
              </a:rPr>
              <a:t> (IoU ≥ 0.5) and </a:t>
            </a:r>
            <a:r>
              <a:rPr lang="en" sz="1200" b="1">
                <a:solidFill>
                  <a:schemeClr val="dk1"/>
                </a:solidFill>
                <a:latin typeface="Times New Roman"/>
                <a:ea typeface="Times New Roman"/>
                <a:cs typeface="Times New Roman"/>
                <a:sym typeface="Times New Roman"/>
              </a:rPr>
              <a:t>mAP@0.5:0.95</a:t>
            </a:r>
            <a:r>
              <a:rPr lang="en" sz="1200">
                <a:solidFill>
                  <a:schemeClr val="dk1"/>
                </a:solidFill>
                <a:latin typeface="Times New Roman"/>
                <a:ea typeface="Times New Roman"/>
                <a:cs typeface="Times New Roman"/>
                <a:sym typeface="Times New Roman"/>
              </a:rPr>
              <a:t> (averaged over IoU 0.5–0.95) for a comprehensive measure of precision-recall trade-offs across object categories.</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System, Baseline Results and their Analyses</a:t>
            </a:r>
            <a:endParaRPr>
              <a:latin typeface="Times New Roman"/>
              <a:ea typeface="Times New Roman"/>
              <a:cs typeface="Times New Roman"/>
              <a:sym typeface="Times New Roman"/>
            </a:endParaRPr>
          </a:p>
        </p:txBody>
      </p:sp>
      <p:sp>
        <p:nvSpPr>
          <p:cNvPr id="180" name="Google Shape;180;p23"/>
          <p:cNvSpPr txBox="1">
            <a:spLocks noGrp="1"/>
          </p:cNvSpPr>
          <p:nvPr>
            <p:ph type="body" idx="1"/>
          </p:nvPr>
        </p:nvSpPr>
        <p:spPr>
          <a:xfrm>
            <a:off x="3607800" y="1129800"/>
            <a:ext cx="4772100" cy="1643400"/>
          </a:xfrm>
          <a:prstGeom prst="rect">
            <a:avLst/>
          </a:prstGeom>
        </p:spPr>
        <p:txBody>
          <a:bodyPr spcFirstLastPara="1" wrap="square" lIns="68575" tIns="34275" rIns="68575" bIns="34275" anchor="t" anchorCtr="0">
            <a:normAutofit/>
          </a:bodyPr>
          <a:lstStyle/>
          <a:p>
            <a:pPr marL="0" lvl="0" indent="0" algn="l" rtl="0">
              <a:lnSpc>
                <a:spcPct val="70000"/>
              </a:lnSpc>
              <a:spcBef>
                <a:spcPts val="800"/>
              </a:spcBef>
              <a:spcAft>
                <a:spcPts val="0"/>
              </a:spcAft>
              <a:buNone/>
            </a:pPr>
            <a:r>
              <a:rPr lang="en" sz="1700">
                <a:solidFill>
                  <a:srgbClr val="3DACA7"/>
                </a:solidFill>
                <a:latin typeface="Times New Roman"/>
                <a:ea typeface="Times New Roman"/>
                <a:cs typeface="Times New Roman"/>
                <a:sym typeface="Times New Roman"/>
              </a:rPr>
              <a:t>MegaDetector for detection and SpeciesNet for Classification:</a:t>
            </a:r>
            <a:endParaRPr sz="1700">
              <a:solidFill>
                <a:srgbClr val="3DACA7"/>
              </a:solidFill>
              <a:latin typeface="Times New Roman"/>
              <a:ea typeface="Times New Roman"/>
              <a:cs typeface="Times New Roman"/>
              <a:sym typeface="Times New Roman"/>
            </a:endParaRPr>
          </a:p>
          <a:p>
            <a:pPr marL="0" lvl="0" indent="0" algn="l" rtl="0">
              <a:lnSpc>
                <a:spcPct val="70000"/>
              </a:lnSpc>
              <a:spcBef>
                <a:spcPts val="800"/>
              </a:spcBef>
              <a:spcAft>
                <a:spcPts val="0"/>
              </a:spcAft>
              <a:buNone/>
            </a:pPr>
            <a:r>
              <a:rPr lang="en" sz="1700">
                <a:latin typeface="Times New Roman"/>
                <a:ea typeface="Times New Roman"/>
                <a:cs typeface="Times New Roman"/>
                <a:sym typeface="Times New Roman"/>
              </a:rPr>
              <a:t>Leveraging efficiency and robustness of Megadetector, followed by accurate species classification via SpeciesNet</a:t>
            </a:r>
            <a:endParaRPr sz="1700">
              <a:latin typeface="Times New Roman"/>
              <a:ea typeface="Times New Roman"/>
              <a:cs typeface="Times New Roman"/>
              <a:sym typeface="Times New Roman"/>
            </a:endParaRPr>
          </a:p>
          <a:p>
            <a:pPr marL="0" lvl="0" indent="0" algn="l" rtl="0">
              <a:lnSpc>
                <a:spcPct val="70000"/>
              </a:lnSpc>
              <a:spcBef>
                <a:spcPts val="800"/>
              </a:spcBef>
              <a:spcAft>
                <a:spcPts val="0"/>
              </a:spcAft>
              <a:buNone/>
            </a:pPr>
            <a:endParaRPr sz="1700">
              <a:latin typeface="Times New Roman"/>
              <a:ea typeface="Times New Roman"/>
              <a:cs typeface="Times New Roman"/>
              <a:sym typeface="Times New Roman"/>
            </a:endParaRPr>
          </a:p>
        </p:txBody>
      </p:sp>
      <p:pic>
        <p:nvPicPr>
          <p:cNvPr id="181" name="Google Shape;181;p23"/>
          <p:cNvPicPr preferRelativeResize="0"/>
          <p:nvPr/>
        </p:nvPicPr>
        <p:blipFill>
          <a:blip r:embed="rId3">
            <a:alphaModFix/>
          </a:blip>
          <a:stretch>
            <a:fillRect/>
          </a:stretch>
        </p:blipFill>
        <p:spPr>
          <a:xfrm>
            <a:off x="494525" y="3117848"/>
            <a:ext cx="1157450" cy="1506900"/>
          </a:xfrm>
          <a:prstGeom prst="rect">
            <a:avLst/>
          </a:prstGeom>
          <a:noFill/>
          <a:ln>
            <a:noFill/>
          </a:ln>
        </p:spPr>
      </p:pic>
      <p:sp>
        <p:nvSpPr>
          <p:cNvPr id="182" name="Google Shape;182;p23"/>
          <p:cNvSpPr txBox="1">
            <a:spLocks noGrp="1"/>
          </p:cNvSpPr>
          <p:nvPr>
            <p:ph type="body" idx="1"/>
          </p:nvPr>
        </p:nvSpPr>
        <p:spPr>
          <a:xfrm>
            <a:off x="3607800" y="3192285"/>
            <a:ext cx="4661100" cy="1211400"/>
          </a:xfrm>
          <a:prstGeom prst="rect">
            <a:avLst/>
          </a:prstGeom>
        </p:spPr>
        <p:txBody>
          <a:bodyPr spcFirstLastPara="1" wrap="square" lIns="68575" tIns="34275" rIns="68575" bIns="34275" anchor="ctr" anchorCtr="0">
            <a:normAutofit lnSpcReduction="20000"/>
          </a:bodyPr>
          <a:lstStyle/>
          <a:p>
            <a:pPr marL="0" lvl="0" indent="0" algn="l" rtl="0">
              <a:spcBef>
                <a:spcPts val="800"/>
              </a:spcBef>
              <a:spcAft>
                <a:spcPts val="0"/>
              </a:spcAft>
              <a:buNone/>
            </a:pPr>
            <a:r>
              <a:rPr lang="en" sz="1700">
                <a:solidFill>
                  <a:srgbClr val="3DACA7"/>
                </a:solidFill>
                <a:latin typeface="Times New Roman"/>
                <a:ea typeface="Times New Roman"/>
                <a:cs typeface="Times New Roman"/>
                <a:sym typeface="Times New Roman"/>
              </a:rPr>
              <a:t>Dataset Selection:</a:t>
            </a:r>
            <a:endParaRPr sz="1700">
              <a:solidFill>
                <a:srgbClr val="3DACA7"/>
              </a:solidFill>
              <a:latin typeface="Times New Roman"/>
              <a:ea typeface="Times New Roman"/>
              <a:cs typeface="Times New Roman"/>
              <a:sym typeface="Times New Roman"/>
            </a:endParaRPr>
          </a:p>
          <a:p>
            <a:pPr marL="0" lvl="0" indent="0" algn="l" rtl="0">
              <a:spcBef>
                <a:spcPts val="800"/>
              </a:spcBef>
              <a:spcAft>
                <a:spcPts val="0"/>
              </a:spcAft>
              <a:buNone/>
            </a:pPr>
            <a:r>
              <a:rPr lang="en" sz="1700">
                <a:latin typeface="Times New Roman"/>
                <a:ea typeface="Times New Roman"/>
                <a:cs typeface="Times New Roman"/>
                <a:sym typeface="Times New Roman"/>
              </a:rPr>
              <a:t>Earlier, we had accumulated different images and were annotating on our own.</a:t>
            </a:r>
            <a:endParaRPr sz="1700">
              <a:latin typeface="Times New Roman"/>
              <a:ea typeface="Times New Roman"/>
              <a:cs typeface="Times New Roman"/>
              <a:sym typeface="Times New Roman"/>
            </a:endParaRPr>
          </a:p>
          <a:p>
            <a:pPr marL="0" lvl="0" indent="0" algn="l" rtl="0">
              <a:spcBef>
                <a:spcPts val="800"/>
              </a:spcBef>
              <a:spcAft>
                <a:spcPts val="0"/>
              </a:spcAft>
              <a:buNone/>
            </a:pPr>
            <a:r>
              <a:rPr lang="en" sz="1700">
                <a:latin typeface="Times New Roman"/>
                <a:ea typeface="Times New Roman"/>
                <a:cs typeface="Times New Roman"/>
                <a:sym typeface="Times New Roman"/>
              </a:rPr>
              <a:t>After feedback, we’ve selected iWildCam2020 and iNaturalist 2017.</a:t>
            </a:r>
            <a:endParaRPr sz="1700">
              <a:latin typeface="Times New Roman"/>
              <a:ea typeface="Times New Roman"/>
              <a:cs typeface="Times New Roman"/>
              <a:sym typeface="Times New Roman"/>
            </a:endParaRPr>
          </a:p>
        </p:txBody>
      </p:sp>
      <p:sp>
        <p:nvSpPr>
          <p:cNvPr id="183" name="Google Shape;183;p23"/>
          <p:cNvSpPr/>
          <p:nvPr/>
        </p:nvSpPr>
        <p:spPr>
          <a:xfrm>
            <a:off x="284200" y="3058348"/>
            <a:ext cx="70500" cy="1688400"/>
          </a:xfrm>
          <a:prstGeom prst="roundRect">
            <a:avLst>
              <a:gd name="adj" fmla="val 16667"/>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4" name="Google Shape;184;p23"/>
          <p:cNvSpPr/>
          <p:nvPr/>
        </p:nvSpPr>
        <p:spPr>
          <a:xfrm>
            <a:off x="284200" y="1084975"/>
            <a:ext cx="70500" cy="1688400"/>
          </a:xfrm>
          <a:prstGeom prst="roundRect">
            <a:avLst>
              <a:gd name="adj" fmla="val 16667"/>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85" name="Google Shape;185;p23"/>
          <p:cNvPicPr preferRelativeResize="0"/>
          <p:nvPr/>
        </p:nvPicPr>
        <p:blipFill>
          <a:blip r:embed="rId4">
            <a:alphaModFix/>
          </a:blip>
          <a:stretch>
            <a:fillRect/>
          </a:stretch>
        </p:blipFill>
        <p:spPr>
          <a:xfrm>
            <a:off x="448025" y="1084975"/>
            <a:ext cx="3060025" cy="1688250"/>
          </a:xfrm>
          <a:prstGeom prst="rect">
            <a:avLst/>
          </a:prstGeom>
          <a:noFill/>
          <a:ln>
            <a:noFill/>
          </a:ln>
        </p:spPr>
      </p:pic>
      <p:sp>
        <p:nvSpPr>
          <p:cNvPr id="186" name="Google Shape;186;p23"/>
          <p:cNvSpPr txBox="1"/>
          <p:nvPr/>
        </p:nvSpPr>
        <p:spPr>
          <a:xfrm>
            <a:off x="501650" y="4552971"/>
            <a:ext cx="1157400" cy="21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Times New Roman"/>
                <a:ea typeface="Times New Roman"/>
                <a:cs typeface="Times New Roman"/>
                <a:sym typeface="Times New Roman"/>
              </a:rPr>
              <a:t>Earlier</a:t>
            </a:r>
            <a:endParaRPr sz="800" b="1">
              <a:solidFill>
                <a:schemeClr val="dk1"/>
              </a:solidFill>
              <a:latin typeface="Times New Roman"/>
              <a:ea typeface="Times New Roman"/>
              <a:cs typeface="Times New Roman"/>
              <a:sym typeface="Times New Roman"/>
            </a:endParaRPr>
          </a:p>
        </p:txBody>
      </p:sp>
      <p:pic>
        <p:nvPicPr>
          <p:cNvPr id="187" name="Google Shape;187;p23"/>
          <p:cNvPicPr preferRelativeResize="0"/>
          <p:nvPr/>
        </p:nvPicPr>
        <p:blipFill>
          <a:blip r:embed="rId5">
            <a:alphaModFix/>
          </a:blip>
          <a:stretch>
            <a:fillRect/>
          </a:stretch>
        </p:blipFill>
        <p:spPr>
          <a:xfrm>
            <a:off x="1703275" y="3109647"/>
            <a:ext cx="1723450" cy="565800"/>
          </a:xfrm>
          <a:prstGeom prst="rect">
            <a:avLst/>
          </a:prstGeom>
          <a:noFill/>
          <a:ln>
            <a:noFill/>
          </a:ln>
        </p:spPr>
      </p:pic>
      <p:pic>
        <p:nvPicPr>
          <p:cNvPr id="188" name="Google Shape;188;p23"/>
          <p:cNvPicPr preferRelativeResize="0"/>
          <p:nvPr/>
        </p:nvPicPr>
        <p:blipFill>
          <a:blip r:embed="rId6">
            <a:alphaModFix/>
          </a:blip>
          <a:stretch>
            <a:fillRect/>
          </a:stretch>
        </p:blipFill>
        <p:spPr>
          <a:xfrm>
            <a:off x="1735600" y="3839938"/>
            <a:ext cx="1658800" cy="650162"/>
          </a:xfrm>
          <a:prstGeom prst="rect">
            <a:avLst/>
          </a:prstGeom>
          <a:noFill/>
          <a:ln>
            <a:noFill/>
          </a:ln>
        </p:spPr>
      </p:pic>
      <p:sp>
        <p:nvSpPr>
          <p:cNvPr id="189" name="Google Shape;189;p23"/>
          <p:cNvSpPr txBox="1"/>
          <p:nvPr/>
        </p:nvSpPr>
        <p:spPr>
          <a:xfrm>
            <a:off x="1971431" y="4563229"/>
            <a:ext cx="1157400" cy="21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Times New Roman"/>
                <a:ea typeface="Times New Roman"/>
                <a:cs typeface="Times New Roman"/>
                <a:sym typeface="Times New Roman"/>
              </a:rPr>
              <a:t>Present</a:t>
            </a:r>
            <a:endParaRPr sz="800" b="1">
              <a:solidFill>
                <a:schemeClr val="dk1"/>
              </a:solidFill>
              <a:latin typeface="Times New Roman"/>
              <a:ea typeface="Times New Roman"/>
              <a:cs typeface="Times New Roman"/>
              <a:sym typeface="Times New Roman"/>
            </a:endParaRPr>
          </a:p>
        </p:txBody>
      </p:sp>
      <p:sp>
        <p:nvSpPr>
          <p:cNvPr id="190" name="Google Shape;190;p23"/>
          <p:cNvSpPr txBox="1"/>
          <p:nvPr/>
        </p:nvSpPr>
        <p:spPr>
          <a:xfrm>
            <a:off x="1983154" y="4416691"/>
            <a:ext cx="1157400" cy="21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iNatruralist 2017</a:t>
            </a:r>
            <a:endParaRPr sz="800">
              <a:solidFill>
                <a:schemeClr val="dk1"/>
              </a:solidFill>
              <a:latin typeface="Times New Roman"/>
              <a:ea typeface="Times New Roman"/>
              <a:cs typeface="Times New Roman"/>
              <a:sym typeface="Times New Roman"/>
            </a:endParaRPr>
          </a:p>
        </p:txBody>
      </p:sp>
      <p:sp>
        <p:nvSpPr>
          <p:cNvPr id="191" name="Google Shape;191;p23"/>
          <p:cNvSpPr txBox="1"/>
          <p:nvPr/>
        </p:nvSpPr>
        <p:spPr>
          <a:xfrm>
            <a:off x="1971431" y="3575560"/>
            <a:ext cx="1157400" cy="21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iWildCam 2020</a:t>
            </a:r>
            <a:endParaRPr sz="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System, Baseline Results and their Analyses</a:t>
            </a:r>
            <a:endParaRPr>
              <a:latin typeface="Times New Roman"/>
              <a:ea typeface="Times New Roman"/>
              <a:cs typeface="Times New Roman"/>
              <a:sym typeface="Times New Roman"/>
            </a:endParaRPr>
          </a:p>
        </p:txBody>
      </p:sp>
      <p:sp>
        <p:nvSpPr>
          <p:cNvPr id="197" name="Google Shape;197;p24"/>
          <p:cNvSpPr txBox="1">
            <a:spLocks noGrp="1"/>
          </p:cNvSpPr>
          <p:nvPr>
            <p:ph type="body" idx="1"/>
          </p:nvPr>
        </p:nvSpPr>
        <p:spPr>
          <a:xfrm>
            <a:off x="120150" y="1322900"/>
            <a:ext cx="4286400" cy="240600"/>
          </a:xfrm>
          <a:prstGeom prst="rect">
            <a:avLst/>
          </a:prstGeom>
        </p:spPr>
        <p:txBody>
          <a:bodyPr spcFirstLastPara="1" wrap="square" lIns="68575" tIns="34275" rIns="68575" bIns="34275" anchor="t" anchorCtr="0">
            <a:normAutofit fontScale="85000"/>
          </a:bodyPr>
          <a:lstStyle/>
          <a:p>
            <a:pPr marL="457200" lvl="0" indent="0" algn="l" rtl="0">
              <a:lnSpc>
                <a:spcPct val="70000"/>
              </a:lnSpc>
              <a:spcBef>
                <a:spcPts val="800"/>
              </a:spcBef>
              <a:spcAft>
                <a:spcPts val="0"/>
              </a:spcAft>
              <a:buNone/>
            </a:pPr>
            <a:r>
              <a:rPr lang="en" sz="1739">
                <a:solidFill>
                  <a:srgbClr val="3DACA7"/>
                </a:solidFill>
                <a:latin typeface="Times New Roman"/>
                <a:ea typeface="Times New Roman"/>
                <a:cs typeface="Times New Roman"/>
                <a:sym typeface="Times New Roman"/>
              </a:rPr>
              <a:t>Object Detection Performance(MegaDetector):</a:t>
            </a:r>
            <a:endParaRPr sz="100">
              <a:latin typeface="Times New Roman"/>
              <a:ea typeface="Times New Roman"/>
              <a:cs typeface="Times New Roman"/>
              <a:sym typeface="Times New Roman"/>
            </a:endParaRPr>
          </a:p>
        </p:txBody>
      </p:sp>
      <p:graphicFrame>
        <p:nvGraphicFramePr>
          <p:cNvPr id="198" name="Google Shape;198;p24"/>
          <p:cNvGraphicFramePr/>
          <p:nvPr/>
        </p:nvGraphicFramePr>
        <p:xfrm>
          <a:off x="145075" y="1601317"/>
          <a:ext cx="3000000" cy="3000000"/>
        </p:xfrm>
        <a:graphic>
          <a:graphicData uri="http://schemas.openxmlformats.org/drawingml/2006/table">
            <a:tbl>
              <a:tblPr>
                <a:noFill/>
                <a:tableStyleId>{AC75238C-2395-4355-9714-D5A76883390E}</a:tableStyleId>
              </a:tblPr>
              <a:tblGrid>
                <a:gridCol w="772950">
                  <a:extLst>
                    <a:ext uri="{9D8B030D-6E8A-4147-A177-3AD203B41FA5}">
                      <a16:colId xmlns:a16="http://schemas.microsoft.com/office/drawing/2014/main" val="20000"/>
                    </a:ext>
                  </a:extLst>
                </a:gridCol>
                <a:gridCol w="632400">
                  <a:extLst>
                    <a:ext uri="{9D8B030D-6E8A-4147-A177-3AD203B41FA5}">
                      <a16:colId xmlns:a16="http://schemas.microsoft.com/office/drawing/2014/main" val="20001"/>
                    </a:ext>
                  </a:extLst>
                </a:gridCol>
                <a:gridCol w="3021575">
                  <a:extLst>
                    <a:ext uri="{9D8B030D-6E8A-4147-A177-3AD203B41FA5}">
                      <a16:colId xmlns:a16="http://schemas.microsoft.com/office/drawing/2014/main" val="20002"/>
                    </a:ext>
                  </a:extLst>
                </a:gridCol>
              </a:tblGrid>
              <a:tr h="426750">
                <a:tc>
                  <a:txBody>
                    <a:bodyPr/>
                    <a:lstStyle/>
                    <a:p>
                      <a:pPr marL="0" lvl="0" indent="0" algn="ctr" rtl="0">
                        <a:lnSpc>
                          <a:spcPct val="115000"/>
                        </a:lnSpc>
                        <a:spcBef>
                          <a:spcPts val="0"/>
                        </a:spcBef>
                        <a:spcAft>
                          <a:spcPts val="0"/>
                        </a:spcAft>
                        <a:buNone/>
                      </a:pPr>
                      <a:r>
                        <a:rPr lang="en" sz="700" b="1"/>
                        <a:t>Metric</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700" b="1"/>
                        <a:t>Reported Value</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700" b="1"/>
                        <a:t>Context</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7900">
                <a:tc>
                  <a:txBody>
                    <a:bodyPr/>
                    <a:lstStyle/>
                    <a:p>
                      <a:pPr marL="0" lvl="0" indent="0" algn="l" rtl="0">
                        <a:spcBef>
                          <a:spcPts val="0"/>
                        </a:spcBef>
                        <a:spcAft>
                          <a:spcPts val="0"/>
                        </a:spcAft>
                        <a:buNone/>
                      </a:pPr>
                      <a:r>
                        <a:rPr lang="en" sz="700" b="1"/>
                        <a:t>Precision (Animal)</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0.98</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At 0.65 confidence threshold on camera trap data (</a:t>
                      </a:r>
                      <a:r>
                        <a:rPr lang="en" sz="700" u="sng">
                          <a:solidFill>
                            <a:schemeClr val="hlink"/>
                          </a:solidFill>
                          <a:hlinkClick r:id="rId3"/>
                        </a:rPr>
                        <a:t>ai-camtraps.netlify.app</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96975">
                <a:tc>
                  <a:txBody>
                    <a:bodyPr/>
                    <a:lstStyle/>
                    <a:p>
                      <a:pPr marL="0" lvl="0" indent="0" algn="l" rtl="0">
                        <a:spcBef>
                          <a:spcPts val="0"/>
                        </a:spcBef>
                        <a:spcAft>
                          <a:spcPts val="0"/>
                        </a:spcAft>
                        <a:buNone/>
                      </a:pPr>
                      <a:r>
                        <a:rPr lang="en" sz="700" b="1"/>
                        <a:t>Recall (Animal)</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Same as above (</a:t>
                      </a:r>
                      <a:r>
                        <a:rPr lang="en" sz="700" u="sng">
                          <a:solidFill>
                            <a:schemeClr val="hlink"/>
                          </a:solidFill>
                          <a:hlinkClick r:id="rId3"/>
                        </a:rPr>
                        <a:t>ai-camtraps.netlify.app</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7900">
                <a:tc>
                  <a:txBody>
                    <a:bodyPr/>
                    <a:lstStyle/>
                    <a:p>
                      <a:pPr marL="0" lvl="0" indent="0" algn="l" rtl="0">
                        <a:spcBef>
                          <a:spcPts val="0"/>
                        </a:spcBef>
                        <a:spcAft>
                          <a:spcPts val="0"/>
                        </a:spcAft>
                        <a:buNone/>
                      </a:pPr>
                      <a:r>
                        <a:rPr lang="en" sz="700" b="1"/>
                        <a:t>F1 Score (Animal)</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0.96</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Same as above (</a:t>
                      </a:r>
                      <a:r>
                        <a:rPr lang="en" sz="700" u="sng">
                          <a:solidFill>
                            <a:schemeClr val="hlink"/>
                          </a:solidFill>
                          <a:hlinkClick r:id="rId3"/>
                        </a:rPr>
                        <a:t>ai-camtraps.netlify.app</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7900">
                <a:tc>
                  <a:txBody>
                    <a:bodyPr/>
                    <a:lstStyle/>
                    <a:p>
                      <a:pPr marL="0" lvl="0" indent="0" algn="l" rtl="0">
                        <a:spcBef>
                          <a:spcPts val="0"/>
                        </a:spcBef>
                        <a:spcAft>
                          <a:spcPts val="0"/>
                        </a:spcAft>
                        <a:buNone/>
                      </a:pPr>
                      <a:r>
                        <a:rPr lang="en" sz="700" b="1"/>
                        <a:t>Overall Accuracy</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Same as above (</a:t>
                      </a:r>
                      <a:r>
                        <a:rPr lang="en" sz="700" u="sng">
                          <a:solidFill>
                            <a:schemeClr val="hlink"/>
                          </a:solidFill>
                          <a:hlinkClick r:id="rId3"/>
                        </a:rPr>
                        <a:t>ai-camtraps.netlify.app</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7900">
                <a:tc>
                  <a:txBody>
                    <a:bodyPr/>
                    <a:lstStyle/>
                    <a:p>
                      <a:pPr marL="0" lvl="0" indent="0" algn="l" rtl="0">
                        <a:spcBef>
                          <a:spcPts val="0"/>
                        </a:spcBef>
                        <a:spcAft>
                          <a:spcPts val="0"/>
                        </a:spcAft>
                        <a:buNone/>
                      </a:pPr>
                      <a:r>
                        <a:rPr lang="en" sz="700" b="1"/>
                        <a:t>Precision (Animal)</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0.82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At 0.90 confidence threshold in recreation ecology study (</a:t>
                      </a:r>
                      <a:r>
                        <a:rPr lang="en" sz="700" u="sng">
                          <a:solidFill>
                            <a:schemeClr val="hlink"/>
                          </a:solidFill>
                          <a:hlinkClick r:id="rId4"/>
                        </a:rPr>
                        <a:t>sciencedirect.com</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6975">
                <a:tc>
                  <a:txBody>
                    <a:bodyPr/>
                    <a:lstStyle/>
                    <a:p>
                      <a:pPr marL="0" lvl="0" indent="0" algn="l" rtl="0">
                        <a:spcBef>
                          <a:spcPts val="0"/>
                        </a:spcBef>
                        <a:spcAft>
                          <a:spcPts val="0"/>
                        </a:spcAft>
                        <a:buNone/>
                      </a:pPr>
                      <a:r>
                        <a:rPr lang="en" sz="700" b="1"/>
                        <a:t>Recall (Animal)</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Same as above (</a:t>
                      </a:r>
                      <a:r>
                        <a:rPr lang="en" sz="700" u="sng">
                          <a:solidFill>
                            <a:schemeClr val="hlink"/>
                          </a:solidFill>
                          <a:hlinkClick r:id="rId4"/>
                        </a:rPr>
                        <a:t>sciencedirect.com</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97900">
                <a:tc>
                  <a:txBody>
                    <a:bodyPr/>
                    <a:lstStyle/>
                    <a:p>
                      <a:pPr marL="0" lvl="0" indent="0" algn="l" rtl="0">
                        <a:spcBef>
                          <a:spcPts val="0"/>
                        </a:spcBef>
                        <a:spcAft>
                          <a:spcPts val="0"/>
                        </a:spcAft>
                        <a:buNone/>
                      </a:pPr>
                      <a:r>
                        <a:rPr lang="en" sz="700" b="1"/>
                        <a:t>Accuracy (Animal)</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0.96</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Across 352,426 images from 3 regions (</a:t>
                      </a:r>
                      <a:r>
                        <a:rPr lang="en" sz="700" u="sng">
                          <a:solidFill>
                            <a:schemeClr val="hlink"/>
                          </a:solidFill>
                          <a:hlinkClick r:id="rId5"/>
                        </a:rPr>
                        <a:t>zslpublications.onlinelibrary.wiley.com</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99" name="Google Shape;199;p24"/>
          <p:cNvSpPr txBox="1">
            <a:spLocks noGrp="1"/>
          </p:cNvSpPr>
          <p:nvPr>
            <p:ph type="body" idx="1"/>
          </p:nvPr>
        </p:nvSpPr>
        <p:spPr>
          <a:xfrm>
            <a:off x="4623277" y="1322900"/>
            <a:ext cx="4286400" cy="240600"/>
          </a:xfrm>
          <a:prstGeom prst="rect">
            <a:avLst/>
          </a:prstGeom>
        </p:spPr>
        <p:txBody>
          <a:bodyPr spcFirstLastPara="1" wrap="square" lIns="68575" tIns="34275" rIns="68575" bIns="34275" anchor="t" anchorCtr="0">
            <a:normAutofit fontScale="85000"/>
          </a:bodyPr>
          <a:lstStyle/>
          <a:p>
            <a:pPr marL="457200" lvl="0" indent="0" algn="l" rtl="0">
              <a:lnSpc>
                <a:spcPct val="70000"/>
              </a:lnSpc>
              <a:spcBef>
                <a:spcPts val="800"/>
              </a:spcBef>
              <a:spcAft>
                <a:spcPts val="0"/>
              </a:spcAft>
              <a:buNone/>
            </a:pPr>
            <a:r>
              <a:rPr lang="en" sz="1739">
                <a:solidFill>
                  <a:srgbClr val="3DACA7"/>
                </a:solidFill>
                <a:latin typeface="Times New Roman"/>
                <a:ea typeface="Times New Roman"/>
                <a:cs typeface="Times New Roman"/>
                <a:sym typeface="Times New Roman"/>
              </a:rPr>
              <a:t>Species Classification Performance(SpeciesNet)</a:t>
            </a:r>
            <a:endParaRPr sz="100">
              <a:latin typeface="Times New Roman"/>
              <a:ea typeface="Times New Roman"/>
              <a:cs typeface="Times New Roman"/>
              <a:sym typeface="Times New Roman"/>
            </a:endParaRPr>
          </a:p>
        </p:txBody>
      </p:sp>
      <p:graphicFrame>
        <p:nvGraphicFramePr>
          <p:cNvPr id="200" name="Google Shape;200;p24"/>
          <p:cNvGraphicFramePr/>
          <p:nvPr/>
        </p:nvGraphicFramePr>
        <p:xfrm>
          <a:off x="4688750" y="1603925"/>
          <a:ext cx="3000000" cy="3000000"/>
        </p:xfrm>
        <a:graphic>
          <a:graphicData uri="http://schemas.openxmlformats.org/drawingml/2006/table">
            <a:tbl>
              <a:tblPr>
                <a:noFill/>
                <a:tableStyleId>{AC75238C-2395-4355-9714-D5A76883390E}</a:tableStyleId>
              </a:tblPr>
              <a:tblGrid>
                <a:gridCol w="983450">
                  <a:extLst>
                    <a:ext uri="{9D8B030D-6E8A-4147-A177-3AD203B41FA5}">
                      <a16:colId xmlns:a16="http://schemas.microsoft.com/office/drawing/2014/main" val="20000"/>
                    </a:ext>
                  </a:extLst>
                </a:gridCol>
                <a:gridCol w="663825">
                  <a:extLst>
                    <a:ext uri="{9D8B030D-6E8A-4147-A177-3AD203B41FA5}">
                      <a16:colId xmlns:a16="http://schemas.microsoft.com/office/drawing/2014/main" val="20001"/>
                    </a:ext>
                  </a:extLst>
                </a:gridCol>
                <a:gridCol w="2735200">
                  <a:extLst>
                    <a:ext uri="{9D8B030D-6E8A-4147-A177-3AD203B41FA5}">
                      <a16:colId xmlns:a16="http://schemas.microsoft.com/office/drawing/2014/main" val="20002"/>
                    </a:ext>
                  </a:extLst>
                </a:gridCol>
              </a:tblGrid>
              <a:tr h="0">
                <a:tc>
                  <a:txBody>
                    <a:bodyPr/>
                    <a:lstStyle/>
                    <a:p>
                      <a:pPr marL="0" lvl="0" indent="0" algn="ctr" rtl="0">
                        <a:lnSpc>
                          <a:spcPct val="115000"/>
                        </a:lnSpc>
                        <a:spcBef>
                          <a:spcPts val="0"/>
                        </a:spcBef>
                        <a:spcAft>
                          <a:spcPts val="0"/>
                        </a:spcAft>
                        <a:buNone/>
                      </a:pPr>
                      <a:r>
                        <a:rPr lang="en" sz="700" b="1"/>
                        <a:t>Metric</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700" b="1"/>
                        <a:t>Reported Value</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700" b="1"/>
                        <a:t>Context</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700" b="1"/>
                        <a:t>Top-1 Accuracy</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0.918</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On test set of 5,080 images across 19 species (</a:t>
                      </a:r>
                      <a:r>
                        <a:rPr lang="en" sz="700" u="sng">
                          <a:solidFill>
                            <a:schemeClr val="hlink"/>
                          </a:solidFill>
                          <a:hlinkClick r:id="rId6"/>
                        </a:rPr>
                        <a:t>pmc.ncbi.nlm.nih.gov</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700" b="1"/>
                        <a:t>Top-5 Accuracy</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0.971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For predictions with confidence &gt; 0.90 (</a:t>
                      </a:r>
                      <a:r>
                        <a:rPr lang="en" sz="700" u="sng">
                          <a:solidFill>
                            <a:schemeClr val="hlink"/>
                          </a:solidFill>
                          <a:hlinkClick r:id="rId6"/>
                        </a:rPr>
                        <a:t>pmc.ncbi.nlm.nih.gov</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700" b="1"/>
                        <a:t>Average Precision (AP)</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0.962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Across species, range: 0.928–0.994 (</a:t>
                      </a:r>
                      <a:r>
                        <a:rPr lang="en" sz="700" u="sng">
                          <a:solidFill>
                            <a:schemeClr val="hlink"/>
                          </a:solidFill>
                          <a:hlinkClick r:id="rId6"/>
                        </a:rPr>
                        <a:t>pmc.ncbi.nlm.nih.gov</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700" b="1"/>
                        <a:t>Recall</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0.945</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Across species, range: 0.888–0.998 (</a:t>
                      </a:r>
                      <a:r>
                        <a:rPr lang="en" sz="700" u="sng">
                          <a:solidFill>
                            <a:schemeClr val="hlink"/>
                          </a:solidFill>
                          <a:hlinkClick r:id="rId6"/>
                        </a:rPr>
                        <a:t>pmc.ncbi.nlm.nih.gov</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700" b="1"/>
                        <a:t>Mean AP [50–95]</a:t>
                      </a:r>
                      <a:endParaRPr sz="7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t>0.913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t>Range: 0.869–0.972 (</a:t>
                      </a:r>
                      <a:r>
                        <a:rPr lang="en" sz="700" u="sng">
                          <a:solidFill>
                            <a:schemeClr val="hlink"/>
                          </a:solidFill>
                          <a:hlinkClick r:id="rId6"/>
                        </a:rPr>
                        <a:t>pmc.ncbi.nlm.nih.gov</a:t>
                      </a:r>
                      <a:r>
                        <a:rPr lang="en" sz="700"/>
                        <a:t>)</a:t>
                      </a:r>
                      <a:endParaRPr sz="7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Additional Results (Post-Interim)</a:t>
            </a:r>
            <a:endParaRPr>
              <a:latin typeface="Times New Roman"/>
              <a:ea typeface="Times New Roman"/>
              <a:cs typeface="Times New Roman"/>
              <a:sym typeface="Times New Roman"/>
            </a:endParaRPr>
          </a:p>
        </p:txBody>
      </p:sp>
      <p:sp>
        <p:nvSpPr>
          <p:cNvPr id="206" name="Google Shape;206;p25"/>
          <p:cNvSpPr/>
          <p:nvPr/>
        </p:nvSpPr>
        <p:spPr>
          <a:xfrm>
            <a:off x="296725" y="1104338"/>
            <a:ext cx="70500" cy="1490100"/>
          </a:xfrm>
          <a:prstGeom prst="roundRect">
            <a:avLst>
              <a:gd name="adj" fmla="val 16667"/>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25"/>
          <p:cNvSpPr/>
          <p:nvPr/>
        </p:nvSpPr>
        <p:spPr>
          <a:xfrm>
            <a:off x="296725" y="2971238"/>
            <a:ext cx="70500" cy="1490100"/>
          </a:xfrm>
          <a:prstGeom prst="roundRect">
            <a:avLst>
              <a:gd name="adj" fmla="val 16667"/>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25"/>
          <p:cNvSpPr txBox="1">
            <a:spLocks noGrp="1"/>
          </p:cNvSpPr>
          <p:nvPr>
            <p:ph type="body" idx="1"/>
          </p:nvPr>
        </p:nvSpPr>
        <p:spPr>
          <a:xfrm>
            <a:off x="3146575" y="1104350"/>
            <a:ext cx="5687100" cy="3797100"/>
          </a:xfrm>
          <a:prstGeom prst="rect">
            <a:avLst/>
          </a:prstGeom>
        </p:spPr>
        <p:txBody>
          <a:bodyPr spcFirstLastPara="1" wrap="square" lIns="68575" tIns="34275" rIns="68575" bIns="34275" anchor="t" anchorCtr="0">
            <a:noAutofit/>
          </a:bodyPr>
          <a:lstStyle/>
          <a:p>
            <a:pPr marL="457200" lvl="0" indent="-307181" algn="l" rtl="0">
              <a:lnSpc>
                <a:spcPct val="100000"/>
              </a:lnSpc>
              <a:spcBef>
                <a:spcPts val="800"/>
              </a:spcBef>
              <a:spcAft>
                <a:spcPts val="0"/>
              </a:spcAft>
              <a:buSzPts val="1238"/>
              <a:buFont typeface="Times New Roman"/>
              <a:buAutoNum type="arabicPeriod"/>
            </a:pPr>
            <a:r>
              <a:rPr lang="en" sz="1237" dirty="0">
                <a:solidFill>
                  <a:srgbClr val="3DACA7"/>
                </a:solidFill>
                <a:latin typeface="Times New Roman"/>
                <a:ea typeface="Times New Roman"/>
                <a:cs typeface="Times New Roman"/>
                <a:sym typeface="Times New Roman"/>
              </a:rPr>
              <a:t>Pipeline Development: </a:t>
            </a:r>
            <a:r>
              <a:rPr lang="en" sz="1237" dirty="0">
                <a:latin typeface="Times New Roman"/>
                <a:ea typeface="Times New Roman"/>
                <a:cs typeface="Times New Roman"/>
                <a:sym typeface="Times New Roman"/>
              </a:rPr>
              <a:t>We successfully developed a comprehensive pipeline that seamlessly integrates MegaDetector for animal detection and bounding box generation, followed by SpeciesNet for classifying the cropped images.</a:t>
            </a:r>
          </a:p>
          <a:p>
            <a:pPr marL="457200" lvl="0" indent="-307181" algn="l" rtl="0">
              <a:lnSpc>
                <a:spcPct val="100000"/>
              </a:lnSpc>
              <a:spcBef>
                <a:spcPts val="800"/>
              </a:spcBef>
              <a:spcAft>
                <a:spcPts val="0"/>
              </a:spcAft>
              <a:buSzPts val="1238"/>
              <a:buFont typeface="Times New Roman"/>
              <a:buAutoNum type="arabicPeriod"/>
            </a:pPr>
            <a:r>
              <a:rPr lang="en" sz="1237" dirty="0">
                <a:solidFill>
                  <a:srgbClr val="3DACA7"/>
                </a:solidFill>
                <a:latin typeface="Times New Roman"/>
                <a:ea typeface="Times New Roman"/>
                <a:cs typeface="Times New Roman"/>
                <a:sym typeface="Times New Roman"/>
              </a:rPr>
              <a:t>Model Integration: </a:t>
            </a:r>
            <a:r>
              <a:rPr lang="en" sz="1237" dirty="0">
                <a:latin typeface="Times New Roman"/>
                <a:ea typeface="Times New Roman"/>
                <a:cs typeface="Times New Roman"/>
                <a:sym typeface="Times New Roman"/>
              </a:rPr>
              <a:t>MegaDetector was used to detect animals and generate bounding boxes, which were cropped and passed to SpeciesNet for accurate species classification, with the results and confidence scores displayed in the app.</a:t>
            </a:r>
          </a:p>
          <a:p>
            <a:pPr marL="457200" lvl="0" indent="-307181" algn="l" rtl="0">
              <a:lnSpc>
                <a:spcPct val="100000"/>
              </a:lnSpc>
              <a:spcBef>
                <a:spcPts val="800"/>
              </a:spcBef>
              <a:spcAft>
                <a:spcPts val="0"/>
              </a:spcAft>
              <a:buSzPts val="1238"/>
              <a:buFont typeface="Times New Roman"/>
              <a:buAutoNum type="arabicPeriod"/>
            </a:pPr>
            <a:r>
              <a:rPr lang="en" sz="1237" dirty="0">
                <a:solidFill>
                  <a:srgbClr val="3DACA7"/>
                </a:solidFill>
                <a:latin typeface="Times New Roman"/>
                <a:ea typeface="Times New Roman"/>
                <a:cs typeface="Times New Roman"/>
                <a:sym typeface="Times New Roman"/>
              </a:rPr>
              <a:t>App Development: </a:t>
            </a:r>
            <a:r>
              <a:rPr lang="en" sz="1237" dirty="0">
                <a:latin typeface="Times New Roman"/>
                <a:ea typeface="Times New Roman"/>
                <a:cs typeface="Times New Roman"/>
                <a:sym typeface="Times New Roman"/>
              </a:rPr>
              <a:t>We developed a Flutter app with an intuitive interface to display real-time species identification results from the pipeline, along with related information from the database.</a:t>
            </a:r>
          </a:p>
          <a:p>
            <a:pPr marL="457200" lvl="0" indent="-307181" algn="l" rtl="0">
              <a:lnSpc>
                <a:spcPct val="100000"/>
              </a:lnSpc>
              <a:spcBef>
                <a:spcPts val="800"/>
              </a:spcBef>
              <a:spcAft>
                <a:spcPts val="0"/>
              </a:spcAft>
              <a:buSzPts val="1238"/>
              <a:buFont typeface="Times New Roman"/>
              <a:buAutoNum type="arabicPeriod"/>
            </a:pPr>
            <a:r>
              <a:rPr lang="en" sz="1237" dirty="0">
                <a:solidFill>
                  <a:srgbClr val="3DACA7"/>
                </a:solidFill>
                <a:latin typeface="Times New Roman"/>
                <a:ea typeface="Times New Roman"/>
                <a:cs typeface="Times New Roman"/>
                <a:sym typeface="Times New Roman"/>
              </a:rPr>
              <a:t>Deployment and Testing: </a:t>
            </a:r>
            <a:r>
              <a:rPr lang="en" sz="1237" dirty="0">
                <a:latin typeface="Times New Roman"/>
                <a:ea typeface="Times New Roman"/>
                <a:cs typeface="Times New Roman"/>
                <a:sym typeface="Times New Roman"/>
              </a:rPr>
              <a:t>The integrated pipeline and Flutter app were successfully deployed and tested with real-time images, demonstrating low-latency performance on edge devices and confirming their readiness for effective wildlife monitoring in conservation settings.</a:t>
            </a:r>
          </a:p>
          <a:p>
            <a:pPr marL="457200" lvl="0" indent="-307181" algn="l" rtl="0">
              <a:lnSpc>
                <a:spcPct val="100000"/>
              </a:lnSpc>
              <a:spcBef>
                <a:spcPts val="800"/>
              </a:spcBef>
              <a:spcAft>
                <a:spcPts val="0"/>
              </a:spcAft>
              <a:buSzPts val="1238"/>
              <a:buFont typeface="Times New Roman"/>
              <a:buAutoNum type="arabicPeriod"/>
            </a:pPr>
            <a:r>
              <a:rPr lang="en" sz="1237" dirty="0">
                <a:solidFill>
                  <a:srgbClr val="3DACA7"/>
                </a:solidFill>
                <a:latin typeface="Times New Roman"/>
                <a:ea typeface="Times New Roman"/>
                <a:cs typeface="Times New Roman"/>
                <a:sym typeface="Times New Roman"/>
              </a:rPr>
              <a:t>Comprehensive Literature Review: </a:t>
            </a:r>
            <a:r>
              <a:rPr lang="en" sz="1237" dirty="0">
                <a:latin typeface="Times New Roman"/>
                <a:ea typeface="Times New Roman"/>
                <a:cs typeface="Times New Roman"/>
                <a:sym typeface="Times New Roman"/>
              </a:rPr>
              <a:t>Conducted an in-depth review of existing research and methodologies relevant to our project domain.</a:t>
            </a:r>
            <a:endParaRPr sz="1237" dirty="0">
              <a:latin typeface="Times New Roman"/>
              <a:ea typeface="Times New Roman"/>
              <a:cs typeface="Times New Roman"/>
              <a:sym typeface="Times New Roman"/>
            </a:endParaRPr>
          </a:p>
          <a:p>
            <a:pPr marL="0" lvl="0" indent="0" algn="l" rtl="0">
              <a:lnSpc>
                <a:spcPct val="70000"/>
              </a:lnSpc>
              <a:spcBef>
                <a:spcPts val="800"/>
              </a:spcBef>
              <a:spcAft>
                <a:spcPts val="0"/>
              </a:spcAft>
              <a:buSzPts val="688"/>
              <a:buNone/>
            </a:pPr>
            <a:endParaRPr sz="1237" dirty="0">
              <a:latin typeface="Times New Roman"/>
              <a:ea typeface="Times New Roman"/>
              <a:cs typeface="Times New Roman"/>
              <a:sym typeface="Times New Roman"/>
            </a:endParaRPr>
          </a:p>
          <a:p>
            <a:pPr marL="0" lvl="0" indent="0" algn="l" rtl="0">
              <a:lnSpc>
                <a:spcPct val="70000"/>
              </a:lnSpc>
              <a:spcBef>
                <a:spcPts val="800"/>
              </a:spcBef>
              <a:spcAft>
                <a:spcPts val="0"/>
              </a:spcAft>
              <a:buClr>
                <a:schemeClr val="dk1"/>
              </a:buClr>
              <a:buSzPts val="688"/>
              <a:buFont typeface="Arial"/>
              <a:buNone/>
            </a:pPr>
            <a:endParaRPr sz="1237" dirty="0">
              <a:latin typeface="Times New Roman"/>
              <a:ea typeface="Times New Roman"/>
              <a:cs typeface="Times New Roman"/>
              <a:sym typeface="Times New Roman"/>
            </a:endParaRPr>
          </a:p>
        </p:txBody>
      </p:sp>
      <p:pic>
        <p:nvPicPr>
          <p:cNvPr id="209" name="Google Shape;209;p25"/>
          <p:cNvPicPr preferRelativeResize="0"/>
          <p:nvPr/>
        </p:nvPicPr>
        <p:blipFill>
          <a:blip r:embed="rId3">
            <a:alphaModFix/>
          </a:blip>
          <a:stretch>
            <a:fillRect/>
          </a:stretch>
        </p:blipFill>
        <p:spPr>
          <a:xfrm>
            <a:off x="509075" y="1104350"/>
            <a:ext cx="2695676" cy="1669576"/>
          </a:xfrm>
          <a:prstGeom prst="rect">
            <a:avLst/>
          </a:prstGeom>
          <a:noFill/>
          <a:ln>
            <a:noFill/>
          </a:ln>
        </p:spPr>
      </p:pic>
      <p:pic>
        <p:nvPicPr>
          <p:cNvPr id="210" name="Google Shape;210;p25"/>
          <p:cNvPicPr preferRelativeResize="0"/>
          <p:nvPr/>
        </p:nvPicPr>
        <p:blipFill>
          <a:blip r:embed="rId4">
            <a:alphaModFix/>
          </a:blip>
          <a:stretch>
            <a:fillRect/>
          </a:stretch>
        </p:blipFill>
        <p:spPr>
          <a:xfrm>
            <a:off x="509075" y="2984450"/>
            <a:ext cx="2695674" cy="1400650"/>
          </a:xfrm>
          <a:prstGeom prst="rect">
            <a:avLst/>
          </a:prstGeom>
          <a:noFill/>
          <a:ln>
            <a:noFill/>
          </a:ln>
        </p:spPr>
      </p:pic>
      <p:sp>
        <p:nvSpPr>
          <p:cNvPr id="211" name="Google Shape;211;p25"/>
          <p:cNvSpPr txBox="1"/>
          <p:nvPr/>
        </p:nvSpPr>
        <p:spPr>
          <a:xfrm>
            <a:off x="509075" y="4461350"/>
            <a:ext cx="2801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Fig. Testing Working Model on HuggingFace</a:t>
            </a:r>
            <a:endParaRPr sz="1000" b="1">
              <a:solidFill>
                <a:schemeClr val="dk1"/>
              </a:solidFill>
              <a:latin typeface="Calibri"/>
              <a:ea typeface="Calibri"/>
              <a:cs typeface="Calibri"/>
              <a:sym typeface="Calibri"/>
            </a:endParaRPr>
          </a:p>
        </p:txBody>
      </p:sp>
      <p:sp>
        <p:nvSpPr>
          <p:cNvPr id="212" name="Google Shape;212;p25"/>
          <p:cNvSpPr txBox="1"/>
          <p:nvPr/>
        </p:nvSpPr>
        <p:spPr>
          <a:xfrm>
            <a:off x="456363" y="2508238"/>
            <a:ext cx="2801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Fig. Pipeline Diagram</a:t>
            </a:r>
            <a:endParaRPr sz="1000" b="1">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Demonstration</a:t>
            </a:r>
            <a:endParaRPr>
              <a:latin typeface="Times New Roman"/>
              <a:ea typeface="Times New Roman"/>
              <a:cs typeface="Times New Roman"/>
              <a:sym typeface="Times New Roman"/>
            </a:endParaRPr>
          </a:p>
        </p:txBody>
      </p:sp>
      <p:pic>
        <p:nvPicPr>
          <p:cNvPr id="218" name="Google Shape;218;p26"/>
          <p:cNvPicPr preferRelativeResize="0"/>
          <p:nvPr/>
        </p:nvPicPr>
        <p:blipFill>
          <a:blip r:embed="rId3">
            <a:alphaModFix/>
          </a:blip>
          <a:stretch>
            <a:fillRect/>
          </a:stretch>
        </p:blipFill>
        <p:spPr>
          <a:xfrm>
            <a:off x="106950" y="1015425"/>
            <a:ext cx="1786351" cy="3620800"/>
          </a:xfrm>
          <a:prstGeom prst="rect">
            <a:avLst/>
          </a:prstGeom>
          <a:noFill/>
          <a:ln>
            <a:noFill/>
          </a:ln>
        </p:spPr>
      </p:pic>
      <p:pic>
        <p:nvPicPr>
          <p:cNvPr id="219" name="Google Shape;219;p26"/>
          <p:cNvPicPr preferRelativeResize="0"/>
          <p:nvPr/>
        </p:nvPicPr>
        <p:blipFill>
          <a:blip r:embed="rId4">
            <a:alphaModFix/>
          </a:blip>
          <a:stretch>
            <a:fillRect/>
          </a:stretch>
        </p:blipFill>
        <p:spPr>
          <a:xfrm>
            <a:off x="2278763" y="1015425"/>
            <a:ext cx="2009525" cy="3620800"/>
          </a:xfrm>
          <a:prstGeom prst="rect">
            <a:avLst/>
          </a:prstGeom>
          <a:noFill/>
          <a:ln>
            <a:noFill/>
          </a:ln>
        </p:spPr>
      </p:pic>
      <p:pic>
        <p:nvPicPr>
          <p:cNvPr id="220" name="Google Shape;220;p26"/>
          <p:cNvPicPr preferRelativeResize="0"/>
          <p:nvPr/>
        </p:nvPicPr>
        <p:blipFill>
          <a:blip r:embed="rId5">
            <a:alphaModFix/>
          </a:blip>
          <a:stretch>
            <a:fillRect/>
          </a:stretch>
        </p:blipFill>
        <p:spPr>
          <a:xfrm>
            <a:off x="4673775" y="1015425"/>
            <a:ext cx="2009525" cy="3620800"/>
          </a:xfrm>
          <a:prstGeom prst="rect">
            <a:avLst/>
          </a:prstGeom>
          <a:noFill/>
          <a:ln>
            <a:noFill/>
          </a:ln>
        </p:spPr>
      </p:pic>
      <p:pic>
        <p:nvPicPr>
          <p:cNvPr id="221" name="Google Shape;221;p26"/>
          <p:cNvPicPr preferRelativeResize="0"/>
          <p:nvPr/>
        </p:nvPicPr>
        <p:blipFill>
          <a:blip r:embed="rId6">
            <a:alphaModFix/>
          </a:blip>
          <a:stretch>
            <a:fillRect/>
          </a:stretch>
        </p:blipFill>
        <p:spPr>
          <a:xfrm>
            <a:off x="7068775" y="1015425"/>
            <a:ext cx="1953675" cy="3620800"/>
          </a:xfrm>
          <a:prstGeom prst="rect">
            <a:avLst/>
          </a:prstGeom>
          <a:noFill/>
          <a:ln>
            <a:noFill/>
          </a:ln>
        </p:spPr>
      </p:pic>
      <p:sp>
        <p:nvSpPr>
          <p:cNvPr id="222" name="Google Shape;222;p26"/>
          <p:cNvSpPr txBox="1"/>
          <p:nvPr/>
        </p:nvSpPr>
        <p:spPr>
          <a:xfrm>
            <a:off x="2255700" y="4678550"/>
            <a:ext cx="2009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Fig 2. Uploading an Image </a:t>
            </a:r>
            <a:endParaRPr sz="1000" b="1">
              <a:solidFill>
                <a:schemeClr val="dk1"/>
              </a:solidFill>
              <a:latin typeface="Calibri"/>
              <a:ea typeface="Calibri"/>
              <a:cs typeface="Calibri"/>
              <a:sym typeface="Calibri"/>
            </a:endParaRPr>
          </a:p>
          <a:p>
            <a:pPr marL="0" lvl="0" indent="0" algn="ctr" rtl="0">
              <a:spcBef>
                <a:spcPts val="0"/>
              </a:spcBef>
              <a:spcAft>
                <a:spcPts val="0"/>
              </a:spcAft>
              <a:buNone/>
            </a:pPr>
            <a:r>
              <a:rPr lang="en" sz="1000" b="1">
                <a:solidFill>
                  <a:schemeClr val="dk1"/>
                </a:solidFill>
                <a:latin typeface="Calibri"/>
                <a:ea typeface="Calibri"/>
                <a:cs typeface="Calibri"/>
                <a:sym typeface="Calibri"/>
              </a:rPr>
              <a:t>(Processing Stage)</a:t>
            </a:r>
            <a:endParaRPr sz="1000" b="1">
              <a:solidFill>
                <a:schemeClr val="dk1"/>
              </a:solidFill>
              <a:latin typeface="Calibri"/>
              <a:ea typeface="Calibri"/>
              <a:cs typeface="Calibri"/>
              <a:sym typeface="Calibri"/>
            </a:endParaRPr>
          </a:p>
        </p:txBody>
      </p:sp>
      <p:sp>
        <p:nvSpPr>
          <p:cNvPr id="223" name="Google Shape;223;p26"/>
          <p:cNvSpPr txBox="1"/>
          <p:nvPr/>
        </p:nvSpPr>
        <p:spPr>
          <a:xfrm>
            <a:off x="4623100" y="4678550"/>
            <a:ext cx="2009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Fig 3. Displaying the Results from HugginFace</a:t>
            </a:r>
            <a:endParaRPr sz="1000" b="1">
              <a:solidFill>
                <a:schemeClr val="dk1"/>
              </a:solidFill>
              <a:latin typeface="Calibri"/>
              <a:ea typeface="Calibri"/>
              <a:cs typeface="Calibri"/>
              <a:sym typeface="Calibri"/>
            </a:endParaRPr>
          </a:p>
        </p:txBody>
      </p:sp>
      <p:sp>
        <p:nvSpPr>
          <p:cNvPr id="224" name="Google Shape;224;p26"/>
          <p:cNvSpPr txBox="1"/>
          <p:nvPr/>
        </p:nvSpPr>
        <p:spPr>
          <a:xfrm>
            <a:off x="7209650" y="4678550"/>
            <a:ext cx="1671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Fig 4. Displaying the Animal Info from Database</a:t>
            </a:r>
            <a:endParaRPr sz="1000" b="1">
              <a:solidFill>
                <a:schemeClr val="dk1"/>
              </a:solidFill>
              <a:latin typeface="Calibri"/>
              <a:ea typeface="Calibri"/>
              <a:cs typeface="Calibri"/>
              <a:sym typeface="Calibri"/>
            </a:endParaRPr>
          </a:p>
        </p:txBody>
      </p:sp>
      <p:sp>
        <p:nvSpPr>
          <p:cNvPr id="225" name="Google Shape;225;p26"/>
          <p:cNvSpPr txBox="1"/>
          <p:nvPr/>
        </p:nvSpPr>
        <p:spPr>
          <a:xfrm>
            <a:off x="106950" y="4678550"/>
            <a:ext cx="174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Fig 1. Landing Page/Home Page</a:t>
            </a:r>
            <a:endParaRPr sz="10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Individual Contributions</a:t>
            </a:r>
            <a:endParaRPr>
              <a:latin typeface="Times New Roman"/>
              <a:ea typeface="Times New Roman"/>
              <a:cs typeface="Times New Roman"/>
              <a:sym typeface="Times New Roman"/>
            </a:endParaRPr>
          </a:p>
        </p:txBody>
      </p:sp>
      <p:sp>
        <p:nvSpPr>
          <p:cNvPr id="231" name="Google Shape;231;p27"/>
          <p:cNvSpPr txBox="1">
            <a:spLocks noGrp="1"/>
          </p:cNvSpPr>
          <p:nvPr>
            <p:ph type="body" idx="1"/>
          </p:nvPr>
        </p:nvSpPr>
        <p:spPr>
          <a:xfrm>
            <a:off x="633845" y="1035886"/>
            <a:ext cx="7886700" cy="3599100"/>
          </a:xfrm>
          <a:prstGeom prst="rect">
            <a:avLst/>
          </a:prstGeom>
        </p:spPr>
        <p:txBody>
          <a:bodyPr spcFirstLastPara="1" wrap="square" lIns="68575" tIns="34275" rIns="68575" bIns="34275" anchor="t" anchorCtr="0">
            <a:normAutofit fontScale="77500" lnSpcReduction="20000"/>
          </a:bodyPr>
          <a:lstStyle/>
          <a:p>
            <a:pPr marL="0" lvl="0" indent="0" algn="l" rtl="0">
              <a:lnSpc>
                <a:spcPct val="115000"/>
              </a:lnSpc>
              <a:spcBef>
                <a:spcPts val="800"/>
              </a:spcBef>
              <a:spcAft>
                <a:spcPts val="0"/>
              </a:spcAft>
              <a:buNone/>
            </a:pPr>
            <a:r>
              <a:rPr lang="en">
                <a:latin typeface="Times New Roman"/>
                <a:ea typeface="Times New Roman"/>
                <a:cs typeface="Times New Roman"/>
                <a:sym typeface="Times New Roman"/>
              </a:rPr>
              <a:t>Pre-Midsem Work Distribution:</a:t>
            </a:r>
            <a:endParaRPr>
              <a:latin typeface="Times New Roman"/>
              <a:ea typeface="Times New Roman"/>
              <a:cs typeface="Times New Roman"/>
              <a:sym typeface="Times New Roman"/>
            </a:endParaRPr>
          </a:p>
          <a:p>
            <a:pPr marL="457200" lvl="0" indent="-297497" algn="l" rtl="0">
              <a:lnSpc>
                <a:spcPct val="115000"/>
              </a:lnSpc>
              <a:spcBef>
                <a:spcPts val="800"/>
              </a:spcBef>
              <a:spcAft>
                <a:spcPts val="0"/>
              </a:spcAft>
              <a:buSzPct val="66666"/>
              <a:buFont typeface="Times New Roman"/>
              <a:buChar char="●"/>
            </a:pPr>
            <a:r>
              <a:rPr lang="en">
                <a:latin typeface="Times New Roman"/>
                <a:ea typeface="Times New Roman"/>
                <a:cs typeface="Times New Roman"/>
                <a:sym typeface="Times New Roman"/>
              </a:rPr>
              <a:t>Dataset Creation: Abhinav, Akshat and  Akanksh</a:t>
            </a:r>
            <a:endParaRPr>
              <a:latin typeface="Times New Roman"/>
              <a:ea typeface="Times New Roman"/>
              <a:cs typeface="Times New Roman"/>
              <a:sym typeface="Times New Roman"/>
            </a:endParaRPr>
          </a:p>
          <a:p>
            <a:pPr marL="457200" lvl="0" indent="-297497" algn="l" rtl="0">
              <a:lnSpc>
                <a:spcPct val="115000"/>
              </a:lnSpc>
              <a:spcBef>
                <a:spcPts val="0"/>
              </a:spcBef>
              <a:spcAft>
                <a:spcPts val="0"/>
              </a:spcAft>
              <a:buSzPct val="66666"/>
              <a:buFont typeface="Times New Roman"/>
              <a:buChar char="●"/>
            </a:pPr>
            <a:r>
              <a:rPr lang="en">
                <a:latin typeface="Times New Roman"/>
                <a:ea typeface="Times New Roman"/>
                <a:cs typeface="Times New Roman"/>
                <a:sym typeface="Times New Roman"/>
              </a:rPr>
              <a:t>Dataset Annotation: Abhinav and Akanksh</a:t>
            </a:r>
            <a:endParaRPr>
              <a:latin typeface="Times New Roman"/>
              <a:ea typeface="Times New Roman"/>
              <a:cs typeface="Times New Roman"/>
              <a:sym typeface="Times New Roman"/>
            </a:endParaRPr>
          </a:p>
          <a:p>
            <a:pPr marL="457200" lvl="0" indent="-297497" algn="l" rtl="0">
              <a:lnSpc>
                <a:spcPct val="115000"/>
              </a:lnSpc>
              <a:spcBef>
                <a:spcPts val="0"/>
              </a:spcBef>
              <a:spcAft>
                <a:spcPts val="0"/>
              </a:spcAft>
              <a:buSzPct val="66666"/>
              <a:buFont typeface="Times New Roman"/>
              <a:buChar char="●"/>
            </a:pPr>
            <a:r>
              <a:rPr lang="en">
                <a:latin typeface="Times New Roman"/>
                <a:ea typeface="Times New Roman"/>
                <a:cs typeface="Times New Roman"/>
                <a:sym typeface="Times New Roman"/>
              </a:rPr>
              <a:t>Model Training: Akshat and Kunal</a:t>
            </a:r>
            <a:endParaRPr>
              <a:latin typeface="Times New Roman"/>
              <a:ea typeface="Times New Roman"/>
              <a:cs typeface="Times New Roman"/>
              <a:sym typeface="Times New Roman"/>
            </a:endParaRPr>
          </a:p>
          <a:p>
            <a:pPr marL="457200" lvl="0" indent="-297497" algn="l" rtl="0">
              <a:lnSpc>
                <a:spcPct val="115000"/>
              </a:lnSpc>
              <a:spcBef>
                <a:spcPts val="0"/>
              </a:spcBef>
              <a:spcAft>
                <a:spcPts val="0"/>
              </a:spcAft>
              <a:buSzPct val="66666"/>
              <a:buFont typeface="Times New Roman"/>
              <a:buChar char="●"/>
            </a:pPr>
            <a:r>
              <a:rPr lang="en">
                <a:latin typeface="Times New Roman"/>
                <a:ea typeface="Times New Roman"/>
                <a:cs typeface="Times New Roman"/>
                <a:sym typeface="Times New Roman"/>
              </a:rPr>
              <a:t>Literature Review: Abhinav, Akshat, Akanksh, Kunal</a:t>
            </a:r>
            <a:endParaRPr>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
                <a:latin typeface="Times New Roman"/>
                <a:ea typeface="Times New Roman"/>
                <a:cs typeface="Times New Roman"/>
                <a:sym typeface="Times New Roman"/>
              </a:rPr>
              <a:t>Post-Midsem Work Distribution:</a:t>
            </a:r>
            <a:endParaRPr>
              <a:latin typeface="Times New Roman"/>
              <a:ea typeface="Times New Roman"/>
              <a:cs typeface="Times New Roman"/>
              <a:sym typeface="Times New Roman"/>
            </a:endParaRPr>
          </a:p>
          <a:p>
            <a:pPr marL="457200" lvl="0" indent="-297497" algn="l" rtl="0">
              <a:lnSpc>
                <a:spcPct val="115000"/>
              </a:lnSpc>
              <a:spcBef>
                <a:spcPts val="800"/>
              </a:spcBef>
              <a:spcAft>
                <a:spcPts val="0"/>
              </a:spcAft>
              <a:buSzPct val="66666"/>
              <a:buFont typeface="Times New Roman"/>
              <a:buChar char="●"/>
            </a:pPr>
            <a:r>
              <a:rPr lang="en">
                <a:latin typeface="Times New Roman"/>
                <a:ea typeface="Times New Roman"/>
                <a:cs typeface="Times New Roman"/>
                <a:sym typeface="Times New Roman"/>
              </a:rPr>
              <a:t>Data Collection and Preprocessing: Abhinav, Akshat and Akanksh</a:t>
            </a:r>
            <a:endParaRPr>
              <a:latin typeface="Times New Roman"/>
              <a:ea typeface="Times New Roman"/>
              <a:cs typeface="Times New Roman"/>
              <a:sym typeface="Times New Roman"/>
            </a:endParaRPr>
          </a:p>
          <a:p>
            <a:pPr marL="457200" lvl="0" indent="-297497" algn="l" rtl="0">
              <a:lnSpc>
                <a:spcPct val="115000"/>
              </a:lnSpc>
              <a:spcBef>
                <a:spcPts val="0"/>
              </a:spcBef>
              <a:spcAft>
                <a:spcPts val="0"/>
              </a:spcAft>
              <a:buSzPct val="66666"/>
              <a:buFont typeface="Times New Roman"/>
              <a:buChar char="●"/>
            </a:pPr>
            <a:r>
              <a:rPr lang="en">
                <a:latin typeface="Times New Roman"/>
                <a:ea typeface="Times New Roman"/>
                <a:cs typeface="Times New Roman"/>
                <a:sym typeface="Times New Roman"/>
              </a:rPr>
              <a:t>Model Selection and Integration: Abhinav and Akanksh</a:t>
            </a:r>
            <a:endParaRPr>
              <a:latin typeface="Times New Roman"/>
              <a:ea typeface="Times New Roman"/>
              <a:cs typeface="Times New Roman"/>
              <a:sym typeface="Times New Roman"/>
            </a:endParaRPr>
          </a:p>
          <a:p>
            <a:pPr marL="457200" lvl="0" indent="-297497" algn="l" rtl="0">
              <a:lnSpc>
                <a:spcPct val="115000"/>
              </a:lnSpc>
              <a:spcBef>
                <a:spcPts val="0"/>
              </a:spcBef>
              <a:spcAft>
                <a:spcPts val="0"/>
              </a:spcAft>
              <a:buSzPct val="66666"/>
              <a:buFont typeface="Times New Roman"/>
              <a:buChar char="●"/>
            </a:pPr>
            <a:r>
              <a:rPr lang="en">
                <a:latin typeface="Times New Roman"/>
                <a:ea typeface="Times New Roman"/>
                <a:cs typeface="Times New Roman"/>
                <a:sym typeface="Times New Roman"/>
              </a:rPr>
              <a:t>Pipeline Development: Akshat and Kunal</a:t>
            </a:r>
            <a:endParaRPr>
              <a:latin typeface="Times New Roman"/>
              <a:ea typeface="Times New Roman"/>
              <a:cs typeface="Times New Roman"/>
              <a:sym typeface="Times New Roman"/>
            </a:endParaRPr>
          </a:p>
          <a:p>
            <a:pPr marL="457200" lvl="0" indent="-297497" algn="l" rtl="0">
              <a:lnSpc>
                <a:spcPct val="115000"/>
              </a:lnSpc>
              <a:spcBef>
                <a:spcPts val="0"/>
              </a:spcBef>
              <a:spcAft>
                <a:spcPts val="0"/>
              </a:spcAft>
              <a:buSzPct val="66666"/>
              <a:buFont typeface="Times New Roman"/>
              <a:buChar char="●"/>
            </a:pPr>
            <a:r>
              <a:rPr lang="en">
                <a:latin typeface="Times New Roman"/>
                <a:ea typeface="Times New Roman"/>
                <a:cs typeface="Times New Roman"/>
                <a:sym typeface="Times New Roman"/>
              </a:rPr>
              <a:t>App Development (Flutter): Abhinav, Akshat, Akanksh and Kunal</a:t>
            </a:r>
            <a:endParaRPr>
              <a:latin typeface="Times New Roman"/>
              <a:ea typeface="Times New Roman"/>
              <a:cs typeface="Times New Roman"/>
              <a:sym typeface="Times New Roman"/>
            </a:endParaRPr>
          </a:p>
          <a:p>
            <a:pPr marL="457200" lvl="0" indent="-297497" algn="l" rtl="0">
              <a:lnSpc>
                <a:spcPct val="115000"/>
              </a:lnSpc>
              <a:spcBef>
                <a:spcPts val="0"/>
              </a:spcBef>
              <a:spcAft>
                <a:spcPts val="0"/>
              </a:spcAft>
              <a:buSzPct val="66666"/>
              <a:buFont typeface="Times New Roman"/>
              <a:buChar char="●"/>
            </a:pPr>
            <a:r>
              <a:rPr lang="en">
                <a:latin typeface="Times New Roman"/>
                <a:ea typeface="Times New Roman"/>
                <a:cs typeface="Times New Roman"/>
                <a:sym typeface="Times New Roman"/>
              </a:rPr>
              <a:t>Literature Review: Akanksh, Kunal</a:t>
            </a:r>
            <a:endParaRPr>
              <a:latin typeface="Times New Roman"/>
              <a:ea typeface="Times New Roman"/>
              <a:cs typeface="Times New Roman"/>
              <a:sym typeface="Times New Roman"/>
            </a:endParaRPr>
          </a:p>
          <a:p>
            <a:pPr marL="0" lvl="0" indent="0" algn="l" rtl="0">
              <a:spcBef>
                <a:spcPts val="8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1315</Words>
  <Application>Microsoft Office PowerPoint</Application>
  <PresentationFormat>On-screen Show (16:9)</PresentationFormat>
  <Paragraphs>145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Noto Sans Symbols</vt:lpstr>
      <vt:lpstr>Arial</vt:lpstr>
      <vt:lpstr>Quattrocento Sans</vt:lpstr>
      <vt:lpstr>Calibri</vt:lpstr>
      <vt:lpstr>Times New Roman</vt:lpstr>
      <vt:lpstr>Office Theme</vt:lpstr>
      <vt:lpstr>WildSight: Real-Time Wildlife Encyclopedia </vt:lpstr>
      <vt:lpstr>Problem Statement, Scope &amp; Users</vt:lpstr>
      <vt:lpstr>Related work and baseline methods.</vt:lpstr>
      <vt:lpstr>Dataset and Evaluation Metrics</vt:lpstr>
      <vt:lpstr>System, Baseline Results and their Analyses</vt:lpstr>
      <vt:lpstr>System, Baseline Results and their Analyses</vt:lpstr>
      <vt:lpstr>Additional Results (Post-Interim)</vt:lpstr>
      <vt:lpstr>Demonstration</vt:lpstr>
      <vt:lpstr>Individual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Akshat Gian</cp:lastModifiedBy>
  <cp:revision>1</cp:revision>
  <dcterms:modified xsi:type="dcterms:W3CDTF">2025-07-08T06:25:42Z</dcterms:modified>
</cp:coreProperties>
</file>