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92A36A-E602-4311-9E6D-512F70E80A2D}">
  <a:tblStyle styleId="{0C92A36A-E602-4311-9E6D-512F70E80A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font" Target="fonts/HelveticaNeue-bold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HelveticaNeue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acfc34fa6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30acfc34fa6_1_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b09694b1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1b09694b1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a68e4da5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fa68e4da51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b09694b1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1b09694b1c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b09694b1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1b09694b1c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b09694b1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1b09694b1c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b09694b1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1b09694b1c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b09694b1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31b09694b1c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b09694b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31b09694b1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b09694b1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1b09694b1c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obj">
  <p:cSld name="OBJECT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3EAD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86625" y="3562350"/>
            <a:ext cx="1857374" cy="158114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685800" y="2317221"/>
            <a:ext cx="7772400" cy="0"/>
          </a:xfrm>
          <a:custGeom>
            <a:rect b="b" l="l" r="r" t="t"/>
            <a:pathLst>
              <a:path extrusionOk="0" h="120000" w="10363200">
                <a:moveTo>
                  <a:pt x="0" y="0"/>
                </a:moveTo>
                <a:lnTo>
                  <a:pt x="10363199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401088"/>
            <a:ext cx="2260622" cy="124414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688613" y="328121"/>
            <a:ext cx="7766772" cy="384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>
                <a:solidFill>
                  <a:srgbClr val="3EADA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688613" y="328121"/>
            <a:ext cx="7766772" cy="384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>
                <a:solidFill>
                  <a:srgbClr val="3EADA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688613" y="328121"/>
            <a:ext cx="7766772" cy="384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>
                <a:solidFill>
                  <a:srgbClr val="3EADA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271060" y="3592285"/>
            <a:ext cx="1872939" cy="155121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/>
          <p:nvPr/>
        </p:nvSpPr>
        <p:spPr>
          <a:xfrm>
            <a:off x="633845" y="893948"/>
            <a:ext cx="7886700" cy="0"/>
          </a:xfrm>
          <a:custGeom>
            <a:rect b="b" l="l" r="r" t="t"/>
            <a:pathLst>
              <a:path extrusionOk="0" h="120000" w="10515600">
                <a:moveTo>
                  <a:pt x="0" y="0"/>
                </a:moveTo>
                <a:lnTo>
                  <a:pt x="10515600" y="0"/>
                </a:lnTo>
              </a:path>
            </a:pathLst>
          </a:custGeom>
          <a:noFill/>
          <a:ln cap="flat" cmpd="sng" w="9525">
            <a:solidFill>
              <a:srgbClr val="3DAB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77620" y="416256"/>
            <a:ext cx="521493" cy="33575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type="title"/>
          </p:nvPr>
        </p:nvSpPr>
        <p:spPr>
          <a:xfrm>
            <a:off x="688613" y="328121"/>
            <a:ext cx="7766772" cy="384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 u="none" cap="none" strike="noStrike">
                <a:solidFill>
                  <a:srgbClr val="3EADA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748325" y="1033500"/>
            <a:ext cx="7730400" cy="12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FFFFFF"/>
                </a:solidFill>
              </a:rPr>
              <a:t>NS3 Based Simulation of Computer Networks</a:t>
            </a:r>
            <a:endParaRPr sz="4100"/>
          </a:p>
        </p:txBody>
      </p:sp>
      <p:sp>
        <p:nvSpPr>
          <p:cNvPr id="96" name="Google Shape;96;p19"/>
          <p:cNvSpPr txBox="1"/>
          <p:nvPr/>
        </p:nvSpPr>
        <p:spPr>
          <a:xfrm>
            <a:off x="4173432" y="3144466"/>
            <a:ext cx="17706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Group Members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4155825" y="3545324"/>
            <a:ext cx="39066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Abhinav Kumar Saxena (2022018)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Akshat Gian(2022018)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4249632" y="2565450"/>
            <a:ext cx="17706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Advisor: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5142275" y="2588558"/>
            <a:ext cx="39066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Dr. B.N. Jain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2776002" y="2215750"/>
            <a:ext cx="4326000" cy="939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100">
                <a:latin typeface="Arial"/>
                <a:ea typeface="Arial"/>
                <a:cs typeface="Arial"/>
                <a:sym typeface="Arial"/>
              </a:rPr>
              <a:t>Thank You</a:t>
            </a:r>
            <a:endParaRPr b="1" sz="6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688626" y="340475"/>
            <a:ext cx="62832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Topology Implemented</a:t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3965350" y="994463"/>
            <a:ext cx="723900" cy="4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2425050" y="3729350"/>
            <a:ext cx="702000" cy="70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3976300" y="1708175"/>
            <a:ext cx="702000" cy="70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5527550" y="3729350"/>
            <a:ext cx="702000" cy="70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3976300" y="3025550"/>
            <a:ext cx="702000" cy="70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834875" y="3378500"/>
            <a:ext cx="723900" cy="4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7023975" y="3378500"/>
            <a:ext cx="723900" cy="4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7023975" y="4397275"/>
            <a:ext cx="723900" cy="4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834875" y="4397275"/>
            <a:ext cx="723900" cy="4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20"/>
          <p:cNvCxnSpPr>
            <a:stCxn id="110" idx="3"/>
            <a:endCxn id="106" idx="1"/>
          </p:cNvCxnSpPr>
          <p:nvPr/>
        </p:nvCxnSpPr>
        <p:spPr>
          <a:xfrm>
            <a:off x="1558775" y="3597800"/>
            <a:ext cx="969000" cy="2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20"/>
          <p:cNvCxnSpPr>
            <a:stCxn id="113" idx="3"/>
            <a:endCxn id="106" idx="3"/>
          </p:cNvCxnSpPr>
          <p:nvPr/>
        </p:nvCxnSpPr>
        <p:spPr>
          <a:xfrm flipH="1" rot="10800000">
            <a:off x="1558775" y="4330075"/>
            <a:ext cx="969000" cy="28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20"/>
          <p:cNvCxnSpPr>
            <a:stCxn id="106" idx="6"/>
            <a:endCxn id="109" idx="3"/>
          </p:cNvCxnSpPr>
          <p:nvPr/>
        </p:nvCxnSpPr>
        <p:spPr>
          <a:xfrm flipH="1" rot="10800000">
            <a:off x="3127050" y="3626150"/>
            <a:ext cx="952200" cy="45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20"/>
          <p:cNvCxnSpPr>
            <a:stCxn id="109" idx="0"/>
            <a:endCxn id="107" idx="4"/>
          </p:cNvCxnSpPr>
          <p:nvPr/>
        </p:nvCxnSpPr>
        <p:spPr>
          <a:xfrm rot="10800000">
            <a:off x="4327300" y="2412050"/>
            <a:ext cx="0" cy="6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20"/>
          <p:cNvCxnSpPr>
            <a:stCxn id="108" idx="2"/>
            <a:endCxn id="109" idx="5"/>
          </p:cNvCxnSpPr>
          <p:nvPr/>
        </p:nvCxnSpPr>
        <p:spPr>
          <a:xfrm rot="10800000">
            <a:off x="4575350" y="3626150"/>
            <a:ext cx="952200" cy="45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20"/>
          <p:cNvCxnSpPr>
            <a:stCxn id="111" idx="1"/>
            <a:endCxn id="108" idx="7"/>
          </p:cNvCxnSpPr>
          <p:nvPr/>
        </p:nvCxnSpPr>
        <p:spPr>
          <a:xfrm flipH="1">
            <a:off x="6126675" y="3597800"/>
            <a:ext cx="897300" cy="2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20"/>
          <p:cNvCxnSpPr/>
          <p:nvPr/>
        </p:nvCxnSpPr>
        <p:spPr>
          <a:xfrm rot="10800000">
            <a:off x="6126675" y="4323025"/>
            <a:ext cx="89730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20"/>
          <p:cNvCxnSpPr>
            <a:stCxn id="107" idx="0"/>
            <a:endCxn id="105" idx="2"/>
          </p:cNvCxnSpPr>
          <p:nvPr/>
        </p:nvCxnSpPr>
        <p:spPr>
          <a:xfrm rot="10800000">
            <a:off x="4327300" y="1433075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20"/>
          <p:cNvSpPr txBox="1"/>
          <p:nvPr/>
        </p:nvSpPr>
        <p:spPr>
          <a:xfrm>
            <a:off x="6501375" y="1726025"/>
            <a:ext cx="1820400" cy="37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Number of Nodes: 9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 rot="836836">
            <a:off x="1769252" y="3472287"/>
            <a:ext cx="655938" cy="2349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1 Mbps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 rot="-998190">
            <a:off x="1616935" y="4234222"/>
            <a:ext cx="655958" cy="2348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1 Mbps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 rot="-869249">
            <a:off x="6188973" y="3472244"/>
            <a:ext cx="655958" cy="234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1 Mbps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 rot="1052402">
            <a:off x="6265093" y="4234080"/>
            <a:ext cx="656000" cy="2351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1 Mbps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 rot="-1572">
            <a:off x="3819131" y="1453283"/>
            <a:ext cx="6561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1 Mbps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 rot="-1482774">
            <a:off x="3209542" y="3586973"/>
            <a:ext cx="655868" cy="2347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Mbps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 rot="1498923">
            <a:off x="4809838" y="3586987"/>
            <a:ext cx="655642" cy="2348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5 Mbps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 rot="4720">
            <a:off x="3819201" y="2596411"/>
            <a:ext cx="655501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5 Mbps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688626" y="340475"/>
            <a:ext cx="62832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Matrix with Src/Dest. workstations</a:t>
            </a:r>
            <a:endParaRPr/>
          </a:p>
        </p:txBody>
      </p:sp>
      <p:graphicFrame>
        <p:nvGraphicFramePr>
          <p:cNvPr id="136" name="Google Shape;136;p21"/>
          <p:cNvGraphicFramePr/>
          <p:nvPr/>
        </p:nvGraphicFramePr>
        <p:xfrm>
          <a:off x="841550" y="110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{0C92A36A-E602-4311-9E6D-512F70E80A2D}</a:tableStyleId>
              </a:tblPr>
              <a:tblGrid>
                <a:gridCol w="3476375"/>
                <a:gridCol w="702925"/>
                <a:gridCol w="881850"/>
                <a:gridCol w="881850"/>
                <a:gridCol w="702925"/>
                <a:gridCol w="881850"/>
              </a:tblGrid>
              <a:tr h="58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Source \ Destination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D374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D374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B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D374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C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D374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D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D374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E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D3748"/>
                    </a:solidFill>
                  </a:tcPr>
                </a:tc>
              </a:tr>
              <a:tr h="58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A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124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95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56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57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B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83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30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17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55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C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78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144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84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60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D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59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33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46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133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E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23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14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148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44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688626" y="340475"/>
            <a:ext cx="62832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Routing Table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400" y="1024175"/>
            <a:ext cx="6202175" cy="38075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688626" y="340475"/>
            <a:ext cx="62832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Capacity Table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975" y="930934"/>
            <a:ext cx="6283200" cy="405019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688626" y="340475"/>
            <a:ext cx="62832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to End one way delay Matrix</a:t>
            </a:r>
            <a:endParaRPr/>
          </a:p>
        </p:txBody>
      </p:sp>
      <p:graphicFrame>
        <p:nvGraphicFramePr>
          <p:cNvPr id="154" name="Google Shape;154;p24"/>
          <p:cNvGraphicFramePr/>
          <p:nvPr/>
        </p:nvGraphicFramePr>
        <p:xfrm>
          <a:off x="1021300" y="98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{0C92A36A-E602-4311-9E6D-512F70E80A2D}</a:tableStyleId>
              </a:tblPr>
              <a:tblGrid>
                <a:gridCol w="3119900"/>
                <a:gridCol w="865275"/>
                <a:gridCol w="840925"/>
                <a:gridCol w="804350"/>
                <a:gridCol w="767800"/>
                <a:gridCol w="779975"/>
              </a:tblGrid>
              <a:tr h="650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Source \ Destination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D374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D374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B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D374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C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D374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D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D374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E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D3748"/>
                    </a:solidFill>
                  </a:tcPr>
                </a:tc>
              </a:tr>
              <a:tr h="650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A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8.9152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8.9152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8.9152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8.9152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0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B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8.9152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6.096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8.9152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8.9152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0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C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8.9152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6.096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8.9152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8.9152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0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D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8.9152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8.9152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8.9152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6.096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0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E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8.9152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8.9152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8.9152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6.096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688626" y="340475"/>
            <a:ext cx="62832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 Drop Src/Dest. Matrix</a:t>
            </a:r>
            <a:endParaRPr/>
          </a:p>
        </p:txBody>
      </p:sp>
      <p:graphicFrame>
        <p:nvGraphicFramePr>
          <p:cNvPr id="160" name="Google Shape;160;p25"/>
          <p:cNvGraphicFramePr/>
          <p:nvPr/>
        </p:nvGraphicFramePr>
        <p:xfrm>
          <a:off x="901450" y="97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{0C92A36A-E602-4311-9E6D-512F70E80A2D}</a:tableStyleId>
              </a:tblPr>
              <a:tblGrid>
                <a:gridCol w="2994300"/>
                <a:gridCol w="782750"/>
                <a:gridCol w="869725"/>
                <a:gridCol w="770325"/>
                <a:gridCol w="931850"/>
                <a:gridCol w="969125"/>
              </a:tblGrid>
              <a:tr h="660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Source \ Destination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D374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D374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B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D374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C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D374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D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D374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E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D3748"/>
                    </a:solidFill>
                  </a:tcPr>
                </a:tc>
              </a:tr>
              <a:tr h="660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A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3.7076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2.8405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1.6744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1.7043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B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2.4817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0.4482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0.5083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1.6445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C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2.3322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2.15136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2.5116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1.794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D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1.7641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0.9867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1.3754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1.98702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E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0.6877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0.4186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4.4252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0.65736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556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688626" y="340475"/>
            <a:ext cx="62832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</a:t>
            </a:r>
            <a:r>
              <a:rPr lang="en"/>
              <a:t>Lengths</a:t>
            </a:r>
            <a:r>
              <a:rPr lang="en"/>
              <a:t> at each outgoing link</a:t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3965350" y="994463"/>
            <a:ext cx="723900" cy="4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6"/>
          <p:cNvSpPr/>
          <p:nvPr/>
        </p:nvSpPr>
        <p:spPr>
          <a:xfrm>
            <a:off x="2425050" y="3729350"/>
            <a:ext cx="702000" cy="70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6"/>
          <p:cNvSpPr/>
          <p:nvPr/>
        </p:nvSpPr>
        <p:spPr>
          <a:xfrm>
            <a:off x="3976300" y="1708175"/>
            <a:ext cx="702000" cy="70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6"/>
          <p:cNvSpPr/>
          <p:nvPr/>
        </p:nvSpPr>
        <p:spPr>
          <a:xfrm>
            <a:off x="5527550" y="3729350"/>
            <a:ext cx="702000" cy="70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3976300" y="3025550"/>
            <a:ext cx="702000" cy="70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834875" y="3378500"/>
            <a:ext cx="723900" cy="4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6"/>
          <p:cNvSpPr/>
          <p:nvPr/>
        </p:nvSpPr>
        <p:spPr>
          <a:xfrm>
            <a:off x="7023975" y="3378500"/>
            <a:ext cx="723900" cy="4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6"/>
          <p:cNvSpPr/>
          <p:nvPr/>
        </p:nvSpPr>
        <p:spPr>
          <a:xfrm>
            <a:off x="7023975" y="4397275"/>
            <a:ext cx="723900" cy="4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834875" y="4397275"/>
            <a:ext cx="723900" cy="4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Google Shape;175;p26"/>
          <p:cNvCxnSpPr>
            <a:stCxn id="171" idx="3"/>
            <a:endCxn id="167" idx="1"/>
          </p:cNvCxnSpPr>
          <p:nvPr/>
        </p:nvCxnSpPr>
        <p:spPr>
          <a:xfrm>
            <a:off x="1558775" y="3597800"/>
            <a:ext cx="969000" cy="2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6"/>
          <p:cNvCxnSpPr>
            <a:stCxn id="174" idx="3"/>
            <a:endCxn id="167" idx="3"/>
          </p:cNvCxnSpPr>
          <p:nvPr/>
        </p:nvCxnSpPr>
        <p:spPr>
          <a:xfrm flipH="1" rot="10800000">
            <a:off x="1558775" y="4330075"/>
            <a:ext cx="969000" cy="28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6"/>
          <p:cNvCxnSpPr>
            <a:stCxn id="167" idx="6"/>
            <a:endCxn id="170" idx="3"/>
          </p:cNvCxnSpPr>
          <p:nvPr/>
        </p:nvCxnSpPr>
        <p:spPr>
          <a:xfrm flipH="1" rot="10800000">
            <a:off x="3127050" y="3626150"/>
            <a:ext cx="952200" cy="45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6"/>
          <p:cNvCxnSpPr>
            <a:stCxn id="170" idx="0"/>
            <a:endCxn id="168" idx="4"/>
          </p:cNvCxnSpPr>
          <p:nvPr/>
        </p:nvCxnSpPr>
        <p:spPr>
          <a:xfrm rot="10800000">
            <a:off x="4327300" y="2412050"/>
            <a:ext cx="0" cy="6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6"/>
          <p:cNvCxnSpPr>
            <a:stCxn id="169" idx="2"/>
            <a:endCxn id="170" idx="5"/>
          </p:cNvCxnSpPr>
          <p:nvPr/>
        </p:nvCxnSpPr>
        <p:spPr>
          <a:xfrm rot="10800000">
            <a:off x="4575350" y="3626150"/>
            <a:ext cx="952200" cy="45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6"/>
          <p:cNvCxnSpPr>
            <a:stCxn id="172" idx="1"/>
            <a:endCxn id="169" idx="7"/>
          </p:cNvCxnSpPr>
          <p:nvPr/>
        </p:nvCxnSpPr>
        <p:spPr>
          <a:xfrm flipH="1">
            <a:off x="6126675" y="3597800"/>
            <a:ext cx="897300" cy="2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6"/>
          <p:cNvCxnSpPr/>
          <p:nvPr/>
        </p:nvCxnSpPr>
        <p:spPr>
          <a:xfrm rot="10800000">
            <a:off x="6126675" y="4323025"/>
            <a:ext cx="89730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6"/>
          <p:cNvCxnSpPr>
            <a:stCxn id="168" idx="0"/>
            <a:endCxn id="166" idx="2"/>
          </p:cNvCxnSpPr>
          <p:nvPr/>
        </p:nvCxnSpPr>
        <p:spPr>
          <a:xfrm rot="10800000">
            <a:off x="4327300" y="1433075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6"/>
          <p:cNvSpPr txBox="1"/>
          <p:nvPr/>
        </p:nvSpPr>
        <p:spPr>
          <a:xfrm>
            <a:off x="4893400" y="1518425"/>
            <a:ext cx="1336200" cy="37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Queue Length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: 50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 rot="836836">
            <a:off x="1769252" y="3472287"/>
            <a:ext cx="655938" cy="2349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1 Mbps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 rot="-998190">
            <a:off x="1616935" y="4234222"/>
            <a:ext cx="655958" cy="2348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1 Mbps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 rot="-869249">
            <a:off x="6188973" y="3472244"/>
            <a:ext cx="655958" cy="234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1 Mbps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 rot="1052402">
            <a:off x="6265093" y="4234080"/>
            <a:ext cx="656000" cy="2351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1 Mbps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 rot="-1572">
            <a:off x="3819131" y="1453283"/>
            <a:ext cx="6561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1 Mbps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 rot="-1482774">
            <a:off x="3209542" y="3586973"/>
            <a:ext cx="655868" cy="2347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5 Mbps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6"/>
          <p:cNvSpPr txBox="1"/>
          <p:nvPr/>
        </p:nvSpPr>
        <p:spPr>
          <a:xfrm rot="1498923">
            <a:off x="4809838" y="3586987"/>
            <a:ext cx="655642" cy="2348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5 Mbps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 rot="4720">
            <a:off x="3819201" y="2596411"/>
            <a:ext cx="655501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5 Mbps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4678300" y="2488950"/>
            <a:ext cx="1336200" cy="37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Queue Length: 50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3659200" y="4004525"/>
            <a:ext cx="1336200" cy="37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Queue Length: 50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5183038" y="3188000"/>
            <a:ext cx="1336200" cy="37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Queue Length: 50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2527775" y="3025325"/>
            <a:ext cx="1336200" cy="37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Queue Length: 50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688626" y="340475"/>
            <a:ext cx="62832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Tracing Packet routes using NetAnim</a:t>
            </a:r>
            <a:endParaRPr/>
          </a:p>
        </p:txBody>
      </p:sp>
      <p:pic>
        <p:nvPicPr>
          <p:cNvPr id="201" name="Google Shape;201;p27"/>
          <p:cNvPicPr preferRelativeResize="0"/>
          <p:nvPr/>
        </p:nvPicPr>
        <p:blipFill rotWithShape="1">
          <a:blip r:embed="rId3">
            <a:alphaModFix/>
          </a:blip>
          <a:srcRect b="6462" l="16022" r="0" t="20677"/>
          <a:stretch/>
        </p:blipFill>
        <p:spPr>
          <a:xfrm>
            <a:off x="850025" y="1220675"/>
            <a:ext cx="7370701" cy="3570299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