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94d31701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94d31701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696c71c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696c71c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696c71c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696c71c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696c71c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696c71c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696c71c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696c71c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2ced1ec5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2ced1ec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94d31701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94d31701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b="0"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4114800" y="2430434"/>
            <a:ext cx="4343400" cy="15321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14" name="Google Shape;14;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 name="Google Shape;16;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7" name="Google Shape;17;p2"/>
          <p:cNvPicPr preferRelativeResize="0"/>
          <p:nvPr/>
        </p:nvPicPr>
        <p:blipFill rotWithShape="1">
          <a:blip r:embed="rId2">
            <a:alphaModFix/>
          </a:blip>
          <a:srcRect b="0" l="0" r="0" t="0"/>
          <a:stretch/>
        </p:blipFill>
        <p:spPr>
          <a:xfrm>
            <a:off x="685800" y="3406047"/>
            <a:ext cx="2251613" cy="1239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1" name="Shape 81"/>
        <p:cNvGrpSpPr/>
        <p:nvPr/>
      </p:nvGrpSpPr>
      <p:grpSpPr>
        <a:xfrm>
          <a:off x="0" y="0"/>
          <a:ext cx="0" cy="0"/>
          <a:chOff x="0" y="0"/>
          <a:chExt cx="0" cy="0"/>
        </a:xfrm>
      </p:grpSpPr>
      <p:sp>
        <p:nvSpPr>
          <p:cNvPr id="82" name="Google Shape;82;p11"/>
          <p:cNvSpPr txBox="1"/>
          <p:nvPr>
            <p:ph idx="1" type="body"/>
          </p:nvPr>
        </p:nvSpPr>
        <p:spPr>
          <a:xfrm rot="5400000">
            <a:off x="2777645" y="-1107914"/>
            <a:ext cx="35991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3" name="Google Shape;83;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7" name="Google Shape;87;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1"/>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2" name="Google Shape;92;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95" name="Google Shape;95;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96" name="Shape 96"/>
        <p:cNvGrpSpPr/>
        <p:nvPr/>
      </p:nvGrpSpPr>
      <p:grpSpPr>
        <a:xfrm>
          <a:off x="0" y="0"/>
          <a:ext cx="0" cy="0"/>
          <a:chOff x="0" y="0"/>
          <a:chExt cx="0" cy="0"/>
        </a:xfrm>
      </p:grpSpPr>
      <p:sp>
        <p:nvSpPr>
          <p:cNvPr id="97" name="Google Shape;97;p13"/>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8" name="Google Shape;98;p13"/>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9" name="Google Shape;9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3" name="Google Shape;10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4" name="Google Shape;104;p13"/>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05" name="Shape 105"/>
        <p:cNvGrpSpPr/>
        <p:nvPr/>
      </p:nvGrpSpPr>
      <p:grpSpPr>
        <a:xfrm>
          <a:off x="0" y="0"/>
          <a:ext cx="0" cy="0"/>
          <a:chOff x="0" y="0"/>
          <a:chExt cx="0" cy="0"/>
        </a:xfrm>
      </p:grpSpPr>
      <p:sp>
        <p:nvSpPr>
          <p:cNvPr id="106" name="Google Shape;106;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07" name="Google Shape;107;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8" name="Google Shape;108;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09" name="Google Shape;109;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0" name="Google Shape;11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4" name="Google Shape;114;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5" name="Google Shape;115;p14"/>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16" name="Shape 116"/>
        <p:cNvGrpSpPr/>
        <p:nvPr/>
      </p:nvGrpSpPr>
      <p:grpSpPr>
        <a:xfrm>
          <a:off x="0" y="0"/>
          <a:ext cx="0" cy="0"/>
          <a:chOff x="0" y="0"/>
          <a:chExt cx="0" cy="0"/>
        </a:xfrm>
      </p:grpSpPr>
      <p:sp>
        <p:nvSpPr>
          <p:cNvPr id="117" name="Google Shape;11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21" name="Google Shape;121;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2" name="Google Shape;122;p1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23" name="Shape 123"/>
        <p:cNvGrpSpPr/>
        <p:nvPr/>
      </p:nvGrpSpPr>
      <p:grpSpPr>
        <a:xfrm>
          <a:off x="0" y="0"/>
          <a:ext cx="0" cy="0"/>
          <a:chOff x="0" y="0"/>
          <a:chExt cx="0" cy="0"/>
        </a:xfrm>
      </p:grpSpPr>
      <p:sp>
        <p:nvSpPr>
          <p:cNvPr id="124" name="Google Shape;124;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25" name="Google Shape;125;p16"/>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26" name="Google Shape;126;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1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16"/>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0" name="Google Shape;130;p16"/>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31" name="Google Shape;131;p16"/>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32" name="Shape 132"/>
        <p:cNvGrpSpPr/>
        <p:nvPr/>
      </p:nvGrpSpPr>
      <p:grpSpPr>
        <a:xfrm>
          <a:off x="0" y="0"/>
          <a:ext cx="0" cy="0"/>
          <a:chOff x="0" y="0"/>
          <a:chExt cx="0" cy="0"/>
        </a:xfrm>
      </p:grpSpPr>
      <p:sp>
        <p:nvSpPr>
          <p:cNvPr id="133" name="Google Shape;133;p17"/>
          <p:cNvSpPr/>
          <p:nvPr>
            <p:ph idx="2" type="pic"/>
          </p:nvPr>
        </p:nvSpPr>
        <p:spPr>
          <a:xfrm>
            <a:off x="3886200" y="742950"/>
            <a:ext cx="4629300" cy="3657600"/>
          </a:xfrm>
          <a:prstGeom prst="rect">
            <a:avLst/>
          </a:prstGeom>
          <a:noFill/>
          <a:ln>
            <a:noFill/>
          </a:ln>
        </p:spPr>
      </p:sp>
      <p:sp>
        <p:nvSpPr>
          <p:cNvPr id="134" name="Google Shape;134;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17"/>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7"/>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38" name="Google Shape;138;p17"/>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9" name="Google Shape;139;p17"/>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40" name="Google Shape;140;p1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1" name="Shape 141"/>
        <p:cNvGrpSpPr/>
        <p:nvPr/>
      </p:nvGrpSpPr>
      <p:grpSpPr>
        <a:xfrm>
          <a:off x="0" y="0"/>
          <a:ext cx="0" cy="0"/>
          <a:chOff x="0" y="0"/>
          <a:chExt cx="0" cy="0"/>
        </a:xfrm>
      </p:grpSpPr>
      <p:sp>
        <p:nvSpPr>
          <p:cNvPr id="142" name="Google Shape;142;p18"/>
          <p:cNvSpPr txBox="1"/>
          <p:nvPr>
            <p:ph idx="1" type="body"/>
          </p:nvPr>
        </p:nvSpPr>
        <p:spPr>
          <a:xfrm rot="5400000">
            <a:off x="2786945" y="-1122314"/>
            <a:ext cx="3575400" cy="789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3" name="Google Shape;14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1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47" name="Google Shape;147;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3"/>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 name="Google Shape;21;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4" name="Google Shape;24;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5" name="Google Shape;25;p3"/>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 name="Shape 26"/>
        <p:cNvGrpSpPr/>
        <p:nvPr/>
      </p:nvGrpSpPr>
      <p:grpSpPr>
        <a:xfrm>
          <a:off x="0" y="0"/>
          <a:ext cx="0" cy="0"/>
          <a:chOff x="0" y="0"/>
          <a:chExt cx="0" cy="0"/>
        </a:xfrm>
      </p:grpSpPr>
      <p:sp>
        <p:nvSpPr>
          <p:cNvPr id="27" name="Google Shape;27;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31" name="Google Shape;31;p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2" name="Google Shape;32;p4"/>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5"/>
          <p:cNvSpPr txBox="1"/>
          <p:nvPr>
            <p:ph idx="1" type="body"/>
          </p:nvPr>
        </p:nvSpPr>
        <p:spPr>
          <a:xfrm>
            <a:off x="633845" y="1035886"/>
            <a:ext cx="38673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35" name="Google Shape;35;p5"/>
          <p:cNvSpPr txBox="1"/>
          <p:nvPr>
            <p:ph idx="2" type="body"/>
          </p:nvPr>
        </p:nvSpPr>
        <p:spPr>
          <a:xfrm>
            <a:off x="633845" y="1655160"/>
            <a:ext cx="3867300" cy="2985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6" name="Google Shape;36;p5"/>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37" name="Google Shape;37;p5"/>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8" name="Google Shape;38;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42" name="Google Shape;42;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3" name="Google Shape;43;p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6"/>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 name="Google Shape;46;p6"/>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47" name="Google Shape;47;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sp>
        <p:nvSpPr>
          <p:cNvPr id="51" name="Google Shape;51;p7"/>
          <p:cNvSpPr txBox="1"/>
          <p:nvPr>
            <p:ph idx="1" type="body"/>
          </p:nvPr>
        </p:nvSpPr>
        <p:spPr>
          <a:xfrm>
            <a:off x="633845"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2" name="Google Shape;52;p7"/>
          <p:cNvSpPr txBox="1"/>
          <p:nvPr>
            <p:ph idx="2" type="body"/>
          </p:nvPr>
        </p:nvSpPr>
        <p:spPr>
          <a:xfrm>
            <a:off x="4629150"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3" name="Google Shape;53;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7"/>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57" name="Google Shape;57;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8" name="Google Shape;58;p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66" name="Google Shape;66;p9"/>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67" name="Google Shape;67;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9"/>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0" name="Google Shape;70;p9"/>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1" name="Google Shape;71;p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630936"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0"/>
          <p:cNvSpPr/>
          <p:nvPr>
            <p:ph idx="2" type="pic"/>
          </p:nvPr>
        </p:nvSpPr>
        <p:spPr>
          <a:xfrm>
            <a:off x="3886200" y="742950"/>
            <a:ext cx="4629300" cy="3657600"/>
          </a:xfrm>
          <a:prstGeom prst="rect">
            <a:avLst/>
          </a:prstGeom>
          <a:noFill/>
          <a:ln>
            <a:noFill/>
          </a:ln>
        </p:spPr>
      </p:sp>
      <p:sp>
        <p:nvSpPr>
          <p:cNvPr id="75" name="Google Shape;75;p10"/>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76" name="Google Shape;76;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0"/>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0"/>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0" name="Google Shape;80;p10"/>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ctrTitle"/>
          </p:nvPr>
        </p:nvSpPr>
        <p:spPr>
          <a:xfrm>
            <a:off x="1143000" y="797753"/>
            <a:ext cx="7315200" cy="14064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TCP Socket Programming Implementation</a:t>
            </a:r>
            <a:endParaRPr>
              <a:latin typeface="Times New Roman"/>
              <a:ea typeface="Times New Roman"/>
              <a:cs typeface="Times New Roman"/>
              <a:sym typeface="Times New Roman"/>
            </a:endParaRPr>
          </a:p>
        </p:txBody>
      </p:sp>
      <p:sp>
        <p:nvSpPr>
          <p:cNvPr id="154" name="Google Shape;154;p19"/>
          <p:cNvSpPr txBox="1"/>
          <p:nvPr>
            <p:ph idx="1" type="subTitle"/>
          </p:nvPr>
        </p:nvSpPr>
        <p:spPr>
          <a:xfrm>
            <a:off x="4114800" y="2430425"/>
            <a:ext cx="4343400" cy="1759200"/>
          </a:xfrm>
          <a:prstGeom prst="rect">
            <a:avLst/>
          </a:prstGeom>
        </p:spPr>
        <p:txBody>
          <a:bodyPr anchorCtr="0" anchor="t" bIns="34275" lIns="68575" spcFirstLastPara="1" rIns="68575" wrap="square" tIns="34275">
            <a:normAutofit/>
          </a:bodyPr>
          <a:lstStyle/>
          <a:p>
            <a:pPr indent="0" lvl="0" marL="0" rtl="0" algn="r">
              <a:spcBef>
                <a:spcPts val="800"/>
              </a:spcBef>
              <a:spcAft>
                <a:spcPts val="0"/>
              </a:spcAft>
              <a:buNone/>
            </a:pPr>
            <a:r>
              <a:rPr lang="en">
                <a:latin typeface="Times New Roman"/>
                <a:ea typeface="Times New Roman"/>
                <a:cs typeface="Times New Roman"/>
                <a:sym typeface="Times New Roman"/>
              </a:rPr>
              <a:t>Names: Abhinav Kumar Saxena(2022018), </a:t>
            </a:r>
            <a:r>
              <a:rPr lang="en">
                <a:latin typeface="Times New Roman"/>
                <a:ea typeface="Times New Roman"/>
                <a:cs typeface="Times New Roman"/>
                <a:sym typeface="Times New Roman"/>
              </a:rPr>
              <a:t>Akshat</a:t>
            </a:r>
            <a:r>
              <a:rPr lang="en">
                <a:latin typeface="Times New Roman"/>
                <a:ea typeface="Times New Roman"/>
                <a:cs typeface="Times New Roman"/>
                <a:sym typeface="Times New Roman"/>
              </a:rPr>
              <a:t> Gian(2022051)  </a:t>
            </a:r>
            <a:endParaRPr>
              <a:latin typeface="Times New Roman"/>
              <a:ea typeface="Times New Roman"/>
              <a:cs typeface="Times New Roman"/>
              <a:sym typeface="Times New Roman"/>
            </a:endParaRPr>
          </a:p>
          <a:p>
            <a:pPr indent="0" lvl="0" marL="0" rtl="0" algn="r">
              <a:spcBef>
                <a:spcPts val="800"/>
              </a:spcBef>
              <a:spcAft>
                <a:spcPts val="0"/>
              </a:spcAft>
              <a:buNone/>
            </a:pPr>
            <a:r>
              <a:rPr lang="en">
                <a:latin typeface="Times New Roman"/>
                <a:ea typeface="Times New Roman"/>
                <a:cs typeface="Times New Roman"/>
                <a:sym typeface="Times New Roman"/>
              </a:rPr>
              <a:t>Instructor: Dr. BN Jain  </a:t>
            </a:r>
            <a:endParaRPr>
              <a:latin typeface="Times New Roman"/>
              <a:ea typeface="Times New Roman"/>
              <a:cs typeface="Times New Roman"/>
              <a:sym typeface="Times New Roman"/>
            </a:endParaRPr>
          </a:p>
          <a:p>
            <a:pPr indent="0" lvl="0" marL="0" rtl="0" algn="r">
              <a:spcBef>
                <a:spcPts val="800"/>
              </a:spcBef>
              <a:spcAft>
                <a:spcPts val="0"/>
              </a:spcAft>
              <a:buNone/>
            </a:pPr>
            <a:r>
              <a:rPr lang="en">
                <a:latin typeface="Times New Roman"/>
                <a:ea typeface="Times New Roman"/>
                <a:cs typeface="Times New Roman"/>
                <a:sym typeface="Times New Roman"/>
              </a:rPr>
              <a:t>Course: CSE232</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60" name="Google Shape;160;p20"/>
          <p:cNvSpPr txBox="1"/>
          <p:nvPr>
            <p:ph idx="1" type="body"/>
          </p:nvPr>
        </p:nvSpPr>
        <p:spPr>
          <a:xfrm>
            <a:off x="633845" y="1035886"/>
            <a:ext cx="7886700" cy="35991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Clr>
                <a:schemeClr val="dk1"/>
              </a:buClr>
              <a:buSzPct val="61111"/>
              <a:buFont typeface="Arial"/>
              <a:buNone/>
            </a:pPr>
            <a:r>
              <a:rPr lang="en" sz="1800">
                <a:latin typeface="Times New Roman"/>
                <a:ea typeface="Times New Roman"/>
                <a:cs typeface="Times New Roman"/>
                <a:sym typeface="Times New Roman"/>
              </a:rPr>
              <a:t>To implement and demonstrate the handling and processing of Transmission Control Protocol (TCP) and HTTP requests on both the server and client sides, showcasing efficient communication and data exchange between networked systems.</a:t>
            </a:r>
            <a:endParaRPr sz="1800">
              <a:latin typeface="Times New Roman"/>
              <a:ea typeface="Times New Roman"/>
              <a:cs typeface="Times New Roman"/>
              <a:sym typeface="Times New Roman"/>
            </a:endParaRPr>
          </a:p>
          <a:p>
            <a:pPr indent="0" lvl="0" marL="0" rtl="0" algn="l">
              <a:spcBef>
                <a:spcPts val="800"/>
              </a:spcBef>
              <a:spcAft>
                <a:spcPts val="0"/>
              </a:spcAft>
              <a:buClr>
                <a:schemeClr val="dk1"/>
              </a:buClr>
              <a:buSzPct val="44000"/>
              <a:buFont typeface="Arial"/>
              <a:buNone/>
            </a:pPr>
            <a:r>
              <a:rPr b="1" lang="en" sz="2500">
                <a:latin typeface="Times New Roman"/>
                <a:ea typeface="Times New Roman"/>
                <a:cs typeface="Times New Roman"/>
                <a:sym typeface="Times New Roman"/>
              </a:rPr>
              <a:t>Scope:</a:t>
            </a:r>
            <a:endParaRPr b="1" sz="2500">
              <a:latin typeface="Times New Roman"/>
              <a:ea typeface="Times New Roman"/>
              <a:cs typeface="Times New Roman"/>
              <a:sym typeface="Times New Roman"/>
            </a:endParaRPr>
          </a:p>
          <a:p>
            <a:pPr indent="-334327" lvl="0" marL="457200" rtl="0" algn="l">
              <a:lnSpc>
                <a:spcPct val="115000"/>
              </a:lnSpc>
              <a:spcBef>
                <a:spcPts val="1200"/>
              </a:spcBef>
              <a:spcAft>
                <a:spcPts val="0"/>
              </a:spcAft>
              <a:buSzPct val="100000"/>
              <a:buFont typeface="Times New Roman"/>
              <a:buChar char="●"/>
            </a:pPr>
            <a:r>
              <a:rPr lang="en" sz="1800">
                <a:latin typeface="Times New Roman"/>
                <a:ea typeface="Times New Roman"/>
                <a:cs typeface="Times New Roman"/>
                <a:sym typeface="Times New Roman"/>
              </a:rPr>
              <a:t>Part 1: Implement TCP web server to process </a:t>
            </a:r>
            <a:r>
              <a:rPr b="1" lang="en" sz="1800">
                <a:latin typeface="Times New Roman"/>
                <a:ea typeface="Times New Roman"/>
                <a:cs typeface="Times New Roman"/>
                <a:sym typeface="Times New Roman"/>
              </a:rPr>
              <a:t>one</a:t>
            </a:r>
            <a:r>
              <a:rPr lang="en" sz="1800">
                <a:latin typeface="Times New Roman"/>
                <a:ea typeface="Times New Roman"/>
                <a:cs typeface="Times New Roman"/>
                <a:sym typeface="Times New Roman"/>
              </a:rPr>
              <a:t> HTTP request at a time.</a:t>
            </a:r>
            <a:endParaRPr sz="1800">
              <a:latin typeface="Times New Roman"/>
              <a:ea typeface="Times New Roman"/>
              <a:cs typeface="Times New Roman"/>
              <a:sym typeface="Times New Roman"/>
            </a:endParaRPr>
          </a:p>
          <a:p>
            <a:pPr indent="-334327" lvl="0" marL="457200" rtl="0" algn="l">
              <a:lnSpc>
                <a:spcPct val="115000"/>
              </a:lnSpc>
              <a:spcBef>
                <a:spcPts val="0"/>
              </a:spcBef>
              <a:spcAft>
                <a:spcPts val="0"/>
              </a:spcAft>
              <a:buSzPct val="100000"/>
              <a:buFont typeface="Times New Roman"/>
              <a:buChar char="●"/>
            </a:pPr>
            <a:r>
              <a:rPr lang="en" sz="1800">
                <a:latin typeface="Times New Roman"/>
                <a:ea typeface="Times New Roman"/>
                <a:cs typeface="Times New Roman"/>
                <a:sym typeface="Times New Roman"/>
              </a:rPr>
              <a:t>Part 2: Extend the TCP Web server to handle </a:t>
            </a:r>
            <a:r>
              <a:rPr b="1" lang="en" sz="1800">
                <a:latin typeface="Times New Roman"/>
                <a:ea typeface="Times New Roman"/>
                <a:cs typeface="Times New Roman"/>
                <a:sym typeface="Times New Roman"/>
              </a:rPr>
              <a:t>multiple</a:t>
            </a:r>
            <a:r>
              <a:rPr lang="en" sz="1800">
                <a:latin typeface="Times New Roman"/>
                <a:ea typeface="Times New Roman"/>
                <a:cs typeface="Times New Roman"/>
                <a:sym typeface="Times New Roman"/>
              </a:rPr>
              <a:t> requests using multithreading.</a:t>
            </a:r>
            <a:endParaRPr sz="1800">
              <a:latin typeface="Times New Roman"/>
              <a:ea typeface="Times New Roman"/>
              <a:cs typeface="Times New Roman"/>
              <a:sym typeface="Times New Roman"/>
            </a:endParaRPr>
          </a:p>
          <a:p>
            <a:pPr indent="-334327" lvl="0" marL="457200" rtl="0" algn="l">
              <a:lnSpc>
                <a:spcPct val="115000"/>
              </a:lnSpc>
              <a:spcBef>
                <a:spcPts val="0"/>
              </a:spcBef>
              <a:spcAft>
                <a:spcPts val="0"/>
              </a:spcAft>
              <a:buSzPct val="100000"/>
              <a:buFont typeface="Times New Roman"/>
              <a:buChar char="●"/>
            </a:pPr>
            <a:r>
              <a:rPr lang="en" sz="1800">
                <a:latin typeface="Times New Roman"/>
                <a:ea typeface="Times New Roman"/>
                <a:cs typeface="Times New Roman"/>
                <a:sym typeface="Times New Roman"/>
              </a:rPr>
              <a:t>Part 3: Implement </a:t>
            </a:r>
            <a:r>
              <a:rPr lang="en" sz="1800">
                <a:latin typeface="Times New Roman"/>
                <a:ea typeface="Times New Roman"/>
                <a:cs typeface="Times New Roman"/>
                <a:sym typeface="Times New Roman"/>
              </a:rPr>
              <a:t>custom</a:t>
            </a:r>
            <a:r>
              <a:rPr lang="en" sz="1800">
                <a:latin typeface="Times New Roman"/>
                <a:ea typeface="Times New Roman"/>
                <a:cs typeface="Times New Roman"/>
                <a:sym typeface="Times New Roman"/>
              </a:rPr>
              <a:t> HTTP client to test the server.</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4000"/>
              <a:buFont typeface="Arial"/>
              <a:buNone/>
            </a:pPr>
            <a:r>
              <a:rPr b="1" lang="en" sz="2500">
                <a:latin typeface="Times New Roman"/>
                <a:ea typeface="Times New Roman"/>
                <a:cs typeface="Times New Roman"/>
                <a:sym typeface="Times New Roman"/>
              </a:rPr>
              <a:t>Why TCP?</a:t>
            </a:r>
            <a:endParaRPr b="1" sz="2500">
              <a:latin typeface="Times New Roman"/>
              <a:ea typeface="Times New Roman"/>
              <a:cs typeface="Times New Roman"/>
              <a:sym typeface="Times New Roman"/>
            </a:endParaRPr>
          </a:p>
          <a:p>
            <a:pPr indent="-334327" lvl="0" marL="457200" rtl="0" algn="l">
              <a:lnSpc>
                <a:spcPct val="115000"/>
              </a:lnSpc>
              <a:spcBef>
                <a:spcPts val="1200"/>
              </a:spcBef>
              <a:spcAft>
                <a:spcPts val="0"/>
              </a:spcAft>
              <a:buSzPct val="100000"/>
              <a:buFont typeface="Times New Roman"/>
              <a:buChar char="●"/>
            </a:pPr>
            <a:r>
              <a:rPr lang="en" sz="1800">
                <a:latin typeface="Times New Roman"/>
                <a:ea typeface="Times New Roman"/>
                <a:cs typeface="Times New Roman"/>
                <a:sym typeface="Times New Roman"/>
              </a:rPr>
              <a:t>Reliable Data Transmission</a:t>
            </a:r>
            <a:endParaRPr sz="1800">
              <a:latin typeface="Times New Roman"/>
              <a:ea typeface="Times New Roman"/>
              <a:cs typeface="Times New Roman"/>
              <a:sym typeface="Times New Roman"/>
            </a:endParaRPr>
          </a:p>
          <a:p>
            <a:pPr indent="-334327" lvl="0" marL="457200" rtl="0" algn="l">
              <a:lnSpc>
                <a:spcPct val="115000"/>
              </a:lnSpc>
              <a:spcBef>
                <a:spcPts val="0"/>
              </a:spcBef>
              <a:spcAft>
                <a:spcPts val="0"/>
              </a:spcAft>
              <a:buSzPct val="100000"/>
              <a:buFont typeface="Times New Roman"/>
              <a:buChar char="●"/>
            </a:pPr>
            <a:r>
              <a:rPr lang="en" sz="1800">
                <a:latin typeface="Times New Roman"/>
                <a:ea typeface="Times New Roman"/>
                <a:cs typeface="Times New Roman"/>
                <a:sym typeface="Times New Roman"/>
              </a:rPr>
              <a:t>Connection-Oriented Communication</a:t>
            </a:r>
            <a:endParaRPr sz="1800">
              <a:latin typeface="Times New Roman"/>
              <a:ea typeface="Times New Roman"/>
              <a:cs typeface="Times New Roman"/>
              <a:sym typeface="Times New Roman"/>
            </a:endParaRPr>
          </a:p>
          <a:p>
            <a:pPr indent="-334327" lvl="0" marL="457200" rtl="0" algn="l">
              <a:lnSpc>
                <a:spcPct val="115000"/>
              </a:lnSpc>
              <a:spcBef>
                <a:spcPts val="0"/>
              </a:spcBef>
              <a:spcAft>
                <a:spcPts val="0"/>
              </a:spcAft>
              <a:buSzPct val="100000"/>
              <a:buFont typeface="Times New Roman"/>
              <a:buChar char="●"/>
            </a:pPr>
            <a:r>
              <a:rPr lang="en" sz="1800">
                <a:latin typeface="Times New Roman"/>
                <a:ea typeface="Times New Roman"/>
                <a:cs typeface="Times New Roman"/>
                <a:sym typeface="Times New Roman"/>
              </a:rPr>
              <a:t>Flow and Congestion Control</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a:t>Part A - </a:t>
            </a:r>
            <a:r>
              <a:rPr lang="en"/>
              <a:t>TCP server Implementation</a:t>
            </a:r>
            <a:endParaRPr/>
          </a:p>
        </p:txBody>
      </p:sp>
      <p:sp>
        <p:nvSpPr>
          <p:cNvPr id="166" name="Google Shape;166;p21"/>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lnSpc>
                <a:spcPct val="200000"/>
              </a:lnSpc>
              <a:spcBef>
                <a:spcPts val="0"/>
              </a:spcBef>
              <a:spcAft>
                <a:spcPts val="0"/>
              </a:spcAft>
              <a:buClr>
                <a:schemeClr val="dk1"/>
              </a:buClr>
              <a:buSzPts val="1100"/>
              <a:buFont typeface="Arial"/>
              <a:buNone/>
            </a:pPr>
            <a:r>
              <a:rPr b="1" lang="en" sz="1600">
                <a:latin typeface="Arial"/>
                <a:ea typeface="Arial"/>
                <a:cs typeface="Arial"/>
                <a:sym typeface="Arial"/>
              </a:rPr>
              <a:t>Requested File is present in the server</a:t>
            </a:r>
            <a:endParaRPr sz="2600"/>
          </a:p>
        </p:txBody>
      </p:sp>
      <p:pic>
        <p:nvPicPr>
          <p:cNvPr id="167" name="Google Shape;167;p21"/>
          <p:cNvPicPr preferRelativeResize="0"/>
          <p:nvPr/>
        </p:nvPicPr>
        <p:blipFill>
          <a:blip r:embed="rId3">
            <a:alphaModFix/>
          </a:blip>
          <a:stretch>
            <a:fillRect/>
          </a:stretch>
        </p:blipFill>
        <p:spPr>
          <a:xfrm>
            <a:off x="1231950" y="1478325"/>
            <a:ext cx="6186448" cy="3275350"/>
          </a:xfrm>
          <a:prstGeom prst="rect">
            <a:avLst/>
          </a:prstGeom>
          <a:noFill/>
          <a:ln>
            <a:noFill/>
          </a:ln>
        </p:spPr>
      </p:pic>
      <p:sp>
        <p:nvSpPr>
          <p:cNvPr id="168" name="Google Shape;168;p21"/>
          <p:cNvSpPr txBox="1"/>
          <p:nvPr/>
        </p:nvSpPr>
        <p:spPr>
          <a:xfrm>
            <a:off x="589375" y="4763775"/>
            <a:ext cx="82971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Calibri"/>
                <a:ea typeface="Calibri"/>
                <a:cs typeface="Calibri"/>
                <a:sym typeface="Calibri"/>
              </a:rPr>
              <a:t>Note - </a:t>
            </a:r>
            <a:r>
              <a:rPr lang="en" sz="1100">
                <a:solidFill>
                  <a:schemeClr val="dk1"/>
                </a:solidFill>
                <a:latin typeface="Calibri"/>
                <a:ea typeface="Calibri"/>
                <a:cs typeface="Calibri"/>
                <a:sym typeface="Calibri"/>
              </a:rPr>
              <a:t>In each Image, the left window is the server and the right window is the client .</a:t>
            </a:r>
            <a:endParaRPr sz="1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a:t>Part A - </a:t>
            </a:r>
            <a:r>
              <a:rPr lang="en"/>
              <a:t>TCP server Implementation</a:t>
            </a:r>
            <a:endParaRPr/>
          </a:p>
        </p:txBody>
      </p:sp>
      <p:sp>
        <p:nvSpPr>
          <p:cNvPr id="174" name="Google Shape;174;p22"/>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lnSpc>
                <a:spcPct val="200000"/>
              </a:lnSpc>
              <a:spcBef>
                <a:spcPts val="0"/>
              </a:spcBef>
              <a:spcAft>
                <a:spcPts val="0"/>
              </a:spcAft>
              <a:buNone/>
            </a:pPr>
            <a:r>
              <a:rPr b="1" lang="en" sz="1600">
                <a:latin typeface="Arial"/>
                <a:ea typeface="Arial"/>
                <a:cs typeface="Arial"/>
                <a:sym typeface="Arial"/>
              </a:rPr>
              <a:t>Requested File is not present in the server</a:t>
            </a:r>
            <a:endParaRPr sz="2600"/>
          </a:p>
        </p:txBody>
      </p:sp>
      <p:pic>
        <p:nvPicPr>
          <p:cNvPr id="175" name="Google Shape;175;p22"/>
          <p:cNvPicPr preferRelativeResize="0"/>
          <p:nvPr/>
        </p:nvPicPr>
        <p:blipFill>
          <a:blip r:embed="rId3">
            <a:alphaModFix/>
          </a:blip>
          <a:stretch>
            <a:fillRect/>
          </a:stretch>
        </p:blipFill>
        <p:spPr>
          <a:xfrm>
            <a:off x="1166724" y="1393775"/>
            <a:ext cx="6186452" cy="3295538"/>
          </a:xfrm>
          <a:prstGeom prst="rect">
            <a:avLst/>
          </a:prstGeom>
          <a:noFill/>
          <a:ln>
            <a:noFill/>
          </a:ln>
        </p:spPr>
      </p:pic>
      <p:sp>
        <p:nvSpPr>
          <p:cNvPr id="176" name="Google Shape;176;p22"/>
          <p:cNvSpPr txBox="1"/>
          <p:nvPr/>
        </p:nvSpPr>
        <p:spPr>
          <a:xfrm>
            <a:off x="589375" y="4763775"/>
            <a:ext cx="82971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Calibri"/>
                <a:ea typeface="Calibri"/>
                <a:cs typeface="Calibri"/>
                <a:sym typeface="Calibri"/>
              </a:rPr>
              <a:t>Note - </a:t>
            </a:r>
            <a:r>
              <a:rPr lang="en" sz="1100">
                <a:solidFill>
                  <a:schemeClr val="dk1"/>
                </a:solidFill>
                <a:latin typeface="Calibri"/>
                <a:ea typeface="Calibri"/>
                <a:cs typeface="Calibri"/>
                <a:sym typeface="Calibri"/>
              </a:rPr>
              <a:t>In each Image, the left window is the server and the right window is the client .</a:t>
            </a:r>
            <a:endParaRPr sz="1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a:t>Part B - </a:t>
            </a:r>
            <a:r>
              <a:rPr lang="en"/>
              <a:t>Multithreaded TCP server</a:t>
            </a:r>
            <a:endParaRPr/>
          </a:p>
        </p:txBody>
      </p:sp>
      <p:sp>
        <p:nvSpPr>
          <p:cNvPr id="182" name="Google Shape;182;p23"/>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lnSpc>
                <a:spcPct val="200000"/>
              </a:lnSpc>
              <a:spcBef>
                <a:spcPts val="0"/>
              </a:spcBef>
              <a:spcAft>
                <a:spcPts val="0"/>
              </a:spcAft>
              <a:buNone/>
            </a:pPr>
            <a:r>
              <a:rPr b="1" lang="en" sz="1600">
                <a:latin typeface="Arial"/>
                <a:ea typeface="Arial"/>
                <a:cs typeface="Arial"/>
                <a:sym typeface="Arial"/>
              </a:rPr>
              <a:t>Sending 10 HTTP requests Concurrently from client.py</a:t>
            </a:r>
            <a:endParaRPr sz="2600"/>
          </a:p>
        </p:txBody>
      </p:sp>
      <p:sp>
        <p:nvSpPr>
          <p:cNvPr id="183" name="Google Shape;183;p23"/>
          <p:cNvSpPr txBox="1"/>
          <p:nvPr/>
        </p:nvSpPr>
        <p:spPr>
          <a:xfrm>
            <a:off x="589375" y="4763775"/>
            <a:ext cx="82971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Calibri"/>
                <a:ea typeface="Calibri"/>
                <a:cs typeface="Calibri"/>
                <a:sym typeface="Calibri"/>
              </a:rPr>
              <a:t>Note - </a:t>
            </a:r>
            <a:r>
              <a:rPr lang="en" sz="1100">
                <a:solidFill>
                  <a:schemeClr val="dk1"/>
                </a:solidFill>
                <a:latin typeface="Calibri"/>
                <a:ea typeface="Calibri"/>
                <a:cs typeface="Calibri"/>
                <a:sym typeface="Calibri"/>
              </a:rPr>
              <a:t>In each Image, the left window is the server and the right window is the client .</a:t>
            </a:r>
            <a:endParaRPr sz="1100">
              <a:solidFill>
                <a:schemeClr val="dk1"/>
              </a:solidFill>
              <a:latin typeface="Calibri"/>
              <a:ea typeface="Calibri"/>
              <a:cs typeface="Calibri"/>
              <a:sym typeface="Calibri"/>
            </a:endParaRPr>
          </a:p>
        </p:txBody>
      </p:sp>
      <p:pic>
        <p:nvPicPr>
          <p:cNvPr id="184" name="Google Shape;184;p23"/>
          <p:cNvPicPr preferRelativeResize="0"/>
          <p:nvPr/>
        </p:nvPicPr>
        <p:blipFill>
          <a:blip r:embed="rId3">
            <a:alphaModFix/>
          </a:blip>
          <a:stretch>
            <a:fillRect/>
          </a:stretch>
        </p:blipFill>
        <p:spPr>
          <a:xfrm>
            <a:off x="1111350" y="1397075"/>
            <a:ext cx="6243951" cy="331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a:t>Part C - </a:t>
            </a:r>
            <a:r>
              <a:rPr lang="en"/>
              <a:t>Custom HTTP Client</a:t>
            </a:r>
            <a:endParaRPr/>
          </a:p>
        </p:txBody>
      </p:sp>
      <p:sp>
        <p:nvSpPr>
          <p:cNvPr id="190" name="Google Shape;190;p24"/>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lnSpc>
                <a:spcPct val="200000"/>
              </a:lnSpc>
              <a:spcBef>
                <a:spcPts val="0"/>
              </a:spcBef>
              <a:spcAft>
                <a:spcPts val="0"/>
              </a:spcAft>
              <a:buNone/>
            </a:pPr>
            <a:r>
              <a:rPr b="1" lang="en" sz="1600">
                <a:latin typeface="Arial"/>
                <a:ea typeface="Arial"/>
                <a:cs typeface="Arial"/>
                <a:sym typeface="Arial"/>
              </a:rPr>
              <a:t>Sending 10 HTTP requests from the custom HTTP client.py</a:t>
            </a:r>
            <a:endParaRPr sz="2600"/>
          </a:p>
        </p:txBody>
      </p:sp>
      <p:sp>
        <p:nvSpPr>
          <p:cNvPr id="191" name="Google Shape;191;p24"/>
          <p:cNvSpPr txBox="1"/>
          <p:nvPr/>
        </p:nvSpPr>
        <p:spPr>
          <a:xfrm>
            <a:off x="545875" y="4700825"/>
            <a:ext cx="82971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Does this client work with servers implemented in Part A and B?</a:t>
            </a:r>
            <a:r>
              <a:rPr b="1" lang="en" sz="1100">
                <a:solidFill>
                  <a:schemeClr val="dk1"/>
                </a:solidFill>
                <a:latin typeface="Calibri"/>
                <a:ea typeface="Calibri"/>
                <a:cs typeface="Calibri"/>
                <a:sym typeface="Calibri"/>
              </a:rPr>
              <a:t> - </a:t>
            </a:r>
            <a:r>
              <a:rPr b="1" i="1" lang="en" sz="1100">
                <a:solidFill>
                  <a:schemeClr val="dk1"/>
                </a:solidFill>
                <a:latin typeface="Calibri"/>
                <a:ea typeface="Calibri"/>
                <a:cs typeface="Calibri"/>
                <a:sym typeface="Calibri"/>
              </a:rPr>
              <a:t>YES</a:t>
            </a:r>
            <a:endParaRPr i="1" sz="11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sz="1100">
              <a:solidFill>
                <a:schemeClr val="dk1"/>
              </a:solidFill>
              <a:latin typeface="Calibri"/>
              <a:ea typeface="Calibri"/>
              <a:cs typeface="Calibri"/>
              <a:sym typeface="Calibri"/>
            </a:endParaRPr>
          </a:p>
        </p:txBody>
      </p:sp>
      <p:pic>
        <p:nvPicPr>
          <p:cNvPr id="192" name="Google Shape;192;p24"/>
          <p:cNvPicPr preferRelativeResize="0"/>
          <p:nvPr/>
        </p:nvPicPr>
        <p:blipFill>
          <a:blip r:embed="rId3">
            <a:alphaModFix/>
          </a:blip>
          <a:stretch>
            <a:fillRect/>
          </a:stretch>
        </p:blipFill>
        <p:spPr>
          <a:xfrm>
            <a:off x="1166725" y="1416874"/>
            <a:ext cx="6186448" cy="32721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and Learnings</a:t>
            </a:r>
            <a:endParaRPr>
              <a:latin typeface="Times New Roman"/>
              <a:ea typeface="Times New Roman"/>
              <a:cs typeface="Times New Roman"/>
              <a:sym typeface="Times New Roman"/>
            </a:endParaRPr>
          </a:p>
        </p:txBody>
      </p:sp>
      <p:sp>
        <p:nvSpPr>
          <p:cNvPr id="198" name="Google Shape;198;p25"/>
          <p:cNvSpPr txBox="1"/>
          <p:nvPr>
            <p:ph idx="1" type="body"/>
          </p:nvPr>
        </p:nvSpPr>
        <p:spPr>
          <a:xfrm>
            <a:off x="633845" y="1035886"/>
            <a:ext cx="7886700" cy="35991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SzPts val="1800"/>
              <a:buFont typeface="Times New Roman"/>
              <a:buChar char="●"/>
            </a:pPr>
            <a:r>
              <a:rPr b="1" lang="en" sz="1400">
                <a:latin typeface="Arial"/>
                <a:ea typeface="Arial"/>
                <a:cs typeface="Arial"/>
                <a:sym typeface="Arial"/>
              </a:rPr>
              <a:t>TCP Fundamentals</a:t>
            </a:r>
            <a:r>
              <a:rPr lang="en" sz="1400">
                <a:latin typeface="Arial"/>
                <a:ea typeface="Arial"/>
                <a:cs typeface="Arial"/>
                <a:sym typeface="Arial"/>
              </a:rPr>
              <a:t>: Gained hands-on experience with reliable, connection-oriented communication using TCP, ensuring data integrity with sequence numbers and retransmission.</a:t>
            </a:r>
            <a:endParaRPr sz="1400">
              <a:latin typeface="Arial"/>
              <a:ea typeface="Arial"/>
              <a:cs typeface="Arial"/>
              <a:sym typeface="Arial"/>
            </a:endParaRPr>
          </a:p>
          <a:p>
            <a:pPr indent="-342900" lvl="0" marL="457200" rtl="0" algn="l">
              <a:lnSpc>
                <a:spcPct val="115000"/>
              </a:lnSpc>
              <a:spcBef>
                <a:spcPts val="0"/>
              </a:spcBef>
              <a:spcAft>
                <a:spcPts val="0"/>
              </a:spcAft>
              <a:buSzPts val="1800"/>
              <a:buFont typeface="Times New Roman"/>
              <a:buChar char="●"/>
            </a:pPr>
            <a:r>
              <a:rPr b="1" lang="en" sz="1400">
                <a:latin typeface="Arial"/>
                <a:ea typeface="Arial"/>
                <a:cs typeface="Arial"/>
                <a:sym typeface="Arial"/>
              </a:rPr>
              <a:t>Single Request Handling</a:t>
            </a:r>
            <a:r>
              <a:rPr lang="en" sz="1400">
                <a:latin typeface="Arial"/>
                <a:ea typeface="Arial"/>
                <a:cs typeface="Arial"/>
                <a:sym typeface="Arial"/>
              </a:rPr>
              <a:t>: Implemented a basic server that processes one HTTP request at a time, demonstrating the core mechanics of server-client communication.</a:t>
            </a:r>
            <a:endParaRPr sz="1400">
              <a:latin typeface="Arial"/>
              <a:ea typeface="Arial"/>
              <a:cs typeface="Arial"/>
              <a:sym typeface="Arial"/>
            </a:endParaRPr>
          </a:p>
          <a:p>
            <a:pPr indent="-342900" lvl="0" marL="457200" rtl="0" algn="l">
              <a:lnSpc>
                <a:spcPct val="115000"/>
              </a:lnSpc>
              <a:spcBef>
                <a:spcPts val="0"/>
              </a:spcBef>
              <a:spcAft>
                <a:spcPts val="0"/>
              </a:spcAft>
              <a:buSzPts val="1800"/>
              <a:buFont typeface="Times New Roman"/>
              <a:buChar char="●"/>
            </a:pPr>
            <a:r>
              <a:rPr b="1" lang="en" sz="1400">
                <a:latin typeface="Arial"/>
                <a:ea typeface="Arial"/>
                <a:cs typeface="Arial"/>
                <a:sym typeface="Arial"/>
              </a:rPr>
              <a:t>Multithreaded Server</a:t>
            </a:r>
            <a:r>
              <a:rPr lang="en" sz="1400">
                <a:latin typeface="Arial"/>
                <a:ea typeface="Arial"/>
                <a:cs typeface="Arial"/>
                <a:sym typeface="Arial"/>
              </a:rPr>
              <a:t>: Built a multithreaded server to handle multiple concurrent HTTP requests, simulating real-world scenarios of web server operation.</a:t>
            </a:r>
            <a:endParaRPr sz="1400">
              <a:latin typeface="Arial"/>
              <a:ea typeface="Arial"/>
              <a:cs typeface="Arial"/>
              <a:sym typeface="Arial"/>
            </a:endParaRPr>
          </a:p>
          <a:p>
            <a:pPr indent="-342900" lvl="0" marL="457200" rtl="0" algn="l">
              <a:lnSpc>
                <a:spcPct val="115000"/>
              </a:lnSpc>
              <a:spcBef>
                <a:spcPts val="0"/>
              </a:spcBef>
              <a:spcAft>
                <a:spcPts val="0"/>
              </a:spcAft>
              <a:buSzPts val="1800"/>
              <a:buFont typeface="Times New Roman"/>
              <a:buChar char="●"/>
            </a:pPr>
            <a:r>
              <a:rPr b="1" lang="en" sz="1400">
                <a:latin typeface="Arial"/>
                <a:ea typeface="Arial"/>
                <a:cs typeface="Arial"/>
                <a:sym typeface="Arial"/>
              </a:rPr>
              <a:t>Custom HTTP Client</a:t>
            </a:r>
            <a:r>
              <a:rPr lang="en" sz="1400">
                <a:latin typeface="Arial"/>
                <a:ea typeface="Arial"/>
                <a:cs typeface="Arial"/>
                <a:sym typeface="Arial"/>
              </a:rPr>
              <a:t>: Developed a custom multithreaded client to send simultaneous requests, testing the server's ability to process them concurrently.</a:t>
            </a:r>
            <a:endParaRPr sz="1400">
              <a:latin typeface="Arial"/>
              <a:ea typeface="Arial"/>
              <a:cs typeface="Arial"/>
              <a:sym typeface="Arial"/>
            </a:endParaRPr>
          </a:p>
          <a:p>
            <a:pPr indent="-342900" lvl="0" marL="457200" rtl="0" algn="l">
              <a:lnSpc>
                <a:spcPct val="115000"/>
              </a:lnSpc>
              <a:spcBef>
                <a:spcPts val="0"/>
              </a:spcBef>
              <a:spcAft>
                <a:spcPts val="0"/>
              </a:spcAft>
              <a:buSzPts val="1800"/>
              <a:buFont typeface="Times New Roman"/>
              <a:buChar char="●"/>
            </a:pPr>
            <a:r>
              <a:rPr b="1" lang="en" sz="1400">
                <a:latin typeface="Arial"/>
                <a:ea typeface="Arial"/>
                <a:cs typeface="Arial"/>
                <a:sym typeface="Arial"/>
              </a:rPr>
              <a:t>Challenges</a:t>
            </a:r>
            <a:r>
              <a:rPr lang="en" sz="1400">
                <a:latin typeface="Arial"/>
                <a:ea typeface="Arial"/>
                <a:cs typeface="Arial"/>
                <a:sym typeface="Arial"/>
              </a:rPr>
              <a:t>: Observed limitations in handling excessive connections, highlighting the need for better resource management under heavy loads.</a:t>
            </a:r>
            <a:endParaRPr sz="1400">
              <a:latin typeface="Arial"/>
              <a:ea typeface="Arial"/>
              <a:cs typeface="Arial"/>
              <a:sym typeface="Arial"/>
            </a:endParaRPr>
          </a:p>
          <a:p>
            <a:pPr indent="-342900" lvl="0" marL="457200" rtl="0" algn="l">
              <a:lnSpc>
                <a:spcPct val="115000"/>
              </a:lnSpc>
              <a:spcBef>
                <a:spcPts val="0"/>
              </a:spcBef>
              <a:spcAft>
                <a:spcPts val="0"/>
              </a:spcAft>
              <a:buSzPts val="1800"/>
              <a:buFont typeface="Times New Roman"/>
              <a:buChar char="●"/>
            </a:pPr>
            <a:r>
              <a:rPr b="1" lang="en" sz="1400">
                <a:latin typeface="Arial"/>
                <a:ea typeface="Arial"/>
                <a:cs typeface="Arial"/>
                <a:sym typeface="Arial"/>
              </a:rPr>
              <a:t>Key Learning</a:t>
            </a:r>
            <a:r>
              <a:rPr lang="en" sz="1400">
                <a:latin typeface="Arial"/>
                <a:ea typeface="Arial"/>
                <a:cs typeface="Arial"/>
                <a:sym typeface="Arial"/>
              </a:rPr>
              <a:t>: Strengthened understanding of TCP, HTTP, and multithreading in network communication.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ctrTitle"/>
          </p:nvPr>
        </p:nvSpPr>
        <p:spPr>
          <a:xfrm>
            <a:off x="1143000" y="797753"/>
            <a:ext cx="7315200" cy="14064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