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8"/>
  </p:notesMasterIdLst>
  <p:sldIdLst>
    <p:sldId id="309" r:id="rId2"/>
    <p:sldId id="256" r:id="rId3"/>
    <p:sldId id="257" r:id="rId4"/>
    <p:sldId id="310" r:id="rId5"/>
    <p:sldId id="312" r:id="rId6"/>
    <p:sldId id="311" r:id="rId7"/>
  </p:sldIdLst>
  <p:sldSz cx="9144000" cy="5143500" type="screen16x9"/>
  <p:notesSz cx="6858000" cy="9144000"/>
  <p:embeddedFontLst>
    <p:embeddedFont>
      <p:font typeface="Bahnschrift SemiBold" panose="020B0502040204020203" pitchFamily="34" charset="0"/>
      <p:bold r:id="rId9"/>
    </p:embeddedFont>
    <p:embeddedFont>
      <p:font typeface="IBM Plex Mono" panose="020B0509050203000203" pitchFamily="49" charset="0"/>
      <p:regular r:id="rId10"/>
      <p:bold r:id="rId11"/>
      <p:italic r:id="rId12"/>
      <p:boldItalic r:id="rId13"/>
    </p:embeddedFont>
    <p:embeddedFont>
      <p:font typeface="Microsoft Sans Serif" panose="020B0604020202020204" pitchFamily="34" charset="0"/>
      <p:regular r:id="rId14"/>
    </p:embeddedFont>
    <p:embeddedFont>
      <p:font typeface="Poppins" panose="00000500000000000000" pitchFamily="2" charset="0"/>
      <p:regular r:id="rId15"/>
      <p:bold r:id="rId16"/>
      <p:italic r:id="rId17"/>
      <p:boldItalic r:id="rId18"/>
    </p:embeddedFont>
    <p:embeddedFont>
      <p:font typeface="Roboto Condensed Light" panose="02000000000000000000" pitchFamily="2" charset="0"/>
      <p:regular r:id="rId19"/>
    </p:embeddedFont>
    <p:embeddedFont>
      <p:font typeface="Source Code Pro" panose="020B0509030403020204" pitchFamily="49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66C3D1-B5D4-B323-18C0-F833E98BD690}" v="22" dt="2025-05-03T12:42:10.666"/>
    <p1510:client id="{DCE7918E-FD3C-4B93-BA80-5FF762475593}" v="328" dt="2025-05-03T13:32:40.748"/>
    <p1510:client id="{FE7131C5-79E3-280E-E661-38E48465D255}" v="7" dt="2025-05-03T11:55:55.777"/>
  </p1510:revLst>
</p1510:revInfo>
</file>

<file path=ppt/tableStyles.xml><?xml version="1.0" encoding="utf-8"?>
<a:tblStyleLst xmlns:a="http://schemas.openxmlformats.org/drawingml/2006/main" def="{CC63BEA5-8A43-4DB2-A3D1-D9D68E3D2F7F}">
  <a:tblStyle styleId="{CC63BEA5-8A43-4DB2-A3D1-D9D68E3D2F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3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5">
          <a:extLst>
            <a:ext uri="{FF2B5EF4-FFF2-40B4-BE49-F238E27FC236}">
              <a16:creationId xmlns:a16="http://schemas.microsoft.com/office/drawing/2014/main" id="{B2D69A6C-56E1-A4AA-8A26-7855E648E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g24e6b4d5c31_0_1206:notes">
            <a:extLst>
              <a:ext uri="{FF2B5EF4-FFF2-40B4-BE49-F238E27FC236}">
                <a16:creationId xmlns:a16="http://schemas.microsoft.com/office/drawing/2014/main" id="{9ED05596-00A0-9B51-4F65-08F87A350F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7" name="Google Shape;2077;g24e6b4d5c31_0_1206:notes">
            <a:extLst>
              <a:ext uri="{FF2B5EF4-FFF2-40B4-BE49-F238E27FC236}">
                <a16:creationId xmlns:a16="http://schemas.microsoft.com/office/drawing/2014/main" id="{AC854D69-B068-1AF6-E285-EE71B78DDC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9180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24ed99bf1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24ed99bf1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>
          <a:extLst>
            <a:ext uri="{FF2B5EF4-FFF2-40B4-BE49-F238E27FC236}">
              <a16:creationId xmlns:a16="http://schemas.microsoft.com/office/drawing/2014/main" id="{6E69C201-092D-4222-3BF8-A6E0B5054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24e5c2c9e45_0_138:notes">
            <a:extLst>
              <a:ext uri="{FF2B5EF4-FFF2-40B4-BE49-F238E27FC236}">
                <a16:creationId xmlns:a16="http://schemas.microsoft.com/office/drawing/2014/main" id="{36F31B1B-AA15-0B77-F73A-364B51DD4A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24e5c2c9e45_0_138:notes">
            <a:extLst>
              <a:ext uri="{FF2B5EF4-FFF2-40B4-BE49-F238E27FC236}">
                <a16:creationId xmlns:a16="http://schemas.microsoft.com/office/drawing/2014/main" id="{326D47B1-64B8-CCAC-9F0F-279D130DC9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1034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5">
          <a:extLst>
            <a:ext uri="{FF2B5EF4-FFF2-40B4-BE49-F238E27FC236}">
              <a16:creationId xmlns:a16="http://schemas.microsoft.com/office/drawing/2014/main" id="{12FCFDBC-B29B-3D23-CA42-B76549956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g24ef22aa1ac_0_1079:notes">
            <a:extLst>
              <a:ext uri="{FF2B5EF4-FFF2-40B4-BE49-F238E27FC236}">
                <a16:creationId xmlns:a16="http://schemas.microsoft.com/office/drawing/2014/main" id="{368DE1CD-243F-C553-FAD6-45EBD0644B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7" name="Google Shape;2197;g24ef22aa1ac_0_1079:notes">
            <a:extLst>
              <a:ext uri="{FF2B5EF4-FFF2-40B4-BE49-F238E27FC236}">
                <a16:creationId xmlns:a16="http://schemas.microsoft.com/office/drawing/2014/main" id="{2290E5A4-A233-3AD7-26E3-A9577200D4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5844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253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2">
              <a:alphaModFix/>
            </a:blip>
            <a:srcRect t="17657" b="17663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56" name="Google Shape;256;p6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257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58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1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63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4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5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6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7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69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1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84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6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88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9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94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" name="Google Shape;295;p6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29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1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02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08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0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5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2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5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6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27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3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36" name="Google Shape;336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7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0" name="Google Shape;1340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1" name="Google Shape;1341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5" name="Google Shape;1345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6" name="Google Shape;1346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7" name="Google Shape;1347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8" name="Google Shape;1348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0" name="Google Shape;1350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1" name="Google Shape;1351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3" name="Google Shape;1353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5" name="Google Shape;1355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6" name="Google Shape;1356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7" name="Google Shape;1357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8" name="Google Shape;1358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59" name="Google Shape;1359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6" name="Google Shape;1366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7" name="Google Shape;1367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4" name="Google Shape;1374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5" name="Google Shape;1375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79" name="Google Shape;137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0" name="Google Shape;1380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1" name="Google Shape;1381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2" name="Google Shape;1382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3" name="Google Shape;1383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4" name="Google Shape;1384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5" name="Google Shape;1385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6" name="Google Shape;1386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8" name="Google Shape;1388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89" name="Google Shape;138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0" name="Google Shape;1390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1" name="Google Shape;1391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2" name="Google Shape;1392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3" name="Google Shape;1393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0" name="Google Shape;1400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1" name="Google Shape;1401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8" name="Google Shape;1408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9" name="Google Shape;1409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1410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6" name="Google Shape;1416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7" name="Google Shape;1417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8" name="Google Shape;1418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9" name="Google Shape;1419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59" r:id="rId5"/>
    <p:sldLayoutId id="2147483676" r:id="rId6"/>
    <p:sldLayoutId id="214748367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N5X2hod2xPI" TargetMode="External"/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s://github.com/AnshJain9159/CloudYukti" TargetMode="External"/><Relationship Id="rId4" Type="http://schemas.openxmlformats.org/officeDocument/2006/relationships/image" Target="../media/image6.jpe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microsoft.com/office/2007/relationships/hdphoto" Target="../media/hdphoto3.wdp"/><Relationship Id="rId5" Type="http://schemas.openxmlformats.org/officeDocument/2006/relationships/image" Target="../media/image17.png"/><Relationship Id="rId10" Type="http://schemas.microsoft.com/office/2007/relationships/hdphoto" Target="../media/hdphoto4.wdp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8">
          <a:extLst>
            <a:ext uri="{FF2B5EF4-FFF2-40B4-BE49-F238E27FC236}">
              <a16:creationId xmlns:a16="http://schemas.microsoft.com/office/drawing/2014/main" id="{07059B16-C270-E7A0-A85B-622F5FC6C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p52">
            <a:extLst>
              <a:ext uri="{FF2B5EF4-FFF2-40B4-BE49-F238E27FC236}">
                <a16:creationId xmlns:a16="http://schemas.microsoft.com/office/drawing/2014/main" id="{610B7456-9BAB-9F35-552B-807E39190A68}"/>
              </a:ext>
            </a:extLst>
          </p:cNvPr>
          <p:cNvSpPr txBox="1"/>
          <p:nvPr/>
        </p:nvSpPr>
        <p:spPr>
          <a:xfrm>
            <a:off x="3385142" y="315791"/>
            <a:ext cx="2268898" cy="427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THE PROBLEM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C09FA-F208-EB6D-1470-C8C41B8A14CC}"/>
              </a:ext>
            </a:extLst>
          </p:cNvPr>
          <p:cNvSpPr txBox="1"/>
          <p:nvPr/>
        </p:nvSpPr>
        <p:spPr>
          <a:xfrm>
            <a:off x="1467645" y="888722"/>
            <a:ext cx="6616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Choosing the right GPU is challenging — each comes with varying prices, specifications, and availability.</a:t>
            </a:r>
            <a:endParaRPr lang="en-IN" dirty="0"/>
          </a:p>
        </p:txBody>
      </p:sp>
      <p:sp>
        <p:nvSpPr>
          <p:cNvPr id="4" name="Google Shape;2082;p52">
            <a:extLst>
              <a:ext uri="{FF2B5EF4-FFF2-40B4-BE49-F238E27FC236}">
                <a16:creationId xmlns:a16="http://schemas.microsoft.com/office/drawing/2014/main" id="{5E88A049-0235-61FA-1B38-69266399256B}"/>
              </a:ext>
            </a:extLst>
          </p:cNvPr>
          <p:cNvSpPr txBox="1"/>
          <p:nvPr/>
        </p:nvSpPr>
        <p:spPr>
          <a:xfrm>
            <a:off x="388936" y="787487"/>
            <a:ext cx="994174" cy="50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WHAT</a:t>
            </a:r>
            <a:endParaRPr sz="2000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" name="Google Shape;2087;p52">
            <a:extLst>
              <a:ext uri="{FF2B5EF4-FFF2-40B4-BE49-F238E27FC236}">
                <a16:creationId xmlns:a16="http://schemas.microsoft.com/office/drawing/2014/main" id="{008ADF15-DC52-A050-0B41-8A911B5C68A0}"/>
              </a:ext>
            </a:extLst>
          </p:cNvPr>
          <p:cNvSpPr txBox="1"/>
          <p:nvPr/>
        </p:nvSpPr>
        <p:spPr>
          <a:xfrm>
            <a:off x="392210" y="1360517"/>
            <a:ext cx="922845" cy="519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WHY</a:t>
            </a:r>
            <a:endParaRPr sz="2000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" name="Google Shape;2102;p53">
            <a:extLst>
              <a:ext uri="{FF2B5EF4-FFF2-40B4-BE49-F238E27FC236}">
                <a16:creationId xmlns:a16="http://schemas.microsoft.com/office/drawing/2014/main" id="{33458BAA-A113-CD8E-5618-0BEC1567BFC4}"/>
              </a:ext>
            </a:extLst>
          </p:cNvPr>
          <p:cNvSpPr txBox="1"/>
          <p:nvPr/>
        </p:nvSpPr>
        <p:spPr>
          <a:xfrm>
            <a:off x="5962405" y="1861951"/>
            <a:ext cx="2102100" cy="901079"/>
          </a:xfrm>
          <a:prstGeom prst="rect">
            <a:avLst/>
          </a:prstGeom>
          <a:noFill/>
          <a:ln>
            <a:solidFill>
              <a:schemeClr val="accent2">
                <a:lumMod val="1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Users don’t know which GPU fits their AI/ML workload.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" name="Google Shape;2106;p53">
            <a:extLst>
              <a:ext uri="{FF2B5EF4-FFF2-40B4-BE49-F238E27FC236}">
                <a16:creationId xmlns:a16="http://schemas.microsoft.com/office/drawing/2014/main" id="{DC49BDF2-7155-033E-F799-EB5FD4D3C404}"/>
              </a:ext>
            </a:extLst>
          </p:cNvPr>
          <p:cNvSpPr txBox="1"/>
          <p:nvPr/>
        </p:nvSpPr>
        <p:spPr>
          <a:xfrm>
            <a:off x="1383110" y="3479310"/>
            <a:ext cx="2102100" cy="665400"/>
          </a:xfrm>
          <a:prstGeom prst="rect">
            <a:avLst/>
          </a:prstGeom>
          <a:noFill/>
          <a:ln>
            <a:solidFill>
              <a:schemeClr val="accent2">
                <a:lumMod val="1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Manual selection wastes time and money.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" name="Google Shape;2107;p53">
            <a:extLst>
              <a:ext uri="{FF2B5EF4-FFF2-40B4-BE49-F238E27FC236}">
                <a16:creationId xmlns:a16="http://schemas.microsoft.com/office/drawing/2014/main" id="{909589FD-9981-C768-E0D2-7B220E2AEE6E}"/>
              </a:ext>
            </a:extLst>
          </p:cNvPr>
          <p:cNvSpPr txBox="1"/>
          <p:nvPr/>
        </p:nvSpPr>
        <p:spPr>
          <a:xfrm>
            <a:off x="5962405" y="3516508"/>
            <a:ext cx="2102100" cy="901079"/>
          </a:xfrm>
          <a:prstGeom prst="rect">
            <a:avLst/>
          </a:prstGeom>
          <a:noFill/>
          <a:ln>
            <a:solidFill>
              <a:schemeClr val="accent2">
                <a:lumMod val="1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 tool provides smart, budget-aware recommendations.</a:t>
            </a:r>
            <a:endParaRPr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8" name="Google Shape;2109;p53">
            <a:extLst>
              <a:ext uri="{FF2B5EF4-FFF2-40B4-BE49-F238E27FC236}">
                <a16:creationId xmlns:a16="http://schemas.microsoft.com/office/drawing/2014/main" id="{2CA7CD4B-A6A6-9209-C15F-194EA5A6639D}"/>
              </a:ext>
            </a:extLst>
          </p:cNvPr>
          <p:cNvGrpSpPr/>
          <p:nvPr/>
        </p:nvGrpSpPr>
        <p:grpSpPr>
          <a:xfrm>
            <a:off x="4177364" y="2763031"/>
            <a:ext cx="1155299" cy="1155149"/>
            <a:chOff x="4085864" y="2304898"/>
            <a:chExt cx="972392" cy="972266"/>
          </a:xfrm>
        </p:grpSpPr>
        <p:sp>
          <p:nvSpPr>
            <p:cNvPr id="19" name="Google Shape;2110;p53">
              <a:extLst>
                <a:ext uri="{FF2B5EF4-FFF2-40B4-BE49-F238E27FC236}">
                  <a16:creationId xmlns:a16="http://schemas.microsoft.com/office/drawing/2014/main" id="{35FB8458-E5C7-E10C-A72F-2EADA51B05D7}"/>
                </a:ext>
              </a:extLst>
            </p:cNvPr>
            <p:cNvSpPr/>
            <p:nvPr/>
          </p:nvSpPr>
          <p:spPr>
            <a:xfrm>
              <a:off x="4085864" y="2304898"/>
              <a:ext cx="972392" cy="972266"/>
            </a:xfrm>
            <a:custGeom>
              <a:avLst/>
              <a:gdLst/>
              <a:ahLst/>
              <a:cxnLst/>
              <a:rect l="l" t="t" r="r" b="b"/>
              <a:pathLst>
                <a:path w="7707" h="7706" extrusionOk="0">
                  <a:moveTo>
                    <a:pt x="3854" y="0"/>
                  </a:moveTo>
                  <a:cubicBezTo>
                    <a:pt x="3439" y="0"/>
                    <a:pt x="3030" y="65"/>
                    <a:pt x="2640" y="195"/>
                  </a:cubicBezTo>
                  <a:cubicBezTo>
                    <a:pt x="2543" y="227"/>
                    <a:pt x="2491" y="331"/>
                    <a:pt x="2522" y="428"/>
                  </a:cubicBezTo>
                  <a:cubicBezTo>
                    <a:pt x="2549" y="506"/>
                    <a:pt x="2621" y="555"/>
                    <a:pt x="2698" y="555"/>
                  </a:cubicBezTo>
                  <a:cubicBezTo>
                    <a:pt x="2717" y="555"/>
                    <a:pt x="2736" y="552"/>
                    <a:pt x="2755" y="546"/>
                  </a:cubicBezTo>
                  <a:cubicBezTo>
                    <a:pt x="3109" y="430"/>
                    <a:pt x="3478" y="369"/>
                    <a:pt x="3854" y="369"/>
                  </a:cubicBezTo>
                  <a:cubicBezTo>
                    <a:pt x="5774" y="369"/>
                    <a:pt x="7337" y="1933"/>
                    <a:pt x="7337" y="3852"/>
                  </a:cubicBezTo>
                  <a:cubicBezTo>
                    <a:pt x="7337" y="5773"/>
                    <a:pt x="5774" y="7337"/>
                    <a:pt x="3854" y="7337"/>
                  </a:cubicBezTo>
                  <a:cubicBezTo>
                    <a:pt x="1933" y="7337"/>
                    <a:pt x="370" y="5773"/>
                    <a:pt x="370" y="3852"/>
                  </a:cubicBezTo>
                  <a:cubicBezTo>
                    <a:pt x="370" y="2641"/>
                    <a:pt x="985" y="1535"/>
                    <a:pt x="2016" y="893"/>
                  </a:cubicBezTo>
                  <a:cubicBezTo>
                    <a:pt x="2102" y="839"/>
                    <a:pt x="2129" y="725"/>
                    <a:pt x="2074" y="639"/>
                  </a:cubicBezTo>
                  <a:cubicBezTo>
                    <a:pt x="2040" y="583"/>
                    <a:pt x="1979" y="552"/>
                    <a:pt x="1918" y="552"/>
                  </a:cubicBezTo>
                  <a:cubicBezTo>
                    <a:pt x="1884" y="552"/>
                    <a:pt x="1851" y="561"/>
                    <a:pt x="1821" y="579"/>
                  </a:cubicBezTo>
                  <a:cubicBezTo>
                    <a:pt x="1275" y="920"/>
                    <a:pt x="819" y="1394"/>
                    <a:pt x="501" y="1954"/>
                  </a:cubicBezTo>
                  <a:cubicBezTo>
                    <a:pt x="174" y="2530"/>
                    <a:pt x="0" y="3186"/>
                    <a:pt x="0" y="3852"/>
                  </a:cubicBezTo>
                  <a:cubicBezTo>
                    <a:pt x="0" y="5977"/>
                    <a:pt x="1729" y="7706"/>
                    <a:pt x="3854" y="7706"/>
                  </a:cubicBezTo>
                  <a:cubicBezTo>
                    <a:pt x="5979" y="7706"/>
                    <a:pt x="7707" y="5977"/>
                    <a:pt x="7707" y="3852"/>
                  </a:cubicBezTo>
                  <a:cubicBezTo>
                    <a:pt x="7707" y="1729"/>
                    <a:pt x="5978" y="0"/>
                    <a:pt x="3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11;p53">
              <a:extLst>
                <a:ext uri="{FF2B5EF4-FFF2-40B4-BE49-F238E27FC236}">
                  <a16:creationId xmlns:a16="http://schemas.microsoft.com/office/drawing/2014/main" id="{2EE4DED7-206D-A756-775F-AF3B6B9AA7F0}"/>
                </a:ext>
              </a:extLst>
            </p:cNvPr>
            <p:cNvSpPr/>
            <p:nvPr/>
          </p:nvSpPr>
          <p:spPr>
            <a:xfrm>
              <a:off x="4216324" y="2435989"/>
              <a:ext cx="711094" cy="711094"/>
            </a:xfrm>
            <a:custGeom>
              <a:avLst/>
              <a:gdLst/>
              <a:ahLst/>
              <a:cxnLst/>
              <a:rect l="l" t="t" r="r" b="b"/>
              <a:pathLst>
                <a:path w="5636" h="5636" extrusionOk="0">
                  <a:moveTo>
                    <a:pt x="3082" y="359"/>
                  </a:moveTo>
                  <a:lnTo>
                    <a:pt x="3082" y="833"/>
                  </a:lnTo>
                  <a:cubicBezTo>
                    <a:pt x="3082" y="920"/>
                    <a:pt x="3142" y="995"/>
                    <a:pt x="3228" y="1014"/>
                  </a:cubicBezTo>
                  <a:cubicBezTo>
                    <a:pt x="3437" y="1062"/>
                    <a:pt x="3635" y="1143"/>
                    <a:pt x="3815" y="1257"/>
                  </a:cubicBezTo>
                  <a:cubicBezTo>
                    <a:pt x="3845" y="1277"/>
                    <a:pt x="3880" y="1286"/>
                    <a:pt x="3914" y="1286"/>
                  </a:cubicBezTo>
                  <a:cubicBezTo>
                    <a:pt x="3963" y="1286"/>
                    <a:pt x="4011" y="1267"/>
                    <a:pt x="4048" y="1232"/>
                  </a:cubicBezTo>
                  <a:lnTo>
                    <a:pt x="4385" y="897"/>
                  </a:lnTo>
                  <a:lnTo>
                    <a:pt x="4756" y="1263"/>
                  </a:lnTo>
                  <a:lnTo>
                    <a:pt x="4418" y="1598"/>
                  </a:lnTo>
                  <a:cubicBezTo>
                    <a:pt x="4357" y="1660"/>
                    <a:pt x="4345" y="1756"/>
                    <a:pt x="4392" y="1828"/>
                  </a:cubicBezTo>
                  <a:cubicBezTo>
                    <a:pt x="4507" y="2007"/>
                    <a:pt x="4590" y="2204"/>
                    <a:pt x="4636" y="2410"/>
                  </a:cubicBezTo>
                  <a:cubicBezTo>
                    <a:pt x="4656" y="2496"/>
                    <a:pt x="4731" y="2556"/>
                    <a:pt x="4819" y="2556"/>
                  </a:cubicBezTo>
                  <a:lnTo>
                    <a:pt x="5276" y="2556"/>
                  </a:lnTo>
                  <a:lnTo>
                    <a:pt x="5276" y="3079"/>
                  </a:lnTo>
                  <a:lnTo>
                    <a:pt x="4819" y="3079"/>
                  </a:lnTo>
                  <a:cubicBezTo>
                    <a:pt x="4731" y="3079"/>
                    <a:pt x="4656" y="3140"/>
                    <a:pt x="4636" y="3225"/>
                  </a:cubicBezTo>
                  <a:cubicBezTo>
                    <a:pt x="4589" y="3431"/>
                    <a:pt x="4508" y="3628"/>
                    <a:pt x="4392" y="3807"/>
                  </a:cubicBezTo>
                  <a:cubicBezTo>
                    <a:pt x="4345" y="3881"/>
                    <a:pt x="4357" y="3976"/>
                    <a:pt x="4418" y="4037"/>
                  </a:cubicBezTo>
                  <a:lnTo>
                    <a:pt x="4756" y="4372"/>
                  </a:lnTo>
                  <a:lnTo>
                    <a:pt x="4385" y="4738"/>
                  </a:lnTo>
                  <a:lnTo>
                    <a:pt x="4048" y="4403"/>
                  </a:lnTo>
                  <a:cubicBezTo>
                    <a:pt x="4012" y="4367"/>
                    <a:pt x="3964" y="4349"/>
                    <a:pt x="3916" y="4349"/>
                  </a:cubicBezTo>
                  <a:cubicBezTo>
                    <a:pt x="3881" y="4349"/>
                    <a:pt x="3846" y="4358"/>
                    <a:pt x="3815" y="4378"/>
                  </a:cubicBezTo>
                  <a:cubicBezTo>
                    <a:pt x="3635" y="4492"/>
                    <a:pt x="3437" y="4573"/>
                    <a:pt x="3227" y="4619"/>
                  </a:cubicBezTo>
                  <a:cubicBezTo>
                    <a:pt x="3142" y="4639"/>
                    <a:pt x="3080" y="4713"/>
                    <a:pt x="3080" y="4800"/>
                  </a:cubicBezTo>
                  <a:lnTo>
                    <a:pt x="3080" y="5274"/>
                  </a:lnTo>
                  <a:lnTo>
                    <a:pt x="2557" y="5274"/>
                  </a:lnTo>
                  <a:lnTo>
                    <a:pt x="2557" y="4817"/>
                  </a:lnTo>
                  <a:cubicBezTo>
                    <a:pt x="2557" y="4729"/>
                    <a:pt x="2496" y="4654"/>
                    <a:pt x="2411" y="4634"/>
                  </a:cubicBezTo>
                  <a:cubicBezTo>
                    <a:pt x="2205" y="4587"/>
                    <a:pt x="2008" y="4505"/>
                    <a:pt x="1829" y="4390"/>
                  </a:cubicBezTo>
                  <a:cubicBezTo>
                    <a:pt x="1799" y="4370"/>
                    <a:pt x="1765" y="4361"/>
                    <a:pt x="1731" y="4361"/>
                  </a:cubicBezTo>
                  <a:cubicBezTo>
                    <a:pt x="1683" y="4361"/>
                    <a:pt x="1635" y="4380"/>
                    <a:pt x="1600" y="4416"/>
                  </a:cubicBezTo>
                  <a:lnTo>
                    <a:pt x="1264" y="4754"/>
                  </a:lnTo>
                  <a:lnTo>
                    <a:pt x="897" y="4383"/>
                  </a:lnTo>
                  <a:lnTo>
                    <a:pt x="1233" y="4043"/>
                  </a:lnTo>
                  <a:cubicBezTo>
                    <a:pt x="1294" y="3983"/>
                    <a:pt x="1305" y="3889"/>
                    <a:pt x="1259" y="3816"/>
                  </a:cubicBezTo>
                  <a:cubicBezTo>
                    <a:pt x="1144" y="3633"/>
                    <a:pt x="1063" y="3434"/>
                    <a:pt x="1016" y="3224"/>
                  </a:cubicBezTo>
                  <a:cubicBezTo>
                    <a:pt x="997" y="3138"/>
                    <a:pt x="922" y="3077"/>
                    <a:pt x="835" y="3077"/>
                  </a:cubicBezTo>
                  <a:lnTo>
                    <a:pt x="362" y="3077"/>
                  </a:lnTo>
                  <a:lnTo>
                    <a:pt x="362" y="2554"/>
                  </a:lnTo>
                  <a:lnTo>
                    <a:pt x="818" y="2554"/>
                  </a:lnTo>
                  <a:cubicBezTo>
                    <a:pt x="906" y="2554"/>
                    <a:pt x="982" y="2493"/>
                    <a:pt x="1001" y="2408"/>
                  </a:cubicBezTo>
                  <a:cubicBezTo>
                    <a:pt x="1049" y="2201"/>
                    <a:pt x="1129" y="2005"/>
                    <a:pt x="1244" y="1826"/>
                  </a:cubicBezTo>
                  <a:cubicBezTo>
                    <a:pt x="1292" y="1752"/>
                    <a:pt x="1280" y="1656"/>
                    <a:pt x="1218" y="1596"/>
                  </a:cubicBezTo>
                  <a:lnTo>
                    <a:pt x="881" y="1261"/>
                  </a:lnTo>
                  <a:lnTo>
                    <a:pt x="1252" y="895"/>
                  </a:lnTo>
                  <a:lnTo>
                    <a:pt x="1592" y="1231"/>
                  </a:lnTo>
                  <a:cubicBezTo>
                    <a:pt x="1627" y="1267"/>
                    <a:pt x="1674" y="1285"/>
                    <a:pt x="1722" y="1285"/>
                  </a:cubicBezTo>
                  <a:cubicBezTo>
                    <a:pt x="1755" y="1285"/>
                    <a:pt x="1789" y="1276"/>
                    <a:pt x="1819" y="1257"/>
                  </a:cubicBezTo>
                  <a:cubicBezTo>
                    <a:pt x="2002" y="1142"/>
                    <a:pt x="2201" y="1061"/>
                    <a:pt x="2411" y="1014"/>
                  </a:cubicBezTo>
                  <a:cubicBezTo>
                    <a:pt x="2496" y="994"/>
                    <a:pt x="2558" y="920"/>
                    <a:pt x="2558" y="833"/>
                  </a:cubicBezTo>
                  <a:lnTo>
                    <a:pt x="2558" y="359"/>
                  </a:lnTo>
                  <a:close/>
                  <a:moveTo>
                    <a:pt x="2519" y="0"/>
                  </a:moveTo>
                  <a:cubicBezTo>
                    <a:pt x="2341" y="0"/>
                    <a:pt x="2195" y="145"/>
                    <a:pt x="2195" y="324"/>
                  </a:cubicBezTo>
                  <a:lnTo>
                    <a:pt x="2195" y="702"/>
                  </a:lnTo>
                  <a:cubicBezTo>
                    <a:pt x="2048" y="745"/>
                    <a:pt x="1904" y="803"/>
                    <a:pt x="1770" y="879"/>
                  </a:cubicBezTo>
                  <a:lnTo>
                    <a:pt x="1503" y="612"/>
                  </a:lnTo>
                  <a:cubicBezTo>
                    <a:pt x="1439" y="548"/>
                    <a:pt x="1356" y="517"/>
                    <a:pt x="1273" y="517"/>
                  </a:cubicBezTo>
                  <a:cubicBezTo>
                    <a:pt x="1190" y="517"/>
                    <a:pt x="1107" y="548"/>
                    <a:pt x="1044" y="612"/>
                  </a:cubicBezTo>
                  <a:lnTo>
                    <a:pt x="611" y="1045"/>
                  </a:lnTo>
                  <a:cubicBezTo>
                    <a:pt x="484" y="1172"/>
                    <a:pt x="484" y="1377"/>
                    <a:pt x="611" y="1503"/>
                  </a:cubicBezTo>
                  <a:lnTo>
                    <a:pt x="878" y="1770"/>
                  </a:lnTo>
                  <a:cubicBezTo>
                    <a:pt x="805" y="1906"/>
                    <a:pt x="746" y="2048"/>
                    <a:pt x="702" y="2195"/>
                  </a:cubicBezTo>
                  <a:lnTo>
                    <a:pt x="323" y="2195"/>
                  </a:lnTo>
                  <a:cubicBezTo>
                    <a:pt x="145" y="2195"/>
                    <a:pt x="0" y="2340"/>
                    <a:pt x="0" y="2519"/>
                  </a:cubicBezTo>
                  <a:lnTo>
                    <a:pt x="0" y="3117"/>
                  </a:lnTo>
                  <a:cubicBezTo>
                    <a:pt x="0" y="3295"/>
                    <a:pt x="144" y="3441"/>
                    <a:pt x="323" y="3441"/>
                  </a:cubicBezTo>
                  <a:lnTo>
                    <a:pt x="702" y="3441"/>
                  </a:lnTo>
                  <a:cubicBezTo>
                    <a:pt x="745" y="3588"/>
                    <a:pt x="805" y="3731"/>
                    <a:pt x="878" y="3866"/>
                  </a:cubicBezTo>
                  <a:lnTo>
                    <a:pt x="611" y="4133"/>
                  </a:lnTo>
                  <a:cubicBezTo>
                    <a:pt x="550" y="4195"/>
                    <a:pt x="517" y="4275"/>
                    <a:pt x="517" y="4362"/>
                  </a:cubicBezTo>
                  <a:cubicBezTo>
                    <a:pt x="517" y="4448"/>
                    <a:pt x="551" y="4530"/>
                    <a:pt x="611" y="4592"/>
                  </a:cubicBezTo>
                  <a:lnTo>
                    <a:pt x="1044" y="5024"/>
                  </a:lnTo>
                  <a:cubicBezTo>
                    <a:pt x="1106" y="5086"/>
                    <a:pt x="1187" y="5119"/>
                    <a:pt x="1274" y="5119"/>
                  </a:cubicBezTo>
                  <a:cubicBezTo>
                    <a:pt x="1361" y="5119"/>
                    <a:pt x="1441" y="5085"/>
                    <a:pt x="1503" y="5024"/>
                  </a:cubicBezTo>
                  <a:lnTo>
                    <a:pt x="1770" y="4757"/>
                  </a:lnTo>
                  <a:cubicBezTo>
                    <a:pt x="1906" y="4832"/>
                    <a:pt x="2048" y="4890"/>
                    <a:pt x="2195" y="4934"/>
                  </a:cubicBezTo>
                  <a:lnTo>
                    <a:pt x="2195" y="5312"/>
                  </a:lnTo>
                  <a:cubicBezTo>
                    <a:pt x="2195" y="5490"/>
                    <a:pt x="2339" y="5636"/>
                    <a:pt x="2519" y="5636"/>
                  </a:cubicBezTo>
                  <a:lnTo>
                    <a:pt x="3117" y="5636"/>
                  </a:lnTo>
                  <a:cubicBezTo>
                    <a:pt x="3295" y="5636"/>
                    <a:pt x="3441" y="5492"/>
                    <a:pt x="3441" y="5312"/>
                  </a:cubicBezTo>
                  <a:lnTo>
                    <a:pt x="3441" y="4934"/>
                  </a:lnTo>
                  <a:cubicBezTo>
                    <a:pt x="3588" y="4891"/>
                    <a:pt x="3731" y="4833"/>
                    <a:pt x="3866" y="4757"/>
                  </a:cubicBezTo>
                  <a:lnTo>
                    <a:pt x="4133" y="5024"/>
                  </a:lnTo>
                  <a:cubicBezTo>
                    <a:pt x="4196" y="5088"/>
                    <a:pt x="4280" y="5120"/>
                    <a:pt x="4363" y="5120"/>
                  </a:cubicBezTo>
                  <a:cubicBezTo>
                    <a:pt x="4446" y="5120"/>
                    <a:pt x="4529" y="5088"/>
                    <a:pt x="4592" y="5024"/>
                  </a:cubicBezTo>
                  <a:lnTo>
                    <a:pt x="5019" y="4597"/>
                  </a:lnTo>
                  <a:cubicBezTo>
                    <a:pt x="5066" y="4550"/>
                    <a:pt x="5102" y="4490"/>
                    <a:pt x="5113" y="4425"/>
                  </a:cubicBezTo>
                  <a:cubicBezTo>
                    <a:pt x="5134" y="4315"/>
                    <a:pt x="5101" y="4209"/>
                    <a:pt x="5024" y="4133"/>
                  </a:cubicBezTo>
                  <a:lnTo>
                    <a:pt x="4757" y="3866"/>
                  </a:lnTo>
                  <a:cubicBezTo>
                    <a:pt x="4831" y="3730"/>
                    <a:pt x="4890" y="3588"/>
                    <a:pt x="4934" y="3441"/>
                  </a:cubicBezTo>
                  <a:lnTo>
                    <a:pt x="5312" y="3441"/>
                  </a:lnTo>
                  <a:cubicBezTo>
                    <a:pt x="5490" y="3441"/>
                    <a:pt x="5636" y="3296"/>
                    <a:pt x="5636" y="3117"/>
                  </a:cubicBezTo>
                  <a:lnTo>
                    <a:pt x="5636" y="2519"/>
                  </a:lnTo>
                  <a:cubicBezTo>
                    <a:pt x="5636" y="2341"/>
                    <a:pt x="5490" y="2195"/>
                    <a:pt x="5312" y="2195"/>
                  </a:cubicBezTo>
                  <a:lnTo>
                    <a:pt x="4934" y="2195"/>
                  </a:lnTo>
                  <a:cubicBezTo>
                    <a:pt x="4891" y="2048"/>
                    <a:pt x="4831" y="1905"/>
                    <a:pt x="4757" y="1770"/>
                  </a:cubicBezTo>
                  <a:lnTo>
                    <a:pt x="5024" y="1503"/>
                  </a:lnTo>
                  <a:cubicBezTo>
                    <a:pt x="5152" y="1376"/>
                    <a:pt x="5152" y="1171"/>
                    <a:pt x="5024" y="1045"/>
                  </a:cubicBezTo>
                  <a:lnTo>
                    <a:pt x="4592" y="612"/>
                  </a:lnTo>
                  <a:cubicBezTo>
                    <a:pt x="4528" y="549"/>
                    <a:pt x="4445" y="518"/>
                    <a:pt x="4362" y="518"/>
                  </a:cubicBezTo>
                  <a:cubicBezTo>
                    <a:pt x="4279" y="518"/>
                    <a:pt x="4196" y="549"/>
                    <a:pt x="4133" y="612"/>
                  </a:cubicBezTo>
                  <a:lnTo>
                    <a:pt x="3866" y="879"/>
                  </a:lnTo>
                  <a:cubicBezTo>
                    <a:pt x="3730" y="806"/>
                    <a:pt x="3588" y="746"/>
                    <a:pt x="3441" y="702"/>
                  </a:cubicBezTo>
                  <a:lnTo>
                    <a:pt x="3441" y="325"/>
                  </a:lnTo>
                  <a:cubicBezTo>
                    <a:pt x="3442" y="146"/>
                    <a:pt x="3296" y="0"/>
                    <a:pt x="3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12;p53">
              <a:extLst>
                <a:ext uri="{FF2B5EF4-FFF2-40B4-BE49-F238E27FC236}">
                  <a16:creationId xmlns:a16="http://schemas.microsoft.com/office/drawing/2014/main" id="{BC328327-3637-B466-4F5D-0F43B57F6F30}"/>
                </a:ext>
              </a:extLst>
            </p:cNvPr>
            <p:cNvSpPr/>
            <p:nvPr/>
          </p:nvSpPr>
          <p:spPr>
            <a:xfrm>
              <a:off x="4393593" y="2614898"/>
              <a:ext cx="355673" cy="352267"/>
            </a:xfrm>
            <a:custGeom>
              <a:avLst/>
              <a:gdLst/>
              <a:ahLst/>
              <a:cxnLst/>
              <a:rect l="l" t="t" r="r" b="b"/>
              <a:pathLst>
                <a:path w="2819" h="2792" extrusionOk="0">
                  <a:moveTo>
                    <a:pt x="1408" y="1"/>
                  </a:moveTo>
                  <a:cubicBezTo>
                    <a:pt x="1386" y="1"/>
                    <a:pt x="1364" y="1"/>
                    <a:pt x="1341" y="2"/>
                  </a:cubicBezTo>
                  <a:cubicBezTo>
                    <a:pt x="636" y="39"/>
                    <a:pt x="56" y="619"/>
                    <a:pt x="21" y="1325"/>
                  </a:cubicBezTo>
                  <a:cubicBezTo>
                    <a:pt x="1" y="1719"/>
                    <a:pt x="149" y="2105"/>
                    <a:pt x="428" y="2383"/>
                  </a:cubicBezTo>
                  <a:cubicBezTo>
                    <a:pt x="690" y="2645"/>
                    <a:pt x="1047" y="2791"/>
                    <a:pt x="1417" y="2791"/>
                  </a:cubicBezTo>
                  <a:cubicBezTo>
                    <a:pt x="1440" y="2791"/>
                    <a:pt x="1462" y="2791"/>
                    <a:pt x="1486" y="2789"/>
                  </a:cubicBezTo>
                  <a:cubicBezTo>
                    <a:pt x="1587" y="2785"/>
                    <a:pt x="1666" y="2698"/>
                    <a:pt x="1661" y="2596"/>
                  </a:cubicBezTo>
                  <a:cubicBezTo>
                    <a:pt x="1656" y="2497"/>
                    <a:pt x="1574" y="2421"/>
                    <a:pt x="1475" y="2421"/>
                  </a:cubicBezTo>
                  <a:cubicBezTo>
                    <a:pt x="1472" y="2421"/>
                    <a:pt x="1470" y="2421"/>
                    <a:pt x="1467" y="2421"/>
                  </a:cubicBezTo>
                  <a:cubicBezTo>
                    <a:pt x="1449" y="2422"/>
                    <a:pt x="1431" y="2422"/>
                    <a:pt x="1413" y="2422"/>
                  </a:cubicBezTo>
                  <a:cubicBezTo>
                    <a:pt x="1139" y="2422"/>
                    <a:pt x="884" y="2317"/>
                    <a:pt x="690" y="2121"/>
                  </a:cubicBezTo>
                  <a:cubicBezTo>
                    <a:pt x="483" y="1913"/>
                    <a:pt x="376" y="1636"/>
                    <a:pt x="391" y="1343"/>
                  </a:cubicBezTo>
                  <a:cubicBezTo>
                    <a:pt x="418" y="825"/>
                    <a:pt x="843" y="398"/>
                    <a:pt x="1361" y="372"/>
                  </a:cubicBezTo>
                  <a:cubicBezTo>
                    <a:pt x="1379" y="371"/>
                    <a:pt x="1396" y="371"/>
                    <a:pt x="1413" y="371"/>
                  </a:cubicBezTo>
                  <a:cubicBezTo>
                    <a:pt x="1690" y="371"/>
                    <a:pt x="1966" y="488"/>
                    <a:pt x="2157" y="687"/>
                  </a:cubicBezTo>
                  <a:cubicBezTo>
                    <a:pt x="2580" y="1131"/>
                    <a:pt x="2469" y="1782"/>
                    <a:pt x="2122" y="2131"/>
                  </a:cubicBezTo>
                  <a:cubicBezTo>
                    <a:pt x="2050" y="2202"/>
                    <a:pt x="2050" y="2320"/>
                    <a:pt x="2124" y="2392"/>
                  </a:cubicBezTo>
                  <a:cubicBezTo>
                    <a:pt x="2159" y="2428"/>
                    <a:pt x="2206" y="2446"/>
                    <a:pt x="2253" y="2446"/>
                  </a:cubicBezTo>
                  <a:cubicBezTo>
                    <a:pt x="2301" y="2446"/>
                    <a:pt x="2349" y="2427"/>
                    <a:pt x="2386" y="2390"/>
                  </a:cubicBezTo>
                  <a:cubicBezTo>
                    <a:pt x="2632" y="2142"/>
                    <a:pt x="2784" y="1798"/>
                    <a:pt x="2800" y="1445"/>
                  </a:cubicBezTo>
                  <a:cubicBezTo>
                    <a:pt x="2818" y="1064"/>
                    <a:pt x="2685" y="706"/>
                    <a:pt x="2424" y="432"/>
                  </a:cubicBezTo>
                  <a:cubicBezTo>
                    <a:pt x="2158" y="155"/>
                    <a:pt x="1791" y="1"/>
                    <a:pt x="14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113;p53">
            <a:extLst>
              <a:ext uri="{FF2B5EF4-FFF2-40B4-BE49-F238E27FC236}">
                <a16:creationId xmlns:a16="http://schemas.microsoft.com/office/drawing/2014/main" id="{AAD40F29-E52E-FA54-F404-BA5CADD6DE6D}"/>
              </a:ext>
            </a:extLst>
          </p:cNvPr>
          <p:cNvSpPr txBox="1"/>
          <p:nvPr/>
        </p:nvSpPr>
        <p:spPr>
          <a:xfrm>
            <a:off x="1467645" y="1874942"/>
            <a:ext cx="2102100" cy="933297"/>
          </a:xfrm>
          <a:prstGeom prst="rect">
            <a:avLst/>
          </a:prstGeom>
          <a:noFill/>
          <a:ln>
            <a:solidFill>
              <a:schemeClr val="accent2">
                <a:lumMod val="1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Too many GPU options. Specs, costs, and regions vary.</a:t>
            </a:r>
            <a:endParaRPr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3" name="Google Shape;2114;p53">
            <a:extLst>
              <a:ext uri="{FF2B5EF4-FFF2-40B4-BE49-F238E27FC236}">
                <a16:creationId xmlns:a16="http://schemas.microsoft.com/office/drawing/2014/main" id="{9BAA4515-E721-038A-8787-536138DF3224}"/>
              </a:ext>
            </a:extLst>
          </p:cNvPr>
          <p:cNvCxnSpPr>
            <a:cxnSpLocks/>
          </p:cNvCxnSpPr>
          <p:nvPr/>
        </p:nvCxnSpPr>
        <p:spPr>
          <a:xfrm>
            <a:off x="3547355" y="2185848"/>
            <a:ext cx="841200" cy="737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4" name="Google Shape;2115;p53">
            <a:extLst>
              <a:ext uri="{FF2B5EF4-FFF2-40B4-BE49-F238E27FC236}">
                <a16:creationId xmlns:a16="http://schemas.microsoft.com/office/drawing/2014/main" id="{5292CF59-10CD-5A86-1B6F-72411AD29EC3}"/>
              </a:ext>
            </a:extLst>
          </p:cNvPr>
          <p:cNvCxnSpPr>
            <a:cxnSpLocks/>
          </p:cNvCxnSpPr>
          <p:nvPr/>
        </p:nvCxnSpPr>
        <p:spPr>
          <a:xfrm>
            <a:off x="3547355" y="3812025"/>
            <a:ext cx="9093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5" name="Google Shape;2116;p53">
            <a:extLst>
              <a:ext uri="{FF2B5EF4-FFF2-40B4-BE49-F238E27FC236}">
                <a16:creationId xmlns:a16="http://schemas.microsoft.com/office/drawing/2014/main" id="{C85999DD-DCDD-FE83-8CF0-59BC4F1D042D}"/>
              </a:ext>
            </a:extLst>
          </p:cNvPr>
          <p:cNvCxnSpPr>
            <a:cxnSpLocks/>
          </p:cNvCxnSpPr>
          <p:nvPr/>
        </p:nvCxnSpPr>
        <p:spPr>
          <a:xfrm flipH="1">
            <a:off x="5236405" y="2185833"/>
            <a:ext cx="726000" cy="870300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6" name="Google Shape;2117;p53">
            <a:extLst>
              <a:ext uri="{FF2B5EF4-FFF2-40B4-BE49-F238E27FC236}">
                <a16:creationId xmlns:a16="http://schemas.microsoft.com/office/drawing/2014/main" id="{33779CE3-6B9F-83CB-567F-A365D286307C}"/>
              </a:ext>
            </a:extLst>
          </p:cNvPr>
          <p:cNvCxnSpPr>
            <a:cxnSpLocks/>
          </p:cNvCxnSpPr>
          <p:nvPr/>
        </p:nvCxnSpPr>
        <p:spPr>
          <a:xfrm rot="10800000">
            <a:off x="5042905" y="3516510"/>
            <a:ext cx="919500" cy="295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pic>
        <p:nvPicPr>
          <p:cNvPr id="1026" name="Picture 2" descr="Thinking Transparent Image Clipart Free Cute Boy Multicultural - Boy  Thinking Clipart - Png Download (#5229593) - PinClipart">
            <a:extLst>
              <a:ext uri="{FF2B5EF4-FFF2-40B4-BE49-F238E27FC236}">
                <a16:creationId xmlns:a16="http://schemas.microsoft.com/office/drawing/2014/main" id="{99B341A2-9F3B-AFEF-58B5-F03C3E292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31" b="91530" l="9932" r="89932">
                        <a14:foregroundMark x1="73605" y1="15984" x2="73605" y2="15984"/>
                        <a14:foregroundMark x1="64354" y1="26639" x2="64354" y2="26639"/>
                        <a14:foregroundMark x1="31293" y1="6967" x2="31293" y2="6967"/>
                        <a14:foregroundMark x1="29796" y1="91530" x2="29796" y2="915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24291">
            <a:off x="7970931" y="3781503"/>
            <a:ext cx="1081176" cy="107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15AE37-288B-8C2B-2BF1-1EB1111DAF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127202">
            <a:off x="215687" y="2504788"/>
            <a:ext cx="1041542" cy="104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890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5"/>
          <p:cNvSpPr txBox="1">
            <a:spLocks noGrp="1"/>
          </p:cNvSpPr>
          <p:nvPr>
            <p:ph type="subTitle" idx="1"/>
          </p:nvPr>
        </p:nvSpPr>
        <p:spPr>
          <a:xfrm>
            <a:off x="6560818" y="3640047"/>
            <a:ext cx="4882500" cy="12098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Name- SD-013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Ansh Jain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Abhinav Gupta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Akshat Goel</a:t>
            </a:r>
          </a:p>
        </p:txBody>
      </p:sp>
      <p:sp>
        <p:nvSpPr>
          <p:cNvPr id="1431" name="Google Shape;1431;p35"/>
          <p:cNvSpPr txBox="1">
            <a:spLocks noGrp="1"/>
          </p:cNvSpPr>
          <p:nvPr>
            <p:ph type="ctrTitle"/>
          </p:nvPr>
        </p:nvSpPr>
        <p:spPr>
          <a:xfrm>
            <a:off x="945789" y="383898"/>
            <a:ext cx="5463968" cy="14210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CloudYukti</a:t>
            </a:r>
            <a:br>
              <a:rPr lang="en"/>
            </a:br>
            <a:r>
              <a:rPr lang="en" sz="1200"/>
              <a:t> </a:t>
            </a:r>
            <a:r>
              <a:rPr lang="en" sz="1200">
                <a:latin typeface="Bahnschrift SemiBold" panose="020B0502040204020203" pitchFamily="34" charset="0"/>
              </a:rPr>
              <a:t> -----</a:t>
            </a:r>
            <a:r>
              <a:rPr lang="en-IN" sz="1400" i="1">
                <a:solidFill>
                  <a:schemeClr val="tx1"/>
                </a:solidFill>
                <a:latin typeface="Bahnschrift SemiBold" panose="020B0502040204020203" pitchFamily="34" charset="0"/>
              </a:rPr>
              <a:t>A Smart GPU Instance Recommender for AceCloud----</a:t>
            </a:r>
            <a:endParaRPr sz="1400" i="1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grpSp>
        <p:nvGrpSpPr>
          <p:cNvPr id="1432" name="Google Shape;1432;p35"/>
          <p:cNvGrpSpPr/>
          <p:nvPr/>
        </p:nvGrpSpPr>
        <p:grpSpPr>
          <a:xfrm>
            <a:off x="1505158" y="1647834"/>
            <a:ext cx="4210633" cy="157105"/>
            <a:chOff x="1096850" y="3242811"/>
            <a:chExt cx="3936683" cy="134070"/>
          </a:xfrm>
        </p:grpSpPr>
        <p:cxnSp>
          <p:nvCxnSpPr>
            <p:cNvPr id="1433" name="Google Shape;1433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4" name="Google Shape;1434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5" name="Google Shape;1435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7" name="Google Shape;1437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8" name="Google Shape;1438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39" name="Google Shape;1439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0" name="Google Shape;1440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1" name="Google Shape;1441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2" name="Google Shape;1442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3" name="Google Shape;1443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4" name="Google Shape;1444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7" name="Google Shape;1447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9" name="Google Shape;1449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0" name="Google Shape;1450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2" name="Google Shape;1452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EA47375-D903-3F40-AC18-A8625712649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-296115" y="374356"/>
            <a:ext cx="4877481" cy="48774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BDA7CA-4779-0350-0437-0B62F2BEE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043" y="1851663"/>
            <a:ext cx="3381026" cy="300535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Picture 7" descr="Github png images | PNGWing">
            <a:hlinkClick r:id="rId5"/>
            <a:extLst>
              <a:ext uri="{FF2B5EF4-FFF2-40B4-BE49-F238E27FC236}">
                <a16:creationId xmlns:a16="http://schemas.microsoft.com/office/drawing/2014/main" id="{EA009504-7925-B54F-A0D8-DACC2F3C38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  <a14:imgEffect>
                      <a14:brightnessContrast bright="5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838" y="714730"/>
            <a:ext cx="1099185" cy="1099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Free Youtube Logo Icon - Free Download Logos Logo Icons | IconScout">
            <a:hlinkClick r:id="rId8"/>
            <a:extLst>
              <a:ext uri="{FF2B5EF4-FFF2-40B4-BE49-F238E27FC236}">
                <a16:creationId xmlns:a16="http://schemas.microsoft.com/office/drawing/2014/main" id="{23FE7F33-CC55-327C-5DE5-0C961C69AC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99" y="1920767"/>
            <a:ext cx="1030272" cy="103027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B19040-7CDF-0F31-0F31-C36FF1C79C06}"/>
              </a:ext>
            </a:extLst>
          </p:cNvPr>
          <p:cNvSpPr txBox="1"/>
          <p:nvPr/>
        </p:nvSpPr>
        <p:spPr>
          <a:xfrm>
            <a:off x="4907280" y="414439"/>
            <a:ext cx="4223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rgbClr val="FF0000"/>
                </a:solidFill>
                <a:highlight>
                  <a:srgbClr val="FFFF00"/>
                </a:highlight>
              </a:rPr>
              <a:t>Please click the below icons for hyperlink access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36"/>
          <p:cNvSpPr txBox="1">
            <a:spLocks noGrp="1"/>
          </p:cNvSpPr>
          <p:nvPr>
            <p:ph type="title"/>
          </p:nvPr>
        </p:nvSpPr>
        <p:spPr>
          <a:xfrm>
            <a:off x="720000" y="445024"/>
            <a:ext cx="8000254" cy="838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/>
              <a:t>Solution Overview</a:t>
            </a:r>
            <a:endParaRPr sz="2800" u="sng"/>
          </a:p>
        </p:txBody>
      </p:sp>
      <p:graphicFrame>
        <p:nvGraphicFramePr>
          <p:cNvPr id="1459" name="Google Shape;1459;p36"/>
          <p:cNvGraphicFramePr/>
          <p:nvPr>
            <p:extLst>
              <p:ext uri="{D42A27DB-BD31-4B8C-83A1-F6EECF244321}">
                <p14:modId xmlns:p14="http://schemas.microsoft.com/office/powerpoint/2010/main" val="1244449739"/>
              </p:ext>
            </p:extLst>
          </p:nvPr>
        </p:nvGraphicFramePr>
        <p:xfrm>
          <a:off x="541020" y="1352257"/>
          <a:ext cx="7635240" cy="2548377"/>
        </p:xfrm>
        <a:graphic>
          <a:graphicData uri="http://schemas.openxmlformats.org/drawingml/2006/table">
            <a:tbl>
              <a:tblPr>
                <a:noFill/>
                <a:tableStyleId>{CC63BEA5-8A43-4DB2-A3D1-D9D68E3D2F7F}</a:tableStyleId>
              </a:tblPr>
              <a:tblGrid>
                <a:gridCol w="467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7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24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sng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/>
                        <a:t>Developed a full-stack web app “</a:t>
                      </a:r>
                      <a:r>
                        <a:rPr lang="en-US" sz="900" err="1"/>
                        <a:t>CloudYukti</a:t>
                      </a:r>
                      <a:r>
                        <a:rPr lang="en-US" sz="900"/>
                        <a:t>” where users input key details of their AI/ML workloads—such as model type, task (training/inference), dataset size, region, and budget..</a:t>
                      </a:r>
                      <a:endParaRPr sz="9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24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sng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/>
                        <a:t>The </a:t>
                      </a:r>
                      <a:r>
                        <a:rPr lang="en-US" sz="900" b="1"/>
                        <a:t>backend system connects to </a:t>
                      </a:r>
                      <a:r>
                        <a:rPr lang="en-US" sz="900" b="1" err="1"/>
                        <a:t>AceCloud’s</a:t>
                      </a:r>
                      <a:r>
                        <a:rPr lang="en-US" sz="900" b="1"/>
                        <a:t> public API</a:t>
                      </a:r>
                      <a:r>
                        <a:rPr lang="en-US" sz="900"/>
                        <a:t> to fetch </a:t>
                      </a:r>
                      <a:r>
                        <a:rPr lang="en-US" sz="900" b="1"/>
                        <a:t>real-time data</a:t>
                      </a:r>
                      <a:r>
                        <a:rPr lang="en-US" sz="900"/>
                        <a:t> about available GPU instances, including specs, pricing (on-demand and spot), and availability.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24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sng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err="1"/>
                        <a:t>CloudYukti</a:t>
                      </a:r>
                      <a:r>
                        <a:rPr lang="en-US" sz="900"/>
                        <a:t> uses </a:t>
                      </a:r>
                      <a:r>
                        <a:rPr lang="en-US" sz="900" b="1"/>
                        <a:t>rule-based recommendation engine</a:t>
                      </a:r>
                      <a:r>
                        <a:rPr lang="en-US" sz="900"/>
                        <a:t> that leverages a curated knowledge base of GPU capabilities. It matches user workloads to the most suitable GPU types based on factors like memory, compute power, and task fit. Engine applies </a:t>
                      </a:r>
                      <a:r>
                        <a:rPr lang="en-US" sz="900" b="1"/>
                        <a:t>filters</a:t>
                      </a:r>
                      <a:r>
                        <a:rPr lang="en-US" sz="900"/>
                        <a:t> based on region, budget constraints, and availability to ensure only relevant instances are considered.</a:t>
                      </a:r>
                      <a:endParaRPr lang="en-US" sz="9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65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sng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/>
                        <a:t>The system then calculates and compares </a:t>
                      </a:r>
                      <a:r>
                        <a:rPr lang="en-US" sz="900" b="1"/>
                        <a:t>cost estimates</a:t>
                      </a:r>
                      <a:r>
                        <a:rPr lang="en-US" sz="900"/>
                        <a:t> (hourly, monthly, spot vs. on-demand) and recommends the </a:t>
                      </a:r>
                      <a:r>
                        <a:rPr lang="en-US" sz="900" b="1"/>
                        <a:t>most cost-effective</a:t>
                      </a:r>
                      <a:r>
                        <a:rPr lang="en-US" sz="900"/>
                        <a:t> and </a:t>
                      </a:r>
                      <a:r>
                        <a:rPr lang="en-US" sz="900" b="1"/>
                        <a:t>performance-appropriate</a:t>
                      </a:r>
                      <a:r>
                        <a:rPr lang="en-US" sz="900"/>
                        <a:t> GPU instance.</a:t>
                      </a:r>
                      <a:endParaRPr lang="en-US" sz="9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1" name="Google Shape;11652;p80">
            <a:extLst>
              <a:ext uri="{FF2B5EF4-FFF2-40B4-BE49-F238E27FC236}">
                <a16:creationId xmlns:a16="http://schemas.microsoft.com/office/drawing/2014/main" id="{541AC2A2-1E08-27CB-EB33-9D08FDA59D5D}"/>
              </a:ext>
            </a:extLst>
          </p:cNvPr>
          <p:cNvGrpSpPr/>
          <p:nvPr/>
        </p:nvGrpSpPr>
        <p:grpSpPr>
          <a:xfrm>
            <a:off x="670370" y="1498338"/>
            <a:ext cx="251660" cy="350166"/>
            <a:chOff x="910723" y="1508212"/>
            <a:chExt cx="251660" cy="350166"/>
          </a:xfrm>
        </p:grpSpPr>
        <p:sp>
          <p:nvSpPr>
            <p:cNvPr id="22" name="Google Shape;11653;p80">
              <a:extLst>
                <a:ext uri="{FF2B5EF4-FFF2-40B4-BE49-F238E27FC236}">
                  <a16:creationId xmlns:a16="http://schemas.microsoft.com/office/drawing/2014/main" id="{7E132E51-B2A6-46D2-776C-97FFA2A502B0}"/>
                </a:ext>
              </a:extLst>
            </p:cNvPr>
            <p:cNvSpPr/>
            <p:nvPr/>
          </p:nvSpPr>
          <p:spPr>
            <a:xfrm>
              <a:off x="910723" y="1508212"/>
              <a:ext cx="251660" cy="350166"/>
            </a:xfrm>
            <a:custGeom>
              <a:avLst/>
              <a:gdLst/>
              <a:ahLst/>
              <a:cxnLst/>
              <a:rect l="l" t="t" r="r" b="b"/>
              <a:pathLst>
                <a:path w="7907" h="11002" extrusionOk="0">
                  <a:moveTo>
                    <a:pt x="3942" y="334"/>
                  </a:moveTo>
                  <a:cubicBezTo>
                    <a:pt x="4132" y="334"/>
                    <a:pt x="4299" y="441"/>
                    <a:pt x="4394" y="608"/>
                  </a:cubicBezTo>
                  <a:cubicBezTo>
                    <a:pt x="4418" y="644"/>
                    <a:pt x="4466" y="679"/>
                    <a:pt x="4525" y="679"/>
                  </a:cubicBezTo>
                  <a:lnTo>
                    <a:pt x="5132" y="679"/>
                  </a:lnTo>
                  <a:cubicBezTo>
                    <a:pt x="5240" y="679"/>
                    <a:pt x="5311" y="763"/>
                    <a:pt x="5311" y="858"/>
                  </a:cubicBezTo>
                  <a:lnTo>
                    <a:pt x="5311" y="1382"/>
                  </a:lnTo>
                  <a:lnTo>
                    <a:pt x="2573" y="1382"/>
                  </a:lnTo>
                  <a:lnTo>
                    <a:pt x="2573" y="858"/>
                  </a:lnTo>
                  <a:cubicBezTo>
                    <a:pt x="2573" y="751"/>
                    <a:pt x="2668" y="679"/>
                    <a:pt x="2751" y="679"/>
                  </a:cubicBezTo>
                  <a:lnTo>
                    <a:pt x="3358" y="679"/>
                  </a:lnTo>
                  <a:cubicBezTo>
                    <a:pt x="3418" y="679"/>
                    <a:pt x="3466" y="644"/>
                    <a:pt x="3501" y="608"/>
                  </a:cubicBezTo>
                  <a:cubicBezTo>
                    <a:pt x="3585" y="441"/>
                    <a:pt x="3763" y="334"/>
                    <a:pt x="3942" y="334"/>
                  </a:cubicBezTo>
                  <a:close/>
                  <a:moveTo>
                    <a:pt x="7240" y="1013"/>
                  </a:moveTo>
                  <a:cubicBezTo>
                    <a:pt x="7442" y="1013"/>
                    <a:pt x="7609" y="1179"/>
                    <a:pt x="7609" y="1370"/>
                  </a:cubicBezTo>
                  <a:lnTo>
                    <a:pt x="7609" y="10323"/>
                  </a:lnTo>
                  <a:lnTo>
                    <a:pt x="7585" y="10323"/>
                  </a:lnTo>
                  <a:cubicBezTo>
                    <a:pt x="7585" y="10514"/>
                    <a:pt x="7430" y="10681"/>
                    <a:pt x="7228" y="10681"/>
                  </a:cubicBezTo>
                  <a:lnTo>
                    <a:pt x="691" y="10681"/>
                  </a:lnTo>
                  <a:cubicBezTo>
                    <a:pt x="501" y="10681"/>
                    <a:pt x="334" y="10514"/>
                    <a:pt x="334" y="10323"/>
                  </a:cubicBezTo>
                  <a:lnTo>
                    <a:pt x="334" y="1370"/>
                  </a:lnTo>
                  <a:cubicBezTo>
                    <a:pt x="334" y="1179"/>
                    <a:pt x="501" y="1013"/>
                    <a:pt x="691" y="1013"/>
                  </a:cubicBezTo>
                  <a:lnTo>
                    <a:pt x="2263" y="1013"/>
                  </a:lnTo>
                  <a:lnTo>
                    <a:pt x="2263" y="1537"/>
                  </a:lnTo>
                  <a:cubicBezTo>
                    <a:pt x="2263" y="1632"/>
                    <a:pt x="2335" y="1703"/>
                    <a:pt x="2418" y="1703"/>
                  </a:cubicBezTo>
                  <a:lnTo>
                    <a:pt x="5525" y="1703"/>
                  </a:lnTo>
                  <a:cubicBezTo>
                    <a:pt x="5609" y="1703"/>
                    <a:pt x="5680" y="1632"/>
                    <a:pt x="5680" y="1537"/>
                  </a:cubicBezTo>
                  <a:lnTo>
                    <a:pt x="5680" y="1013"/>
                  </a:lnTo>
                  <a:close/>
                  <a:moveTo>
                    <a:pt x="3954" y="1"/>
                  </a:moveTo>
                  <a:cubicBezTo>
                    <a:pt x="3692" y="1"/>
                    <a:pt x="3442" y="144"/>
                    <a:pt x="3275" y="346"/>
                  </a:cubicBezTo>
                  <a:lnTo>
                    <a:pt x="2751" y="346"/>
                  </a:lnTo>
                  <a:cubicBezTo>
                    <a:pt x="2525" y="346"/>
                    <a:pt x="2335" y="501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9"/>
                    <a:pt x="1" y="1382"/>
                  </a:cubicBezTo>
                  <a:lnTo>
                    <a:pt x="1" y="10323"/>
                  </a:lnTo>
                  <a:cubicBezTo>
                    <a:pt x="1" y="10692"/>
                    <a:pt x="299" y="11002"/>
                    <a:pt x="680" y="11002"/>
                  </a:cubicBezTo>
                  <a:lnTo>
                    <a:pt x="7216" y="11002"/>
                  </a:lnTo>
                  <a:cubicBezTo>
                    <a:pt x="7585" y="11002"/>
                    <a:pt x="7907" y="10704"/>
                    <a:pt x="7907" y="10323"/>
                  </a:cubicBezTo>
                  <a:lnTo>
                    <a:pt x="7907" y="1382"/>
                  </a:lnTo>
                  <a:cubicBezTo>
                    <a:pt x="7907" y="989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501"/>
                    <a:pt x="5383" y="346"/>
                    <a:pt x="5168" y="346"/>
                  </a:cubicBezTo>
                  <a:lnTo>
                    <a:pt x="4644" y="346"/>
                  </a:lnTo>
                  <a:cubicBezTo>
                    <a:pt x="4478" y="144"/>
                    <a:pt x="4228" y="1"/>
                    <a:pt x="39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654;p80">
              <a:extLst>
                <a:ext uri="{FF2B5EF4-FFF2-40B4-BE49-F238E27FC236}">
                  <a16:creationId xmlns:a16="http://schemas.microsoft.com/office/drawing/2014/main" id="{C4E046DC-83C8-0B6C-AC4A-D451E5C98DC4}"/>
                </a:ext>
              </a:extLst>
            </p:cNvPr>
            <p:cNvSpPr/>
            <p:nvPr/>
          </p:nvSpPr>
          <p:spPr>
            <a:xfrm>
              <a:off x="1031604" y="1530205"/>
              <a:ext cx="10280" cy="10248"/>
            </a:xfrm>
            <a:custGeom>
              <a:avLst/>
              <a:gdLst/>
              <a:ahLst/>
              <a:cxnLst/>
              <a:rect l="l" t="t" r="r" b="b"/>
              <a:pathLst>
                <a:path w="323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cubicBezTo>
                    <a:pt x="251" y="322"/>
                    <a:pt x="322" y="250"/>
                    <a:pt x="322" y="167"/>
                  </a:cubicBez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655;p80">
              <a:extLst>
                <a:ext uri="{FF2B5EF4-FFF2-40B4-BE49-F238E27FC236}">
                  <a16:creationId xmlns:a16="http://schemas.microsoft.com/office/drawing/2014/main" id="{DAA0F9F3-57A7-FD45-6F70-63CEFC403C0E}"/>
                </a:ext>
              </a:extLst>
            </p:cNvPr>
            <p:cNvSpPr/>
            <p:nvPr/>
          </p:nvSpPr>
          <p:spPr>
            <a:xfrm>
              <a:off x="932334" y="1551784"/>
              <a:ext cx="208088" cy="273653"/>
            </a:xfrm>
            <a:custGeom>
              <a:avLst/>
              <a:gdLst/>
              <a:ahLst/>
              <a:cxnLst/>
              <a:rect l="l" t="t" r="r" b="b"/>
              <a:pathLst>
                <a:path w="6538" h="8598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8430"/>
                  </a:lnTo>
                  <a:cubicBezTo>
                    <a:pt x="1" y="8526"/>
                    <a:pt x="72" y="8597"/>
                    <a:pt x="167" y="8597"/>
                  </a:cubicBezTo>
                  <a:lnTo>
                    <a:pt x="6358" y="8597"/>
                  </a:lnTo>
                  <a:cubicBezTo>
                    <a:pt x="6442" y="8597"/>
                    <a:pt x="6525" y="8526"/>
                    <a:pt x="6525" y="8430"/>
                  </a:cubicBezTo>
                  <a:lnTo>
                    <a:pt x="6525" y="168"/>
                  </a:lnTo>
                  <a:cubicBezTo>
                    <a:pt x="6537" y="84"/>
                    <a:pt x="6466" y="13"/>
                    <a:pt x="6370" y="13"/>
                  </a:cubicBezTo>
                  <a:lnTo>
                    <a:pt x="5513" y="13"/>
                  </a:lnTo>
                  <a:cubicBezTo>
                    <a:pt x="5418" y="13"/>
                    <a:pt x="5346" y="84"/>
                    <a:pt x="5346" y="168"/>
                  </a:cubicBezTo>
                  <a:cubicBezTo>
                    <a:pt x="5346" y="263"/>
                    <a:pt x="5418" y="334"/>
                    <a:pt x="5513" y="334"/>
                  </a:cubicBezTo>
                  <a:lnTo>
                    <a:pt x="6204" y="334"/>
                  </a:lnTo>
                  <a:lnTo>
                    <a:pt x="6204" y="8264"/>
                  </a:lnTo>
                  <a:lnTo>
                    <a:pt x="334" y="8264"/>
                  </a:lnTo>
                  <a:lnTo>
                    <a:pt x="334" y="334"/>
                  </a:lnTo>
                  <a:lnTo>
                    <a:pt x="1024" y="334"/>
                  </a:lnTo>
                  <a:cubicBezTo>
                    <a:pt x="1120" y="334"/>
                    <a:pt x="1191" y="263"/>
                    <a:pt x="1191" y="168"/>
                  </a:cubicBezTo>
                  <a:cubicBezTo>
                    <a:pt x="1191" y="84"/>
                    <a:pt x="1120" y="1"/>
                    <a:pt x="10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656;p80">
              <a:extLst>
                <a:ext uri="{FF2B5EF4-FFF2-40B4-BE49-F238E27FC236}">
                  <a16:creationId xmlns:a16="http://schemas.microsoft.com/office/drawing/2014/main" id="{CBEBEBC7-A332-0A0E-3053-A380ED57949D}"/>
                </a:ext>
              </a:extLst>
            </p:cNvPr>
            <p:cNvSpPr/>
            <p:nvPr/>
          </p:nvSpPr>
          <p:spPr>
            <a:xfrm>
              <a:off x="965689" y="1661302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703" y="620"/>
                    <a:pt x="608" y="703"/>
                    <a:pt x="500" y="703"/>
                  </a:cubicBezTo>
                  <a:cubicBezTo>
                    <a:pt x="405" y="703"/>
                    <a:pt x="322" y="620"/>
                    <a:pt x="322" y="525"/>
                  </a:cubicBezTo>
                  <a:cubicBezTo>
                    <a:pt x="322" y="417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7"/>
                    <a:pt x="227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657;p80">
              <a:extLst>
                <a:ext uri="{FF2B5EF4-FFF2-40B4-BE49-F238E27FC236}">
                  <a16:creationId xmlns:a16="http://schemas.microsoft.com/office/drawing/2014/main" id="{57A353CA-8160-D22B-2E98-C7234BD081AC}"/>
                </a:ext>
              </a:extLst>
            </p:cNvPr>
            <p:cNvSpPr/>
            <p:nvPr/>
          </p:nvSpPr>
          <p:spPr>
            <a:xfrm>
              <a:off x="965689" y="1710571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4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405" y="703"/>
                    <a:pt x="322" y="608"/>
                    <a:pt x="322" y="524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6"/>
                    <a:pt x="227" y="1013"/>
                    <a:pt x="500" y="1013"/>
                  </a:cubicBezTo>
                  <a:cubicBezTo>
                    <a:pt x="786" y="1013"/>
                    <a:pt x="1012" y="786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658;p80">
              <a:extLst>
                <a:ext uri="{FF2B5EF4-FFF2-40B4-BE49-F238E27FC236}">
                  <a16:creationId xmlns:a16="http://schemas.microsoft.com/office/drawing/2014/main" id="{3D9A20DB-B047-38E2-8505-64080429949F}"/>
                </a:ext>
              </a:extLst>
            </p:cNvPr>
            <p:cNvSpPr/>
            <p:nvPr/>
          </p:nvSpPr>
          <p:spPr>
            <a:xfrm>
              <a:off x="965689" y="1760604"/>
              <a:ext cx="32241" cy="31859"/>
            </a:xfrm>
            <a:custGeom>
              <a:avLst/>
              <a:gdLst/>
              <a:ahLst/>
              <a:cxnLst/>
              <a:rect l="l" t="t" r="r" b="b"/>
              <a:pathLst>
                <a:path w="1013" h="1001" extrusionOk="0">
                  <a:moveTo>
                    <a:pt x="500" y="322"/>
                  </a:moveTo>
                  <a:cubicBezTo>
                    <a:pt x="608" y="322"/>
                    <a:pt x="679" y="417"/>
                    <a:pt x="679" y="500"/>
                  </a:cubicBezTo>
                  <a:cubicBezTo>
                    <a:pt x="703" y="596"/>
                    <a:pt x="608" y="679"/>
                    <a:pt x="500" y="679"/>
                  </a:cubicBezTo>
                  <a:cubicBezTo>
                    <a:pt x="405" y="679"/>
                    <a:pt x="322" y="584"/>
                    <a:pt x="322" y="500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0"/>
                  </a:moveTo>
                  <a:cubicBezTo>
                    <a:pt x="227" y="0"/>
                    <a:pt x="0" y="215"/>
                    <a:pt x="0" y="500"/>
                  </a:cubicBezTo>
                  <a:cubicBezTo>
                    <a:pt x="0" y="786"/>
                    <a:pt x="227" y="1000"/>
                    <a:pt x="500" y="1000"/>
                  </a:cubicBezTo>
                  <a:cubicBezTo>
                    <a:pt x="786" y="1000"/>
                    <a:pt x="1012" y="786"/>
                    <a:pt x="1012" y="500"/>
                  </a:cubicBezTo>
                  <a:cubicBezTo>
                    <a:pt x="1012" y="215"/>
                    <a:pt x="786" y="0"/>
                    <a:pt x="50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659;p80">
              <a:extLst>
                <a:ext uri="{FF2B5EF4-FFF2-40B4-BE49-F238E27FC236}">
                  <a16:creationId xmlns:a16="http://schemas.microsoft.com/office/drawing/2014/main" id="{60CB7A26-1631-4D20-94FE-8512A7BAB5E0}"/>
                </a:ext>
              </a:extLst>
            </p:cNvPr>
            <p:cNvSpPr/>
            <p:nvPr/>
          </p:nvSpPr>
          <p:spPr>
            <a:xfrm>
              <a:off x="1009643" y="1661302"/>
              <a:ext cx="59899" cy="10662"/>
            </a:xfrm>
            <a:custGeom>
              <a:avLst/>
              <a:gdLst/>
              <a:ahLst/>
              <a:cxnLst/>
              <a:rect l="l" t="t" r="r" b="b"/>
              <a:pathLst>
                <a:path w="1882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72"/>
                    <a:pt x="1798" y="1"/>
                    <a:pt x="17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660;p80">
              <a:extLst>
                <a:ext uri="{FF2B5EF4-FFF2-40B4-BE49-F238E27FC236}">
                  <a16:creationId xmlns:a16="http://schemas.microsoft.com/office/drawing/2014/main" id="{F8364FC1-4334-1236-D9B2-E42C6801FD8C}"/>
                </a:ext>
              </a:extLst>
            </p:cNvPr>
            <p:cNvSpPr/>
            <p:nvPr/>
          </p:nvSpPr>
          <p:spPr>
            <a:xfrm>
              <a:off x="1009643" y="1683677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0"/>
                    <a:pt x="3084" y="167"/>
                  </a:cubicBezTo>
                  <a:cubicBezTo>
                    <a:pt x="3084" y="72"/>
                    <a:pt x="3013" y="0"/>
                    <a:pt x="29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661;p80">
              <a:extLst>
                <a:ext uri="{FF2B5EF4-FFF2-40B4-BE49-F238E27FC236}">
                  <a16:creationId xmlns:a16="http://schemas.microsoft.com/office/drawing/2014/main" id="{55719642-A452-6A7B-1551-24588F31A34F}"/>
                </a:ext>
              </a:extLst>
            </p:cNvPr>
            <p:cNvSpPr/>
            <p:nvPr/>
          </p:nvSpPr>
          <p:spPr>
            <a:xfrm>
              <a:off x="1009643" y="1710571"/>
              <a:ext cx="59899" cy="10630"/>
            </a:xfrm>
            <a:custGeom>
              <a:avLst/>
              <a:gdLst/>
              <a:ahLst/>
              <a:cxnLst/>
              <a:rect l="l" t="t" r="r" b="b"/>
              <a:pathLst>
                <a:path w="1882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84"/>
                    <a:pt x="1798" y="1"/>
                    <a:pt x="17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662;p80">
              <a:extLst>
                <a:ext uri="{FF2B5EF4-FFF2-40B4-BE49-F238E27FC236}">
                  <a16:creationId xmlns:a16="http://schemas.microsoft.com/office/drawing/2014/main" id="{FB777A0E-22E8-3E05-9F78-8C1B97F232D6}"/>
                </a:ext>
              </a:extLst>
            </p:cNvPr>
            <p:cNvSpPr/>
            <p:nvPr/>
          </p:nvSpPr>
          <p:spPr>
            <a:xfrm>
              <a:off x="1009643" y="1732946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663;p80">
              <a:extLst>
                <a:ext uri="{FF2B5EF4-FFF2-40B4-BE49-F238E27FC236}">
                  <a16:creationId xmlns:a16="http://schemas.microsoft.com/office/drawing/2014/main" id="{B78ECE60-E2CF-F4C9-5321-0310DEB60152}"/>
                </a:ext>
              </a:extLst>
            </p:cNvPr>
            <p:cNvSpPr/>
            <p:nvPr/>
          </p:nvSpPr>
          <p:spPr>
            <a:xfrm>
              <a:off x="1009643" y="1760604"/>
              <a:ext cx="59899" cy="10248"/>
            </a:xfrm>
            <a:custGeom>
              <a:avLst/>
              <a:gdLst/>
              <a:ahLst/>
              <a:cxnLst/>
              <a:rect l="l" t="t" r="r" b="b"/>
              <a:pathLst>
                <a:path w="1882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1715" y="322"/>
                  </a:lnTo>
                  <a:cubicBezTo>
                    <a:pt x="1798" y="322"/>
                    <a:pt x="1882" y="250"/>
                    <a:pt x="1882" y="155"/>
                  </a:cubicBezTo>
                  <a:cubicBezTo>
                    <a:pt x="1882" y="72"/>
                    <a:pt x="1798" y="0"/>
                    <a:pt x="171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664;p80">
              <a:extLst>
                <a:ext uri="{FF2B5EF4-FFF2-40B4-BE49-F238E27FC236}">
                  <a16:creationId xmlns:a16="http://schemas.microsoft.com/office/drawing/2014/main" id="{8C72CD27-466C-EC0A-5BA5-27263FAC7357}"/>
                </a:ext>
              </a:extLst>
            </p:cNvPr>
            <p:cNvSpPr/>
            <p:nvPr/>
          </p:nvSpPr>
          <p:spPr>
            <a:xfrm>
              <a:off x="1009643" y="1782183"/>
              <a:ext cx="98188" cy="10662"/>
            </a:xfrm>
            <a:custGeom>
              <a:avLst/>
              <a:gdLst/>
              <a:ahLst/>
              <a:cxnLst/>
              <a:rect l="l" t="t" r="r" b="b"/>
              <a:pathLst>
                <a:path w="3085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1"/>
                    <a:pt x="3084" y="168"/>
                  </a:cubicBezTo>
                  <a:cubicBezTo>
                    <a:pt x="3084" y="72"/>
                    <a:pt x="3013" y="1"/>
                    <a:pt x="29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665;p80">
              <a:extLst>
                <a:ext uri="{FF2B5EF4-FFF2-40B4-BE49-F238E27FC236}">
                  <a16:creationId xmlns:a16="http://schemas.microsoft.com/office/drawing/2014/main" id="{447FC452-34FA-B582-0EB7-66947AF4D140}"/>
                </a:ext>
              </a:extLst>
            </p:cNvPr>
            <p:cNvSpPr/>
            <p:nvPr/>
          </p:nvSpPr>
          <p:spPr>
            <a:xfrm>
              <a:off x="1009643" y="1579473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666;p80">
              <a:extLst>
                <a:ext uri="{FF2B5EF4-FFF2-40B4-BE49-F238E27FC236}">
                  <a16:creationId xmlns:a16="http://schemas.microsoft.com/office/drawing/2014/main" id="{E744DE2C-10B2-1123-4D1C-703FEF70AA5E}"/>
                </a:ext>
              </a:extLst>
            </p:cNvPr>
            <p:cNvSpPr/>
            <p:nvPr/>
          </p:nvSpPr>
          <p:spPr>
            <a:xfrm>
              <a:off x="965689" y="1628711"/>
              <a:ext cx="142142" cy="10662"/>
            </a:xfrm>
            <a:custGeom>
              <a:avLst/>
              <a:gdLst/>
              <a:ahLst/>
              <a:cxnLst/>
              <a:rect l="l" t="t" r="r" b="b"/>
              <a:pathLst>
                <a:path w="4466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4298" y="334"/>
                  </a:lnTo>
                  <a:cubicBezTo>
                    <a:pt x="4394" y="334"/>
                    <a:pt x="4465" y="251"/>
                    <a:pt x="4465" y="168"/>
                  </a:cubicBezTo>
                  <a:cubicBezTo>
                    <a:pt x="4465" y="72"/>
                    <a:pt x="4394" y="1"/>
                    <a:pt x="429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667;p80">
              <a:extLst>
                <a:ext uri="{FF2B5EF4-FFF2-40B4-BE49-F238E27FC236}">
                  <a16:creationId xmlns:a16="http://schemas.microsoft.com/office/drawing/2014/main" id="{C907B6D3-AB3A-BE58-FC3F-2335C6B26A0A}"/>
                </a:ext>
              </a:extLst>
            </p:cNvPr>
            <p:cNvSpPr/>
            <p:nvPr/>
          </p:nvSpPr>
          <p:spPr>
            <a:xfrm>
              <a:off x="1009643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6" y="251"/>
                    <a:pt x="846" y="155"/>
                  </a:cubicBezTo>
                  <a:cubicBezTo>
                    <a:pt x="846" y="72"/>
                    <a:pt x="762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668;p80">
              <a:extLst>
                <a:ext uri="{FF2B5EF4-FFF2-40B4-BE49-F238E27FC236}">
                  <a16:creationId xmlns:a16="http://schemas.microsoft.com/office/drawing/2014/main" id="{AF8FA018-3A8C-D378-04D2-C0963BB32F38}"/>
                </a:ext>
              </a:extLst>
            </p:cNvPr>
            <p:cNvSpPr/>
            <p:nvPr/>
          </p:nvSpPr>
          <p:spPr>
            <a:xfrm>
              <a:off x="1047550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5" y="251"/>
                    <a:pt x="845" y="155"/>
                  </a:cubicBezTo>
                  <a:cubicBezTo>
                    <a:pt x="845" y="72"/>
                    <a:pt x="774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669;p80">
              <a:extLst>
                <a:ext uri="{FF2B5EF4-FFF2-40B4-BE49-F238E27FC236}">
                  <a16:creationId xmlns:a16="http://schemas.microsoft.com/office/drawing/2014/main" id="{B6AB6F49-696E-4AFB-A32C-CE511C36626D}"/>
                </a:ext>
              </a:extLst>
            </p:cNvPr>
            <p:cNvSpPr/>
            <p:nvPr/>
          </p:nvSpPr>
          <p:spPr>
            <a:xfrm>
              <a:off x="966071" y="1579473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691" y="310"/>
                  </a:moveTo>
                  <a:lnTo>
                    <a:pt x="691" y="691"/>
                  </a:lnTo>
                  <a:lnTo>
                    <a:pt x="310" y="691"/>
                  </a:lnTo>
                  <a:lnTo>
                    <a:pt x="310" y="310"/>
                  </a:lnTo>
                  <a:close/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845"/>
                  </a:lnTo>
                  <a:cubicBezTo>
                    <a:pt x="0" y="941"/>
                    <a:pt x="72" y="1012"/>
                    <a:pt x="167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5"/>
                  </a:cubicBezTo>
                  <a:lnTo>
                    <a:pt x="1012" y="167"/>
                  </a:lnTo>
                  <a:cubicBezTo>
                    <a:pt x="1000" y="71"/>
                    <a:pt x="941" y="0"/>
                    <a:pt x="8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11652;p80">
            <a:extLst>
              <a:ext uri="{FF2B5EF4-FFF2-40B4-BE49-F238E27FC236}">
                <a16:creationId xmlns:a16="http://schemas.microsoft.com/office/drawing/2014/main" id="{D84D33E0-19BD-A124-7343-8D29CC0443C7}"/>
              </a:ext>
            </a:extLst>
          </p:cNvPr>
          <p:cNvGrpSpPr/>
          <p:nvPr/>
        </p:nvGrpSpPr>
        <p:grpSpPr>
          <a:xfrm>
            <a:off x="670370" y="2129841"/>
            <a:ext cx="251660" cy="350166"/>
            <a:chOff x="910723" y="1508212"/>
            <a:chExt cx="251660" cy="350166"/>
          </a:xfrm>
        </p:grpSpPr>
        <p:sp>
          <p:nvSpPr>
            <p:cNvPr id="44" name="Google Shape;11653;p80">
              <a:extLst>
                <a:ext uri="{FF2B5EF4-FFF2-40B4-BE49-F238E27FC236}">
                  <a16:creationId xmlns:a16="http://schemas.microsoft.com/office/drawing/2014/main" id="{29C8C144-DF05-876D-CD4B-D13D63B9C96F}"/>
                </a:ext>
              </a:extLst>
            </p:cNvPr>
            <p:cNvSpPr/>
            <p:nvPr/>
          </p:nvSpPr>
          <p:spPr>
            <a:xfrm>
              <a:off x="910723" y="1508212"/>
              <a:ext cx="251660" cy="350166"/>
            </a:xfrm>
            <a:custGeom>
              <a:avLst/>
              <a:gdLst/>
              <a:ahLst/>
              <a:cxnLst/>
              <a:rect l="l" t="t" r="r" b="b"/>
              <a:pathLst>
                <a:path w="7907" h="11002" extrusionOk="0">
                  <a:moveTo>
                    <a:pt x="3942" y="334"/>
                  </a:moveTo>
                  <a:cubicBezTo>
                    <a:pt x="4132" y="334"/>
                    <a:pt x="4299" y="441"/>
                    <a:pt x="4394" y="608"/>
                  </a:cubicBezTo>
                  <a:cubicBezTo>
                    <a:pt x="4418" y="644"/>
                    <a:pt x="4466" y="679"/>
                    <a:pt x="4525" y="679"/>
                  </a:cubicBezTo>
                  <a:lnTo>
                    <a:pt x="5132" y="679"/>
                  </a:lnTo>
                  <a:cubicBezTo>
                    <a:pt x="5240" y="679"/>
                    <a:pt x="5311" y="763"/>
                    <a:pt x="5311" y="858"/>
                  </a:cubicBezTo>
                  <a:lnTo>
                    <a:pt x="5311" y="1382"/>
                  </a:lnTo>
                  <a:lnTo>
                    <a:pt x="2573" y="1382"/>
                  </a:lnTo>
                  <a:lnTo>
                    <a:pt x="2573" y="858"/>
                  </a:lnTo>
                  <a:cubicBezTo>
                    <a:pt x="2573" y="751"/>
                    <a:pt x="2668" y="679"/>
                    <a:pt x="2751" y="679"/>
                  </a:cubicBezTo>
                  <a:lnTo>
                    <a:pt x="3358" y="679"/>
                  </a:lnTo>
                  <a:cubicBezTo>
                    <a:pt x="3418" y="679"/>
                    <a:pt x="3466" y="644"/>
                    <a:pt x="3501" y="608"/>
                  </a:cubicBezTo>
                  <a:cubicBezTo>
                    <a:pt x="3585" y="441"/>
                    <a:pt x="3763" y="334"/>
                    <a:pt x="3942" y="334"/>
                  </a:cubicBezTo>
                  <a:close/>
                  <a:moveTo>
                    <a:pt x="7240" y="1013"/>
                  </a:moveTo>
                  <a:cubicBezTo>
                    <a:pt x="7442" y="1013"/>
                    <a:pt x="7609" y="1179"/>
                    <a:pt x="7609" y="1370"/>
                  </a:cubicBezTo>
                  <a:lnTo>
                    <a:pt x="7609" y="10323"/>
                  </a:lnTo>
                  <a:lnTo>
                    <a:pt x="7585" y="10323"/>
                  </a:lnTo>
                  <a:cubicBezTo>
                    <a:pt x="7585" y="10514"/>
                    <a:pt x="7430" y="10681"/>
                    <a:pt x="7228" y="10681"/>
                  </a:cubicBezTo>
                  <a:lnTo>
                    <a:pt x="691" y="10681"/>
                  </a:lnTo>
                  <a:cubicBezTo>
                    <a:pt x="501" y="10681"/>
                    <a:pt x="334" y="10514"/>
                    <a:pt x="334" y="10323"/>
                  </a:cubicBezTo>
                  <a:lnTo>
                    <a:pt x="334" y="1370"/>
                  </a:lnTo>
                  <a:cubicBezTo>
                    <a:pt x="334" y="1179"/>
                    <a:pt x="501" y="1013"/>
                    <a:pt x="691" y="1013"/>
                  </a:cubicBezTo>
                  <a:lnTo>
                    <a:pt x="2263" y="1013"/>
                  </a:lnTo>
                  <a:lnTo>
                    <a:pt x="2263" y="1537"/>
                  </a:lnTo>
                  <a:cubicBezTo>
                    <a:pt x="2263" y="1632"/>
                    <a:pt x="2335" y="1703"/>
                    <a:pt x="2418" y="1703"/>
                  </a:cubicBezTo>
                  <a:lnTo>
                    <a:pt x="5525" y="1703"/>
                  </a:lnTo>
                  <a:cubicBezTo>
                    <a:pt x="5609" y="1703"/>
                    <a:pt x="5680" y="1632"/>
                    <a:pt x="5680" y="1537"/>
                  </a:cubicBezTo>
                  <a:lnTo>
                    <a:pt x="5680" y="1013"/>
                  </a:lnTo>
                  <a:close/>
                  <a:moveTo>
                    <a:pt x="3954" y="1"/>
                  </a:moveTo>
                  <a:cubicBezTo>
                    <a:pt x="3692" y="1"/>
                    <a:pt x="3442" y="144"/>
                    <a:pt x="3275" y="346"/>
                  </a:cubicBezTo>
                  <a:lnTo>
                    <a:pt x="2751" y="346"/>
                  </a:lnTo>
                  <a:cubicBezTo>
                    <a:pt x="2525" y="346"/>
                    <a:pt x="2335" y="501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9"/>
                    <a:pt x="1" y="1382"/>
                  </a:cubicBezTo>
                  <a:lnTo>
                    <a:pt x="1" y="10323"/>
                  </a:lnTo>
                  <a:cubicBezTo>
                    <a:pt x="1" y="10692"/>
                    <a:pt x="299" y="11002"/>
                    <a:pt x="680" y="11002"/>
                  </a:cubicBezTo>
                  <a:lnTo>
                    <a:pt x="7216" y="11002"/>
                  </a:lnTo>
                  <a:cubicBezTo>
                    <a:pt x="7585" y="11002"/>
                    <a:pt x="7907" y="10704"/>
                    <a:pt x="7907" y="10323"/>
                  </a:cubicBezTo>
                  <a:lnTo>
                    <a:pt x="7907" y="1382"/>
                  </a:lnTo>
                  <a:cubicBezTo>
                    <a:pt x="7907" y="989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501"/>
                    <a:pt x="5383" y="346"/>
                    <a:pt x="5168" y="346"/>
                  </a:cubicBezTo>
                  <a:lnTo>
                    <a:pt x="4644" y="346"/>
                  </a:lnTo>
                  <a:cubicBezTo>
                    <a:pt x="4478" y="144"/>
                    <a:pt x="4228" y="1"/>
                    <a:pt x="39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654;p80">
              <a:extLst>
                <a:ext uri="{FF2B5EF4-FFF2-40B4-BE49-F238E27FC236}">
                  <a16:creationId xmlns:a16="http://schemas.microsoft.com/office/drawing/2014/main" id="{12EFF008-9207-80E7-7ABE-43F7FDFCF6FD}"/>
                </a:ext>
              </a:extLst>
            </p:cNvPr>
            <p:cNvSpPr/>
            <p:nvPr/>
          </p:nvSpPr>
          <p:spPr>
            <a:xfrm>
              <a:off x="1031604" y="1530205"/>
              <a:ext cx="10280" cy="10248"/>
            </a:xfrm>
            <a:custGeom>
              <a:avLst/>
              <a:gdLst/>
              <a:ahLst/>
              <a:cxnLst/>
              <a:rect l="l" t="t" r="r" b="b"/>
              <a:pathLst>
                <a:path w="323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cubicBezTo>
                    <a:pt x="251" y="322"/>
                    <a:pt x="322" y="250"/>
                    <a:pt x="322" y="167"/>
                  </a:cubicBez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655;p80">
              <a:extLst>
                <a:ext uri="{FF2B5EF4-FFF2-40B4-BE49-F238E27FC236}">
                  <a16:creationId xmlns:a16="http://schemas.microsoft.com/office/drawing/2014/main" id="{4D189FFF-3538-A293-DD13-AADB0F79E8AB}"/>
                </a:ext>
              </a:extLst>
            </p:cNvPr>
            <p:cNvSpPr/>
            <p:nvPr/>
          </p:nvSpPr>
          <p:spPr>
            <a:xfrm>
              <a:off x="932334" y="1551784"/>
              <a:ext cx="208088" cy="273653"/>
            </a:xfrm>
            <a:custGeom>
              <a:avLst/>
              <a:gdLst/>
              <a:ahLst/>
              <a:cxnLst/>
              <a:rect l="l" t="t" r="r" b="b"/>
              <a:pathLst>
                <a:path w="6538" h="8598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8430"/>
                  </a:lnTo>
                  <a:cubicBezTo>
                    <a:pt x="1" y="8526"/>
                    <a:pt x="72" y="8597"/>
                    <a:pt x="167" y="8597"/>
                  </a:cubicBezTo>
                  <a:lnTo>
                    <a:pt x="6358" y="8597"/>
                  </a:lnTo>
                  <a:cubicBezTo>
                    <a:pt x="6442" y="8597"/>
                    <a:pt x="6525" y="8526"/>
                    <a:pt x="6525" y="8430"/>
                  </a:cubicBezTo>
                  <a:lnTo>
                    <a:pt x="6525" y="168"/>
                  </a:lnTo>
                  <a:cubicBezTo>
                    <a:pt x="6537" y="84"/>
                    <a:pt x="6466" y="13"/>
                    <a:pt x="6370" y="13"/>
                  </a:cubicBezTo>
                  <a:lnTo>
                    <a:pt x="5513" y="13"/>
                  </a:lnTo>
                  <a:cubicBezTo>
                    <a:pt x="5418" y="13"/>
                    <a:pt x="5346" y="84"/>
                    <a:pt x="5346" y="168"/>
                  </a:cubicBezTo>
                  <a:cubicBezTo>
                    <a:pt x="5346" y="263"/>
                    <a:pt x="5418" y="334"/>
                    <a:pt x="5513" y="334"/>
                  </a:cubicBezTo>
                  <a:lnTo>
                    <a:pt x="6204" y="334"/>
                  </a:lnTo>
                  <a:lnTo>
                    <a:pt x="6204" y="8264"/>
                  </a:lnTo>
                  <a:lnTo>
                    <a:pt x="334" y="8264"/>
                  </a:lnTo>
                  <a:lnTo>
                    <a:pt x="334" y="334"/>
                  </a:lnTo>
                  <a:lnTo>
                    <a:pt x="1024" y="334"/>
                  </a:lnTo>
                  <a:cubicBezTo>
                    <a:pt x="1120" y="334"/>
                    <a:pt x="1191" y="263"/>
                    <a:pt x="1191" y="168"/>
                  </a:cubicBezTo>
                  <a:cubicBezTo>
                    <a:pt x="1191" y="84"/>
                    <a:pt x="1120" y="1"/>
                    <a:pt x="10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656;p80">
              <a:extLst>
                <a:ext uri="{FF2B5EF4-FFF2-40B4-BE49-F238E27FC236}">
                  <a16:creationId xmlns:a16="http://schemas.microsoft.com/office/drawing/2014/main" id="{40960DC2-A3E3-AA86-553D-FAAD0A2C802D}"/>
                </a:ext>
              </a:extLst>
            </p:cNvPr>
            <p:cNvSpPr/>
            <p:nvPr/>
          </p:nvSpPr>
          <p:spPr>
            <a:xfrm>
              <a:off x="965689" y="1661302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703" y="620"/>
                    <a:pt x="608" y="703"/>
                    <a:pt x="500" y="703"/>
                  </a:cubicBezTo>
                  <a:cubicBezTo>
                    <a:pt x="405" y="703"/>
                    <a:pt x="322" y="620"/>
                    <a:pt x="322" y="525"/>
                  </a:cubicBezTo>
                  <a:cubicBezTo>
                    <a:pt x="322" y="417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7"/>
                    <a:pt x="227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657;p80">
              <a:extLst>
                <a:ext uri="{FF2B5EF4-FFF2-40B4-BE49-F238E27FC236}">
                  <a16:creationId xmlns:a16="http://schemas.microsoft.com/office/drawing/2014/main" id="{B62DB929-F82D-0BA8-8052-AE8AA0B8EFDB}"/>
                </a:ext>
              </a:extLst>
            </p:cNvPr>
            <p:cNvSpPr/>
            <p:nvPr/>
          </p:nvSpPr>
          <p:spPr>
            <a:xfrm>
              <a:off x="965689" y="1710571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4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405" y="703"/>
                    <a:pt x="322" y="608"/>
                    <a:pt x="322" y="524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6"/>
                    <a:pt x="227" y="1013"/>
                    <a:pt x="500" y="1013"/>
                  </a:cubicBezTo>
                  <a:cubicBezTo>
                    <a:pt x="786" y="1013"/>
                    <a:pt x="1012" y="786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658;p80">
              <a:extLst>
                <a:ext uri="{FF2B5EF4-FFF2-40B4-BE49-F238E27FC236}">
                  <a16:creationId xmlns:a16="http://schemas.microsoft.com/office/drawing/2014/main" id="{9AB74EF6-9DB9-F183-42C8-EA240F0A2009}"/>
                </a:ext>
              </a:extLst>
            </p:cNvPr>
            <p:cNvSpPr/>
            <p:nvPr/>
          </p:nvSpPr>
          <p:spPr>
            <a:xfrm>
              <a:off x="965689" y="1760604"/>
              <a:ext cx="32241" cy="31859"/>
            </a:xfrm>
            <a:custGeom>
              <a:avLst/>
              <a:gdLst/>
              <a:ahLst/>
              <a:cxnLst/>
              <a:rect l="l" t="t" r="r" b="b"/>
              <a:pathLst>
                <a:path w="1013" h="1001" extrusionOk="0">
                  <a:moveTo>
                    <a:pt x="500" y="322"/>
                  </a:moveTo>
                  <a:cubicBezTo>
                    <a:pt x="608" y="322"/>
                    <a:pt x="679" y="417"/>
                    <a:pt x="679" y="500"/>
                  </a:cubicBezTo>
                  <a:cubicBezTo>
                    <a:pt x="703" y="596"/>
                    <a:pt x="608" y="679"/>
                    <a:pt x="500" y="679"/>
                  </a:cubicBezTo>
                  <a:cubicBezTo>
                    <a:pt x="405" y="679"/>
                    <a:pt x="322" y="584"/>
                    <a:pt x="322" y="500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0"/>
                  </a:moveTo>
                  <a:cubicBezTo>
                    <a:pt x="227" y="0"/>
                    <a:pt x="0" y="215"/>
                    <a:pt x="0" y="500"/>
                  </a:cubicBezTo>
                  <a:cubicBezTo>
                    <a:pt x="0" y="786"/>
                    <a:pt x="227" y="1000"/>
                    <a:pt x="500" y="1000"/>
                  </a:cubicBezTo>
                  <a:cubicBezTo>
                    <a:pt x="786" y="1000"/>
                    <a:pt x="1012" y="786"/>
                    <a:pt x="1012" y="500"/>
                  </a:cubicBezTo>
                  <a:cubicBezTo>
                    <a:pt x="1012" y="215"/>
                    <a:pt x="786" y="0"/>
                    <a:pt x="50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659;p80">
              <a:extLst>
                <a:ext uri="{FF2B5EF4-FFF2-40B4-BE49-F238E27FC236}">
                  <a16:creationId xmlns:a16="http://schemas.microsoft.com/office/drawing/2014/main" id="{FB2C0F9A-07BD-7CEE-216C-55C51B5DDC42}"/>
                </a:ext>
              </a:extLst>
            </p:cNvPr>
            <p:cNvSpPr/>
            <p:nvPr/>
          </p:nvSpPr>
          <p:spPr>
            <a:xfrm>
              <a:off x="1009643" y="1661302"/>
              <a:ext cx="59899" cy="10662"/>
            </a:xfrm>
            <a:custGeom>
              <a:avLst/>
              <a:gdLst/>
              <a:ahLst/>
              <a:cxnLst/>
              <a:rect l="l" t="t" r="r" b="b"/>
              <a:pathLst>
                <a:path w="1882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72"/>
                    <a:pt x="1798" y="1"/>
                    <a:pt x="17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660;p80">
              <a:extLst>
                <a:ext uri="{FF2B5EF4-FFF2-40B4-BE49-F238E27FC236}">
                  <a16:creationId xmlns:a16="http://schemas.microsoft.com/office/drawing/2014/main" id="{1459BA5A-93F4-FECB-AC76-5E546EF3A88B}"/>
                </a:ext>
              </a:extLst>
            </p:cNvPr>
            <p:cNvSpPr/>
            <p:nvPr/>
          </p:nvSpPr>
          <p:spPr>
            <a:xfrm>
              <a:off x="1009643" y="1683677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0"/>
                    <a:pt x="3084" y="167"/>
                  </a:cubicBezTo>
                  <a:cubicBezTo>
                    <a:pt x="3084" y="72"/>
                    <a:pt x="3013" y="0"/>
                    <a:pt x="29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661;p80">
              <a:extLst>
                <a:ext uri="{FF2B5EF4-FFF2-40B4-BE49-F238E27FC236}">
                  <a16:creationId xmlns:a16="http://schemas.microsoft.com/office/drawing/2014/main" id="{0BA4FDFF-53C1-782A-6C63-F2149F4362F6}"/>
                </a:ext>
              </a:extLst>
            </p:cNvPr>
            <p:cNvSpPr/>
            <p:nvPr/>
          </p:nvSpPr>
          <p:spPr>
            <a:xfrm>
              <a:off x="1009643" y="1710571"/>
              <a:ext cx="59899" cy="10630"/>
            </a:xfrm>
            <a:custGeom>
              <a:avLst/>
              <a:gdLst/>
              <a:ahLst/>
              <a:cxnLst/>
              <a:rect l="l" t="t" r="r" b="b"/>
              <a:pathLst>
                <a:path w="1882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84"/>
                    <a:pt x="1798" y="1"/>
                    <a:pt x="17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662;p80">
              <a:extLst>
                <a:ext uri="{FF2B5EF4-FFF2-40B4-BE49-F238E27FC236}">
                  <a16:creationId xmlns:a16="http://schemas.microsoft.com/office/drawing/2014/main" id="{1DD54458-91DE-CA54-6A38-D836FC2DC4E4}"/>
                </a:ext>
              </a:extLst>
            </p:cNvPr>
            <p:cNvSpPr/>
            <p:nvPr/>
          </p:nvSpPr>
          <p:spPr>
            <a:xfrm>
              <a:off x="1009643" y="1732946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663;p80">
              <a:extLst>
                <a:ext uri="{FF2B5EF4-FFF2-40B4-BE49-F238E27FC236}">
                  <a16:creationId xmlns:a16="http://schemas.microsoft.com/office/drawing/2014/main" id="{B76D5479-E6A0-4879-53BD-C07803FA9EF6}"/>
                </a:ext>
              </a:extLst>
            </p:cNvPr>
            <p:cNvSpPr/>
            <p:nvPr/>
          </p:nvSpPr>
          <p:spPr>
            <a:xfrm>
              <a:off x="1009643" y="1760604"/>
              <a:ext cx="59899" cy="10248"/>
            </a:xfrm>
            <a:custGeom>
              <a:avLst/>
              <a:gdLst/>
              <a:ahLst/>
              <a:cxnLst/>
              <a:rect l="l" t="t" r="r" b="b"/>
              <a:pathLst>
                <a:path w="1882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1715" y="322"/>
                  </a:lnTo>
                  <a:cubicBezTo>
                    <a:pt x="1798" y="322"/>
                    <a:pt x="1882" y="250"/>
                    <a:pt x="1882" y="155"/>
                  </a:cubicBezTo>
                  <a:cubicBezTo>
                    <a:pt x="1882" y="72"/>
                    <a:pt x="1798" y="0"/>
                    <a:pt x="171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664;p80">
              <a:extLst>
                <a:ext uri="{FF2B5EF4-FFF2-40B4-BE49-F238E27FC236}">
                  <a16:creationId xmlns:a16="http://schemas.microsoft.com/office/drawing/2014/main" id="{3AE5AE63-DD16-51D0-1EE4-143FF390189C}"/>
                </a:ext>
              </a:extLst>
            </p:cNvPr>
            <p:cNvSpPr/>
            <p:nvPr/>
          </p:nvSpPr>
          <p:spPr>
            <a:xfrm>
              <a:off x="1009643" y="1782183"/>
              <a:ext cx="98188" cy="10662"/>
            </a:xfrm>
            <a:custGeom>
              <a:avLst/>
              <a:gdLst/>
              <a:ahLst/>
              <a:cxnLst/>
              <a:rect l="l" t="t" r="r" b="b"/>
              <a:pathLst>
                <a:path w="3085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1"/>
                    <a:pt x="3084" y="168"/>
                  </a:cubicBezTo>
                  <a:cubicBezTo>
                    <a:pt x="3084" y="72"/>
                    <a:pt x="3013" y="1"/>
                    <a:pt x="29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665;p80">
              <a:extLst>
                <a:ext uri="{FF2B5EF4-FFF2-40B4-BE49-F238E27FC236}">
                  <a16:creationId xmlns:a16="http://schemas.microsoft.com/office/drawing/2014/main" id="{1E9B538C-EB17-8767-25FD-149E3BE1EC62}"/>
                </a:ext>
              </a:extLst>
            </p:cNvPr>
            <p:cNvSpPr/>
            <p:nvPr/>
          </p:nvSpPr>
          <p:spPr>
            <a:xfrm>
              <a:off x="1009643" y="1579473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666;p80">
              <a:extLst>
                <a:ext uri="{FF2B5EF4-FFF2-40B4-BE49-F238E27FC236}">
                  <a16:creationId xmlns:a16="http://schemas.microsoft.com/office/drawing/2014/main" id="{B2B39DB0-8F3D-0477-3F28-08FB3F1058D2}"/>
                </a:ext>
              </a:extLst>
            </p:cNvPr>
            <p:cNvSpPr/>
            <p:nvPr/>
          </p:nvSpPr>
          <p:spPr>
            <a:xfrm>
              <a:off x="965689" y="1628711"/>
              <a:ext cx="142142" cy="10662"/>
            </a:xfrm>
            <a:custGeom>
              <a:avLst/>
              <a:gdLst/>
              <a:ahLst/>
              <a:cxnLst/>
              <a:rect l="l" t="t" r="r" b="b"/>
              <a:pathLst>
                <a:path w="4466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4298" y="334"/>
                  </a:lnTo>
                  <a:cubicBezTo>
                    <a:pt x="4394" y="334"/>
                    <a:pt x="4465" y="251"/>
                    <a:pt x="4465" y="168"/>
                  </a:cubicBezTo>
                  <a:cubicBezTo>
                    <a:pt x="4465" y="72"/>
                    <a:pt x="4394" y="1"/>
                    <a:pt x="429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667;p80">
              <a:extLst>
                <a:ext uri="{FF2B5EF4-FFF2-40B4-BE49-F238E27FC236}">
                  <a16:creationId xmlns:a16="http://schemas.microsoft.com/office/drawing/2014/main" id="{FE290F30-7F03-157C-418A-294476F93079}"/>
                </a:ext>
              </a:extLst>
            </p:cNvPr>
            <p:cNvSpPr/>
            <p:nvPr/>
          </p:nvSpPr>
          <p:spPr>
            <a:xfrm>
              <a:off x="1009643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6" y="251"/>
                    <a:pt x="846" y="155"/>
                  </a:cubicBezTo>
                  <a:cubicBezTo>
                    <a:pt x="846" y="72"/>
                    <a:pt x="762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668;p80">
              <a:extLst>
                <a:ext uri="{FF2B5EF4-FFF2-40B4-BE49-F238E27FC236}">
                  <a16:creationId xmlns:a16="http://schemas.microsoft.com/office/drawing/2014/main" id="{0252467F-49E5-2708-5088-DCABBC878892}"/>
                </a:ext>
              </a:extLst>
            </p:cNvPr>
            <p:cNvSpPr/>
            <p:nvPr/>
          </p:nvSpPr>
          <p:spPr>
            <a:xfrm>
              <a:off x="1047550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5" y="251"/>
                    <a:pt x="845" y="155"/>
                  </a:cubicBezTo>
                  <a:cubicBezTo>
                    <a:pt x="845" y="72"/>
                    <a:pt x="774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669;p80">
              <a:extLst>
                <a:ext uri="{FF2B5EF4-FFF2-40B4-BE49-F238E27FC236}">
                  <a16:creationId xmlns:a16="http://schemas.microsoft.com/office/drawing/2014/main" id="{7DDA4C18-220F-71D4-EF34-6F13EE386306}"/>
                </a:ext>
              </a:extLst>
            </p:cNvPr>
            <p:cNvSpPr/>
            <p:nvPr/>
          </p:nvSpPr>
          <p:spPr>
            <a:xfrm>
              <a:off x="966071" y="1579473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691" y="310"/>
                  </a:moveTo>
                  <a:lnTo>
                    <a:pt x="691" y="691"/>
                  </a:lnTo>
                  <a:lnTo>
                    <a:pt x="310" y="691"/>
                  </a:lnTo>
                  <a:lnTo>
                    <a:pt x="310" y="310"/>
                  </a:lnTo>
                  <a:close/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845"/>
                  </a:lnTo>
                  <a:cubicBezTo>
                    <a:pt x="0" y="941"/>
                    <a:pt x="72" y="1012"/>
                    <a:pt x="167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5"/>
                  </a:cubicBezTo>
                  <a:lnTo>
                    <a:pt x="1012" y="167"/>
                  </a:lnTo>
                  <a:cubicBezTo>
                    <a:pt x="1000" y="71"/>
                    <a:pt x="941" y="0"/>
                    <a:pt x="8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11652;p80">
            <a:extLst>
              <a:ext uri="{FF2B5EF4-FFF2-40B4-BE49-F238E27FC236}">
                <a16:creationId xmlns:a16="http://schemas.microsoft.com/office/drawing/2014/main" id="{49EF31C2-BFEB-F3DE-9AD9-6BD39D675E1D}"/>
              </a:ext>
            </a:extLst>
          </p:cNvPr>
          <p:cNvGrpSpPr/>
          <p:nvPr/>
        </p:nvGrpSpPr>
        <p:grpSpPr>
          <a:xfrm>
            <a:off x="670370" y="2744871"/>
            <a:ext cx="251660" cy="350166"/>
            <a:chOff x="910723" y="1508212"/>
            <a:chExt cx="251660" cy="350166"/>
          </a:xfrm>
        </p:grpSpPr>
        <p:sp>
          <p:nvSpPr>
            <p:cNvPr id="62" name="Google Shape;11653;p80">
              <a:extLst>
                <a:ext uri="{FF2B5EF4-FFF2-40B4-BE49-F238E27FC236}">
                  <a16:creationId xmlns:a16="http://schemas.microsoft.com/office/drawing/2014/main" id="{3B09B5B6-5722-4AB5-5F9F-F2C00DFC0FC1}"/>
                </a:ext>
              </a:extLst>
            </p:cNvPr>
            <p:cNvSpPr/>
            <p:nvPr/>
          </p:nvSpPr>
          <p:spPr>
            <a:xfrm>
              <a:off x="910723" y="1508212"/>
              <a:ext cx="251660" cy="350166"/>
            </a:xfrm>
            <a:custGeom>
              <a:avLst/>
              <a:gdLst/>
              <a:ahLst/>
              <a:cxnLst/>
              <a:rect l="l" t="t" r="r" b="b"/>
              <a:pathLst>
                <a:path w="7907" h="11002" extrusionOk="0">
                  <a:moveTo>
                    <a:pt x="3942" y="334"/>
                  </a:moveTo>
                  <a:cubicBezTo>
                    <a:pt x="4132" y="334"/>
                    <a:pt x="4299" y="441"/>
                    <a:pt x="4394" y="608"/>
                  </a:cubicBezTo>
                  <a:cubicBezTo>
                    <a:pt x="4418" y="644"/>
                    <a:pt x="4466" y="679"/>
                    <a:pt x="4525" y="679"/>
                  </a:cubicBezTo>
                  <a:lnTo>
                    <a:pt x="5132" y="679"/>
                  </a:lnTo>
                  <a:cubicBezTo>
                    <a:pt x="5240" y="679"/>
                    <a:pt x="5311" y="763"/>
                    <a:pt x="5311" y="858"/>
                  </a:cubicBezTo>
                  <a:lnTo>
                    <a:pt x="5311" y="1382"/>
                  </a:lnTo>
                  <a:lnTo>
                    <a:pt x="2573" y="1382"/>
                  </a:lnTo>
                  <a:lnTo>
                    <a:pt x="2573" y="858"/>
                  </a:lnTo>
                  <a:cubicBezTo>
                    <a:pt x="2573" y="751"/>
                    <a:pt x="2668" y="679"/>
                    <a:pt x="2751" y="679"/>
                  </a:cubicBezTo>
                  <a:lnTo>
                    <a:pt x="3358" y="679"/>
                  </a:lnTo>
                  <a:cubicBezTo>
                    <a:pt x="3418" y="679"/>
                    <a:pt x="3466" y="644"/>
                    <a:pt x="3501" y="608"/>
                  </a:cubicBezTo>
                  <a:cubicBezTo>
                    <a:pt x="3585" y="441"/>
                    <a:pt x="3763" y="334"/>
                    <a:pt x="3942" y="334"/>
                  </a:cubicBezTo>
                  <a:close/>
                  <a:moveTo>
                    <a:pt x="7240" y="1013"/>
                  </a:moveTo>
                  <a:cubicBezTo>
                    <a:pt x="7442" y="1013"/>
                    <a:pt x="7609" y="1179"/>
                    <a:pt x="7609" y="1370"/>
                  </a:cubicBezTo>
                  <a:lnTo>
                    <a:pt x="7609" y="10323"/>
                  </a:lnTo>
                  <a:lnTo>
                    <a:pt x="7585" y="10323"/>
                  </a:lnTo>
                  <a:cubicBezTo>
                    <a:pt x="7585" y="10514"/>
                    <a:pt x="7430" y="10681"/>
                    <a:pt x="7228" y="10681"/>
                  </a:cubicBezTo>
                  <a:lnTo>
                    <a:pt x="691" y="10681"/>
                  </a:lnTo>
                  <a:cubicBezTo>
                    <a:pt x="501" y="10681"/>
                    <a:pt x="334" y="10514"/>
                    <a:pt x="334" y="10323"/>
                  </a:cubicBezTo>
                  <a:lnTo>
                    <a:pt x="334" y="1370"/>
                  </a:lnTo>
                  <a:cubicBezTo>
                    <a:pt x="334" y="1179"/>
                    <a:pt x="501" y="1013"/>
                    <a:pt x="691" y="1013"/>
                  </a:cubicBezTo>
                  <a:lnTo>
                    <a:pt x="2263" y="1013"/>
                  </a:lnTo>
                  <a:lnTo>
                    <a:pt x="2263" y="1537"/>
                  </a:lnTo>
                  <a:cubicBezTo>
                    <a:pt x="2263" y="1632"/>
                    <a:pt x="2335" y="1703"/>
                    <a:pt x="2418" y="1703"/>
                  </a:cubicBezTo>
                  <a:lnTo>
                    <a:pt x="5525" y="1703"/>
                  </a:lnTo>
                  <a:cubicBezTo>
                    <a:pt x="5609" y="1703"/>
                    <a:pt x="5680" y="1632"/>
                    <a:pt x="5680" y="1537"/>
                  </a:cubicBezTo>
                  <a:lnTo>
                    <a:pt x="5680" y="1013"/>
                  </a:lnTo>
                  <a:close/>
                  <a:moveTo>
                    <a:pt x="3954" y="1"/>
                  </a:moveTo>
                  <a:cubicBezTo>
                    <a:pt x="3692" y="1"/>
                    <a:pt x="3442" y="144"/>
                    <a:pt x="3275" y="346"/>
                  </a:cubicBezTo>
                  <a:lnTo>
                    <a:pt x="2751" y="346"/>
                  </a:lnTo>
                  <a:cubicBezTo>
                    <a:pt x="2525" y="346"/>
                    <a:pt x="2335" y="501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9"/>
                    <a:pt x="1" y="1382"/>
                  </a:cubicBezTo>
                  <a:lnTo>
                    <a:pt x="1" y="10323"/>
                  </a:lnTo>
                  <a:cubicBezTo>
                    <a:pt x="1" y="10692"/>
                    <a:pt x="299" y="11002"/>
                    <a:pt x="680" y="11002"/>
                  </a:cubicBezTo>
                  <a:lnTo>
                    <a:pt x="7216" y="11002"/>
                  </a:lnTo>
                  <a:cubicBezTo>
                    <a:pt x="7585" y="11002"/>
                    <a:pt x="7907" y="10704"/>
                    <a:pt x="7907" y="10323"/>
                  </a:cubicBezTo>
                  <a:lnTo>
                    <a:pt x="7907" y="1382"/>
                  </a:lnTo>
                  <a:cubicBezTo>
                    <a:pt x="7907" y="989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501"/>
                    <a:pt x="5383" y="346"/>
                    <a:pt x="5168" y="346"/>
                  </a:cubicBezTo>
                  <a:lnTo>
                    <a:pt x="4644" y="346"/>
                  </a:lnTo>
                  <a:cubicBezTo>
                    <a:pt x="4478" y="144"/>
                    <a:pt x="4228" y="1"/>
                    <a:pt x="39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654;p80">
              <a:extLst>
                <a:ext uri="{FF2B5EF4-FFF2-40B4-BE49-F238E27FC236}">
                  <a16:creationId xmlns:a16="http://schemas.microsoft.com/office/drawing/2014/main" id="{21D65721-9165-7704-09D6-5498AB3F45C8}"/>
                </a:ext>
              </a:extLst>
            </p:cNvPr>
            <p:cNvSpPr/>
            <p:nvPr/>
          </p:nvSpPr>
          <p:spPr>
            <a:xfrm>
              <a:off x="1031604" y="1530205"/>
              <a:ext cx="10280" cy="10248"/>
            </a:xfrm>
            <a:custGeom>
              <a:avLst/>
              <a:gdLst/>
              <a:ahLst/>
              <a:cxnLst/>
              <a:rect l="l" t="t" r="r" b="b"/>
              <a:pathLst>
                <a:path w="323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cubicBezTo>
                    <a:pt x="251" y="322"/>
                    <a:pt x="322" y="250"/>
                    <a:pt x="322" y="167"/>
                  </a:cubicBez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1655;p80">
              <a:extLst>
                <a:ext uri="{FF2B5EF4-FFF2-40B4-BE49-F238E27FC236}">
                  <a16:creationId xmlns:a16="http://schemas.microsoft.com/office/drawing/2014/main" id="{D85DE209-F50D-2F5D-2D25-1567A2C34CF8}"/>
                </a:ext>
              </a:extLst>
            </p:cNvPr>
            <p:cNvSpPr/>
            <p:nvPr/>
          </p:nvSpPr>
          <p:spPr>
            <a:xfrm>
              <a:off x="932334" y="1551784"/>
              <a:ext cx="208088" cy="273653"/>
            </a:xfrm>
            <a:custGeom>
              <a:avLst/>
              <a:gdLst/>
              <a:ahLst/>
              <a:cxnLst/>
              <a:rect l="l" t="t" r="r" b="b"/>
              <a:pathLst>
                <a:path w="6538" h="8598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8430"/>
                  </a:lnTo>
                  <a:cubicBezTo>
                    <a:pt x="1" y="8526"/>
                    <a:pt x="72" y="8597"/>
                    <a:pt x="167" y="8597"/>
                  </a:cubicBezTo>
                  <a:lnTo>
                    <a:pt x="6358" y="8597"/>
                  </a:lnTo>
                  <a:cubicBezTo>
                    <a:pt x="6442" y="8597"/>
                    <a:pt x="6525" y="8526"/>
                    <a:pt x="6525" y="8430"/>
                  </a:cubicBezTo>
                  <a:lnTo>
                    <a:pt x="6525" y="168"/>
                  </a:lnTo>
                  <a:cubicBezTo>
                    <a:pt x="6537" y="84"/>
                    <a:pt x="6466" y="13"/>
                    <a:pt x="6370" y="13"/>
                  </a:cubicBezTo>
                  <a:lnTo>
                    <a:pt x="5513" y="13"/>
                  </a:lnTo>
                  <a:cubicBezTo>
                    <a:pt x="5418" y="13"/>
                    <a:pt x="5346" y="84"/>
                    <a:pt x="5346" y="168"/>
                  </a:cubicBezTo>
                  <a:cubicBezTo>
                    <a:pt x="5346" y="263"/>
                    <a:pt x="5418" y="334"/>
                    <a:pt x="5513" y="334"/>
                  </a:cubicBezTo>
                  <a:lnTo>
                    <a:pt x="6204" y="334"/>
                  </a:lnTo>
                  <a:lnTo>
                    <a:pt x="6204" y="8264"/>
                  </a:lnTo>
                  <a:lnTo>
                    <a:pt x="334" y="8264"/>
                  </a:lnTo>
                  <a:lnTo>
                    <a:pt x="334" y="334"/>
                  </a:lnTo>
                  <a:lnTo>
                    <a:pt x="1024" y="334"/>
                  </a:lnTo>
                  <a:cubicBezTo>
                    <a:pt x="1120" y="334"/>
                    <a:pt x="1191" y="263"/>
                    <a:pt x="1191" y="168"/>
                  </a:cubicBezTo>
                  <a:cubicBezTo>
                    <a:pt x="1191" y="84"/>
                    <a:pt x="1120" y="1"/>
                    <a:pt x="10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1656;p80">
              <a:extLst>
                <a:ext uri="{FF2B5EF4-FFF2-40B4-BE49-F238E27FC236}">
                  <a16:creationId xmlns:a16="http://schemas.microsoft.com/office/drawing/2014/main" id="{45B81387-967F-9B94-E779-A003156EAB1D}"/>
                </a:ext>
              </a:extLst>
            </p:cNvPr>
            <p:cNvSpPr/>
            <p:nvPr/>
          </p:nvSpPr>
          <p:spPr>
            <a:xfrm>
              <a:off x="965689" y="1661302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703" y="620"/>
                    <a:pt x="608" y="703"/>
                    <a:pt x="500" y="703"/>
                  </a:cubicBezTo>
                  <a:cubicBezTo>
                    <a:pt x="405" y="703"/>
                    <a:pt x="322" y="620"/>
                    <a:pt x="322" y="525"/>
                  </a:cubicBezTo>
                  <a:cubicBezTo>
                    <a:pt x="322" y="417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7"/>
                    <a:pt x="227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1657;p80">
              <a:extLst>
                <a:ext uri="{FF2B5EF4-FFF2-40B4-BE49-F238E27FC236}">
                  <a16:creationId xmlns:a16="http://schemas.microsoft.com/office/drawing/2014/main" id="{F2E85621-057F-8CFF-0270-B83323C2B5D5}"/>
                </a:ext>
              </a:extLst>
            </p:cNvPr>
            <p:cNvSpPr/>
            <p:nvPr/>
          </p:nvSpPr>
          <p:spPr>
            <a:xfrm>
              <a:off x="965689" y="1710571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4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405" y="703"/>
                    <a:pt x="322" y="608"/>
                    <a:pt x="322" y="524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6"/>
                    <a:pt x="227" y="1013"/>
                    <a:pt x="500" y="1013"/>
                  </a:cubicBezTo>
                  <a:cubicBezTo>
                    <a:pt x="786" y="1013"/>
                    <a:pt x="1012" y="786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1658;p80">
              <a:extLst>
                <a:ext uri="{FF2B5EF4-FFF2-40B4-BE49-F238E27FC236}">
                  <a16:creationId xmlns:a16="http://schemas.microsoft.com/office/drawing/2014/main" id="{AFF5809A-52FC-4D95-5F56-6A9C7D5D457E}"/>
                </a:ext>
              </a:extLst>
            </p:cNvPr>
            <p:cNvSpPr/>
            <p:nvPr/>
          </p:nvSpPr>
          <p:spPr>
            <a:xfrm>
              <a:off x="965689" y="1760604"/>
              <a:ext cx="32241" cy="31859"/>
            </a:xfrm>
            <a:custGeom>
              <a:avLst/>
              <a:gdLst/>
              <a:ahLst/>
              <a:cxnLst/>
              <a:rect l="l" t="t" r="r" b="b"/>
              <a:pathLst>
                <a:path w="1013" h="1001" extrusionOk="0">
                  <a:moveTo>
                    <a:pt x="500" y="322"/>
                  </a:moveTo>
                  <a:cubicBezTo>
                    <a:pt x="608" y="322"/>
                    <a:pt x="679" y="417"/>
                    <a:pt x="679" y="500"/>
                  </a:cubicBezTo>
                  <a:cubicBezTo>
                    <a:pt x="703" y="596"/>
                    <a:pt x="608" y="679"/>
                    <a:pt x="500" y="679"/>
                  </a:cubicBezTo>
                  <a:cubicBezTo>
                    <a:pt x="405" y="679"/>
                    <a:pt x="322" y="584"/>
                    <a:pt x="322" y="500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0"/>
                  </a:moveTo>
                  <a:cubicBezTo>
                    <a:pt x="227" y="0"/>
                    <a:pt x="0" y="215"/>
                    <a:pt x="0" y="500"/>
                  </a:cubicBezTo>
                  <a:cubicBezTo>
                    <a:pt x="0" y="786"/>
                    <a:pt x="227" y="1000"/>
                    <a:pt x="500" y="1000"/>
                  </a:cubicBezTo>
                  <a:cubicBezTo>
                    <a:pt x="786" y="1000"/>
                    <a:pt x="1012" y="786"/>
                    <a:pt x="1012" y="500"/>
                  </a:cubicBezTo>
                  <a:cubicBezTo>
                    <a:pt x="1012" y="215"/>
                    <a:pt x="786" y="0"/>
                    <a:pt x="50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1659;p80">
              <a:extLst>
                <a:ext uri="{FF2B5EF4-FFF2-40B4-BE49-F238E27FC236}">
                  <a16:creationId xmlns:a16="http://schemas.microsoft.com/office/drawing/2014/main" id="{0CAF0175-1546-D2BA-5887-9FD3DA12C3BC}"/>
                </a:ext>
              </a:extLst>
            </p:cNvPr>
            <p:cNvSpPr/>
            <p:nvPr/>
          </p:nvSpPr>
          <p:spPr>
            <a:xfrm>
              <a:off x="1009643" y="1661302"/>
              <a:ext cx="59899" cy="10662"/>
            </a:xfrm>
            <a:custGeom>
              <a:avLst/>
              <a:gdLst/>
              <a:ahLst/>
              <a:cxnLst/>
              <a:rect l="l" t="t" r="r" b="b"/>
              <a:pathLst>
                <a:path w="1882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72"/>
                    <a:pt x="1798" y="1"/>
                    <a:pt x="17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1660;p80">
              <a:extLst>
                <a:ext uri="{FF2B5EF4-FFF2-40B4-BE49-F238E27FC236}">
                  <a16:creationId xmlns:a16="http://schemas.microsoft.com/office/drawing/2014/main" id="{AFBF047E-7B23-F661-1887-8F5DD6341803}"/>
                </a:ext>
              </a:extLst>
            </p:cNvPr>
            <p:cNvSpPr/>
            <p:nvPr/>
          </p:nvSpPr>
          <p:spPr>
            <a:xfrm>
              <a:off x="1009643" y="1683677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0"/>
                    <a:pt x="3084" y="167"/>
                  </a:cubicBezTo>
                  <a:cubicBezTo>
                    <a:pt x="3084" y="72"/>
                    <a:pt x="3013" y="0"/>
                    <a:pt x="29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1661;p80">
              <a:extLst>
                <a:ext uri="{FF2B5EF4-FFF2-40B4-BE49-F238E27FC236}">
                  <a16:creationId xmlns:a16="http://schemas.microsoft.com/office/drawing/2014/main" id="{C1062376-FA7A-EA90-DDDF-06DE9DC025B7}"/>
                </a:ext>
              </a:extLst>
            </p:cNvPr>
            <p:cNvSpPr/>
            <p:nvPr/>
          </p:nvSpPr>
          <p:spPr>
            <a:xfrm>
              <a:off x="1009643" y="1710571"/>
              <a:ext cx="59899" cy="10630"/>
            </a:xfrm>
            <a:custGeom>
              <a:avLst/>
              <a:gdLst/>
              <a:ahLst/>
              <a:cxnLst/>
              <a:rect l="l" t="t" r="r" b="b"/>
              <a:pathLst>
                <a:path w="1882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84"/>
                    <a:pt x="1798" y="1"/>
                    <a:pt x="17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1662;p80">
              <a:extLst>
                <a:ext uri="{FF2B5EF4-FFF2-40B4-BE49-F238E27FC236}">
                  <a16:creationId xmlns:a16="http://schemas.microsoft.com/office/drawing/2014/main" id="{7AFA9D6D-1181-B6AF-01BD-762A2CEA1250}"/>
                </a:ext>
              </a:extLst>
            </p:cNvPr>
            <p:cNvSpPr/>
            <p:nvPr/>
          </p:nvSpPr>
          <p:spPr>
            <a:xfrm>
              <a:off x="1009643" y="1732946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1663;p80">
              <a:extLst>
                <a:ext uri="{FF2B5EF4-FFF2-40B4-BE49-F238E27FC236}">
                  <a16:creationId xmlns:a16="http://schemas.microsoft.com/office/drawing/2014/main" id="{71A01028-7533-FDC5-CEC2-4C33BE1F2510}"/>
                </a:ext>
              </a:extLst>
            </p:cNvPr>
            <p:cNvSpPr/>
            <p:nvPr/>
          </p:nvSpPr>
          <p:spPr>
            <a:xfrm>
              <a:off x="1009643" y="1760604"/>
              <a:ext cx="59899" cy="10248"/>
            </a:xfrm>
            <a:custGeom>
              <a:avLst/>
              <a:gdLst/>
              <a:ahLst/>
              <a:cxnLst/>
              <a:rect l="l" t="t" r="r" b="b"/>
              <a:pathLst>
                <a:path w="1882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1715" y="322"/>
                  </a:lnTo>
                  <a:cubicBezTo>
                    <a:pt x="1798" y="322"/>
                    <a:pt x="1882" y="250"/>
                    <a:pt x="1882" y="155"/>
                  </a:cubicBezTo>
                  <a:cubicBezTo>
                    <a:pt x="1882" y="72"/>
                    <a:pt x="1798" y="0"/>
                    <a:pt x="171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1664;p80">
              <a:extLst>
                <a:ext uri="{FF2B5EF4-FFF2-40B4-BE49-F238E27FC236}">
                  <a16:creationId xmlns:a16="http://schemas.microsoft.com/office/drawing/2014/main" id="{84AC2516-A288-E7A4-3F2B-E0D1785331C4}"/>
                </a:ext>
              </a:extLst>
            </p:cNvPr>
            <p:cNvSpPr/>
            <p:nvPr/>
          </p:nvSpPr>
          <p:spPr>
            <a:xfrm>
              <a:off x="1009643" y="1782183"/>
              <a:ext cx="98188" cy="10662"/>
            </a:xfrm>
            <a:custGeom>
              <a:avLst/>
              <a:gdLst/>
              <a:ahLst/>
              <a:cxnLst/>
              <a:rect l="l" t="t" r="r" b="b"/>
              <a:pathLst>
                <a:path w="3085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1"/>
                    <a:pt x="3084" y="168"/>
                  </a:cubicBezTo>
                  <a:cubicBezTo>
                    <a:pt x="3084" y="72"/>
                    <a:pt x="3013" y="1"/>
                    <a:pt x="29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1665;p80">
              <a:extLst>
                <a:ext uri="{FF2B5EF4-FFF2-40B4-BE49-F238E27FC236}">
                  <a16:creationId xmlns:a16="http://schemas.microsoft.com/office/drawing/2014/main" id="{E091D2C0-F954-065B-347D-54EED56E22E7}"/>
                </a:ext>
              </a:extLst>
            </p:cNvPr>
            <p:cNvSpPr/>
            <p:nvPr/>
          </p:nvSpPr>
          <p:spPr>
            <a:xfrm>
              <a:off x="1009643" y="1579473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1666;p80">
              <a:extLst>
                <a:ext uri="{FF2B5EF4-FFF2-40B4-BE49-F238E27FC236}">
                  <a16:creationId xmlns:a16="http://schemas.microsoft.com/office/drawing/2014/main" id="{C7202187-3C50-0F89-67AD-B7F8128EDFB5}"/>
                </a:ext>
              </a:extLst>
            </p:cNvPr>
            <p:cNvSpPr/>
            <p:nvPr/>
          </p:nvSpPr>
          <p:spPr>
            <a:xfrm>
              <a:off x="965689" y="1628711"/>
              <a:ext cx="142142" cy="10662"/>
            </a:xfrm>
            <a:custGeom>
              <a:avLst/>
              <a:gdLst/>
              <a:ahLst/>
              <a:cxnLst/>
              <a:rect l="l" t="t" r="r" b="b"/>
              <a:pathLst>
                <a:path w="4466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4298" y="334"/>
                  </a:lnTo>
                  <a:cubicBezTo>
                    <a:pt x="4394" y="334"/>
                    <a:pt x="4465" y="251"/>
                    <a:pt x="4465" y="168"/>
                  </a:cubicBezTo>
                  <a:cubicBezTo>
                    <a:pt x="4465" y="72"/>
                    <a:pt x="4394" y="1"/>
                    <a:pt x="429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1667;p80">
              <a:extLst>
                <a:ext uri="{FF2B5EF4-FFF2-40B4-BE49-F238E27FC236}">
                  <a16:creationId xmlns:a16="http://schemas.microsoft.com/office/drawing/2014/main" id="{5E0B2819-52D9-15A6-9E41-B62B304AFD67}"/>
                </a:ext>
              </a:extLst>
            </p:cNvPr>
            <p:cNvSpPr/>
            <p:nvPr/>
          </p:nvSpPr>
          <p:spPr>
            <a:xfrm>
              <a:off x="1009643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6" y="251"/>
                    <a:pt x="846" y="155"/>
                  </a:cubicBezTo>
                  <a:cubicBezTo>
                    <a:pt x="846" y="72"/>
                    <a:pt x="762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1668;p80">
              <a:extLst>
                <a:ext uri="{FF2B5EF4-FFF2-40B4-BE49-F238E27FC236}">
                  <a16:creationId xmlns:a16="http://schemas.microsoft.com/office/drawing/2014/main" id="{1930CD18-C152-D658-62F9-13CBE87D9045}"/>
                </a:ext>
              </a:extLst>
            </p:cNvPr>
            <p:cNvSpPr/>
            <p:nvPr/>
          </p:nvSpPr>
          <p:spPr>
            <a:xfrm>
              <a:off x="1047550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5" y="251"/>
                    <a:pt x="845" y="155"/>
                  </a:cubicBezTo>
                  <a:cubicBezTo>
                    <a:pt x="845" y="72"/>
                    <a:pt x="774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1669;p80">
              <a:extLst>
                <a:ext uri="{FF2B5EF4-FFF2-40B4-BE49-F238E27FC236}">
                  <a16:creationId xmlns:a16="http://schemas.microsoft.com/office/drawing/2014/main" id="{E80FE166-499C-0E61-9CC0-A529DFE15FBE}"/>
                </a:ext>
              </a:extLst>
            </p:cNvPr>
            <p:cNvSpPr/>
            <p:nvPr/>
          </p:nvSpPr>
          <p:spPr>
            <a:xfrm>
              <a:off x="966071" y="1579473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691" y="310"/>
                  </a:moveTo>
                  <a:lnTo>
                    <a:pt x="691" y="691"/>
                  </a:lnTo>
                  <a:lnTo>
                    <a:pt x="310" y="691"/>
                  </a:lnTo>
                  <a:lnTo>
                    <a:pt x="310" y="310"/>
                  </a:lnTo>
                  <a:close/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845"/>
                  </a:lnTo>
                  <a:cubicBezTo>
                    <a:pt x="0" y="941"/>
                    <a:pt x="72" y="1012"/>
                    <a:pt x="167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5"/>
                  </a:cubicBezTo>
                  <a:lnTo>
                    <a:pt x="1012" y="167"/>
                  </a:lnTo>
                  <a:cubicBezTo>
                    <a:pt x="1000" y="71"/>
                    <a:pt x="941" y="0"/>
                    <a:pt x="8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3" name="Google Shape;11652;p80">
            <a:extLst>
              <a:ext uri="{FF2B5EF4-FFF2-40B4-BE49-F238E27FC236}">
                <a16:creationId xmlns:a16="http://schemas.microsoft.com/office/drawing/2014/main" id="{258420D0-EC19-2D99-8366-46B7F0547175}"/>
              </a:ext>
            </a:extLst>
          </p:cNvPr>
          <p:cNvGrpSpPr/>
          <p:nvPr/>
        </p:nvGrpSpPr>
        <p:grpSpPr>
          <a:xfrm>
            <a:off x="670370" y="3349181"/>
            <a:ext cx="251660" cy="350166"/>
            <a:chOff x="910723" y="1508212"/>
            <a:chExt cx="251660" cy="350166"/>
          </a:xfrm>
        </p:grpSpPr>
        <p:sp>
          <p:nvSpPr>
            <p:cNvPr id="1424" name="Google Shape;11653;p80">
              <a:extLst>
                <a:ext uri="{FF2B5EF4-FFF2-40B4-BE49-F238E27FC236}">
                  <a16:creationId xmlns:a16="http://schemas.microsoft.com/office/drawing/2014/main" id="{9088E64F-F8CB-925C-AB4A-1B0ABA64800F}"/>
                </a:ext>
              </a:extLst>
            </p:cNvPr>
            <p:cNvSpPr/>
            <p:nvPr/>
          </p:nvSpPr>
          <p:spPr>
            <a:xfrm>
              <a:off x="910723" y="1508212"/>
              <a:ext cx="251660" cy="350166"/>
            </a:xfrm>
            <a:custGeom>
              <a:avLst/>
              <a:gdLst/>
              <a:ahLst/>
              <a:cxnLst/>
              <a:rect l="l" t="t" r="r" b="b"/>
              <a:pathLst>
                <a:path w="7907" h="11002" extrusionOk="0">
                  <a:moveTo>
                    <a:pt x="3942" y="334"/>
                  </a:moveTo>
                  <a:cubicBezTo>
                    <a:pt x="4132" y="334"/>
                    <a:pt x="4299" y="441"/>
                    <a:pt x="4394" y="608"/>
                  </a:cubicBezTo>
                  <a:cubicBezTo>
                    <a:pt x="4418" y="644"/>
                    <a:pt x="4466" y="679"/>
                    <a:pt x="4525" y="679"/>
                  </a:cubicBezTo>
                  <a:lnTo>
                    <a:pt x="5132" y="679"/>
                  </a:lnTo>
                  <a:cubicBezTo>
                    <a:pt x="5240" y="679"/>
                    <a:pt x="5311" y="763"/>
                    <a:pt x="5311" y="858"/>
                  </a:cubicBezTo>
                  <a:lnTo>
                    <a:pt x="5311" y="1382"/>
                  </a:lnTo>
                  <a:lnTo>
                    <a:pt x="2573" y="1382"/>
                  </a:lnTo>
                  <a:lnTo>
                    <a:pt x="2573" y="858"/>
                  </a:lnTo>
                  <a:cubicBezTo>
                    <a:pt x="2573" y="751"/>
                    <a:pt x="2668" y="679"/>
                    <a:pt x="2751" y="679"/>
                  </a:cubicBezTo>
                  <a:lnTo>
                    <a:pt x="3358" y="679"/>
                  </a:lnTo>
                  <a:cubicBezTo>
                    <a:pt x="3418" y="679"/>
                    <a:pt x="3466" y="644"/>
                    <a:pt x="3501" y="608"/>
                  </a:cubicBezTo>
                  <a:cubicBezTo>
                    <a:pt x="3585" y="441"/>
                    <a:pt x="3763" y="334"/>
                    <a:pt x="3942" y="334"/>
                  </a:cubicBezTo>
                  <a:close/>
                  <a:moveTo>
                    <a:pt x="7240" y="1013"/>
                  </a:moveTo>
                  <a:cubicBezTo>
                    <a:pt x="7442" y="1013"/>
                    <a:pt x="7609" y="1179"/>
                    <a:pt x="7609" y="1370"/>
                  </a:cubicBezTo>
                  <a:lnTo>
                    <a:pt x="7609" y="10323"/>
                  </a:lnTo>
                  <a:lnTo>
                    <a:pt x="7585" y="10323"/>
                  </a:lnTo>
                  <a:cubicBezTo>
                    <a:pt x="7585" y="10514"/>
                    <a:pt x="7430" y="10681"/>
                    <a:pt x="7228" y="10681"/>
                  </a:cubicBezTo>
                  <a:lnTo>
                    <a:pt x="691" y="10681"/>
                  </a:lnTo>
                  <a:cubicBezTo>
                    <a:pt x="501" y="10681"/>
                    <a:pt x="334" y="10514"/>
                    <a:pt x="334" y="10323"/>
                  </a:cubicBezTo>
                  <a:lnTo>
                    <a:pt x="334" y="1370"/>
                  </a:lnTo>
                  <a:cubicBezTo>
                    <a:pt x="334" y="1179"/>
                    <a:pt x="501" y="1013"/>
                    <a:pt x="691" y="1013"/>
                  </a:cubicBezTo>
                  <a:lnTo>
                    <a:pt x="2263" y="1013"/>
                  </a:lnTo>
                  <a:lnTo>
                    <a:pt x="2263" y="1537"/>
                  </a:lnTo>
                  <a:cubicBezTo>
                    <a:pt x="2263" y="1632"/>
                    <a:pt x="2335" y="1703"/>
                    <a:pt x="2418" y="1703"/>
                  </a:cubicBezTo>
                  <a:lnTo>
                    <a:pt x="5525" y="1703"/>
                  </a:lnTo>
                  <a:cubicBezTo>
                    <a:pt x="5609" y="1703"/>
                    <a:pt x="5680" y="1632"/>
                    <a:pt x="5680" y="1537"/>
                  </a:cubicBezTo>
                  <a:lnTo>
                    <a:pt x="5680" y="1013"/>
                  </a:lnTo>
                  <a:close/>
                  <a:moveTo>
                    <a:pt x="3954" y="1"/>
                  </a:moveTo>
                  <a:cubicBezTo>
                    <a:pt x="3692" y="1"/>
                    <a:pt x="3442" y="144"/>
                    <a:pt x="3275" y="346"/>
                  </a:cubicBezTo>
                  <a:lnTo>
                    <a:pt x="2751" y="346"/>
                  </a:lnTo>
                  <a:cubicBezTo>
                    <a:pt x="2525" y="346"/>
                    <a:pt x="2335" y="501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9"/>
                    <a:pt x="1" y="1382"/>
                  </a:cubicBezTo>
                  <a:lnTo>
                    <a:pt x="1" y="10323"/>
                  </a:lnTo>
                  <a:cubicBezTo>
                    <a:pt x="1" y="10692"/>
                    <a:pt x="299" y="11002"/>
                    <a:pt x="680" y="11002"/>
                  </a:cubicBezTo>
                  <a:lnTo>
                    <a:pt x="7216" y="11002"/>
                  </a:lnTo>
                  <a:cubicBezTo>
                    <a:pt x="7585" y="11002"/>
                    <a:pt x="7907" y="10704"/>
                    <a:pt x="7907" y="10323"/>
                  </a:cubicBezTo>
                  <a:lnTo>
                    <a:pt x="7907" y="1382"/>
                  </a:lnTo>
                  <a:cubicBezTo>
                    <a:pt x="7907" y="989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501"/>
                    <a:pt x="5383" y="346"/>
                    <a:pt x="5168" y="346"/>
                  </a:cubicBezTo>
                  <a:lnTo>
                    <a:pt x="4644" y="346"/>
                  </a:lnTo>
                  <a:cubicBezTo>
                    <a:pt x="4478" y="144"/>
                    <a:pt x="4228" y="1"/>
                    <a:pt x="39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1654;p80">
              <a:extLst>
                <a:ext uri="{FF2B5EF4-FFF2-40B4-BE49-F238E27FC236}">
                  <a16:creationId xmlns:a16="http://schemas.microsoft.com/office/drawing/2014/main" id="{614C7C13-A322-E4E9-3ACA-001DA3A3423A}"/>
                </a:ext>
              </a:extLst>
            </p:cNvPr>
            <p:cNvSpPr/>
            <p:nvPr/>
          </p:nvSpPr>
          <p:spPr>
            <a:xfrm>
              <a:off x="1031604" y="1530205"/>
              <a:ext cx="10280" cy="10248"/>
            </a:xfrm>
            <a:custGeom>
              <a:avLst/>
              <a:gdLst/>
              <a:ahLst/>
              <a:cxnLst/>
              <a:rect l="l" t="t" r="r" b="b"/>
              <a:pathLst>
                <a:path w="323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cubicBezTo>
                    <a:pt x="251" y="322"/>
                    <a:pt x="322" y="250"/>
                    <a:pt x="322" y="167"/>
                  </a:cubicBez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1655;p80">
              <a:extLst>
                <a:ext uri="{FF2B5EF4-FFF2-40B4-BE49-F238E27FC236}">
                  <a16:creationId xmlns:a16="http://schemas.microsoft.com/office/drawing/2014/main" id="{3151A75A-3C84-B04F-E6C4-449875665719}"/>
                </a:ext>
              </a:extLst>
            </p:cNvPr>
            <p:cNvSpPr/>
            <p:nvPr/>
          </p:nvSpPr>
          <p:spPr>
            <a:xfrm>
              <a:off x="932334" y="1551784"/>
              <a:ext cx="208088" cy="273653"/>
            </a:xfrm>
            <a:custGeom>
              <a:avLst/>
              <a:gdLst/>
              <a:ahLst/>
              <a:cxnLst/>
              <a:rect l="l" t="t" r="r" b="b"/>
              <a:pathLst>
                <a:path w="6538" h="8598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8430"/>
                  </a:lnTo>
                  <a:cubicBezTo>
                    <a:pt x="1" y="8526"/>
                    <a:pt x="72" y="8597"/>
                    <a:pt x="167" y="8597"/>
                  </a:cubicBezTo>
                  <a:lnTo>
                    <a:pt x="6358" y="8597"/>
                  </a:lnTo>
                  <a:cubicBezTo>
                    <a:pt x="6442" y="8597"/>
                    <a:pt x="6525" y="8526"/>
                    <a:pt x="6525" y="8430"/>
                  </a:cubicBezTo>
                  <a:lnTo>
                    <a:pt x="6525" y="168"/>
                  </a:lnTo>
                  <a:cubicBezTo>
                    <a:pt x="6537" y="84"/>
                    <a:pt x="6466" y="13"/>
                    <a:pt x="6370" y="13"/>
                  </a:cubicBezTo>
                  <a:lnTo>
                    <a:pt x="5513" y="13"/>
                  </a:lnTo>
                  <a:cubicBezTo>
                    <a:pt x="5418" y="13"/>
                    <a:pt x="5346" y="84"/>
                    <a:pt x="5346" y="168"/>
                  </a:cubicBezTo>
                  <a:cubicBezTo>
                    <a:pt x="5346" y="263"/>
                    <a:pt x="5418" y="334"/>
                    <a:pt x="5513" y="334"/>
                  </a:cubicBezTo>
                  <a:lnTo>
                    <a:pt x="6204" y="334"/>
                  </a:lnTo>
                  <a:lnTo>
                    <a:pt x="6204" y="8264"/>
                  </a:lnTo>
                  <a:lnTo>
                    <a:pt x="334" y="8264"/>
                  </a:lnTo>
                  <a:lnTo>
                    <a:pt x="334" y="334"/>
                  </a:lnTo>
                  <a:lnTo>
                    <a:pt x="1024" y="334"/>
                  </a:lnTo>
                  <a:cubicBezTo>
                    <a:pt x="1120" y="334"/>
                    <a:pt x="1191" y="263"/>
                    <a:pt x="1191" y="168"/>
                  </a:cubicBezTo>
                  <a:cubicBezTo>
                    <a:pt x="1191" y="84"/>
                    <a:pt x="1120" y="1"/>
                    <a:pt x="10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1656;p80">
              <a:extLst>
                <a:ext uri="{FF2B5EF4-FFF2-40B4-BE49-F238E27FC236}">
                  <a16:creationId xmlns:a16="http://schemas.microsoft.com/office/drawing/2014/main" id="{266707E7-3E76-B1FD-8726-FBAE928E153A}"/>
                </a:ext>
              </a:extLst>
            </p:cNvPr>
            <p:cNvSpPr/>
            <p:nvPr/>
          </p:nvSpPr>
          <p:spPr>
            <a:xfrm>
              <a:off x="965689" y="1661302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703" y="620"/>
                    <a:pt x="608" y="703"/>
                    <a:pt x="500" y="703"/>
                  </a:cubicBezTo>
                  <a:cubicBezTo>
                    <a:pt x="405" y="703"/>
                    <a:pt x="322" y="620"/>
                    <a:pt x="322" y="525"/>
                  </a:cubicBezTo>
                  <a:cubicBezTo>
                    <a:pt x="322" y="417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7"/>
                    <a:pt x="227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1657;p80">
              <a:extLst>
                <a:ext uri="{FF2B5EF4-FFF2-40B4-BE49-F238E27FC236}">
                  <a16:creationId xmlns:a16="http://schemas.microsoft.com/office/drawing/2014/main" id="{91DD697A-8E07-1BA2-2052-05931C4BEE52}"/>
                </a:ext>
              </a:extLst>
            </p:cNvPr>
            <p:cNvSpPr/>
            <p:nvPr/>
          </p:nvSpPr>
          <p:spPr>
            <a:xfrm>
              <a:off x="965689" y="1710571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4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405" y="703"/>
                    <a:pt x="322" y="608"/>
                    <a:pt x="322" y="524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6"/>
                    <a:pt x="227" y="1013"/>
                    <a:pt x="500" y="1013"/>
                  </a:cubicBezTo>
                  <a:cubicBezTo>
                    <a:pt x="786" y="1013"/>
                    <a:pt x="1012" y="786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1658;p80">
              <a:extLst>
                <a:ext uri="{FF2B5EF4-FFF2-40B4-BE49-F238E27FC236}">
                  <a16:creationId xmlns:a16="http://schemas.microsoft.com/office/drawing/2014/main" id="{1917882B-F0D8-7EFD-CB0C-BF6241CDA7D9}"/>
                </a:ext>
              </a:extLst>
            </p:cNvPr>
            <p:cNvSpPr/>
            <p:nvPr/>
          </p:nvSpPr>
          <p:spPr>
            <a:xfrm>
              <a:off x="965689" y="1760604"/>
              <a:ext cx="32241" cy="31859"/>
            </a:xfrm>
            <a:custGeom>
              <a:avLst/>
              <a:gdLst/>
              <a:ahLst/>
              <a:cxnLst/>
              <a:rect l="l" t="t" r="r" b="b"/>
              <a:pathLst>
                <a:path w="1013" h="1001" extrusionOk="0">
                  <a:moveTo>
                    <a:pt x="500" y="322"/>
                  </a:moveTo>
                  <a:cubicBezTo>
                    <a:pt x="608" y="322"/>
                    <a:pt x="679" y="417"/>
                    <a:pt x="679" y="500"/>
                  </a:cubicBezTo>
                  <a:cubicBezTo>
                    <a:pt x="703" y="596"/>
                    <a:pt x="608" y="679"/>
                    <a:pt x="500" y="679"/>
                  </a:cubicBezTo>
                  <a:cubicBezTo>
                    <a:pt x="405" y="679"/>
                    <a:pt x="322" y="584"/>
                    <a:pt x="322" y="500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0"/>
                  </a:moveTo>
                  <a:cubicBezTo>
                    <a:pt x="227" y="0"/>
                    <a:pt x="0" y="215"/>
                    <a:pt x="0" y="500"/>
                  </a:cubicBezTo>
                  <a:cubicBezTo>
                    <a:pt x="0" y="786"/>
                    <a:pt x="227" y="1000"/>
                    <a:pt x="500" y="1000"/>
                  </a:cubicBezTo>
                  <a:cubicBezTo>
                    <a:pt x="786" y="1000"/>
                    <a:pt x="1012" y="786"/>
                    <a:pt x="1012" y="500"/>
                  </a:cubicBezTo>
                  <a:cubicBezTo>
                    <a:pt x="1012" y="215"/>
                    <a:pt x="786" y="0"/>
                    <a:pt x="50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1659;p80">
              <a:extLst>
                <a:ext uri="{FF2B5EF4-FFF2-40B4-BE49-F238E27FC236}">
                  <a16:creationId xmlns:a16="http://schemas.microsoft.com/office/drawing/2014/main" id="{5496112D-3EE4-3EF9-16AF-65FCDEC8935B}"/>
                </a:ext>
              </a:extLst>
            </p:cNvPr>
            <p:cNvSpPr/>
            <p:nvPr/>
          </p:nvSpPr>
          <p:spPr>
            <a:xfrm>
              <a:off x="1009643" y="1661302"/>
              <a:ext cx="59899" cy="10662"/>
            </a:xfrm>
            <a:custGeom>
              <a:avLst/>
              <a:gdLst/>
              <a:ahLst/>
              <a:cxnLst/>
              <a:rect l="l" t="t" r="r" b="b"/>
              <a:pathLst>
                <a:path w="1882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72"/>
                    <a:pt x="1798" y="1"/>
                    <a:pt x="17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1660;p80">
              <a:extLst>
                <a:ext uri="{FF2B5EF4-FFF2-40B4-BE49-F238E27FC236}">
                  <a16:creationId xmlns:a16="http://schemas.microsoft.com/office/drawing/2014/main" id="{F8DB96DF-97F4-F239-A342-67326804BFC1}"/>
                </a:ext>
              </a:extLst>
            </p:cNvPr>
            <p:cNvSpPr/>
            <p:nvPr/>
          </p:nvSpPr>
          <p:spPr>
            <a:xfrm>
              <a:off x="1009643" y="1683677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0"/>
                    <a:pt x="3084" y="167"/>
                  </a:cubicBezTo>
                  <a:cubicBezTo>
                    <a:pt x="3084" y="72"/>
                    <a:pt x="3013" y="0"/>
                    <a:pt x="29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1661;p80">
              <a:extLst>
                <a:ext uri="{FF2B5EF4-FFF2-40B4-BE49-F238E27FC236}">
                  <a16:creationId xmlns:a16="http://schemas.microsoft.com/office/drawing/2014/main" id="{35C7A053-1693-166F-B50B-3435600C621A}"/>
                </a:ext>
              </a:extLst>
            </p:cNvPr>
            <p:cNvSpPr/>
            <p:nvPr/>
          </p:nvSpPr>
          <p:spPr>
            <a:xfrm>
              <a:off x="1009643" y="1710571"/>
              <a:ext cx="59899" cy="10630"/>
            </a:xfrm>
            <a:custGeom>
              <a:avLst/>
              <a:gdLst/>
              <a:ahLst/>
              <a:cxnLst/>
              <a:rect l="l" t="t" r="r" b="b"/>
              <a:pathLst>
                <a:path w="1882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84"/>
                    <a:pt x="1798" y="1"/>
                    <a:pt x="17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1662;p80">
              <a:extLst>
                <a:ext uri="{FF2B5EF4-FFF2-40B4-BE49-F238E27FC236}">
                  <a16:creationId xmlns:a16="http://schemas.microsoft.com/office/drawing/2014/main" id="{8811C3BB-E6F7-8170-502E-DA85E8472A5E}"/>
                </a:ext>
              </a:extLst>
            </p:cNvPr>
            <p:cNvSpPr/>
            <p:nvPr/>
          </p:nvSpPr>
          <p:spPr>
            <a:xfrm>
              <a:off x="1009643" y="1732946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1663;p80">
              <a:extLst>
                <a:ext uri="{FF2B5EF4-FFF2-40B4-BE49-F238E27FC236}">
                  <a16:creationId xmlns:a16="http://schemas.microsoft.com/office/drawing/2014/main" id="{B64D29D2-2207-1EDB-2691-1BB1F840E3BB}"/>
                </a:ext>
              </a:extLst>
            </p:cNvPr>
            <p:cNvSpPr/>
            <p:nvPr/>
          </p:nvSpPr>
          <p:spPr>
            <a:xfrm>
              <a:off x="1009643" y="1760604"/>
              <a:ext cx="59899" cy="10248"/>
            </a:xfrm>
            <a:custGeom>
              <a:avLst/>
              <a:gdLst/>
              <a:ahLst/>
              <a:cxnLst/>
              <a:rect l="l" t="t" r="r" b="b"/>
              <a:pathLst>
                <a:path w="1882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1715" y="322"/>
                  </a:lnTo>
                  <a:cubicBezTo>
                    <a:pt x="1798" y="322"/>
                    <a:pt x="1882" y="250"/>
                    <a:pt x="1882" y="155"/>
                  </a:cubicBezTo>
                  <a:cubicBezTo>
                    <a:pt x="1882" y="72"/>
                    <a:pt x="1798" y="0"/>
                    <a:pt x="171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1664;p80">
              <a:extLst>
                <a:ext uri="{FF2B5EF4-FFF2-40B4-BE49-F238E27FC236}">
                  <a16:creationId xmlns:a16="http://schemas.microsoft.com/office/drawing/2014/main" id="{3679095E-2610-A85B-A99F-D363FD9BF39A}"/>
                </a:ext>
              </a:extLst>
            </p:cNvPr>
            <p:cNvSpPr/>
            <p:nvPr/>
          </p:nvSpPr>
          <p:spPr>
            <a:xfrm>
              <a:off x="1009643" y="1782183"/>
              <a:ext cx="98188" cy="10662"/>
            </a:xfrm>
            <a:custGeom>
              <a:avLst/>
              <a:gdLst/>
              <a:ahLst/>
              <a:cxnLst/>
              <a:rect l="l" t="t" r="r" b="b"/>
              <a:pathLst>
                <a:path w="3085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1"/>
                    <a:pt x="3084" y="168"/>
                  </a:cubicBezTo>
                  <a:cubicBezTo>
                    <a:pt x="3084" y="72"/>
                    <a:pt x="3013" y="1"/>
                    <a:pt x="29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1665;p80">
              <a:extLst>
                <a:ext uri="{FF2B5EF4-FFF2-40B4-BE49-F238E27FC236}">
                  <a16:creationId xmlns:a16="http://schemas.microsoft.com/office/drawing/2014/main" id="{42E4BA1A-3D5D-DAA2-FA81-322903AC2AA2}"/>
                </a:ext>
              </a:extLst>
            </p:cNvPr>
            <p:cNvSpPr/>
            <p:nvPr/>
          </p:nvSpPr>
          <p:spPr>
            <a:xfrm>
              <a:off x="1009643" y="1579473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1666;p80">
              <a:extLst>
                <a:ext uri="{FF2B5EF4-FFF2-40B4-BE49-F238E27FC236}">
                  <a16:creationId xmlns:a16="http://schemas.microsoft.com/office/drawing/2014/main" id="{E843ABC5-4150-CE0E-8E32-8DDACB873989}"/>
                </a:ext>
              </a:extLst>
            </p:cNvPr>
            <p:cNvSpPr/>
            <p:nvPr/>
          </p:nvSpPr>
          <p:spPr>
            <a:xfrm>
              <a:off x="965689" y="1628711"/>
              <a:ext cx="142142" cy="10662"/>
            </a:xfrm>
            <a:custGeom>
              <a:avLst/>
              <a:gdLst/>
              <a:ahLst/>
              <a:cxnLst/>
              <a:rect l="l" t="t" r="r" b="b"/>
              <a:pathLst>
                <a:path w="4466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4298" y="334"/>
                  </a:lnTo>
                  <a:cubicBezTo>
                    <a:pt x="4394" y="334"/>
                    <a:pt x="4465" y="251"/>
                    <a:pt x="4465" y="168"/>
                  </a:cubicBezTo>
                  <a:cubicBezTo>
                    <a:pt x="4465" y="72"/>
                    <a:pt x="4394" y="1"/>
                    <a:pt x="429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1667;p80">
              <a:extLst>
                <a:ext uri="{FF2B5EF4-FFF2-40B4-BE49-F238E27FC236}">
                  <a16:creationId xmlns:a16="http://schemas.microsoft.com/office/drawing/2014/main" id="{1F4A4963-758C-5C68-1AA9-B61B5689D8C9}"/>
                </a:ext>
              </a:extLst>
            </p:cNvPr>
            <p:cNvSpPr/>
            <p:nvPr/>
          </p:nvSpPr>
          <p:spPr>
            <a:xfrm>
              <a:off x="1009643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6" y="251"/>
                    <a:pt x="846" y="155"/>
                  </a:cubicBezTo>
                  <a:cubicBezTo>
                    <a:pt x="846" y="72"/>
                    <a:pt x="762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1668;p80">
              <a:extLst>
                <a:ext uri="{FF2B5EF4-FFF2-40B4-BE49-F238E27FC236}">
                  <a16:creationId xmlns:a16="http://schemas.microsoft.com/office/drawing/2014/main" id="{326E520D-404E-6659-BF1A-E612A86D786E}"/>
                </a:ext>
              </a:extLst>
            </p:cNvPr>
            <p:cNvSpPr/>
            <p:nvPr/>
          </p:nvSpPr>
          <p:spPr>
            <a:xfrm>
              <a:off x="1047550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5" y="251"/>
                    <a:pt x="845" y="155"/>
                  </a:cubicBezTo>
                  <a:cubicBezTo>
                    <a:pt x="845" y="72"/>
                    <a:pt x="774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1669;p80">
              <a:extLst>
                <a:ext uri="{FF2B5EF4-FFF2-40B4-BE49-F238E27FC236}">
                  <a16:creationId xmlns:a16="http://schemas.microsoft.com/office/drawing/2014/main" id="{F43E1135-9BA1-1FF3-1FEE-919094531496}"/>
                </a:ext>
              </a:extLst>
            </p:cNvPr>
            <p:cNvSpPr/>
            <p:nvPr/>
          </p:nvSpPr>
          <p:spPr>
            <a:xfrm>
              <a:off x="966071" y="1579473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691" y="310"/>
                  </a:moveTo>
                  <a:lnTo>
                    <a:pt x="691" y="691"/>
                  </a:lnTo>
                  <a:lnTo>
                    <a:pt x="310" y="691"/>
                  </a:lnTo>
                  <a:lnTo>
                    <a:pt x="310" y="310"/>
                  </a:lnTo>
                  <a:close/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845"/>
                  </a:lnTo>
                  <a:cubicBezTo>
                    <a:pt x="0" y="941"/>
                    <a:pt x="72" y="1012"/>
                    <a:pt x="167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5"/>
                  </a:cubicBezTo>
                  <a:lnTo>
                    <a:pt x="1012" y="167"/>
                  </a:lnTo>
                  <a:cubicBezTo>
                    <a:pt x="1000" y="71"/>
                    <a:pt x="941" y="0"/>
                    <a:pt x="8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441" name="Table 1440">
            <a:extLst>
              <a:ext uri="{FF2B5EF4-FFF2-40B4-BE49-F238E27FC236}">
                <a16:creationId xmlns:a16="http://schemas.microsoft.com/office/drawing/2014/main" id="{178E7A75-94D1-27EC-66A5-E0477EB1D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126837"/>
              </p:ext>
            </p:extLst>
          </p:nvPr>
        </p:nvGraphicFramePr>
        <p:xfrm>
          <a:off x="541020" y="3805818"/>
          <a:ext cx="7635240" cy="497391"/>
        </p:xfrm>
        <a:graphic>
          <a:graphicData uri="http://schemas.openxmlformats.org/drawingml/2006/table">
            <a:tbl>
              <a:tblPr>
                <a:noFill/>
                <a:tableStyleId>{CC63BEA5-8A43-4DB2-A3D1-D9D68E3D2F7F}</a:tableStyleId>
              </a:tblPr>
              <a:tblGrid>
                <a:gridCol w="467452">
                  <a:extLst>
                    <a:ext uri="{9D8B030D-6E8A-4147-A177-3AD203B41FA5}">
                      <a16:colId xmlns:a16="http://schemas.microsoft.com/office/drawing/2014/main" val="3422325548"/>
                    </a:ext>
                  </a:extLst>
                </a:gridCol>
                <a:gridCol w="7167788">
                  <a:extLst>
                    <a:ext uri="{9D8B030D-6E8A-4147-A177-3AD203B41FA5}">
                      <a16:colId xmlns:a16="http://schemas.microsoft.com/office/drawing/2014/main" val="3256080526"/>
                    </a:ext>
                  </a:extLst>
                </a:gridCol>
              </a:tblGrid>
              <a:tr h="49739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sng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/>
                        <a:t>In addition, the system integrates a </a:t>
                      </a:r>
                      <a:r>
                        <a:rPr lang="en-US" sz="900" b="1"/>
                        <a:t>chatbot feature</a:t>
                      </a:r>
                      <a:r>
                        <a:rPr lang="en-US" sz="900"/>
                        <a:t> that helps guide users through the process by answering queries, offering personalized recommendations based on the inputted workload, and providing real-time assistance on selecting the best GPU options.</a:t>
                      </a:r>
                      <a:endParaRPr sz="9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005844"/>
                  </a:ext>
                </a:extLst>
              </a:tr>
            </a:tbl>
          </a:graphicData>
        </a:graphic>
      </p:graphicFrame>
      <p:grpSp>
        <p:nvGrpSpPr>
          <p:cNvPr id="1442" name="Google Shape;11652;p80">
            <a:extLst>
              <a:ext uri="{FF2B5EF4-FFF2-40B4-BE49-F238E27FC236}">
                <a16:creationId xmlns:a16="http://schemas.microsoft.com/office/drawing/2014/main" id="{F4233B73-FDB5-D1FE-A40F-133A5337E49C}"/>
              </a:ext>
            </a:extLst>
          </p:cNvPr>
          <p:cNvGrpSpPr/>
          <p:nvPr/>
        </p:nvGrpSpPr>
        <p:grpSpPr>
          <a:xfrm>
            <a:off x="659040" y="3879430"/>
            <a:ext cx="251660" cy="350166"/>
            <a:chOff x="910723" y="1508212"/>
            <a:chExt cx="251660" cy="350166"/>
          </a:xfrm>
        </p:grpSpPr>
        <p:sp>
          <p:nvSpPr>
            <p:cNvPr id="1443" name="Google Shape;11653;p80">
              <a:extLst>
                <a:ext uri="{FF2B5EF4-FFF2-40B4-BE49-F238E27FC236}">
                  <a16:creationId xmlns:a16="http://schemas.microsoft.com/office/drawing/2014/main" id="{E56F2572-7FE2-EC80-BA29-102AA3E1393B}"/>
                </a:ext>
              </a:extLst>
            </p:cNvPr>
            <p:cNvSpPr/>
            <p:nvPr/>
          </p:nvSpPr>
          <p:spPr>
            <a:xfrm>
              <a:off x="910723" y="1508212"/>
              <a:ext cx="251660" cy="350166"/>
            </a:xfrm>
            <a:custGeom>
              <a:avLst/>
              <a:gdLst/>
              <a:ahLst/>
              <a:cxnLst/>
              <a:rect l="l" t="t" r="r" b="b"/>
              <a:pathLst>
                <a:path w="7907" h="11002" extrusionOk="0">
                  <a:moveTo>
                    <a:pt x="3942" y="334"/>
                  </a:moveTo>
                  <a:cubicBezTo>
                    <a:pt x="4132" y="334"/>
                    <a:pt x="4299" y="441"/>
                    <a:pt x="4394" y="608"/>
                  </a:cubicBezTo>
                  <a:cubicBezTo>
                    <a:pt x="4418" y="644"/>
                    <a:pt x="4466" y="679"/>
                    <a:pt x="4525" y="679"/>
                  </a:cubicBezTo>
                  <a:lnTo>
                    <a:pt x="5132" y="679"/>
                  </a:lnTo>
                  <a:cubicBezTo>
                    <a:pt x="5240" y="679"/>
                    <a:pt x="5311" y="763"/>
                    <a:pt x="5311" y="858"/>
                  </a:cubicBezTo>
                  <a:lnTo>
                    <a:pt x="5311" y="1382"/>
                  </a:lnTo>
                  <a:lnTo>
                    <a:pt x="2573" y="1382"/>
                  </a:lnTo>
                  <a:lnTo>
                    <a:pt x="2573" y="858"/>
                  </a:lnTo>
                  <a:cubicBezTo>
                    <a:pt x="2573" y="751"/>
                    <a:pt x="2668" y="679"/>
                    <a:pt x="2751" y="679"/>
                  </a:cubicBezTo>
                  <a:lnTo>
                    <a:pt x="3358" y="679"/>
                  </a:lnTo>
                  <a:cubicBezTo>
                    <a:pt x="3418" y="679"/>
                    <a:pt x="3466" y="644"/>
                    <a:pt x="3501" y="608"/>
                  </a:cubicBezTo>
                  <a:cubicBezTo>
                    <a:pt x="3585" y="441"/>
                    <a:pt x="3763" y="334"/>
                    <a:pt x="3942" y="334"/>
                  </a:cubicBezTo>
                  <a:close/>
                  <a:moveTo>
                    <a:pt x="7240" y="1013"/>
                  </a:moveTo>
                  <a:cubicBezTo>
                    <a:pt x="7442" y="1013"/>
                    <a:pt x="7609" y="1179"/>
                    <a:pt x="7609" y="1370"/>
                  </a:cubicBezTo>
                  <a:lnTo>
                    <a:pt x="7609" y="10323"/>
                  </a:lnTo>
                  <a:lnTo>
                    <a:pt x="7585" y="10323"/>
                  </a:lnTo>
                  <a:cubicBezTo>
                    <a:pt x="7585" y="10514"/>
                    <a:pt x="7430" y="10681"/>
                    <a:pt x="7228" y="10681"/>
                  </a:cubicBezTo>
                  <a:lnTo>
                    <a:pt x="691" y="10681"/>
                  </a:lnTo>
                  <a:cubicBezTo>
                    <a:pt x="501" y="10681"/>
                    <a:pt x="334" y="10514"/>
                    <a:pt x="334" y="10323"/>
                  </a:cubicBezTo>
                  <a:lnTo>
                    <a:pt x="334" y="1370"/>
                  </a:lnTo>
                  <a:cubicBezTo>
                    <a:pt x="334" y="1179"/>
                    <a:pt x="501" y="1013"/>
                    <a:pt x="691" y="1013"/>
                  </a:cubicBezTo>
                  <a:lnTo>
                    <a:pt x="2263" y="1013"/>
                  </a:lnTo>
                  <a:lnTo>
                    <a:pt x="2263" y="1537"/>
                  </a:lnTo>
                  <a:cubicBezTo>
                    <a:pt x="2263" y="1632"/>
                    <a:pt x="2335" y="1703"/>
                    <a:pt x="2418" y="1703"/>
                  </a:cubicBezTo>
                  <a:lnTo>
                    <a:pt x="5525" y="1703"/>
                  </a:lnTo>
                  <a:cubicBezTo>
                    <a:pt x="5609" y="1703"/>
                    <a:pt x="5680" y="1632"/>
                    <a:pt x="5680" y="1537"/>
                  </a:cubicBezTo>
                  <a:lnTo>
                    <a:pt x="5680" y="1013"/>
                  </a:lnTo>
                  <a:close/>
                  <a:moveTo>
                    <a:pt x="3954" y="1"/>
                  </a:moveTo>
                  <a:cubicBezTo>
                    <a:pt x="3692" y="1"/>
                    <a:pt x="3442" y="144"/>
                    <a:pt x="3275" y="346"/>
                  </a:cubicBezTo>
                  <a:lnTo>
                    <a:pt x="2751" y="346"/>
                  </a:lnTo>
                  <a:cubicBezTo>
                    <a:pt x="2525" y="346"/>
                    <a:pt x="2335" y="501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9"/>
                    <a:pt x="1" y="1382"/>
                  </a:cubicBezTo>
                  <a:lnTo>
                    <a:pt x="1" y="10323"/>
                  </a:lnTo>
                  <a:cubicBezTo>
                    <a:pt x="1" y="10692"/>
                    <a:pt x="299" y="11002"/>
                    <a:pt x="680" y="11002"/>
                  </a:cubicBezTo>
                  <a:lnTo>
                    <a:pt x="7216" y="11002"/>
                  </a:lnTo>
                  <a:cubicBezTo>
                    <a:pt x="7585" y="11002"/>
                    <a:pt x="7907" y="10704"/>
                    <a:pt x="7907" y="10323"/>
                  </a:cubicBezTo>
                  <a:lnTo>
                    <a:pt x="7907" y="1382"/>
                  </a:lnTo>
                  <a:cubicBezTo>
                    <a:pt x="7907" y="989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501"/>
                    <a:pt x="5383" y="346"/>
                    <a:pt x="5168" y="346"/>
                  </a:cubicBezTo>
                  <a:lnTo>
                    <a:pt x="4644" y="346"/>
                  </a:lnTo>
                  <a:cubicBezTo>
                    <a:pt x="4478" y="144"/>
                    <a:pt x="4228" y="1"/>
                    <a:pt x="39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1654;p80">
              <a:extLst>
                <a:ext uri="{FF2B5EF4-FFF2-40B4-BE49-F238E27FC236}">
                  <a16:creationId xmlns:a16="http://schemas.microsoft.com/office/drawing/2014/main" id="{D184AECF-14F4-C100-93FC-5B43C0F6A57C}"/>
                </a:ext>
              </a:extLst>
            </p:cNvPr>
            <p:cNvSpPr/>
            <p:nvPr/>
          </p:nvSpPr>
          <p:spPr>
            <a:xfrm>
              <a:off x="1031604" y="1530205"/>
              <a:ext cx="10280" cy="10248"/>
            </a:xfrm>
            <a:custGeom>
              <a:avLst/>
              <a:gdLst/>
              <a:ahLst/>
              <a:cxnLst/>
              <a:rect l="l" t="t" r="r" b="b"/>
              <a:pathLst>
                <a:path w="323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cubicBezTo>
                    <a:pt x="251" y="322"/>
                    <a:pt x="322" y="250"/>
                    <a:pt x="322" y="167"/>
                  </a:cubicBez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1655;p80">
              <a:extLst>
                <a:ext uri="{FF2B5EF4-FFF2-40B4-BE49-F238E27FC236}">
                  <a16:creationId xmlns:a16="http://schemas.microsoft.com/office/drawing/2014/main" id="{50FA8678-205A-748F-AA80-4ADF205154C5}"/>
                </a:ext>
              </a:extLst>
            </p:cNvPr>
            <p:cNvSpPr/>
            <p:nvPr/>
          </p:nvSpPr>
          <p:spPr>
            <a:xfrm>
              <a:off x="932334" y="1551784"/>
              <a:ext cx="208088" cy="273653"/>
            </a:xfrm>
            <a:custGeom>
              <a:avLst/>
              <a:gdLst/>
              <a:ahLst/>
              <a:cxnLst/>
              <a:rect l="l" t="t" r="r" b="b"/>
              <a:pathLst>
                <a:path w="6538" h="8598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8430"/>
                  </a:lnTo>
                  <a:cubicBezTo>
                    <a:pt x="1" y="8526"/>
                    <a:pt x="72" y="8597"/>
                    <a:pt x="167" y="8597"/>
                  </a:cubicBezTo>
                  <a:lnTo>
                    <a:pt x="6358" y="8597"/>
                  </a:lnTo>
                  <a:cubicBezTo>
                    <a:pt x="6442" y="8597"/>
                    <a:pt x="6525" y="8526"/>
                    <a:pt x="6525" y="8430"/>
                  </a:cubicBezTo>
                  <a:lnTo>
                    <a:pt x="6525" y="168"/>
                  </a:lnTo>
                  <a:cubicBezTo>
                    <a:pt x="6537" y="84"/>
                    <a:pt x="6466" y="13"/>
                    <a:pt x="6370" y="13"/>
                  </a:cubicBezTo>
                  <a:lnTo>
                    <a:pt x="5513" y="13"/>
                  </a:lnTo>
                  <a:cubicBezTo>
                    <a:pt x="5418" y="13"/>
                    <a:pt x="5346" y="84"/>
                    <a:pt x="5346" y="168"/>
                  </a:cubicBezTo>
                  <a:cubicBezTo>
                    <a:pt x="5346" y="263"/>
                    <a:pt x="5418" y="334"/>
                    <a:pt x="5513" y="334"/>
                  </a:cubicBezTo>
                  <a:lnTo>
                    <a:pt x="6204" y="334"/>
                  </a:lnTo>
                  <a:lnTo>
                    <a:pt x="6204" y="8264"/>
                  </a:lnTo>
                  <a:lnTo>
                    <a:pt x="334" y="8264"/>
                  </a:lnTo>
                  <a:lnTo>
                    <a:pt x="334" y="334"/>
                  </a:lnTo>
                  <a:lnTo>
                    <a:pt x="1024" y="334"/>
                  </a:lnTo>
                  <a:cubicBezTo>
                    <a:pt x="1120" y="334"/>
                    <a:pt x="1191" y="263"/>
                    <a:pt x="1191" y="168"/>
                  </a:cubicBezTo>
                  <a:cubicBezTo>
                    <a:pt x="1191" y="84"/>
                    <a:pt x="1120" y="1"/>
                    <a:pt x="10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1656;p80">
              <a:extLst>
                <a:ext uri="{FF2B5EF4-FFF2-40B4-BE49-F238E27FC236}">
                  <a16:creationId xmlns:a16="http://schemas.microsoft.com/office/drawing/2014/main" id="{3CE42904-BEBE-8289-E8E2-D3CA7ABB7AD7}"/>
                </a:ext>
              </a:extLst>
            </p:cNvPr>
            <p:cNvSpPr/>
            <p:nvPr/>
          </p:nvSpPr>
          <p:spPr>
            <a:xfrm>
              <a:off x="965689" y="1661302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703" y="620"/>
                    <a:pt x="608" y="703"/>
                    <a:pt x="500" y="703"/>
                  </a:cubicBezTo>
                  <a:cubicBezTo>
                    <a:pt x="405" y="703"/>
                    <a:pt x="322" y="620"/>
                    <a:pt x="322" y="525"/>
                  </a:cubicBezTo>
                  <a:cubicBezTo>
                    <a:pt x="322" y="417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7"/>
                    <a:pt x="227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1657;p80">
              <a:extLst>
                <a:ext uri="{FF2B5EF4-FFF2-40B4-BE49-F238E27FC236}">
                  <a16:creationId xmlns:a16="http://schemas.microsoft.com/office/drawing/2014/main" id="{1AD3B72A-90C4-CAB0-7074-CCEA320353A6}"/>
                </a:ext>
              </a:extLst>
            </p:cNvPr>
            <p:cNvSpPr/>
            <p:nvPr/>
          </p:nvSpPr>
          <p:spPr>
            <a:xfrm>
              <a:off x="965689" y="1710571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4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405" y="703"/>
                    <a:pt x="322" y="608"/>
                    <a:pt x="322" y="524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6"/>
                    <a:pt x="227" y="1013"/>
                    <a:pt x="500" y="1013"/>
                  </a:cubicBezTo>
                  <a:cubicBezTo>
                    <a:pt x="786" y="1013"/>
                    <a:pt x="1012" y="786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1658;p80">
              <a:extLst>
                <a:ext uri="{FF2B5EF4-FFF2-40B4-BE49-F238E27FC236}">
                  <a16:creationId xmlns:a16="http://schemas.microsoft.com/office/drawing/2014/main" id="{D8AA8A30-1B54-82DA-36FA-7FA4CE04CB41}"/>
                </a:ext>
              </a:extLst>
            </p:cNvPr>
            <p:cNvSpPr/>
            <p:nvPr/>
          </p:nvSpPr>
          <p:spPr>
            <a:xfrm>
              <a:off x="965689" y="1760604"/>
              <a:ext cx="32241" cy="31859"/>
            </a:xfrm>
            <a:custGeom>
              <a:avLst/>
              <a:gdLst/>
              <a:ahLst/>
              <a:cxnLst/>
              <a:rect l="l" t="t" r="r" b="b"/>
              <a:pathLst>
                <a:path w="1013" h="1001" extrusionOk="0">
                  <a:moveTo>
                    <a:pt x="500" y="322"/>
                  </a:moveTo>
                  <a:cubicBezTo>
                    <a:pt x="608" y="322"/>
                    <a:pt x="679" y="417"/>
                    <a:pt x="679" y="500"/>
                  </a:cubicBezTo>
                  <a:cubicBezTo>
                    <a:pt x="703" y="596"/>
                    <a:pt x="608" y="679"/>
                    <a:pt x="500" y="679"/>
                  </a:cubicBezTo>
                  <a:cubicBezTo>
                    <a:pt x="405" y="679"/>
                    <a:pt x="322" y="584"/>
                    <a:pt x="322" y="500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0"/>
                  </a:moveTo>
                  <a:cubicBezTo>
                    <a:pt x="227" y="0"/>
                    <a:pt x="0" y="215"/>
                    <a:pt x="0" y="500"/>
                  </a:cubicBezTo>
                  <a:cubicBezTo>
                    <a:pt x="0" y="786"/>
                    <a:pt x="227" y="1000"/>
                    <a:pt x="500" y="1000"/>
                  </a:cubicBezTo>
                  <a:cubicBezTo>
                    <a:pt x="786" y="1000"/>
                    <a:pt x="1012" y="786"/>
                    <a:pt x="1012" y="500"/>
                  </a:cubicBezTo>
                  <a:cubicBezTo>
                    <a:pt x="1012" y="215"/>
                    <a:pt x="786" y="0"/>
                    <a:pt x="50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1659;p80">
              <a:extLst>
                <a:ext uri="{FF2B5EF4-FFF2-40B4-BE49-F238E27FC236}">
                  <a16:creationId xmlns:a16="http://schemas.microsoft.com/office/drawing/2014/main" id="{FB0D937F-5603-D08B-ACF0-231126055B85}"/>
                </a:ext>
              </a:extLst>
            </p:cNvPr>
            <p:cNvSpPr/>
            <p:nvPr/>
          </p:nvSpPr>
          <p:spPr>
            <a:xfrm>
              <a:off x="1009643" y="1661302"/>
              <a:ext cx="59899" cy="10662"/>
            </a:xfrm>
            <a:custGeom>
              <a:avLst/>
              <a:gdLst/>
              <a:ahLst/>
              <a:cxnLst/>
              <a:rect l="l" t="t" r="r" b="b"/>
              <a:pathLst>
                <a:path w="1882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72"/>
                    <a:pt x="1798" y="1"/>
                    <a:pt x="17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1660;p80">
              <a:extLst>
                <a:ext uri="{FF2B5EF4-FFF2-40B4-BE49-F238E27FC236}">
                  <a16:creationId xmlns:a16="http://schemas.microsoft.com/office/drawing/2014/main" id="{C6CBE1D6-CD69-8120-A42D-3A6330C642AF}"/>
                </a:ext>
              </a:extLst>
            </p:cNvPr>
            <p:cNvSpPr/>
            <p:nvPr/>
          </p:nvSpPr>
          <p:spPr>
            <a:xfrm>
              <a:off x="1009643" y="1683677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0"/>
                    <a:pt x="3084" y="167"/>
                  </a:cubicBezTo>
                  <a:cubicBezTo>
                    <a:pt x="3084" y="72"/>
                    <a:pt x="3013" y="0"/>
                    <a:pt x="29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1661;p80">
              <a:extLst>
                <a:ext uri="{FF2B5EF4-FFF2-40B4-BE49-F238E27FC236}">
                  <a16:creationId xmlns:a16="http://schemas.microsoft.com/office/drawing/2014/main" id="{4739C3EA-484A-2472-87E8-F4CCBF115850}"/>
                </a:ext>
              </a:extLst>
            </p:cNvPr>
            <p:cNvSpPr/>
            <p:nvPr/>
          </p:nvSpPr>
          <p:spPr>
            <a:xfrm>
              <a:off x="1009643" y="1710571"/>
              <a:ext cx="59899" cy="10630"/>
            </a:xfrm>
            <a:custGeom>
              <a:avLst/>
              <a:gdLst/>
              <a:ahLst/>
              <a:cxnLst/>
              <a:rect l="l" t="t" r="r" b="b"/>
              <a:pathLst>
                <a:path w="1882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84"/>
                    <a:pt x="1798" y="1"/>
                    <a:pt x="17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1662;p80">
              <a:extLst>
                <a:ext uri="{FF2B5EF4-FFF2-40B4-BE49-F238E27FC236}">
                  <a16:creationId xmlns:a16="http://schemas.microsoft.com/office/drawing/2014/main" id="{00085F3F-BAF8-DF8B-2FE5-817C1D339445}"/>
                </a:ext>
              </a:extLst>
            </p:cNvPr>
            <p:cNvSpPr/>
            <p:nvPr/>
          </p:nvSpPr>
          <p:spPr>
            <a:xfrm>
              <a:off x="1009643" y="1732946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1663;p80">
              <a:extLst>
                <a:ext uri="{FF2B5EF4-FFF2-40B4-BE49-F238E27FC236}">
                  <a16:creationId xmlns:a16="http://schemas.microsoft.com/office/drawing/2014/main" id="{BC5280A0-4739-D2F8-79E6-5A8DF9509FF2}"/>
                </a:ext>
              </a:extLst>
            </p:cNvPr>
            <p:cNvSpPr/>
            <p:nvPr/>
          </p:nvSpPr>
          <p:spPr>
            <a:xfrm>
              <a:off x="1009643" y="1760604"/>
              <a:ext cx="59899" cy="10248"/>
            </a:xfrm>
            <a:custGeom>
              <a:avLst/>
              <a:gdLst/>
              <a:ahLst/>
              <a:cxnLst/>
              <a:rect l="l" t="t" r="r" b="b"/>
              <a:pathLst>
                <a:path w="1882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1715" y="322"/>
                  </a:lnTo>
                  <a:cubicBezTo>
                    <a:pt x="1798" y="322"/>
                    <a:pt x="1882" y="250"/>
                    <a:pt x="1882" y="155"/>
                  </a:cubicBezTo>
                  <a:cubicBezTo>
                    <a:pt x="1882" y="72"/>
                    <a:pt x="1798" y="0"/>
                    <a:pt x="171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1664;p80">
              <a:extLst>
                <a:ext uri="{FF2B5EF4-FFF2-40B4-BE49-F238E27FC236}">
                  <a16:creationId xmlns:a16="http://schemas.microsoft.com/office/drawing/2014/main" id="{5616A119-308B-5055-0F6B-7AA350C3F6E9}"/>
                </a:ext>
              </a:extLst>
            </p:cNvPr>
            <p:cNvSpPr/>
            <p:nvPr/>
          </p:nvSpPr>
          <p:spPr>
            <a:xfrm>
              <a:off x="1009643" y="1782183"/>
              <a:ext cx="98188" cy="10662"/>
            </a:xfrm>
            <a:custGeom>
              <a:avLst/>
              <a:gdLst/>
              <a:ahLst/>
              <a:cxnLst/>
              <a:rect l="l" t="t" r="r" b="b"/>
              <a:pathLst>
                <a:path w="3085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1"/>
                    <a:pt x="3084" y="168"/>
                  </a:cubicBezTo>
                  <a:cubicBezTo>
                    <a:pt x="3084" y="72"/>
                    <a:pt x="3013" y="1"/>
                    <a:pt x="29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1665;p80">
              <a:extLst>
                <a:ext uri="{FF2B5EF4-FFF2-40B4-BE49-F238E27FC236}">
                  <a16:creationId xmlns:a16="http://schemas.microsoft.com/office/drawing/2014/main" id="{443BE52B-B5B1-B965-5F88-1F4C76CCDD6E}"/>
                </a:ext>
              </a:extLst>
            </p:cNvPr>
            <p:cNvSpPr/>
            <p:nvPr/>
          </p:nvSpPr>
          <p:spPr>
            <a:xfrm>
              <a:off x="1009643" y="1579473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1666;p80">
              <a:extLst>
                <a:ext uri="{FF2B5EF4-FFF2-40B4-BE49-F238E27FC236}">
                  <a16:creationId xmlns:a16="http://schemas.microsoft.com/office/drawing/2014/main" id="{4C66CD5D-DA2A-B679-6FBD-2E4FAE1714A4}"/>
                </a:ext>
              </a:extLst>
            </p:cNvPr>
            <p:cNvSpPr/>
            <p:nvPr/>
          </p:nvSpPr>
          <p:spPr>
            <a:xfrm>
              <a:off x="965689" y="1628711"/>
              <a:ext cx="142142" cy="10662"/>
            </a:xfrm>
            <a:custGeom>
              <a:avLst/>
              <a:gdLst/>
              <a:ahLst/>
              <a:cxnLst/>
              <a:rect l="l" t="t" r="r" b="b"/>
              <a:pathLst>
                <a:path w="4466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4298" y="334"/>
                  </a:lnTo>
                  <a:cubicBezTo>
                    <a:pt x="4394" y="334"/>
                    <a:pt x="4465" y="251"/>
                    <a:pt x="4465" y="168"/>
                  </a:cubicBezTo>
                  <a:cubicBezTo>
                    <a:pt x="4465" y="72"/>
                    <a:pt x="4394" y="1"/>
                    <a:pt x="429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1667;p80">
              <a:extLst>
                <a:ext uri="{FF2B5EF4-FFF2-40B4-BE49-F238E27FC236}">
                  <a16:creationId xmlns:a16="http://schemas.microsoft.com/office/drawing/2014/main" id="{93BF0D0A-DA72-4203-6467-C23DB7546342}"/>
                </a:ext>
              </a:extLst>
            </p:cNvPr>
            <p:cNvSpPr/>
            <p:nvPr/>
          </p:nvSpPr>
          <p:spPr>
            <a:xfrm>
              <a:off x="1009643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6" y="251"/>
                    <a:pt x="846" y="155"/>
                  </a:cubicBezTo>
                  <a:cubicBezTo>
                    <a:pt x="846" y="72"/>
                    <a:pt x="762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1668;p80">
              <a:extLst>
                <a:ext uri="{FF2B5EF4-FFF2-40B4-BE49-F238E27FC236}">
                  <a16:creationId xmlns:a16="http://schemas.microsoft.com/office/drawing/2014/main" id="{57913ECF-632A-5E93-F3D4-65465C4820F9}"/>
                </a:ext>
              </a:extLst>
            </p:cNvPr>
            <p:cNvSpPr/>
            <p:nvPr/>
          </p:nvSpPr>
          <p:spPr>
            <a:xfrm>
              <a:off x="1047550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5" y="251"/>
                    <a:pt x="845" y="155"/>
                  </a:cubicBezTo>
                  <a:cubicBezTo>
                    <a:pt x="845" y="72"/>
                    <a:pt x="774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1669;p80">
              <a:extLst>
                <a:ext uri="{FF2B5EF4-FFF2-40B4-BE49-F238E27FC236}">
                  <a16:creationId xmlns:a16="http://schemas.microsoft.com/office/drawing/2014/main" id="{A1C395CB-7A37-F2A1-56D6-088A839A8DE0}"/>
                </a:ext>
              </a:extLst>
            </p:cNvPr>
            <p:cNvSpPr/>
            <p:nvPr/>
          </p:nvSpPr>
          <p:spPr>
            <a:xfrm>
              <a:off x="966071" y="1579473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691" y="310"/>
                  </a:moveTo>
                  <a:lnTo>
                    <a:pt x="691" y="691"/>
                  </a:lnTo>
                  <a:lnTo>
                    <a:pt x="310" y="691"/>
                  </a:lnTo>
                  <a:lnTo>
                    <a:pt x="310" y="310"/>
                  </a:lnTo>
                  <a:close/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845"/>
                  </a:lnTo>
                  <a:cubicBezTo>
                    <a:pt x="0" y="941"/>
                    <a:pt x="72" y="1012"/>
                    <a:pt x="167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5"/>
                  </a:cubicBezTo>
                  <a:lnTo>
                    <a:pt x="1012" y="167"/>
                  </a:lnTo>
                  <a:cubicBezTo>
                    <a:pt x="1000" y="71"/>
                    <a:pt x="941" y="0"/>
                    <a:pt x="8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465" name="Table 1464">
            <a:extLst>
              <a:ext uri="{FF2B5EF4-FFF2-40B4-BE49-F238E27FC236}">
                <a16:creationId xmlns:a16="http://schemas.microsoft.com/office/drawing/2014/main" id="{8196D342-83F1-A578-2A0D-B6DCF5D1F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405744"/>
              </p:ext>
            </p:extLst>
          </p:nvPr>
        </p:nvGraphicFramePr>
        <p:xfrm>
          <a:off x="541020" y="4303209"/>
          <a:ext cx="7635240" cy="497391"/>
        </p:xfrm>
        <a:graphic>
          <a:graphicData uri="http://schemas.openxmlformats.org/drawingml/2006/table">
            <a:tbl>
              <a:tblPr>
                <a:noFill/>
                <a:tableStyleId>{CC63BEA5-8A43-4DB2-A3D1-D9D68E3D2F7F}</a:tableStyleId>
              </a:tblPr>
              <a:tblGrid>
                <a:gridCol w="467452">
                  <a:extLst>
                    <a:ext uri="{9D8B030D-6E8A-4147-A177-3AD203B41FA5}">
                      <a16:colId xmlns:a16="http://schemas.microsoft.com/office/drawing/2014/main" val="3606139021"/>
                    </a:ext>
                  </a:extLst>
                </a:gridCol>
                <a:gridCol w="7167788">
                  <a:extLst>
                    <a:ext uri="{9D8B030D-6E8A-4147-A177-3AD203B41FA5}">
                      <a16:colId xmlns:a16="http://schemas.microsoft.com/office/drawing/2014/main" val="3516978621"/>
                    </a:ext>
                  </a:extLst>
                </a:gridCol>
              </a:tblGrid>
              <a:tr h="49739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sng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/>
                        <a:t>Final recommendations are displayed in a clear, interactive frontend, along with the reasoning behind each suggestion and an option to request unavailable instances.</a:t>
                      </a:r>
                      <a:endParaRPr sz="9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624741"/>
                  </a:ext>
                </a:extLst>
              </a:tr>
            </a:tbl>
          </a:graphicData>
        </a:graphic>
      </p:graphicFrame>
      <p:grpSp>
        <p:nvGrpSpPr>
          <p:cNvPr id="1467" name="Google Shape;11652;p80">
            <a:extLst>
              <a:ext uri="{FF2B5EF4-FFF2-40B4-BE49-F238E27FC236}">
                <a16:creationId xmlns:a16="http://schemas.microsoft.com/office/drawing/2014/main" id="{B8A5444B-6661-AD70-7D4A-8445B628C168}"/>
              </a:ext>
            </a:extLst>
          </p:cNvPr>
          <p:cNvGrpSpPr/>
          <p:nvPr/>
        </p:nvGrpSpPr>
        <p:grpSpPr>
          <a:xfrm>
            <a:off x="655120" y="4355618"/>
            <a:ext cx="251660" cy="350166"/>
            <a:chOff x="910723" y="1508212"/>
            <a:chExt cx="251660" cy="350166"/>
          </a:xfrm>
        </p:grpSpPr>
        <p:sp>
          <p:nvSpPr>
            <p:cNvPr id="1468" name="Google Shape;11653;p80">
              <a:extLst>
                <a:ext uri="{FF2B5EF4-FFF2-40B4-BE49-F238E27FC236}">
                  <a16:creationId xmlns:a16="http://schemas.microsoft.com/office/drawing/2014/main" id="{25CDB88A-9507-2458-265B-C051EA86C5B3}"/>
                </a:ext>
              </a:extLst>
            </p:cNvPr>
            <p:cNvSpPr/>
            <p:nvPr/>
          </p:nvSpPr>
          <p:spPr>
            <a:xfrm>
              <a:off x="910723" y="1508212"/>
              <a:ext cx="251660" cy="350166"/>
            </a:xfrm>
            <a:custGeom>
              <a:avLst/>
              <a:gdLst/>
              <a:ahLst/>
              <a:cxnLst/>
              <a:rect l="l" t="t" r="r" b="b"/>
              <a:pathLst>
                <a:path w="7907" h="11002" extrusionOk="0">
                  <a:moveTo>
                    <a:pt x="3942" y="334"/>
                  </a:moveTo>
                  <a:cubicBezTo>
                    <a:pt x="4132" y="334"/>
                    <a:pt x="4299" y="441"/>
                    <a:pt x="4394" y="608"/>
                  </a:cubicBezTo>
                  <a:cubicBezTo>
                    <a:pt x="4418" y="644"/>
                    <a:pt x="4466" y="679"/>
                    <a:pt x="4525" y="679"/>
                  </a:cubicBezTo>
                  <a:lnTo>
                    <a:pt x="5132" y="679"/>
                  </a:lnTo>
                  <a:cubicBezTo>
                    <a:pt x="5240" y="679"/>
                    <a:pt x="5311" y="763"/>
                    <a:pt x="5311" y="858"/>
                  </a:cubicBezTo>
                  <a:lnTo>
                    <a:pt x="5311" y="1382"/>
                  </a:lnTo>
                  <a:lnTo>
                    <a:pt x="2573" y="1382"/>
                  </a:lnTo>
                  <a:lnTo>
                    <a:pt x="2573" y="858"/>
                  </a:lnTo>
                  <a:cubicBezTo>
                    <a:pt x="2573" y="751"/>
                    <a:pt x="2668" y="679"/>
                    <a:pt x="2751" y="679"/>
                  </a:cubicBezTo>
                  <a:lnTo>
                    <a:pt x="3358" y="679"/>
                  </a:lnTo>
                  <a:cubicBezTo>
                    <a:pt x="3418" y="679"/>
                    <a:pt x="3466" y="644"/>
                    <a:pt x="3501" y="608"/>
                  </a:cubicBezTo>
                  <a:cubicBezTo>
                    <a:pt x="3585" y="441"/>
                    <a:pt x="3763" y="334"/>
                    <a:pt x="3942" y="334"/>
                  </a:cubicBezTo>
                  <a:close/>
                  <a:moveTo>
                    <a:pt x="7240" y="1013"/>
                  </a:moveTo>
                  <a:cubicBezTo>
                    <a:pt x="7442" y="1013"/>
                    <a:pt x="7609" y="1179"/>
                    <a:pt x="7609" y="1370"/>
                  </a:cubicBezTo>
                  <a:lnTo>
                    <a:pt x="7609" y="10323"/>
                  </a:lnTo>
                  <a:lnTo>
                    <a:pt x="7585" y="10323"/>
                  </a:lnTo>
                  <a:cubicBezTo>
                    <a:pt x="7585" y="10514"/>
                    <a:pt x="7430" y="10681"/>
                    <a:pt x="7228" y="10681"/>
                  </a:cubicBezTo>
                  <a:lnTo>
                    <a:pt x="691" y="10681"/>
                  </a:lnTo>
                  <a:cubicBezTo>
                    <a:pt x="501" y="10681"/>
                    <a:pt x="334" y="10514"/>
                    <a:pt x="334" y="10323"/>
                  </a:cubicBezTo>
                  <a:lnTo>
                    <a:pt x="334" y="1370"/>
                  </a:lnTo>
                  <a:cubicBezTo>
                    <a:pt x="334" y="1179"/>
                    <a:pt x="501" y="1013"/>
                    <a:pt x="691" y="1013"/>
                  </a:cubicBezTo>
                  <a:lnTo>
                    <a:pt x="2263" y="1013"/>
                  </a:lnTo>
                  <a:lnTo>
                    <a:pt x="2263" y="1537"/>
                  </a:lnTo>
                  <a:cubicBezTo>
                    <a:pt x="2263" y="1632"/>
                    <a:pt x="2335" y="1703"/>
                    <a:pt x="2418" y="1703"/>
                  </a:cubicBezTo>
                  <a:lnTo>
                    <a:pt x="5525" y="1703"/>
                  </a:lnTo>
                  <a:cubicBezTo>
                    <a:pt x="5609" y="1703"/>
                    <a:pt x="5680" y="1632"/>
                    <a:pt x="5680" y="1537"/>
                  </a:cubicBezTo>
                  <a:lnTo>
                    <a:pt x="5680" y="1013"/>
                  </a:lnTo>
                  <a:close/>
                  <a:moveTo>
                    <a:pt x="3954" y="1"/>
                  </a:moveTo>
                  <a:cubicBezTo>
                    <a:pt x="3692" y="1"/>
                    <a:pt x="3442" y="144"/>
                    <a:pt x="3275" y="346"/>
                  </a:cubicBezTo>
                  <a:lnTo>
                    <a:pt x="2751" y="346"/>
                  </a:lnTo>
                  <a:cubicBezTo>
                    <a:pt x="2525" y="346"/>
                    <a:pt x="2335" y="501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9"/>
                    <a:pt x="1" y="1382"/>
                  </a:cubicBezTo>
                  <a:lnTo>
                    <a:pt x="1" y="10323"/>
                  </a:lnTo>
                  <a:cubicBezTo>
                    <a:pt x="1" y="10692"/>
                    <a:pt x="299" y="11002"/>
                    <a:pt x="680" y="11002"/>
                  </a:cubicBezTo>
                  <a:lnTo>
                    <a:pt x="7216" y="11002"/>
                  </a:lnTo>
                  <a:cubicBezTo>
                    <a:pt x="7585" y="11002"/>
                    <a:pt x="7907" y="10704"/>
                    <a:pt x="7907" y="10323"/>
                  </a:cubicBezTo>
                  <a:lnTo>
                    <a:pt x="7907" y="1382"/>
                  </a:lnTo>
                  <a:cubicBezTo>
                    <a:pt x="7907" y="989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501"/>
                    <a:pt x="5383" y="346"/>
                    <a:pt x="5168" y="346"/>
                  </a:cubicBezTo>
                  <a:lnTo>
                    <a:pt x="4644" y="346"/>
                  </a:lnTo>
                  <a:cubicBezTo>
                    <a:pt x="4478" y="144"/>
                    <a:pt x="4228" y="1"/>
                    <a:pt x="39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1654;p80">
              <a:extLst>
                <a:ext uri="{FF2B5EF4-FFF2-40B4-BE49-F238E27FC236}">
                  <a16:creationId xmlns:a16="http://schemas.microsoft.com/office/drawing/2014/main" id="{4FB92850-9F94-63F5-75C3-CB3A2D94FD18}"/>
                </a:ext>
              </a:extLst>
            </p:cNvPr>
            <p:cNvSpPr/>
            <p:nvPr/>
          </p:nvSpPr>
          <p:spPr>
            <a:xfrm>
              <a:off x="1031604" y="1530205"/>
              <a:ext cx="10280" cy="10248"/>
            </a:xfrm>
            <a:custGeom>
              <a:avLst/>
              <a:gdLst/>
              <a:ahLst/>
              <a:cxnLst/>
              <a:rect l="l" t="t" r="r" b="b"/>
              <a:pathLst>
                <a:path w="323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cubicBezTo>
                    <a:pt x="251" y="322"/>
                    <a:pt x="322" y="250"/>
                    <a:pt x="322" y="167"/>
                  </a:cubicBez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1655;p80">
              <a:extLst>
                <a:ext uri="{FF2B5EF4-FFF2-40B4-BE49-F238E27FC236}">
                  <a16:creationId xmlns:a16="http://schemas.microsoft.com/office/drawing/2014/main" id="{B9431FF0-E88E-FA53-F555-253E52A48952}"/>
                </a:ext>
              </a:extLst>
            </p:cNvPr>
            <p:cNvSpPr/>
            <p:nvPr/>
          </p:nvSpPr>
          <p:spPr>
            <a:xfrm>
              <a:off x="932334" y="1551784"/>
              <a:ext cx="208088" cy="273653"/>
            </a:xfrm>
            <a:custGeom>
              <a:avLst/>
              <a:gdLst/>
              <a:ahLst/>
              <a:cxnLst/>
              <a:rect l="l" t="t" r="r" b="b"/>
              <a:pathLst>
                <a:path w="6538" h="8598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8430"/>
                  </a:lnTo>
                  <a:cubicBezTo>
                    <a:pt x="1" y="8526"/>
                    <a:pt x="72" y="8597"/>
                    <a:pt x="167" y="8597"/>
                  </a:cubicBezTo>
                  <a:lnTo>
                    <a:pt x="6358" y="8597"/>
                  </a:lnTo>
                  <a:cubicBezTo>
                    <a:pt x="6442" y="8597"/>
                    <a:pt x="6525" y="8526"/>
                    <a:pt x="6525" y="8430"/>
                  </a:cubicBezTo>
                  <a:lnTo>
                    <a:pt x="6525" y="168"/>
                  </a:lnTo>
                  <a:cubicBezTo>
                    <a:pt x="6537" y="84"/>
                    <a:pt x="6466" y="13"/>
                    <a:pt x="6370" y="13"/>
                  </a:cubicBezTo>
                  <a:lnTo>
                    <a:pt x="5513" y="13"/>
                  </a:lnTo>
                  <a:cubicBezTo>
                    <a:pt x="5418" y="13"/>
                    <a:pt x="5346" y="84"/>
                    <a:pt x="5346" y="168"/>
                  </a:cubicBezTo>
                  <a:cubicBezTo>
                    <a:pt x="5346" y="263"/>
                    <a:pt x="5418" y="334"/>
                    <a:pt x="5513" y="334"/>
                  </a:cubicBezTo>
                  <a:lnTo>
                    <a:pt x="6204" y="334"/>
                  </a:lnTo>
                  <a:lnTo>
                    <a:pt x="6204" y="8264"/>
                  </a:lnTo>
                  <a:lnTo>
                    <a:pt x="334" y="8264"/>
                  </a:lnTo>
                  <a:lnTo>
                    <a:pt x="334" y="334"/>
                  </a:lnTo>
                  <a:lnTo>
                    <a:pt x="1024" y="334"/>
                  </a:lnTo>
                  <a:cubicBezTo>
                    <a:pt x="1120" y="334"/>
                    <a:pt x="1191" y="263"/>
                    <a:pt x="1191" y="168"/>
                  </a:cubicBezTo>
                  <a:cubicBezTo>
                    <a:pt x="1191" y="84"/>
                    <a:pt x="1120" y="1"/>
                    <a:pt x="10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1656;p80">
              <a:extLst>
                <a:ext uri="{FF2B5EF4-FFF2-40B4-BE49-F238E27FC236}">
                  <a16:creationId xmlns:a16="http://schemas.microsoft.com/office/drawing/2014/main" id="{A8ACBDD3-7AF1-82C1-D407-37A9C681F0E2}"/>
                </a:ext>
              </a:extLst>
            </p:cNvPr>
            <p:cNvSpPr/>
            <p:nvPr/>
          </p:nvSpPr>
          <p:spPr>
            <a:xfrm>
              <a:off x="965689" y="1661302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703" y="620"/>
                    <a:pt x="608" y="703"/>
                    <a:pt x="500" y="703"/>
                  </a:cubicBezTo>
                  <a:cubicBezTo>
                    <a:pt x="405" y="703"/>
                    <a:pt x="322" y="620"/>
                    <a:pt x="322" y="525"/>
                  </a:cubicBezTo>
                  <a:cubicBezTo>
                    <a:pt x="322" y="417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7"/>
                    <a:pt x="227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1657;p80">
              <a:extLst>
                <a:ext uri="{FF2B5EF4-FFF2-40B4-BE49-F238E27FC236}">
                  <a16:creationId xmlns:a16="http://schemas.microsoft.com/office/drawing/2014/main" id="{FE266DC4-1362-9C3D-DFF8-A846630E1850}"/>
                </a:ext>
              </a:extLst>
            </p:cNvPr>
            <p:cNvSpPr/>
            <p:nvPr/>
          </p:nvSpPr>
          <p:spPr>
            <a:xfrm>
              <a:off x="965689" y="1710571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4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405" y="703"/>
                    <a:pt x="322" y="608"/>
                    <a:pt x="322" y="524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6"/>
                    <a:pt x="227" y="1013"/>
                    <a:pt x="500" y="1013"/>
                  </a:cubicBezTo>
                  <a:cubicBezTo>
                    <a:pt x="786" y="1013"/>
                    <a:pt x="1012" y="786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1658;p80">
              <a:extLst>
                <a:ext uri="{FF2B5EF4-FFF2-40B4-BE49-F238E27FC236}">
                  <a16:creationId xmlns:a16="http://schemas.microsoft.com/office/drawing/2014/main" id="{D515848F-583C-3AD2-377C-1D05FE9D4360}"/>
                </a:ext>
              </a:extLst>
            </p:cNvPr>
            <p:cNvSpPr/>
            <p:nvPr/>
          </p:nvSpPr>
          <p:spPr>
            <a:xfrm>
              <a:off x="965689" y="1760604"/>
              <a:ext cx="32241" cy="31859"/>
            </a:xfrm>
            <a:custGeom>
              <a:avLst/>
              <a:gdLst/>
              <a:ahLst/>
              <a:cxnLst/>
              <a:rect l="l" t="t" r="r" b="b"/>
              <a:pathLst>
                <a:path w="1013" h="1001" extrusionOk="0">
                  <a:moveTo>
                    <a:pt x="500" y="322"/>
                  </a:moveTo>
                  <a:cubicBezTo>
                    <a:pt x="608" y="322"/>
                    <a:pt x="679" y="417"/>
                    <a:pt x="679" y="500"/>
                  </a:cubicBezTo>
                  <a:cubicBezTo>
                    <a:pt x="703" y="596"/>
                    <a:pt x="608" y="679"/>
                    <a:pt x="500" y="679"/>
                  </a:cubicBezTo>
                  <a:cubicBezTo>
                    <a:pt x="405" y="679"/>
                    <a:pt x="322" y="584"/>
                    <a:pt x="322" y="500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0"/>
                  </a:moveTo>
                  <a:cubicBezTo>
                    <a:pt x="227" y="0"/>
                    <a:pt x="0" y="215"/>
                    <a:pt x="0" y="500"/>
                  </a:cubicBezTo>
                  <a:cubicBezTo>
                    <a:pt x="0" y="786"/>
                    <a:pt x="227" y="1000"/>
                    <a:pt x="500" y="1000"/>
                  </a:cubicBezTo>
                  <a:cubicBezTo>
                    <a:pt x="786" y="1000"/>
                    <a:pt x="1012" y="786"/>
                    <a:pt x="1012" y="500"/>
                  </a:cubicBezTo>
                  <a:cubicBezTo>
                    <a:pt x="1012" y="215"/>
                    <a:pt x="786" y="0"/>
                    <a:pt x="50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1659;p80">
              <a:extLst>
                <a:ext uri="{FF2B5EF4-FFF2-40B4-BE49-F238E27FC236}">
                  <a16:creationId xmlns:a16="http://schemas.microsoft.com/office/drawing/2014/main" id="{703938F7-CA42-FC75-E5D7-4D7AB3872E4F}"/>
                </a:ext>
              </a:extLst>
            </p:cNvPr>
            <p:cNvSpPr/>
            <p:nvPr/>
          </p:nvSpPr>
          <p:spPr>
            <a:xfrm>
              <a:off x="1009643" y="1661302"/>
              <a:ext cx="59899" cy="10662"/>
            </a:xfrm>
            <a:custGeom>
              <a:avLst/>
              <a:gdLst/>
              <a:ahLst/>
              <a:cxnLst/>
              <a:rect l="l" t="t" r="r" b="b"/>
              <a:pathLst>
                <a:path w="1882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72"/>
                    <a:pt x="1798" y="1"/>
                    <a:pt x="17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1660;p80">
              <a:extLst>
                <a:ext uri="{FF2B5EF4-FFF2-40B4-BE49-F238E27FC236}">
                  <a16:creationId xmlns:a16="http://schemas.microsoft.com/office/drawing/2014/main" id="{100130F8-215D-CF3F-0A86-2889DC49E24A}"/>
                </a:ext>
              </a:extLst>
            </p:cNvPr>
            <p:cNvSpPr/>
            <p:nvPr/>
          </p:nvSpPr>
          <p:spPr>
            <a:xfrm>
              <a:off x="1009643" y="1683677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0"/>
                    <a:pt x="3084" y="167"/>
                  </a:cubicBezTo>
                  <a:cubicBezTo>
                    <a:pt x="3084" y="72"/>
                    <a:pt x="3013" y="0"/>
                    <a:pt x="29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1661;p80">
              <a:extLst>
                <a:ext uri="{FF2B5EF4-FFF2-40B4-BE49-F238E27FC236}">
                  <a16:creationId xmlns:a16="http://schemas.microsoft.com/office/drawing/2014/main" id="{677693DD-9FBE-A84A-963B-A13533520E8B}"/>
                </a:ext>
              </a:extLst>
            </p:cNvPr>
            <p:cNvSpPr/>
            <p:nvPr/>
          </p:nvSpPr>
          <p:spPr>
            <a:xfrm>
              <a:off x="1009643" y="1710571"/>
              <a:ext cx="59899" cy="10630"/>
            </a:xfrm>
            <a:custGeom>
              <a:avLst/>
              <a:gdLst/>
              <a:ahLst/>
              <a:cxnLst/>
              <a:rect l="l" t="t" r="r" b="b"/>
              <a:pathLst>
                <a:path w="1882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84"/>
                    <a:pt x="1798" y="1"/>
                    <a:pt x="17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1662;p80">
              <a:extLst>
                <a:ext uri="{FF2B5EF4-FFF2-40B4-BE49-F238E27FC236}">
                  <a16:creationId xmlns:a16="http://schemas.microsoft.com/office/drawing/2014/main" id="{5FE7ADDE-11FB-AA6F-48D5-57BB53B74C4E}"/>
                </a:ext>
              </a:extLst>
            </p:cNvPr>
            <p:cNvSpPr/>
            <p:nvPr/>
          </p:nvSpPr>
          <p:spPr>
            <a:xfrm>
              <a:off x="1009643" y="1732946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1663;p80">
              <a:extLst>
                <a:ext uri="{FF2B5EF4-FFF2-40B4-BE49-F238E27FC236}">
                  <a16:creationId xmlns:a16="http://schemas.microsoft.com/office/drawing/2014/main" id="{69563C94-55AF-B7EE-7412-18B3DBE762B0}"/>
                </a:ext>
              </a:extLst>
            </p:cNvPr>
            <p:cNvSpPr/>
            <p:nvPr/>
          </p:nvSpPr>
          <p:spPr>
            <a:xfrm>
              <a:off x="1009643" y="1760604"/>
              <a:ext cx="59899" cy="10248"/>
            </a:xfrm>
            <a:custGeom>
              <a:avLst/>
              <a:gdLst/>
              <a:ahLst/>
              <a:cxnLst/>
              <a:rect l="l" t="t" r="r" b="b"/>
              <a:pathLst>
                <a:path w="1882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1715" y="322"/>
                  </a:lnTo>
                  <a:cubicBezTo>
                    <a:pt x="1798" y="322"/>
                    <a:pt x="1882" y="250"/>
                    <a:pt x="1882" y="155"/>
                  </a:cubicBezTo>
                  <a:cubicBezTo>
                    <a:pt x="1882" y="72"/>
                    <a:pt x="1798" y="0"/>
                    <a:pt x="171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1664;p80">
              <a:extLst>
                <a:ext uri="{FF2B5EF4-FFF2-40B4-BE49-F238E27FC236}">
                  <a16:creationId xmlns:a16="http://schemas.microsoft.com/office/drawing/2014/main" id="{198AC2DC-AB6F-3BFC-34BC-D7892B7209BA}"/>
                </a:ext>
              </a:extLst>
            </p:cNvPr>
            <p:cNvSpPr/>
            <p:nvPr/>
          </p:nvSpPr>
          <p:spPr>
            <a:xfrm>
              <a:off x="1009643" y="1782183"/>
              <a:ext cx="98188" cy="10662"/>
            </a:xfrm>
            <a:custGeom>
              <a:avLst/>
              <a:gdLst/>
              <a:ahLst/>
              <a:cxnLst/>
              <a:rect l="l" t="t" r="r" b="b"/>
              <a:pathLst>
                <a:path w="3085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1"/>
                    <a:pt x="3084" y="168"/>
                  </a:cubicBezTo>
                  <a:cubicBezTo>
                    <a:pt x="3084" y="72"/>
                    <a:pt x="3013" y="1"/>
                    <a:pt x="29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1665;p80">
              <a:extLst>
                <a:ext uri="{FF2B5EF4-FFF2-40B4-BE49-F238E27FC236}">
                  <a16:creationId xmlns:a16="http://schemas.microsoft.com/office/drawing/2014/main" id="{DF0753B6-CBE6-78B0-3A16-00085C714CCE}"/>
                </a:ext>
              </a:extLst>
            </p:cNvPr>
            <p:cNvSpPr/>
            <p:nvPr/>
          </p:nvSpPr>
          <p:spPr>
            <a:xfrm>
              <a:off x="1009643" y="1579473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1666;p80">
              <a:extLst>
                <a:ext uri="{FF2B5EF4-FFF2-40B4-BE49-F238E27FC236}">
                  <a16:creationId xmlns:a16="http://schemas.microsoft.com/office/drawing/2014/main" id="{5C8521D7-D10B-63AB-49AA-C16A8EDE39EF}"/>
                </a:ext>
              </a:extLst>
            </p:cNvPr>
            <p:cNvSpPr/>
            <p:nvPr/>
          </p:nvSpPr>
          <p:spPr>
            <a:xfrm>
              <a:off x="965689" y="1628711"/>
              <a:ext cx="142142" cy="10662"/>
            </a:xfrm>
            <a:custGeom>
              <a:avLst/>
              <a:gdLst/>
              <a:ahLst/>
              <a:cxnLst/>
              <a:rect l="l" t="t" r="r" b="b"/>
              <a:pathLst>
                <a:path w="4466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4298" y="334"/>
                  </a:lnTo>
                  <a:cubicBezTo>
                    <a:pt x="4394" y="334"/>
                    <a:pt x="4465" y="251"/>
                    <a:pt x="4465" y="168"/>
                  </a:cubicBezTo>
                  <a:cubicBezTo>
                    <a:pt x="4465" y="72"/>
                    <a:pt x="4394" y="1"/>
                    <a:pt x="429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1667;p80">
              <a:extLst>
                <a:ext uri="{FF2B5EF4-FFF2-40B4-BE49-F238E27FC236}">
                  <a16:creationId xmlns:a16="http://schemas.microsoft.com/office/drawing/2014/main" id="{5561EBB3-AB9F-30CC-8496-BFC1C967D025}"/>
                </a:ext>
              </a:extLst>
            </p:cNvPr>
            <p:cNvSpPr/>
            <p:nvPr/>
          </p:nvSpPr>
          <p:spPr>
            <a:xfrm>
              <a:off x="1009643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6" y="251"/>
                    <a:pt x="846" y="155"/>
                  </a:cubicBezTo>
                  <a:cubicBezTo>
                    <a:pt x="846" y="72"/>
                    <a:pt x="762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1668;p80">
              <a:extLst>
                <a:ext uri="{FF2B5EF4-FFF2-40B4-BE49-F238E27FC236}">
                  <a16:creationId xmlns:a16="http://schemas.microsoft.com/office/drawing/2014/main" id="{B7D4AB2F-8580-7A44-ECBF-C8B81D9A21D2}"/>
                </a:ext>
              </a:extLst>
            </p:cNvPr>
            <p:cNvSpPr/>
            <p:nvPr/>
          </p:nvSpPr>
          <p:spPr>
            <a:xfrm>
              <a:off x="1047550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5" y="251"/>
                    <a:pt x="845" y="155"/>
                  </a:cubicBezTo>
                  <a:cubicBezTo>
                    <a:pt x="845" y="72"/>
                    <a:pt x="774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1669;p80">
              <a:extLst>
                <a:ext uri="{FF2B5EF4-FFF2-40B4-BE49-F238E27FC236}">
                  <a16:creationId xmlns:a16="http://schemas.microsoft.com/office/drawing/2014/main" id="{54204BA2-FD31-419B-1A82-BC29FA2DA73F}"/>
                </a:ext>
              </a:extLst>
            </p:cNvPr>
            <p:cNvSpPr/>
            <p:nvPr/>
          </p:nvSpPr>
          <p:spPr>
            <a:xfrm>
              <a:off x="966071" y="1579473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691" y="310"/>
                  </a:moveTo>
                  <a:lnTo>
                    <a:pt x="691" y="691"/>
                  </a:lnTo>
                  <a:lnTo>
                    <a:pt x="310" y="691"/>
                  </a:lnTo>
                  <a:lnTo>
                    <a:pt x="310" y="310"/>
                  </a:lnTo>
                  <a:close/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845"/>
                  </a:lnTo>
                  <a:cubicBezTo>
                    <a:pt x="0" y="941"/>
                    <a:pt x="72" y="1012"/>
                    <a:pt x="167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5"/>
                  </a:cubicBezTo>
                  <a:lnTo>
                    <a:pt x="1012" y="167"/>
                  </a:lnTo>
                  <a:cubicBezTo>
                    <a:pt x="1000" y="71"/>
                    <a:pt x="941" y="0"/>
                    <a:pt x="8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8A6A61F-0A6D-83D4-6EA5-168B0CCF4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127" y="339678"/>
            <a:ext cx="736536" cy="736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6CEB86-FDE6-73B2-BA49-7AE1A963F11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"/>
          </a:blip>
          <a:stretch>
            <a:fillRect/>
          </a:stretch>
        </p:blipFill>
        <p:spPr>
          <a:xfrm>
            <a:off x="967741" y="-213360"/>
            <a:ext cx="6873240" cy="5548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7024D-36CC-19A3-F01A-1049AAFA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 CHART </a:t>
            </a:r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E069FE-700A-9C34-45A7-2A6D4D5D6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5590" y="62301"/>
            <a:ext cx="955424" cy="955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CCF696-8E61-41AF-BDE0-B75A262ED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48" y="4044049"/>
            <a:ext cx="1033347" cy="10333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51771F-1A45-8566-E5AD-249B2308F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8003" y="3910251"/>
            <a:ext cx="1159422" cy="1159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86B883-F708-027C-EFCF-851B498C74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876" y="1193432"/>
            <a:ext cx="8146887" cy="285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89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>
          <a:extLst>
            <a:ext uri="{FF2B5EF4-FFF2-40B4-BE49-F238E27FC236}">
              <a16:creationId xmlns:a16="http://schemas.microsoft.com/office/drawing/2014/main" id="{39C5121C-A378-FCE1-D5A7-76751915F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37">
            <a:extLst>
              <a:ext uri="{FF2B5EF4-FFF2-40B4-BE49-F238E27FC236}">
                <a16:creationId xmlns:a16="http://schemas.microsoft.com/office/drawing/2014/main" id="{1192A987-809B-BE33-2A06-1F680BC64D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4557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TECH-STACK</a:t>
            </a:r>
            <a:endParaRPr sz="3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7" name="Google Shape;1467;p37">
            <a:extLst>
              <a:ext uri="{FF2B5EF4-FFF2-40B4-BE49-F238E27FC236}">
                <a16:creationId xmlns:a16="http://schemas.microsoft.com/office/drawing/2014/main" id="{C0308EA0-467E-7C86-D060-C3D9BDE5E24F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605700" y="1730930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2"/>
                </a:solidFill>
              </a:rPr>
              <a:t>Next.js</a:t>
            </a:r>
            <a:endParaRPr>
              <a:solidFill>
                <a:schemeClr val="bg2"/>
              </a:solidFill>
            </a:endParaRPr>
          </a:p>
        </p:txBody>
      </p:sp>
      <p:sp>
        <p:nvSpPr>
          <p:cNvPr id="1468" name="Google Shape;1468;p37">
            <a:extLst>
              <a:ext uri="{FF2B5EF4-FFF2-40B4-BE49-F238E27FC236}">
                <a16:creationId xmlns:a16="http://schemas.microsoft.com/office/drawing/2014/main" id="{AFAAA634-890D-8578-740B-7C29C349FF1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05700" y="1954420"/>
            <a:ext cx="189366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050"/>
              <a:t>Handles user authentication (login/signup), user dashboards, input forms, and displaying results.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469" name="Google Shape;1469;p37">
            <a:extLst>
              <a:ext uri="{FF2B5EF4-FFF2-40B4-BE49-F238E27FC236}">
                <a16:creationId xmlns:a16="http://schemas.microsoft.com/office/drawing/2014/main" id="{E9E65108-583A-53D0-BD98-F9728EFCB50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6103336" y="2294940"/>
            <a:ext cx="189366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050"/>
              <a:t>A utility-first CSS framework used to create modern, responsive layouts.</a:t>
            </a:r>
          </a:p>
        </p:txBody>
      </p:sp>
      <p:sp>
        <p:nvSpPr>
          <p:cNvPr id="1470" name="Google Shape;1470;p37">
            <a:extLst>
              <a:ext uri="{FF2B5EF4-FFF2-40B4-BE49-F238E27FC236}">
                <a16:creationId xmlns:a16="http://schemas.microsoft.com/office/drawing/2014/main" id="{4BAC1303-A055-F512-AE63-62BA7FB8D64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605700" y="4293730"/>
            <a:ext cx="216798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/>
              <a:t>Receives and interprets user queries related to GPU recommendations.</a:t>
            </a:r>
            <a:endParaRPr sz="1050"/>
          </a:p>
        </p:txBody>
      </p:sp>
      <p:sp>
        <p:nvSpPr>
          <p:cNvPr id="1471" name="Google Shape;1471;p37">
            <a:extLst>
              <a:ext uri="{FF2B5EF4-FFF2-40B4-BE49-F238E27FC236}">
                <a16:creationId xmlns:a16="http://schemas.microsoft.com/office/drawing/2014/main" id="{950909E4-6006-F504-FF75-D81AE4BEC34B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6144087" y="429373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05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Acts as the backend API layer connecting the frontend (Next.js) with the LLM (Grok) and the database.</a:t>
            </a:r>
            <a:endParaRPr sz="1050"/>
          </a:p>
        </p:txBody>
      </p:sp>
      <p:sp>
        <p:nvSpPr>
          <p:cNvPr id="1476" name="Google Shape;1476;p37">
            <a:extLst>
              <a:ext uri="{FF2B5EF4-FFF2-40B4-BE49-F238E27FC236}">
                <a16:creationId xmlns:a16="http://schemas.microsoft.com/office/drawing/2014/main" id="{803EC562-33C7-CAC7-43C0-CB468AB1C45C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6093796" y="1949747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bg2"/>
                </a:solidFill>
              </a:rPr>
              <a:t>Tailwind CSS</a:t>
            </a:r>
            <a:endParaRPr>
              <a:solidFill>
                <a:schemeClr val="bg2"/>
              </a:solidFill>
            </a:endParaRPr>
          </a:p>
        </p:txBody>
      </p:sp>
      <p:sp>
        <p:nvSpPr>
          <p:cNvPr id="1477" name="Google Shape;1477;p37">
            <a:extLst>
              <a:ext uri="{FF2B5EF4-FFF2-40B4-BE49-F238E27FC236}">
                <a16:creationId xmlns:a16="http://schemas.microsoft.com/office/drawing/2014/main" id="{F5CDAEAB-406F-1663-5E69-2D82F2C980B5}"/>
              </a:ext>
            </a:extLst>
          </p:cNvPr>
          <p:cNvSpPr txBox="1">
            <a:spLocks noGrp="1"/>
          </p:cNvSpPr>
          <p:nvPr>
            <p:ph type="subTitle" idx="14"/>
          </p:nvPr>
        </p:nvSpPr>
        <p:spPr>
          <a:xfrm>
            <a:off x="605700" y="4272140"/>
            <a:ext cx="2685701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IN" b="1">
                <a:solidFill>
                  <a:schemeClr val="bg2"/>
                </a:solidFill>
              </a:rPr>
              <a:t>LLM (</a:t>
            </a:r>
            <a:r>
              <a:rPr lang="en-IN" b="1" err="1">
                <a:solidFill>
                  <a:schemeClr val="bg2"/>
                </a:solidFill>
              </a:rPr>
              <a:t>Groq</a:t>
            </a:r>
            <a:r>
              <a:rPr lang="en-US" b="1">
                <a:solidFill>
                  <a:schemeClr val="bg2"/>
                </a:solidFill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8" name="Google Shape;1478;p37">
            <a:extLst>
              <a:ext uri="{FF2B5EF4-FFF2-40B4-BE49-F238E27FC236}">
                <a16:creationId xmlns:a16="http://schemas.microsoft.com/office/drawing/2014/main" id="{D1975CAE-D632-BD83-AEB2-E64718922BED}"/>
              </a:ext>
            </a:extLst>
          </p:cNvPr>
          <p:cNvSpPr txBox="1">
            <a:spLocks noGrp="1"/>
          </p:cNvSpPr>
          <p:nvPr>
            <p:ph type="subTitle" idx="15"/>
          </p:nvPr>
        </p:nvSpPr>
        <p:spPr>
          <a:xfrm>
            <a:off x="6103336" y="3910700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err="1">
                <a:solidFill>
                  <a:schemeClr val="bg2"/>
                </a:solidFill>
              </a:rPr>
              <a:t>FastAPI</a:t>
            </a:r>
            <a:endParaRPr lang="en-IN">
              <a:solidFill>
                <a:schemeClr val="bg2"/>
              </a:solidFill>
            </a:endParaRPr>
          </a:p>
        </p:txBody>
      </p:sp>
      <p:pic>
        <p:nvPicPr>
          <p:cNvPr id="8" name="Picture 7" descr="Hire Next.js Developers | Expert Next.js Development Services">
            <a:extLst>
              <a:ext uri="{FF2B5EF4-FFF2-40B4-BE49-F238E27FC236}">
                <a16:creationId xmlns:a16="http://schemas.microsoft.com/office/drawing/2014/main" id="{B989BC04-8505-04BD-5BCD-43066E485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95" y="1023555"/>
            <a:ext cx="595630" cy="595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Free Tailwind CSS 3D Icon - Free Download Logos 3D Icons | IconScout">
            <a:extLst>
              <a:ext uri="{FF2B5EF4-FFF2-40B4-BE49-F238E27FC236}">
                <a16:creationId xmlns:a16="http://schemas.microsoft.com/office/drawing/2014/main" id="{E4A3652B-A89B-95EB-6B85-A3D6CCA44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796" y="1162339"/>
            <a:ext cx="720090" cy="720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Issues · Xavki / Python FastAPI · GitLab">
            <a:extLst>
              <a:ext uri="{FF2B5EF4-FFF2-40B4-BE49-F238E27FC236}">
                <a16:creationId xmlns:a16="http://schemas.microsoft.com/office/drawing/2014/main" id="{7770165B-C323-27F8-5E0E-0213361C07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608" y="3335104"/>
            <a:ext cx="568332" cy="568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MongoDB for VS Code - Visual Studio Marketplace">
            <a:extLst>
              <a:ext uri="{FF2B5EF4-FFF2-40B4-BE49-F238E27FC236}">
                <a16:creationId xmlns:a16="http://schemas.microsoft.com/office/drawing/2014/main" id="{858E024A-7212-8116-E306-1607FD8510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6787" flipH="1">
            <a:off x="3491475" y="1561658"/>
            <a:ext cx="1057063" cy="105706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478;p37">
            <a:extLst>
              <a:ext uri="{FF2B5EF4-FFF2-40B4-BE49-F238E27FC236}">
                <a16:creationId xmlns:a16="http://schemas.microsoft.com/office/drawing/2014/main" id="{D11EE964-1511-5095-C98E-F640490E071B}"/>
              </a:ext>
            </a:extLst>
          </p:cNvPr>
          <p:cNvSpPr txBox="1">
            <a:spLocks/>
          </p:cNvSpPr>
          <p:nvPr/>
        </p:nvSpPr>
        <p:spPr>
          <a:xfrm>
            <a:off x="3291401" y="2569194"/>
            <a:ext cx="323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IN">
                <a:solidFill>
                  <a:schemeClr val="bg2"/>
                </a:solidFill>
              </a:rPr>
              <a:t>MongoDB</a:t>
            </a:r>
          </a:p>
        </p:txBody>
      </p:sp>
      <p:pic>
        <p:nvPicPr>
          <p:cNvPr id="14" name="Picture 13" descr="Groq Brand Guidelines - Fast AI Inference">
            <a:extLst>
              <a:ext uri="{FF2B5EF4-FFF2-40B4-BE49-F238E27FC236}">
                <a16:creationId xmlns:a16="http://schemas.microsoft.com/office/drawing/2014/main" id="{99A407C2-3DBC-8555-F7E3-A88A3CDE7E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" y="3342368"/>
            <a:ext cx="1200826" cy="56833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471;p37">
            <a:extLst>
              <a:ext uri="{FF2B5EF4-FFF2-40B4-BE49-F238E27FC236}">
                <a16:creationId xmlns:a16="http://schemas.microsoft.com/office/drawing/2014/main" id="{6B61570D-432F-9A04-4B75-FCF6CD06D719}"/>
              </a:ext>
            </a:extLst>
          </p:cNvPr>
          <p:cNvSpPr txBox="1">
            <a:spLocks/>
          </p:cNvSpPr>
          <p:nvPr/>
        </p:nvSpPr>
        <p:spPr>
          <a:xfrm>
            <a:off x="3284798" y="2907963"/>
            <a:ext cx="26610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 NoSQL document-based database. Stores user credentials, input preferences, and interaction logs.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37A44E-0CB9-065D-A4F7-AB69A70E50E0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11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42000" y1="26071" x2="42000" y2="26071"/>
                        <a14:foregroundMark x1="39750" y1="26071" x2="39750" y2="26071"/>
                        <a14:foregroundMark x1="39750" y1="26071" x2="39750" y2="26071"/>
                        <a14:foregroundMark x1="39750" y1="26071" x2="39750" y2="26071"/>
                        <a14:foregroundMark x1="85000" y1="30357" x2="85000" y2="30357"/>
                      </a14:backgroundRemoval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782943" y="-392908"/>
            <a:ext cx="10110439" cy="70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78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8">
          <a:extLst>
            <a:ext uri="{FF2B5EF4-FFF2-40B4-BE49-F238E27FC236}">
              <a16:creationId xmlns:a16="http://schemas.microsoft.com/office/drawing/2014/main" id="{24EB7E93-1B88-B5B3-FFA3-FD809A983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" name="Google Shape;2199;p57">
            <a:extLst>
              <a:ext uri="{FF2B5EF4-FFF2-40B4-BE49-F238E27FC236}">
                <a16:creationId xmlns:a16="http://schemas.microsoft.com/office/drawing/2014/main" id="{8F0103E9-95F7-D484-03DE-D77590F436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Model</a:t>
            </a:r>
            <a:endParaRPr/>
          </a:p>
        </p:txBody>
      </p:sp>
      <p:sp>
        <p:nvSpPr>
          <p:cNvPr id="2202" name="Google Shape;2202;p57">
            <a:extLst>
              <a:ext uri="{FF2B5EF4-FFF2-40B4-BE49-F238E27FC236}">
                <a16:creationId xmlns:a16="http://schemas.microsoft.com/office/drawing/2014/main" id="{F6C56395-6D4E-06D1-C985-A77938F60EEA}"/>
              </a:ext>
            </a:extLst>
          </p:cNvPr>
          <p:cNvSpPr txBox="1"/>
          <p:nvPr/>
        </p:nvSpPr>
        <p:spPr>
          <a:xfrm>
            <a:off x="5803648" y="3215101"/>
            <a:ext cx="2204100" cy="6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>
                <a:solidFill>
                  <a:schemeClr val="dk1"/>
                </a:solidFill>
                <a:latin typeface="+mn-lt"/>
                <a:ea typeface="Poppins"/>
                <a:cs typeface="Poppins"/>
                <a:sym typeface="Poppins"/>
              </a:rPr>
              <a:t>Increased GPU utilization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>
                <a:solidFill>
                  <a:schemeClr val="dk1"/>
                </a:solidFill>
                <a:latin typeface="+mn-lt"/>
                <a:ea typeface="Poppins"/>
                <a:cs typeface="Poppins"/>
                <a:sym typeface="Poppins"/>
              </a:rPr>
              <a:t>Higher customer satisfaction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>
                <a:solidFill>
                  <a:schemeClr val="dk1"/>
                </a:solidFill>
                <a:latin typeface="+mn-lt"/>
                <a:ea typeface="Poppins"/>
                <a:cs typeface="Poppins"/>
                <a:sym typeface="Poppins"/>
              </a:rPr>
              <a:t>Reduced support load</a:t>
            </a:r>
            <a:endParaRPr>
              <a:solidFill>
                <a:schemeClr val="dk1"/>
              </a:solidFill>
              <a:latin typeface="+mn-lt"/>
              <a:ea typeface="Poppins"/>
              <a:cs typeface="Poppins"/>
              <a:sym typeface="Poppins"/>
            </a:endParaRPr>
          </a:p>
        </p:txBody>
      </p:sp>
      <p:sp>
        <p:nvSpPr>
          <p:cNvPr id="2204" name="Google Shape;2204;p57">
            <a:extLst>
              <a:ext uri="{FF2B5EF4-FFF2-40B4-BE49-F238E27FC236}">
                <a16:creationId xmlns:a16="http://schemas.microsoft.com/office/drawing/2014/main" id="{B2AAC3C7-F275-ABAD-3EE0-9917377BF3AB}"/>
              </a:ext>
            </a:extLst>
          </p:cNvPr>
          <p:cNvSpPr txBox="1"/>
          <p:nvPr/>
        </p:nvSpPr>
        <p:spPr>
          <a:xfrm>
            <a:off x="727334" y="1358400"/>
            <a:ext cx="2147298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Target Users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05" name="Google Shape;2205;p57">
            <a:extLst>
              <a:ext uri="{FF2B5EF4-FFF2-40B4-BE49-F238E27FC236}">
                <a16:creationId xmlns:a16="http://schemas.microsoft.com/office/drawing/2014/main" id="{982E8D3E-F755-6732-50AE-5FF1DB07852B}"/>
              </a:ext>
            </a:extLst>
          </p:cNvPr>
          <p:cNvSpPr txBox="1"/>
          <p:nvPr/>
        </p:nvSpPr>
        <p:spPr>
          <a:xfrm>
            <a:off x="867132" y="3498110"/>
            <a:ext cx="1934941" cy="97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/>
              <a:t>Data scientists</a:t>
            </a:r>
          </a:p>
          <a:p>
            <a:pPr marL="171450" lvl="0" indent="-171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/>
              <a:t>ML engineers</a:t>
            </a:r>
          </a:p>
          <a:p>
            <a:pPr marL="171450" lvl="0" indent="-171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/>
              <a:t>startups</a:t>
            </a:r>
          </a:p>
          <a:p>
            <a:pPr marL="171450" lvl="0" indent="-171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/>
              <a:t>enterprise cloud users</a:t>
            </a:r>
            <a:endParaRPr lang="en-US" sz="16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2206" name="Google Shape;2206;p57">
            <a:extLst>
              <a:ext uri="{FF2B5EF4-FFF2-40B4-BE49-F238E27FC236}">
                <a16:creationId xmlns:a16="http://schemas.microsoft.com/office/drawing/2014/main" id="{9049CA29-F1FF-BC5F-ECE4-EC7BCC938069}"/>
              </a:ext>
            </a:extLst>
          </p:cNvPr>
          <p:cNvCxnSpPr>
            <a:cxnSpLocks/>
          </p:cNvCxnSpPr>
          <p:nvPr/>
        </p:nvCxnSpPr>
        <p:spPr>
          <a:xfrm>
            <a:off x="586728" y="2571750"/>
            <a:ext cx="7631562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07" name="Google Shape;2207;p57">
            <a:extLst>
              <a:ext uri="{FF2B5EF4-FFF2-40B4-BE49-F238E27FC236}">
                <a16:creationId xmlns:a16="http://schemas.microsoft.com/office/drawing/2014/main" id="{5AC58377-7BD1-C298-ACC3-38FCB7C2A99B}"/>
              </a:ext>
            </a:extLst>
          </p:cNvPr>
          <p:cNvSpPr txBox="1"/>
          <p:nvPr/>
        </p:nvSpPr>
        <p:spPr>
          <a:xfrm>
            <a:off x="5758474" y="1689589"/>
            <a:ext cx="22041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err="1">
                <a:latin typeface="IBM Plex Mono" panose="020B0509050203000203" pitchFamily="49" charset="0"/>
              </a:rPr>
              <a:t>AceCloud</a:t>
            </a:r>
            <a:r>
              <a:rPr lang="en-IN" sz="2000" b="1">
                <a:latin typeface="IBM Plex Mono" panose="020B0509050203000203" pitchFamily="49" charset="0"/>
              </a:rPr>
              <a:t> Benefits</a:t>
            </a:r>
            <a:endParaRPr sz="2000" b="1">
              <a:solidFill>
                <a:schemeClr val="dk1"/>
              </a:solidFill>
              <a:latin typeface="IBM Plex Mono" panose="020B0509050203000203" pitchFamily="49" charset="0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10" name="Google Shape;2210;p57">
            <a:extLst>
              <a:ext uri="{FF2B5EF4-FFF2-40B4-BE49-F238E27FC236}">
                <a16:creationId xmlns:a16="http://schemas.microsoft.com/office/drawing/2014/main" id="{F8EEACFD-36EB-BCB8-3A69-56102F321521}"/>
              </a:ext>
            </a:extLst>
          </p:cNvPr>
          <p:cNvSpPr txBox="1"/>
          <p:nvPr/>
        </p:nvSpPr>
        <p:spPr>
          <a:xfrm>
            <a:off x="3184606" y="1527151"/>
            <a:ext cx="243580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latin typeface="IBM Plex Mono" panose="020B0509050203000203" pitchFamily="49" charset="0"/>
              </a:rPr>
              <a:t>Revenue Channels</a:t>
            </a:r>
            <a:endParaRPr sz="2000" b="1">
              <a:solidFill>
                <a:schemeClr val="dk1"/>
              </a:solidFill>
              <a:latin typeface="IBM Plex Mono" panose="020B0509050203000203" pitchFamily="49" charset="0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2211" name="Google Shape;2211;p57">
            <a:extLst>
              <a:ext uri="{FF2B5EF4-FFF2-40B4-BE49-F238E27FC236}">
                <a16:creationId xmlns:a16="http://schemas.microsoft.com/office/drawing/2014/main" id="{DB3B709D-6663-53C8-A477-B712E3CC500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184606" y="1500325"/>
            <a:ext cx="1" cy="2083625"/>
          </a:xfrm>
          <a:prstGeom prst="bentConnector3">
            <a:avLst>
              <a:gd name="adj1" fmla="val -2286000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212" name="Google Shape;2212;p57">
            <a:extLst>
              <a:ext uri="{FF2B5EF4-FFF2-40B4-BE49-F238E27FC236}">
                <a16:creationId xmlns:a16="http://schemas.microsoft.com/office/drawing/2014/main" id="{7F99D90D-00F8-62B8-2656-866740FAF7A6}"/>
              </a:ext>
            </a:extLst>
          </p:cNvPr>
          <p:cNvCxnSpPr>
            <a:cxnSpLocks/>
          </p:cNvCxnSpPr>
          <p:nvPr/>
        </p:nvCxnSpPr>
        <p:spPr>
          <a:xfrm>
            <a:off x="5737464" y="1527151"/>
            <a:ext cx="600" cy="20244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" name="Google Shape;2211;p57">
            <a:extLst>
              <a:ext uri="{FF2B5EF4-FFF2-40B4-BE49-F238E27FC236}">
                <a16:creationId xmlns:a16="http://schemas.microsoft.com/office/drawing/2014/main" id="{B63590AF-9268-78CA-5A62-54B2B712D266}"/>
              </a:ext>
            </a:extLst>
          </p:cNvPr>
          <p:cNvCxnSpPr>
            <a:cxnSpLocks/>
          </p:cNvCxnSpPr>
          <p:nvPr/>
        </p:nvCxnSpPr>
        <p:spPr>
          <a:xfrm>
            <a:off x="849510" y="1559550"/>
            <a:ext cx="600" cy="20244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F8754E6-C25E-F7CC-9C3C-5A8FAD1DAA4E}"/>
              </a:ext>
            </a:extLst>
          </p:cNvPr>
          <p:cNvSpPr txBox="1"/>
          <p:nvPr/>
        </p:nvSpPr>
        <p:spPr>
          <a:xfrm>
            <a:off x="3184605" y="3251125"/>
            <a:ext cx="228317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    Freemium model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IN"/>
              <a:t>Basic recommendation = Free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/>
              <a:t>Pro features (AI assistant, priority support, usage tracking) = Subscription</a:t>
            </a:r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79C559-3640-18BE-BEF4-7B84800B8E2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86333" y="444206"/>
            <a:ext cx="4627873" cy="46278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998656-0916-F526-9F6B-BC667B8F9C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8773" y="3407751"/>
            <a:ext cx="1515478" cy="151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80008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</Words>
  <Application>Microsoft Office PowerPoint</Application>
  <PresentationFormat>On-screen Show (16:9)</PresentationFormat>
  <Paragraphs>47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Poppins</vt:lpstr>
      <vt:lpstr>Source Code Pro</vt:lpstr>
      <vt:lpstr>Bahnschrift SemiBold</vt:lpstr>
      <vt:lpstr>Microsoft Sans Serif</vt:lpstr>
      <vt:lpstr>Times New Roman</vt:lpstr>
      <vt:lpstr>IBM Plex Mono</vt:lpstr>
      <vt:lpstr>Courier New</vt:lpstr>
      <vt:lpstr>Roboto Condensed Light</vt:lpstr>
      <vt:lpstr>Arial</vt:lpstr>
      <vt:lpstr>Introduction to Coding Workshop by Slidesgo</vt:lpstr>
      <vt:lpstr>PowerPoint Presentation</vt:lpstr>
      <vt:lpstr>CloudYukti   -----A Smart GPU Instance Recommender for AceCloud----</vt:lpstr>
      <vt:lpstr>Solution Overview</vt:lpstr>
      <vt:lpstr>FLOW CHART </vt:lpstr>
      <vt:lpstr>TECH-STACK</vt:lpstr>
      <vt:lpstr>Business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Akshat Goel</cp:lastModifiedBy>
  <cp:revision>3</cp:revision>
  <dcterms:modified xsi:type="dcterms:W3CDTF">2025-05-03T13:46:58Z</dcterms:modified>
</cp:coreProperties>
</file>