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charset="1" panose="00000000000000000000"/>
      <p:regular r:id="rId20"/>
    </p:embeddedFont>
    <p:embeddedFont>
      <p:font typeface="DM Serif Display" charset="1" panose="00000000000000000000"/>
      <p:regular r:id="rId21"/>
    </p:embeddedFont>
    <p:embeddedFont>
      <p:font typeface="Canva Sans Bold" charset="1" panose="020B0803030501040103"/>
      <p:regular r:id="rId22"/>
    </p:embeddedFont>
    <p:embeddedFont>
      <p:font typeface="Canva Sans" charset="1" panose="020B0503030501040103"/>
      <p:regular r:id="rId23"/>
    </p:embeddedFont>
    <p:embeddedFont>
      <p:font typeface="RoxboroughCF" charset="1" panose="00000500000000000000"/>
      <p:regular r:id="rId24"/>
    </p:embeddedFont>
    <p:embeddedFont>
      <p:font typeface="Montserrat" charset="1" panose="00000500000000000000"/>
      <p:regular r:id="rId25"/>
    </p:embeddedFont>
    <p:embeddedFont>
      <p:font typeface="Times New Roman Bold" charset="1" panose="02030802070405020303"/>
      <p:regular r:id="rId26"/>
    </p:embeddedFont>
    <p:embeddedFont>
      <p:font typeface="Times New Roman" charset="1" panose="02030502070405020303"/>
      <p:regular r:id="rId27"/>
    </p:embeddedFont>
    <p:embeddedFont>
      <p:font typeface="Canva Sans Bold Italics"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FEBE4"/>
        </a:solidFill>
      </p:bgPr>
    </p:bg>
    <p:spTree>
      <p:nvGrpSpPr>
        <p:cNvPr id="1" name=""/>
        <p:cNvGrpSpPr/>
        <p:nvPr/>
      </p:nvGrpSpPr>
      <p:grpSpPr>
        <a:xfrm>
          <a:off x="0" y="0"/>
          <a:ext cx="0" cy="0"/>
          <a:chOff x="0" y="0"/>
          <a:chExt cx="0" cy="0"/>
        </a:xfrm>
      </p:grpSpPr>
      <p:sp>
        <p:nvSpPr>
          <p:cNvPr name="TextBox 2" id="2"/>
          <p:cNvSpPr txBox="true"/>
          <p:nvPr/>
        </p:nvSpPr>
        <p:spPr>
          <a:xfrm rot="0">
            <a:off x="-2780977" y="4046671"/>
            <a:ext cx="13562800" cy="563878"/>
          </a:xfrm>
          <a:prstGeom prst="rect">
            <a:avLst/>
          </a:prstGeom>
        </p:spPr>
        <p:txBody>
          <a:bodyPr anchor="t" rtlCol="false" tIns="0" lIns="0" bIns="0" rIns="0">
            <a:spAutoFit/>
          </a:bodyPr>
          <a:lstStyle/>
          <a:p>
            <a:pPr algn="ctr">
              <a:lnSpc>
                <a:spcPts val="4620"/>
              </a:lnSpc>
            </a:pPr>
            <a:r>
              <a:rPr lang="en-US" sz="3300" spc="132">
                <a:solidFill>
                  <a:srgbClr val="4F2B1B"/>
                </a:solidFill>
                <a:latin typeface="DM Sans"/>
                <a:ea typeface="DM Sans"/>
                <a:cs typeface="DM Sans"/>
                <a:sym typeface="DM Sans"/>
              </a:rPr>
              <a:t>MAJOR PROJECT PRESENTATION</a:t>
            </a:r>
          </a:p>
        </p:txBody>
      </p:sp>
      <p:sp>
        <p:nvSpPr>
          <p:cNvPr name="TextBox 3" id="3"/>
          <p:cNvSpPr txBox="true"/>
          <p:nvPr/>
        </p:nvSpPr>
        <p:spPr>
          <a:xfrm rot="0">
            <a:off x="637402" y="252399"/>
            <a:ext cx="17013196" cy="2956072"/>
          </a:xfrm>
          <a:prstGeom prst="rect">
            <a:avLst/>
          </a:prstGeom>
        </p:spPr>
        <p:txBody>
          <a:bodyPr anchor="t" rtlCol="false" tIns="0" lIns="0" bIns="0" rIns="0">
            <a:spAutoFit/>
          </a:bodyPr>
          <a:lstStyle/>
          <a:p>
            <a:pPr algn="l">
              <a:lnSpc>
                <a:spcPts val="11891"/>
              </a:lnSpc>
            </a:pPr>
            <a:r>
              <a:rPr lang="en-US" sz="8494" spc="-169">
                <a:solidFill>
                  <a:srgbClr val="4F2B1B"/>
                </a:solidFill>
                <a:latin typeface="DM Serif Display"/>
                <a:ea typeface="DM Serif Display"/>
                <a:cs typeface="DM Serif Display"/>
                <a:sym typeface="DM Serif Display"/>
              </a:rPr>
              <a:t> Network Traffic Anomaly Detection           Using Machine Learning .</a:t>
            </a:r>
          </a:p>
        </p:txBody>
      </p:sp>
      <p:sp>
        <p:nvSpPr>
          <p:cNvPr name="TextBox 4" id="4"/>
          <p:cNvSpPr txBox="true"/>
          <p:nvPr/>
        </p:nvSpPr>
        <p:spPr>
          <a:xfrm rot="0">
            <a:off x="1447077" y="5878215"/>
            <a:ext cx="2276475" cy="580390"/>
          </a:xfrm>
          <a:prstGeom prst="rect">
            <a:avLst/>
          </a:prstGeom>
        </p:spPr>
        <p:txBody>
          <a:bodyPr anchor="t" rtlCol="false" tIns="0" lIns="0" bIns="0" rIns="0">
            <a:spAutoFit/>
          </a:bodyPr>
          <a:lstStyle/>
          <a:p>
            <a:pPr algn="ctr">
              <a:lnSpc>
                <a:spcPts val="4759"/>
              </a:lnSpc>
            </a:pPr>
            <a:r>
              <a:rPr lang="en-US" sz="3399" b="true">
                <a:solidFill>
                  <a:srgbClr val="4F2B1B"/>
                </a:solidFill>
                <a:latin typeface="Canva Sans Bold"/>
                <a:ea typeface="Canva Sans Bold"/>
                <a:cs typeface="Canva Sans Bold"/>
                <a:sym typeface="Canva Sans Bold"/>
              </a:rPr>
              <a:t>Presenter :</a:t>
            </a:r>
          </a:p>
        </p:txBody>
      </p:sp>
      <p:sp>
        <p:nvSpPr>
          <p:cNvPr name="TextBox 5" id="5"/>
          <p:cNvSpPr txBox="true"/>
          <p:nvPr/>
        </p:nvSpPr>
        <p:spPr>
          <a:xfrm rot="0">
            <a:off x="1028700" y="6391930"/>
            <a:ext cx="3654658" cy="1180465"/>
          </a:xfrm>
          <a:prstGeom prst="rect">
            <a:avLst/>
          </a:prstGeom>
        </p:spPr>
        <p:txBody>
          <a:bodyPr anchor="t" rtlCol="false" tIns="0" lIns="0" bIns="0" rIns="0">
            <a:spAutoFit/>
          </a:bodyPr>
          <a:lstStyle/>
          <a:p>
            <a:pPr algn="ctr">
              <a:lnSpc>
                <a:spcPts val="4759"/>
              </a:lnSpc>
            </a:pPr>
            <a:r>
              <a:rPr lang="en-US" sz="3399">
                <a:solidFill>
                  <a:srgbClr val="4F2B1B"/>
                </a:solidFill>
                <a:latin typeface="Canva Sans"/>
                <a:ea typeface="Canva Sans"/>
                <a:cs typeface="Canva Sans"/>
                <a:sym typeface="Canva Sans"/>
              </a:rPr>
              <a:t>Akshat Kumar</a:t>
            </a:r>
          </a:p>
          <a:p>
            <a:pPr algn="ctr">
              <a:lnSpc>
                <a:spcPts val="4759"/>
              </a:lnSpc>
            </a:pPr>
            <a:r>
              <a:rPr lang="en-US" sz="3399">
                <a:solidFill>
                  <a:srgbClr val="4F2B1B"/>
                </a:solidFill>
                <a:latin typeface="Canva Sans"/>
                <a:ea typeface="Canva Sans"/>
                <a:cs typeface="Canva Sans"/>
                <a:sym typeface="Canva Sans"/>
              </a:rPr>
              <a:t>08419011621</a:t>
            </a:r>
          </a:p>
        </p:txBody>
      </p:sp>
      <p:sp>
        <p:nvSpPr>
          <p:cNvPr name="TextBox 6" id="6"/>
          <p:cNvSpPr txBox="true"/>
          <p:nvPr/>
        </p:nvSpPr>
        <p:spPr>
          <a:xfrm rot="0">
            <a:off x="6428304" y="5878215"/>
            <a:ext cx="2372320" cy="580390"/>
          </a:xfrm>
          <a:prstGeom prst="rect">
            <a:avLst/>
          </a:prstGeom>
        </p:spPr>
        <p:txBody>
          <a:bodyPr anchor="t" rtlCol="false" tIns="0" lIns="0" bIns="0" rIns="0">
            <a:spAutoFit/>
          </a:bodyPr>
          <a:lstStyle/>
          <a:p>
            <a:pPr algn="ctr">
              <a:lnSpc>
                <a:spcPts val="4759"/>
              </a:lnSpc>
            </a:pPr>
            <a:r>
              <a:rPr lang="en-US" sz="3399" b="true">
                <a:solidFill>
                  <a:srgbClr val="4F2B1B"/>
                </a:solidFill>
                <a:latin typeface="Canva Sans Bold"/>
                <a:ea typeface="Canva Sans Bold"/>
                <a:cs typeface="Canva Sans Bold"/>
                <a:sym typeface="Canva Sans Bold"/>
              </a:rPr>
              <a:t>Guided by :</a:t>
            </a:r>
          </a:p>
        </p:txBody>
      </p:sp>
      <p:sp>
        <p:nvSpPr>
          <p:cNvPr name="TextBox 7" id="7"/>
          <p:cNvSpPr txBox="true"/>
          <p:nvPr/>
        </p:nvSpPr>
        <p:spPr>
          <a:xfrm rot="0">
            <a:off x="6428304" y="6691968"/>
            <a:ext cx="3405958" cy="580390"/>
          </a:xfrm>
          <a:prstGeom prst="rect">
            <a:avLst/>
          </a:prstGeom>
        </p:spPr>
        <p:txBody>
          <a:bodyPr anchor="t" rtlCol="false" tIns="0" lIns="0" bIns="0" rIns="0">
            <a:spAutoFit/>
          </a:bodyPr>
          <a:lstStyle/>
          <a:p>
            <a:pPr algn="ctr">
              <a:lnSpc>
                <a:spcPts val="4759"/>
              </a:lnSpc>
            </a:pPr>
            <a:r>
              <a:rPr lang="en-US" sz="3399">
                <a:solidFill>
                  <a:srgbClr val="4F2B1B"/>
                </a:solidFill>
                <a:latin typeface="Canva Sans"/>
                <a:ea typeface="Canva Sans"/>
                <a:cs typeface="Canva Sans"/>
                <a:sym typeface="Canva Sans"/>
              </a:rPr>
              <a:t>Dr.</a:t>
            </a:r>
            <a:r>
              <a:rPr lang="en-US" sz="3399">
                <a:solidFill>
                  <a:srgbClr val="4F2B1B"/>
                </a:solidFill>
                <a:latin typeface="Canva Sans"/>
                <a:ea typeface="Canva Sans"/>
                <a:cs typeface="Canva Sans"/>
                <a:sym typeface="Canva Sans"/>
              </a:rPr>
              <a:t> Ashish Joshi</a:t>
            </a:r>
          </a:p>
        </p:txBody>
      </p:sp>
      <p:sp>
        <p:nvSpPr>
          <p:cNvPr name="AutoShape 8" id="8"/>
          <p:cNvSpPr/>
          <p:nvPr/>
        </p:nvSpPr>
        <p:spPr>
          <a:xfrm flipH="true" flipV="true">
            <a:off x="5107892" y="5512656"/>
            <a:ext cx="0" cy="2059739"/>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TextBox 2" id="2"/>
          <p:cNvSpPr txBox="true"/>
          <p:nvPr/>
        </p:nvSpPr>
        <p:spPr>
          <a:xfrm rot="0">
            <a:off x="1028700" y="458787"/>
            <a:ext cx="9373553" cy="949326"/>
          </a:xfrm>
          <a:prstGeom prst="rect">
            <a:avLst/>
          </a:prstGeom>
        </p:spPr>
        <p:txBody>
          <a:bodyPr anchor="t" rtlCol="false" tIns="0" lIns="0" bIns="0" rIns="0">
            <a:spAutoFit/>
          </a:bodyPr>
          <a:lstStyle/>
          <a:p>
            <a:pPr algn="ctr">
              <a:lnSpc>
                <a:spcPts val="6999"/>
              </a:lnSpc>
            </a:pPr>
            <a:r>
              <a:rPr lang="en-US" sz="4999">
                <a:solidFill>
                  <a:srgbClr val="EFE7DD"/>
                </a:solidFill>
                <a:latin typeface="Times New Roman"/>
                <a:ea typeface="Times New Roman"/>
                <a:cs typeface="Times New Roman"/>
                <a:sym typeface="Times New Roman"/>
              </a:rPr>
              <a:t>Technical Environment and Tools :</a:t>
            </a:r>
          </a:p>
        </p:txBody>
      </p:sp>
      <p:sp>
        <p:nvSpPr>
          <p:cNvPr name="TextBox 3" id="3"/>
          <p:cNvSpPr txBox="true"/>
          <p:nvPr/>
        </p:nvSpPr>
        <p:spPr>
          <a:xfrm rot="0">
            <a:off x="2006931" y="1588074"/>
            <a:ext cx="4759166" cy="581025"/>
          </a:xfrm>
          <a:prstGeom prst="rect">
            <a:avLst/>
          </a:prstGeom>
        </p:spPr>
        <p:txBody>
          <a:bodyPr anchor="t" rtlCol="false" tIns="0" lIns="0" bIns="0" rIns="0">
            <a:spAutoFit/>
          </a:bodyPr>
          <a:lstStyle/>
          <a:p>
            <a:pPr algn="ctr" marL="647702" indent="-323851" lvl="1">
              <a:lnSpc>
                <a:spcPts val="4200"/>
              </a:lnSpc>
              <a:buFont typeface="Arial"/>
              <a:buChar char="•"/>
            </a:pPr>
            <a:r>
              <a:rPr lang="en-US" sz="3000">
                <a:solidFill>
                  <a:srgbClr val="EFE7DD"/>
                </a:solidFill>
                <a:latin typeface="Times New Roman"/>
                <a:ea typeface="Times New Roman"/>
                <a:cs typeface="Times New Roman"/>
                <a:sym typeface="Times New Roman"/>
              </a:rPr>
              <a:t>Programming Language :</a:t>
            </a:r>
          </a:p>
        </p:txBody>
      </p:sp>
      <p:sp>
        <p:nvSpPr>
          <p:cNvPr name="TextBox 4" id="4"/>
          <p:cNvSpPr txBox="true"/>
          <p:nvPr/>
        </p:nvSpPr>
        <p:spPr>
          <a:xfrm rot="0">
            <a:off x="7017127" y="2130999"/>
            <a:ext cx="6770251" cy="815339"/>
          </a:xfrm>
          <a:prstGeom prst="rect">
            <a:avLst/>
          </a:prstGeom>
        </p:spPr>
        <p:txBody>
          <a:bodyPr anchor="t" rtlCol="false" tIns="0" lIns="0" bIns="0" rIns="0">
            <a:spAutoFit/>
          </a:bodyPr>
          <a:lstStyle/>
          <a:p>
            <a:pPr algn="ctr">
              <a:lnSpc>
                <a:spcPts val="3360"/>
              </a:lnSpc>
            </a:pPr>
            <a:r>
              <a:rPr lang="en-US" sz="2400">
                <a:solidFill>
                  <a:srgbClr val="EFE7DD"/>
                </a:solidFill>
                <a:latin typeface="Canva Sans"/>
                <a:ea typeface="Canva Sans"/>
                <a:cs typeface="Canva Sans"/>
                <a:sym typeface="Canva Sans"/>
              </a:rPr>
              <a:t>Python 3.6 is used for all implementation files.</a:t>
            </a:r>
          </a:p>
          <a:p>
            <a:pPr algn="ctr">
              <a:lnSpc>
                <a:spcPts val="3360"/>
              </a:lnSpc>
            </a:pPr>
          </a:p>
        </p:txBody>
      </p:sp>
      <p:sp>
        <p:nvSpPr>
          <p:cNvPr name="TextBox 5" id="5"/>
          <p:cNvSpPr txBox="true"/>
          <p:nvPr/>
        </p:nvSpPr>
        <p:spPr>
          <a:xfrm rot="0">
            <a:off x="2006931" y="3113920"/>
            <a:ext cx="3065145" cy="581025"/>
          </a:xfrm>
          <a:prstGeom prst="rect">
            <a:avLst/>
          </a:prstGeom>
        </p:spPr>
        <p:txBody>
          <a:bodyPr anchor="t" rtlCol="false" tIns="0" lIns="0" bIns="0" rIns="0">
            <a:spAutoFit/>
          </a:bodyPr>
          <a:lstStyle/>
          <a:p>
            <a:pPr algn="ctr" marL="647702" indent="-323851" lvl="1">
              <a:lnSpc>
                <a:spcPts val="4200"/>
              </a:lnSpc>
              <a:buFont typeface="Arial"/>
              <a:buChar char="•"/>
            </a:pPr>
            <a:r>
              <a:rPr lang="en-US" sz="3000">
                <a:solidFill>
                  <a:srgbClr val="EFE7DD"/>
                </a:solidFill>
                <a:latin typeface="Times New Roman"/>
                <a:ea typeface="Times New Roman"/>
                <a:cs typeface="Times New Roman"/>
                <a:sym typeface="Times New Roman"/>
              </a:rPr>
              <a:t>Key Libraries :</a:t>
            </a:r>
          </a:p>
        </p:txBody>
      </p:sp>
      <p:sp>
        <p:nvSpPr>
          <p:cNvPr name="TextBox 6" id="6"/>
          <p:cNvSpPr txBox="true"/>
          <p:nvPr/>
        </p:nvSpPr>
        <p:spPr>
          <a:xfrm rot="0">
            <a:off x="7017127" y="3656844"/>
            <a:ext cx="5842397" cy="20726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Sklearn for machine learning</a:t>
            </a:r>
          </a:p>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Numpy for mathematical operations</a:t>
            </a:r>
          </a:p>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Pandas for data analysis</a:t>
            </a:r>
          </a:p>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Matplotlib for graphics</a:t>
            </a:r>
          </a:p>
          <a:p>
            <a:pPr algn="l">
              <a:lnSpc>
                <a:spcPts val="3360"/>
              </a:lnSpc>
            </a:pPr>
          </a:p>
        </p:txBody>
      </p:sp>
      <p:sp>
        <p:nvSpPr>
          <p:cNvPr name="TextBox 7" id="7"/>
          <p:cNvSpPr txBox="true"/>
          <p:nvPr/>
        </p:nvSpPr>
        <p:spPr>
          <a:xfrm rot="0">
            <a:off x="2006931" y="5399919"/>
            <a:ext cx="3065145" cy="581025"/>
          </a:xfrm>
          <a:prstGeom prst="rect">
            <a:avLst/>
          </a:prstGeom>
        </p:spPr>
        <p:txBody>
          <a:bodyPr anchor="t" rtlCol="false" tIns="0" lIns="0" bIns="0" rIns="0">
            <a:spAutoFit/>
          </a:bodyPr>
          <a:lstStyle/>
          <a:p>
            <a:pPr algn="ctr" marL="647702" indent="-323851" lvl="1">
              <a:lnSpc>
                <a:spcPts val="4200"/>
              </a:lnSpc>
              <a:buFont typeface="Arial"/>
              <a:buChar char="•"/>
            </a:pPr>
            <a:r>
              <a:rPr lang="en-US" sz="3000">
                <a:solidFill>
                  <a:srgbClr val="EFE7DD"/>
                </a:solidFill>
                <a:latin typeface="Times New Roman"/>
                <a:ea typeface="Times New Roman"/>
                <a:cs typeface="Times New Roman"/>
                <a:sym typeface="Times New Roman"/>
              </a:rPr>
              <a:t>Execution :</a:t>
            </a:r>
          </a:p>
        </p:txBody>
      </p:sp>
      <p:sp>
        <p:nvSpPr>
          <p:cNvPr name="TextBox 8" id="8"/>
          <p:cNvSpPr txBox="true"/>
          <p:nvPr/>
        </p:nvSpPr>
        <p:spPr>
          <a:xfrm rot="0">
            <a:off x="7017127" y="5942844"/>
            <a:ext cx="8788380" cy="1653540"/>
          </a:xfrm>
          <a:prstGeom prst="rect">
            <a:avLst/>
          </a:prstGeom>
        </p:spPr>
        <p:txBody>
          <a:bodyPr anchor="t" rtlCol="false" tIns="0" lIns="0" bIns="0" rIns="0">
            <a:spAutoFit/>
          </a:bodyPr>
          <a:lstStyle/>
          <a:p>
            <a:pPr algn="just">
              <a:lnSpc>
                <a:spcPts val="3359"/>
              </a:lnSpc>
            </a:pPr>
            <a:r>
              <a:rPr lang="en-US" sz="2400">
                <a:solidFill>
                  <a:srgbClr val="EFE7DD"/>
                </a:solidFill>
                <a:latin typeface="Canva Sans"/>
                <a:ea typeface="Canva Sans"/>
                <a:cs typeface="Canva Sans"/>
                <a:sym typeface="Canva Sans"/>
              </a:rPr>
              <a:t>Files</a:t>
            </a:r>
            <a:r>
              <a:rPr lang="en-US" sz="2400">
                <a:solidFill>
                  <a:srgbClr val="EFE7DD"/>
                </a:solidFill>
                <a:latin typeface="Canva Sans"/>
                <a:ea typeface="Canva Sans"/>
                <a:cs typeface="Canva Sans"/>
                <a:sym typeface="Canva Sans"/>
              </a:rPr>
              <a:t> are available in both .py and .ipynb formats, with Jupyter Notebook enabling output visualization without rerunning.</a:t>
            </a:r>
          </a:p>
          <a:p>
            <a:pPr algn="just">
              <a:lnSpc>
                <a:spcPts val="335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1028700" y="69863"/>
            <a:ext cx="5572959" cy="958837"/>
          </a:xfrm>
          <a:prstGeom prst="rect">
            <a:avLst/>
          </a:prstGeom>
        </p:spPr>
        <p:txBody>
          <a:bodyPr anchor="t" rtlCol="false" tIns="0" lIns="0" bIns="0" rIns="0">
            <a:spAutoFit/>
          </a:bodyPr>
          <a:lstStyle/>
          <a:p>
            <a:pPr algn="ctr">
              <a:lnSpc>
                <a:spcPts val="7000"/>
              </a:lnSpc>
            </a:pPr>
            <a:r>
              <a:rPr lang="en-US" sz="5000" b="true">
                <a:solidFill>
                  <a:srgbClr val="4F2B1B"/>
                </a:solidFill>
                <a:latin typeface="Times New Roman Bold"/>
                <a:ea typeface="Times New Roman Bold"/>
                <a:cs typeface="Times New Roman Bold"/>
                <a:sym typeface="Times New Roman Bold"/>
              </a:rPr>
              <a:t>Results Highlights :</a:t>
            </a:r>
          </a:p>
        </p:txBody>
      </p:sp>
      <p:sp>
        <p:nvSpPr>
          <p:cNvPr name="TextBox 3" id="3"/>
          <p:cNvSpPr txBox="true"/>
          <p:nvPr/>
        </p:nvSpPr>
        <p:spPr>
          <a:xfrm rot="0">
            <a:off x="2043229" y="1162873"/>
            <a:ext cx="8743355" cy="396239"/>
          </a:xfrm>
          <a:prstGeom prst="rect">
            <a:avLst/>
          </a:prstGeom>
        </p:spPr>
        <p:txBody>
          <a:bodyPr anchor="t" rtlCol="false" tIns="0" lIns="0" bIns="0" rIns="0">
            <a:spAutoFit/>
          </a:bodyPr>
          <a:lstStyle/>
          <a:p>
            <a:pPr algn="ctr">
              <a:lnSpc>
                <a:spcPts val="3360"/>
              </a:lnSpc>
            </a:pPr>
            <a:r>
              <a:rPr lang="en-US" sz="2400">
                <a:solidFill>
                  <a:srgbClr val="4F2B1B"/>
                </a:solidFill>
                <a:latin typeface="Canva Sans"/>
                <a:ea typeface="Canva Sans"/>
                <a:cs typeface="Canva Sans"/>
                <a:sym typeface="Canva Sans"/>
              </a:rPr>
              <a:t>CICIDS2017.</a:t>
            </a:r>
            <a:r>
              <a:rPr lang="en-US" sz="2400">
                <a:solidFill>
                  <a:srgbClr val="4F2B1B"/>
                </a:solidFill>
                <a:latin typeface="Canva Sans"/>
                <a:ea typeface="Canva Sans"/>
                <a:cs typeface="Canva Sans"/>
                <a:sym typeface="Canva Sans"/>
              </a:rPr>
              <a:t> Feature selection via Random Forest Regressor.</a:t>
            </a:r>
          </a:p>
        </p:txBody>
      </p:sp>
      <p:sp>
        <p:nvSpPr>
          <p:cNvPr name="TextBox 4" id="4"/>
          <p:cNvSpPr txBox="true"/>
          <p:nvPr/>
        </p:nvSpPr>
        <p:spPr>
          <a:xfrm rot="0">
            <a:off x="1719380" y="1974684"/>
            <a:ext cx="5357098" cy="514350"/>
          </a:xfrm>
          <a:prstGeom prst="rect">
            <a:avLst/>
          </a:prstGeom>
        </p:spPr>
        <p:txBody>
          <a:bodyPr anchor="t" rtlCol="false" tIns="0" lIns="0" bIns="0" rIns="0">
            <a:spAutoFit/>
          </a:bodyPr>
          <a:lstStyle/>
          <a:p>
            <a:pPr algn="ctr" marL="647702" indent="-323851" lvl="1">
              <a:lnSpc>
                <a:spcPts val="4200"/>
              </a:lnSpc>
              <a:buFont typeface="Arial"/>
              <a:buChar char="•"/>
            </a:pPr>
            <a:r>
              <a:rPr lang="en-US" b="true" sz="3000">
                <a:solidFill>
                  <a:srgbClr val="4F2B1B"/>
                </a:solidFill>
                <a:latin typeface="Canva Sans Bold"/>
                <a:ea typeface="Canva Sans Bold"/>
                <a:cs typeface="Canva Sans Bold"/>
                <a:sym typeface="Canva Sans Bold"/>
              </a:rPr>
              <a:t>Overall Best F-Measures: </a:t>
            </a:r>
          </a:p>
        </p:txBody>
      </p:sp>
      <p:sp>
        <p:nvSpPr>
          <p:cNvPr name="TextBox 5" id="5"/>
          <p:cNvSpPr txBox="true"/>
          <p:nvPr/>
        </p:nvSpPr>
        <p:spPr>
          <a:xfrm rot="0">
            <a:off x="7652271" y="2222334"/>
            <a:ext cx="5378053" cy="12344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4F2B1B"/>
                </a:solidFill>
                <a:latin typeface="Canva Sans Bold"/>
                <a:ea typeface="Canva Sans Bold"/>
                <a:cs typeface="Canva Sans Bold"/>
                <a:sym typeface="Canva Sans Bold"/>
              </a:rPr>
              <a:t>KNN:</a:t>
            </a:r>
            <a:r>
              <a:rPr lang="en-US" b="true" sz="2400">
                <a:solidFill>
                  <a:srgbClr val="4F2B1B"/>
                </a:solidFill>
                <a:latin typeface="Canva Sans Bold"/>
                <a:ea typeface="Canva Sans Bold"/>
                <a:cs typeface="Canva Sans Bold"/>
                <a:sym typeface="Canva Sans Bold"/>
              </a:rPr>
              <a:t> 0.96</a:t>
            </a:r>
          </a:p>
          <a:p>
            <a:pPr algn="ctr" marL="518165" indent="-259082" lvl="1">
              <a:lnSpc>
                <a:spcPts val="3360"/>
              </a:lnSpc>
              <a:buFont typeface="Arial"/>
              <a:buChar char="•"/>
            </a:pPr>
            <a:r>
              <a:rPr lang="en-US" b="true" sz="2400">
                <a:solidFill>
                  <a:srgbClr val="4F2B1B"/>
                </a:solidFill>
                <a:latin typeface="Canva Sans Bold"/>
                <a:ea typeface="Canva Sans Bold"/>
                <a:cs typeface="Canva Sans Bold"/>
                <a:sym typeface="Canva Sans Bold"/>
              </a:rPr>
              <a:t>ID3: 0.94</a:t>
            </a:r>
          </a:p>
          <a:p>
            <a:pPr algn="ctr" marL="518165" indent="-259082" lvl="1">
              <a:lnSpc>
                <a:spcPts val="3360"/>
              </a:lnSpc>
              <a:buFont typeface="Arial"/>
              <a:buChar char="•"/>
            </a:pPr>
            <a:r>
              <a:rPr lang="en-US" b="true" sz="2400">
                <a:solidFill>
                  <a:srgbClr val="4F2B1B"/>
                </a:solidFill>
                <a:latin typeface="Canva Sans Bold"/>
                <a:ea typeface="Canva Sans Bold"/>
                <a:cs typeface="Canva Sans Bold"/>
                <a:sym typeface="Canva Sans Bold"/>
              </a:rPr>
              <a:t>AdaBoost &amp; Random Forest: 0.93</a:t>
            </a:r>
          </a:p>
        </p:txBody>
      </p:sp>
      <p:sp>
        <p:nvSpPr>
          <p:cNvPr name="TextBox 6" id="6"/>
          <p:cNvSpPr txBox="true"/>
          <p:nvPr/>
        </p:nvSpPr>
        <p:spPr>
          <a:xfrm rot="0">
            <a:off x="1771946" y="4628349"/>
            <a:ext cx="6184940" cy="514350"/>
          </a:xfrm>
          <a:prstGeom prst="rect">
            <a:avLst/>
          </a:prstGeom>
        </p:spPr>
        <p:txBody>
          <a:bodyPr anchor="t" rtlCol="false" tIns="0" lIns="0" bIns="0" rIns="0">
            <a:spAutoFit/>
          </a:bodyPr>
          <a:lstStyle/>
          <a:p>
            <a:pPr algn="ctr" marL="647702" indent="-323851" lvl="1">
              <a:lnSpc>
                <a:spcPts val="4200"/>
              </a:lnSpc>
              <a:buFont typeface="Arial"/>
              <a:buChar char="•"/>
            </a:pPr>
            <a:r>
              <a:rPr lang="en-US" b="true" sz="3000">
                <a:solidFill>
                  <a:srgbClr val="4F2B1B"/>
                </a:solidFill>
                <a:latin typeface="Canva Sans Bold"/>
                <a:ea typeface="Canva Sans Bold"/>
                <a:cs typeface="Canva Sans Bold"/>
                <a:sym typeface="Canva Sans Bold"/>
              </a:rPr>
              <a:t>Feature Optimization Impact :</a:t>
            </a:r>
          </a:p>
        </p:txBody>
      </p:sp>
      <p:sp>
        <p:nvSpPr>
          <p:cNvPr name="TextBox 7" id="7"/>
          <p:cNvSpPr txBox="true"/>
          <p:nvPr/>
        </p:nvSpPr>
        <p:spPr>
          <a:xfrm rot="0">
            <a:off x="3079849" y="5276049"/>
            <a:ext cx="12128302"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4F2B1B"/>
                </a:solidFill>
                <a:latin typeface="Canva Sans"/>
                <a:ea typeface="Canva Sans"/>
                <a:cs typeface="Canva Sans"/>
                <a:sym typeface="Canva Sans"/>
              </a:rPr>
              <a:t>QDA showed largest F-measure gain (+0.45) after model-specific feature tuning.</a:t>
            </a:r>
          </a:p>
        </p:txBody>
      </p:sp>
      <p:sp>
        <p:nvSpPr>
          <p:cNvPr name="TextBox 8" id="8"/>
          <p:cNvSpPr txBox="true"/>
          <p:nvPr/>
        </p:nvSpPr>
        <p:spPr>
          <a:xfrm rot="0">
            <a:off x="3079849" y="5805638"/>
            <a:ext cx="4193262"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4F2B1B"/>
                </a:solidFill>
                <a:latin typeface="Canva Sans"/>
                <a:ea typeface="Canva Sans"/>
                <a:cs typeface="Canva Sans"/>
                <a:sym typeface="Canva Sans"/>
              </a:rPr>
              <a:t>NB &amp; MLP also improved.</a:t>
            </a:r>
          </a:p>
        </p:txBody>
      </p:sp>
      <p:sp>
        <p:nvSpPr>
          <p:cNvPr name="TextBox 9" id="9"/>
          <p:cNvSpPr txBox="true"/>
          <p:nvPr/>
        </p:nvSpPr>
        <p:spPr>
          <a:xfrm rot="0">
            <a:off x="3079849" y="6335227"/>
            <a:ext cx="12529163"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4F2B1B"/>
                </a:solidFill>
                <a:latin typeface="Canva Sans"/>
                <a:ea typeface="Canva Sans"/>
                <a:cs typeface="Canva Sans"/>
                <a:sym typeface="Canva Sans"/>
              </a:rPr>
              <a:t>Reducing features (e.g., to top 7) significantly cut training times while maintaining comparable F-measures for many models.</a:t>
            </a:r>
          </a:p>
        </p:txBody>
      </p:sp>
      <p:sp>
        <p:nvSpPr>
          <p:cNvPr name="TextBox 10" id="10"/>
          <p:cNvSpPr txBox="true"/>
          <p:nvPr/>
        </p:nvSpPr>
        <p:spPr>
          <a:xfrm rot="0">
            <a:off x="1868389" y="7413586"/>
            <a:ext cx="9466540" cy="514350"/>
          </a:xfrm>
          <a:prstGeom prst="rect">
            <a:avLst/>
          </a:prstGeom>
        </p:spPr>
        <p:txBody>
          <a:bodyPr anchor="t" rtlCol="false" tIns="0" lIns="0" bIns="0" rIns="0">
            <a:spAutoFit/>
          </a:bodyPr>
          <a:lstStyle/>
          <a:p>
            <a:pPr algn="ctr" marL="647702" indent="-323851" lvl="1">
              <a:lnSpc>
                <a:spcPts val="4200"/>
              </a:lnSpc>
              <a:buFont typeface="Arial"/>
              <a:buChar char="•"/>
            </a:pPr>
            <a:r>
              <a:rPr lang="en-US" b="true" sz="3000">
                <a:solidFill>
                  <a:srgbClr val="4F2B1B"/>
                </a:solidFill>
                <a:latin typeface="Canva Sans Bold"/>
                <a:ea typeface="Canva Sans Bold"/>
                <a:cs typeface="Canva Sans Bold"/>
                <a:sym typeface="Canva Sans Bold"/>
              </a:rPr>
              <a:t>Comparative Analysis (vs. Sharafaldin et al. [7]):</a:t>
            </a:r>
          </a:p>
        </p:txBody>
      </p:sp>
      <p:sp>
        <p:nvSpPr>
          <p:cNvPr name="TextBox 11" id="11"/>
          <p:cNvSpPr txBox="true"/>
          <p:nvPr/>
        </p:nvSpPr>
        <p:spPr>
          <a:xfrm rot="0">
            <a:off x="3242114" y="8061286"/>
            <a:ext cx="1042558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4F2B1B"/>
                </a:solidFill>
                <a:latin typeface="Canva Sans"/>
                <a:ea typeface="Canva Sans"/>
                <a:cs typeface="Canva Sans"/>
                <a:sym typeface="Canva Sans"/>
              </a:rPr>
              <a:t>This study excelled with AdaBoost (+0.16 F-M) and MLP (+0.06 F-M))</a:t>
            </a:r>
          </a:p>
        </p:txBody>
      </p:sp>
      <p:sp>
        <p:nvSpPr>
          <p:cNvPr name="TextBox 12" id="12"/>
          <p:cNvSpPr txBox="true"/>
          <p:nvPr/>
        </p:nvSpPr>
        <p:spPr>
          <a:xfrm rot="0">
            <a:off x="3263622" y="8590875"/>
            <a:ext cx="6676073"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4F2B1B"/>
                </a:solidFill>
                <a:latin typeface="Canva Sans"/>
                <a:ea typeface="Canva Sans"/>
                <a:cs typeface="Canva Sans"/>
                <a:sym typeface="Canva Sans"/>
              </a:rPr>
              <a:t>Sharafaldin et al. better with QDA, RF, ID3.</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1028700" y="69850"/>
            <a:ext cx="7864197" cy="958850"/>
          </a:xfrm>
          <a:prstGeom prst="rect">
            <a:avLst/>
          </a:prstGeom>
        </p:spPr>
        <p:txBody>
          <a:bodyPr anchor="t" rtlCol="false" tIns="0" lIns="0" bIns="0" rIns="0">
            <a:spAutoFit/>
          </a:bodyPr>
          <a:lstStyle/>
          <a:p>
            <a:pPr algn="ctr">
              <a:lnSpc>
                <a:spcPts val="7000"/>
              </a:lnSpc>
            </a:pPr>
            <a:r>
              <a:rPr lang="en-US" sz="5000" b="true">
                <a:solidFill>
                  <a:srgbClr val="9B4922"/>
                </a:solidFill>
                <a:latin typeface="Times New Roman Bold"/>
                <a:ea typeface="Times New Roman Bold"/>
                <a:cs typeface="Times New Roman Bold"/>
                <a:sym typeface="Times New Roman Bold"/>
              </a:rPr>
              <a:t>Conclusion &amp; Key Takeaway :</a:t>
            </a:r>
          </a:p>
        </p:txBody>
      </p:sp>
      <p:sp>
        <p:nvSpPr>
          <p:cNvPr name="TextBox 3" id="3"/>
          <p:cNvSpPr txBox="true"/>
          <p:nvPr/>
        </p:nvSpPr>
        <p:spPr>
          <a:xfrm rot="0">
            <a:off x="2682535" y="1403084"/>
            <a:ext cx="12086176" cy="8153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Project Success: Effectively demonstrated network anomaly detection using various ML models on the CICIDS2017 dataset.</a:t>
            </a:r>
          </a:p>
        </p:txBody>
      </p:sp>
      <p:sp>
        <p:nvSpPr>
          <p:cNvPr name="TextBox 4" id="4"/>
          <p:cNvSpPr txBox="true"/>
          <p:nvPr/>
        </p:nvSpPr>
        <p:spPr>
          <a:xfrm rot="0">
            <a:off x="2651043" y="2756657"/>
            <a:ext cx="4829294"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9B4922"/>
                </a:solidFill>
                <a:latin typeface="Canva Sans Bold"/>
                <a:ea typeface="Canva Sans Bold"/>
                <a:cs typeface="Canva Sans Bold"/>
                <a:sym typeface="Canva Sans Bold"/>
              </a:rPr>
              <a:t>Top Performers (F-Measure) :</a:t>
            </a:r>
          </a:p>
        </p:txBody>
      </p:sp>
      <p:sp>
        <p:nvSpPr>
          <p:cNvPr name="TextBox 5" id="5"/>
          <p:cNvSpPr txBox="true"/>
          <p:nvPr/>
        </p:nvSpPr>
        <p:spPr>
          <a:xfrm rot="0">
            <a:off x="6459557" y="3289618"/>
            <a:ext cx="486668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KNN: 0.96 (Highest accuracy) </a:t>
            </a:r>
          </a:p>
        </p:txBody>
      </p:sp>
      <p:sp>
        <p:nvSpPr>
          <p:cNvPr name="TextBox 6" id="6"/>
          <p:cNvSpPr txBox="true"/>
          <p:nvPr/>
        </p:nvSpPr>
        <p:spPr>
          <a:xfrm rot="0">
            <a:off x="6459557" y="3803333"/>
            <a:ext cx="1922415"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ID3: 0.94</a:t>
            </a:r>
          </a:p>
        </p:txBody>
      </p:sp>
      <p:sp>
        <p:nvSpPr>
          <p:cNvPr name="TextBox 7" id="7"/>
          <p:cNvSpPr txBox="true"/>
          <p:nvPr/>
        </p:nvSpPr>
        <p:spPr>
          <a:xfrm rot="0">
            <a:off x="6459557" y="4313873"/>
            <a:ext cx="3028482"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AdaBoost: 0.93 </a:t>
            </a:r>
          </a:p>
        </p:txBody>
      </p:sp>
      <p:sp>
        <p:nvSpPr>
          <p:cNvPr name="TextBox 8" id="8"/>
          <p:cNvSpPr txBox="true"/>
          <p:nvPr/>
        </p:nvSpPr>
        <p:spPr>
          <a:xfrm rot="0">
            <a:off x="2682535" y="5105400"/>
            <a:ext cx="1338333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9B4922"/>
                </a:solidFill>
                <a:latin typeface="Canva Sans Bold"/>
                <a:ea typeface="Canva Sans Bold"/>
                <a:cs typeface="Canva Sans Bold"/>
                <a:sym typeface="Canva Sans Bold"/>
              </a:rPr>
              <a:t>Fastest Model :</a:t>
            </a:r>
            <a:r>
              <a:rPr lang="en-US" sz="2400">
                <a:solidFill>
                  <a:srgbClr val="9B4922"/>
                </a:solidFill>
                <a:latin typeface="Canva Sans"/>
                <a:ea typeface="Canva Sans"/>
                <a:cs typeface="Canva Sans"/>
                <a:sym typeface="Canva Sans"/>
              </a:rPr>
              <a:t> Naive Bayes (NB) consistently showed the quickest processing times.</a:t>
            </a:r>
          </a:p>
        </p:txBody>
      </p:sp>
      <p:sp>
        <p:nvSpPr>
          <p:cNvPr name="TextBox 9" id="9"/>
          <p:cNvSpPr txBox="true"/>
          <p:nvPr/>
        </p:nvSpPr>
        <p:spPr>
          <a:xfrm rot="0">
            <a:off x="2780629" y="6149339"/>
            <a:ext cx="13414822" cy="8153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9B4922"/>
                </a:solidFill>
                <a:latin typeface="Canva Sans Bold"/>
                <a:ea typeface="Canva Sans Bold"/>
                <a:cs typeface="Canva Sans Bold"/>
                <a:sym typeface="Canva Sans Bold"/>
              </a:rPr>
              <a:t>Key Takeaway :</a:t>
            </a:r>
            <a:r>
              <a:rPr lang="en-US" sz="2400">
                <a:solidFill>
                  <a:srgbClr val="9B4922"/>
                </a:solidFill>
                <a:latin typeface="Canva Sans"/>
                <a:ea typeface="Canva Sans"/>
                <a:cs typeface="Canva Sans"/>
                <a:sym typeface="Canva Sans"/>
              </a:rPr>
              <a:t> Classical machine learning, with optimized feature selection, provides a highly accurate and viable solution for network security.</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1028700" y="828675"/>
            <a:ext cx="3962400" cy="958850"/>
          </a:xfrm>
          <a:prstGeom prst="rect">
            <a:avLst/>
          </a:prstGeom>
        </p:spPr>
        <p:txBody>
          <a:bodyPr anchor="t" rtlCol="false" tIns="0" lIns="0" bIns="0" rIns="0">
            <a:spAutoFit/>
          </a:bodyPr>
          <a:lstStyle/>
          <a:p>
            <a:pPr algn="ctr">
              <a:lnSpc>
                <a:spcPts val="7000"/>
              </a:lnSpc>
            </a:pPr>
            <a:r>
              <a:rPr lang="en-US" sz="5000" b="true">
                <a:solidFill>
                  <a:srgbClr val="9B4922"/>
                </a:solidFill>
                <a:latin typeface="Times New Roman Bold"/>
                <a:ea typeface="Times New Roman Bold"/>
                <a:cs typeface="Times New Roman Bold"/>
                <a:sym typeface="Times New Roman Bold"/>
              </a:rPr>
              <a:t> Future Scope :</a:t>
            </a:r>
          </a:p>
        </p:txBody>
      </p:sp>
      <p:sp>
        <p:nvSpPr>
          <p:cNvPr name="TextBox 3" id="3"/>
          <p:cNvSpPr txBox="true"/>
          <p:nvPr/>
        </p:nvSpPr>
        <p:spPr>
          <a:xfrm rot="0">
            <a:off x="2062337" y="2081724"/>
            <a:ext cx="15909778" cy="1598929"/>
          </a:xfrm>
          <a:prstGeom prst="rect">
            <a:avLst/>
          </a:prstGeom>
        </p:spPr>
        <p:txBody>
          <a:bodyPr anchor="t" rtlCol="false" tIns="0" lIns="0" bIns="0" rIns="0">
            <a:spAutoFit/>
          </a:bodyPr>
          <a:lstStyle/>
          <a:p>
            <a:pPr algn="l" marL="669301" indent="-334650" lvl="1">
              <a:lnSpc>
                <a:spcPts val="4340"/>
              </a:lnSpc>
              <a:buFont typeface="Arial"/>
              <a:buChar char="•"/>
            </a:pPr>
            <a:r>
              <a:rPr lang="en-US" b="true" sz="3100" i="true">
                <a:solidFill>
                  <a:srgbClr val="9B4922"/>
                </a:solidFill>
                <a:latin typeface="Canva Sans Bold Italics"/>
                <a:ea typeface="Canva Sans Bold Italics"/>
                <a:cs typeface="Canva Sans Bold Italics"/>
                <a:sym typeface="Canva Sans Bold Italics"/>
              </a:rPr>
              <a:t>Real-Time Implementation:</a:t>
            </a:r>
            <a:r>
              <a:rPr lang="en-US" b="true" sz="3100">
                <a:solidFill>
                  <a:srgbClr val="9B4922"/>
                </a:solidFill>
                <a:latin typeface="Canva Sans Bold"/>
                <a:ea typeface="Canva Sans Bold"/>
                <a:cs typeface="Canva Sans Bold"/>
                <a:sym typeface="Canva Sans Bold"/>
              </a:rPr>
              <a:t> Develop modules for live traffic ingestion and processing.</a:t>
            </a:r>
          </a:p>
          <a:p>
            <a:pPr algn="ctr">
              <a:lnSpc>
                <a:spcPts val="4200"/>
              </a:lnSpc>
            </a:pPr>
          </a:p>
        </p:txBody>
      </p:sp>
      <p:sp>
        <p:nvSpPr>
          <p:cNvPr name="TextBox 4" id="4"/>
          <p:cNvSpPr txBox="true"/>
          <p:nvPr/>
        </p:nvSpPr>
        <p:spPr>
          <a:xfrm rot="0">
            <a:off x="2062337" y="3410686"/>
            <a:ext cx="15196963" cy="3778884"/>
          </a:xfrm>
          <a:prstGeom prst="rect">
            <a:avLst/>
          </a:prstGeom>
        </p:spPr>
        <p:txBody>
          <a:bodyPr anchor="t" rtlCol="false" tIns="0" lIns="0" bIns="0" rIns="0">
            <a:spAutoFit/>
          </a:bodyPr>
          <a:lstStyle/>
          <a:p>
            <a:pPr algn="just" marL="669301" indent="-334650" lvl="1">
              <a:lnSpc>
                <a:spcPts val="4340"/>
              </a:lnSpc>
              <a:buFont typeface="Arial"/>
              <a:buChar char="•"/>
            </a:pPr>
            <a:r>
              <a:rPr lang="en-US" b="true" sz="3100">
                <a:solidFill>
                  <a:srgbClr val="9B4922"/>
                </a:solidFill>
                <a:latin typeface="Canva Sans Bold"/>
                <a:ea typeface="Canva Sans Bold"/>
                <a:cs typeface="Canva Sans Bold"/>
                <a:sym typeface="Canva Sans Bold"/>
              </a:rPr>
              <a:t>Hierarchical Model </a:t>
            </a:r>
            <a:r>
              <a:rPr lang="en-US" b="true" sz="3100">
                <a:solidFill>
                  <a:srgbClr val="9B4922"/>
                </a:solidFill>
                <a:latin typeface="Canva Sans Bold"/>
                <a:ea typeface="Canva Sans Bold"/>
                <a:cs typeface="Canva Sans Bold"/>
                <a:sym typeface="Canva Sans Bold"/>
              </a:rPr>
              <a:t>Architecture:Use lightweight models (NB, QDA) for initial real-time screening.</a:t>
            </a:r>
          </a:p>
          <a:p>
            <a:pPr algn="just">
              <a:lnSpc>
                <a:spcPts val="4340"/>
              </a:lnSpc>
            </a:pPr>
          </a:p>
          <a:p>
            <a:pPr algn="just" marL="669301" indent="-334650" lvl="1">
              <a:lnSpc>
                <a:spcPts val="4340"/>
              </a:lnSpc>
              <a:buFont typeface="Arial"/>
              <a:buChar char="•"/>
            </a:pPr>
            <a:r>
              <a:rPr lang="en-US" b="true" sz="3100">
                <a:solidFill>
                  <a:srgbClr val="9B4922"/>
                </a:solidFill>
                <a:latin typeface="Canva Sans Bold"/>
                <a:ea typeface="Canva Sans Bold"/>
                <a:cs typeface="Canva Sans Bold"/>
                <a:sym typeface="Canva Sans Bold"/>
              </a:rPr>
              <a:t>Employ high-performance models (KNN, ID3) for deeper, refined detection.</a:t>
            </a:r>
          </a:p>
          <a:p>
            <a:pPr algn="just">
              <a:lnSpc>
                <a:spcPts val="4340"/>
              </a:lnSpc>
            </a:pPr>
          </a:p>
          <a:p>
            <a:pPr algn="just" marL="669301" indent="-334650" lvl="1">
              <a:lnSpc>
                <a:spcPts val="4340"/>
              </a:lnSpc>
              <a:buFont typeface="Arial"/>
              <a:buChar char="•"/>
            </a:pPr>
            <a:r>
              <a:rPr lang="en-US" b="true" sz="3100">
                <a:solidFill>
                  <a:srgbClr val="9B4922"/>
                </a:solidFill>
                <a:latin typeface="Canva Sans Bold"/>
                <a:ea typeface="Canva Sans Bold"/>
                <a:cs typeface="Canva Sans Bold"/>
                <a:sym typeface="Canva Sans Bold"/>
              </a:rPr>
              <a:t>Aim: Optimize resource use, maintain accuracy, and improve scalability.</a:t>
            </a:r>
          </a:p>
          <a:p>
            <a:pPr algn="ctr">
              <a:lnSpc>
                <a:spcPts val="4340"/>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1658243" y="856137"/>
            <a:ext cx="11951614" cy="1704986"/>
          </a:xfrm>
          <a:prstGeom prst="rect">
            <a:avLst/>
          </a:prstGeom>
        </p:spPr>
        <p:txBody>
          <a:bodyPr anchor="t" rtlCol="false" tIns="0" lIns="0" bIns="0" rIns="0">
            <a:spAutoFit/>
          </a:bodyPr>
          <a:lstStyle/>
          <a:p>
            <a:pPr algn="ctr">
              <a:lnSpc>
                <a:spcPts val="12599"/>
              </a:lnSpc>
              <a:spcBef>
                <a:spcPct val="0"/>
              </a:spcBef>
            </a:pPr>
            <a:r>
              <a:rPr lang="en-US" sz="8999">
                <a:solidFill>
                  <a:srgbClr val="9B4922"/>
                </a:solidFill>
                <a:latin typeface="Times New Roman"/>
                <a:ea typeface="Times New Roman"/>
                <a:cs typeface="Times New Roman"/>
                <a:sym typeface="Times New Roman"/>
              </a:rPr>
              <a:t>The End of Presentation</a:t>
            </a:r>
          </a:p>
        </p:txBody>
      </p:sp>
      <p:sp>
        <p:nvSpPr>
          <p:cNvPr name="TextBox 3" id="3"/>
          <p:cNvSpPr txBox="true"/>
          <p:nvPr/>
        </p:nvSpPr>
        <p:spPr>
          <a:xfrm rot="0">
            <a:off x="1806605" y="3218590"/>
            <a:ext cx="6346627" cy="958850"/>
          </a:xfrm>
          <a:prstGeom prst="rect">
            <a:avLst/>
          </a:prstGeom>
        </p:spPr>
        <p:txBody>
          <a:bodyPr anchor="t" rtlCol="false" tIns="0" lIns="0" bIns="0" rIns="0">
            <a:spAutoFit/>
          </a:bodyPr>
          <a:lstStyle/>
          <a:p>
            <a:pPr algn="ctr">
              <a:lnSpc>
                <a:spcPts val="7000"/>
              </a:lnSpc>
            </a:pPr>
            <a:r>
              <a:rPr lang="en-US" sz="5000" b="true">
                <a:solidFill>
                  <a:srgbClr val="9B4922"/>
                </a:solidFill>
                <a:latin typeface="Times New Roman Bold"/>
                <a:ea typeface="Times New Roman Bold"/>
                <a:cs typeface="Times New Roman Bold"/>
                <a:sym typeface="Times New Roman Bold"/>
              </a:rPr>
              <a:t>Thank you for Listening</a:t>
            </a:r>
          </a:p>
        </p:txBody>
      </p:sp>
      <p:sp>
        <p:nvSpPr>
          <p:cNvPr name="TextBox 4" id="4"/>
          <p:cNvSpPr txBox="true"/>
          <p:nvPr/>
        </p:nvSpPr>
        <p:spPr>
          <a:xfrm rot="0">
            <a:off x="1806605" y="7133346"/>
            <a:ext cx="2276475" cy="580390"/>
          </a:xfrm>
          <a:prstGeom prst="rect">
            <a:avLst/>
          </a:prstGeom>
        </p:spPr>
        <p:txBody>
          <a:bodyPr anchor="t" rtlCol="false" tIns="0" lIns="0" bIns="0" rIns="0">
            <a:spAutoFit/>
          </a:bodyPr>
          <a:lstStyle/>
          <a:p>
            <a:pPr algn="ctr">
              <a:lnSpc>
                <a:spcPts val="4759"/>
              </a:lnSpc>
            </a:pPr>
            <a:r>
              <a:rPr lang="en-US" sz="3399" b="true">
                <a:solidFill>
                  <a:srgbClr val="4F2B1B"/>
                </a:solidFill>
                <a:latin typeface="Canva Sans Bold"/>
                <a:ea typeface="Canva Sans Bold"/>
                <a:cs typeface="Canva Sans Bold"/>
                <a:sym typeface="Canva Sans Bold"/>
              </a:rPr>
              <a:t>Presenter :</a:t>
            </a:r>
          </a:p>
        </p:txBody>
      </p:sp>
      <p:sp>
        <p:nvSpPr>
          <p:cNvPr name="TextBox 5" id="5"/>
          <p:cNvSpPr txBox="true"/>
          <p:nvPr/>
        </p:nvSpPr>
        <p:spPr>
          <a:xfrm rot="0">
            <a:off x="1325260" y="7819334"/>
            <a:ext cx="3654658" cy="1180465"/>
          </a:xfrm>
          <a:prstGeom prst="rect">
            <a:avLst/>
          </a:prstGeom>
        </p:spPr>
        <p:txBody>
          <a:bodyPr anchor="t" rtlCol="false" tIns="0" lIns="0" bIns="0" rIns="0">
            <a:spAutoFit/>
          </a:bodyPr>
          <a:lstStyle/>
          <a:p>
            <a:pPr algn="ctr">
              <a:lnSpc>
                <a:spcPts val="4759"/>
              </a:lnSpc>
            </a:pPr>
            <a:r>
              <a:rPr lang="en-US" sz="3399">
                <a:solidFill>
                  <a:srgbClr val="4F2B1B"/>
                </a:solidFill>
                <a:latin typeface="Canva Sans"/>
                <a:ea typeface="Canva Sans"/>
                <a:cs typeface="Canva Sans"/>
                <a:sym typeface="Canva Sans"/>
              </a:rPr>
              <a:t>Akshat Kumar</a:t>
            </a:r>
          </a:p>
          <a:p>
            <a:pPr algn="ctr">
              <a:lnSpc>
                <a:spcPts val="4759"/>
              </a:lnSpc>
            </a:pPr>
            <a:r>
              <a:rPr lang="en-US" sz="3399">
                <a:solidFill>
                  <a:srgbClr val="4F2B1B"/>
                </a:solidFill>
                <a:latin typeface="Canva Sans"/>
                <a:ea typeface="Canva Sans"/>
                <a:cs typeface="Canva Sans"/>
                <a:sym typeface="Canva Sans"/>
              </a:rPr>
              <a:t>08419011621</a:t>
            </a:r>
          </a:p>
        </p:txBody>
      </p:sp>
      <p:sp>
        <p:nvSpPr>
          <p:cNvPr name="AutoShape 6" id="6"/>
          <p:cNvSpPr/>
          <p:nvPr/>
        </p:nvSpPr>
        <p:spPr>
          <a:xfrm flipV="true">
            <a:off x="5230944" y="7200021"/>
            <a:ext cx="0" cy="2362948"/>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6059148" y="7133346"/>
            <a:ext cx="2372320" cy="580390"/>
          </a:xfrm>
          <a:prstGeom prst="rect">
            <a:avLst/>
          </a:prstGeom>
        </p:spPr>
        <p:txBody>
          <a:bodyPr anchor="t" rtlCol="false" tIns="0" lIns="0" bIns="0" rIns="0">
            <a:spAutoFit/>
          </a:bodyPr>
          <a:lstStyle/>
          <a:p>
            <a:pPr algn="ctr">
              <a:lnSpc>
                <a:spcPts val="4759"/>
              </a:lnSpc>
            </a:pPr>
            <a:r>
              <a:rPr lang="en-US" sz="3399" b="true">
                <a:solidFill>
                  <a:srgbClr val="4F2B1B"/>
                </a:solidFill>
                <a:latin typeface="Canva Sans Bold"/>
                <a:ea typeface="Canva Sans Bold"/>
                <a:cs typeface="Canva Sans Bold"/>
                <a:sym typeface="Canva Sans Bold"/>
              </a:rPr>
              <a:t>Guided by :</a:t>
            </a:r>
          </a:p>
        </p:txBody>
      </p:sp>
      <p:sp>
        <p:nvSpPr>
          <p:cNvPr name="TextBox 8" id="8"/>
          <p:cNvSpPr txBox="true"/>
          <p:nvPr/>
        </p:nvSpPr>
        <p:spPr>
          <a:xfrm rot="0">
            <a:off x="5931071" y="7862514"/>
            <a:ext cx="3405958" cy="580390"/>
          </a:xfrm>
          <a:prstGeom prst="rect">
            <a:avLst/>
          </a:prstGeom>
        </p:spPr>
        <p:txBody>
          <a:bodyPr anchor="t" rtlCol="false" tIns="0" lIns="0" bIns="0" rIns="0">
            <a:spAutoFit/>
          </a:bodyPr>
          <a:lstStyle/>
          <a:p>
            <a:pPr algn="ctr">
              <a:lnSpc>
                <a:spcPts val="4759"/>
              </a:lnSpc>
            </a:pPr>
            <a:r>
              <a:rPr lang="en-US" sz="3399">
                <a:solidFill>
                  <a:srgbClr val="4F2B1B"/>
                </a:solidFill>
                <a:latin typeface="Canva Sans"/>
                <a:ea typeface="Canva Sans"/>
                <a:cs typeface="Canva Sans"/>
                <a:sym typeface="Canva Sans"/>
              </a:rPr>
              <a:t>Dr.</a:t>
            </a:r>
            <a:r>
              <a:rPr lang="en-US" sz="3399">
                <a:solidFill>
                  <a:srgbClr val="4F2B1B"/>
                </a:solidFill>
                <a:latin typeface="Canva Sans"/>
                <a:ea typeface="Canva Sans"/>
                <a:cs typeface="Canva Sans"/>
                <a:sym typeface="Canva Sans"/>
              </a:rPr>
              <a:t> Ashish Joshi</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AutoShape 2" id="2"/>
          <p:cNvSpPr/>
          <p:nvPr/>
        </p:nvSpPr>
        <p:spPr>
          <a:xfrm>
            <a:off x="534531" y="2458531"/>
            <a:ext cx="1397884" cy="0"/>
          </a:xfrm>
          <a:prstGeom prst="line">
            <a:avLst/>
          </a:prstGeom>
          <a:ln cap="flat" w="38100">
            <a:solidFill>
              <a:srgbClr val="FFFFFF"/>
            </a:solidFill>
            <a:prstDash val="solid"/>
            <a:headEnd type="none" len="sm" w="sm"/>
            <a:tailEnd type="none" len="sm" w="sm"/>
          </a:ln>
        </p:spPr>
      </p:sp>
      <p:sp>
        <p:nvSpPr>
          <p:cNvPr name="TextBox 3" id="3"/>
          <p:cNvSpPr txBox="true"/>
          <p:nvPr/>
        </p:nvSpPr>
        <p:spPr>
          <a:xfrm rot="0">
            <a:off x="534531" y="266688"/>
            <a:ext cx="4423529" cy="1047711"/>
          </a:xfrm>
          <a:prstGeom prst="rect">
            <a:avLst/>
          </a:prstGeom>
        </p:spPr>
        <p:txBody>
          <a:bodyPr anchor="t" rtlCol="false" tIns="0" lIns="0" bIns="0" rIns="0">
            <a:spAutoFit/>
          </a:bodyPr>
          <a:lstStyle/>
          <a:p>
            <a:pPr algn="ctr">
              <a:lnSpc>
                <a:spcPts val="8402"/>
              </a:lnSpc>
            </a:pPr>
            <a:r>
              <a:rPr lang="en-US" sz="6001" spc="-120">
                <a:solidFill>
                  <a:srgbClr val="EFE7DD"/>
                </a:solidFill>
                <a:latin typeface="RoxboroughCF"/>
                <a:ea typeface="RoxboroughCF"/>
                <a:cs typeface="RoxboroughCF"/>
                <a:sym typeface="RoxboroughCF"/>
              </a:rPr>
              <a:t>Introduction :</a:t>
            </a:r>
          </a:p>
        </p:txBody>
      </p:sp>
      <p:sp>
        <p:nvSpPr>
          <p:cNvPr name="TextBox 4" id="4"/>
          <p:cNvSpPr txBox="true"/>
          <p:nvPr/>
        </p:nvSpPr>
        <p:spPr>
          <a:xfrm rot="0">
            <a:off x="534531" y="2715706"/>
            <a:ext cx="4041458" cy="580388"/>
          </a:xfrm>
          <a:prstGeom prst="rect">
            <a:avLst/>
          </a:prstGeom>
        </p:spPr>
        <p:txBody>
          <a:bodyPr anchor="t" rtlCol="false" tIns="0" lIns="0" bIns="0" rIns="0">
            <a:spAutoFit/>
          </a:bodyPr>
          <a:lstStyle/>
          <a:p>
            <a:pPr algn="ctr">
              <a:lnSpc>
                <a:spcPts val="4760"/>
              </a:lnSpc>
            </a:pPr>
            <a:r>
              <a:rPr lang="en-US" sz="3400" spc="544">
                <a:solidFill>
                  <a:srgbClr val="EFE7DD"/>
                </a:solidFill>
                <a:latin typeface="Montserrat"/>
                <a:ea typeface="Montserrat"/>
                <a:cs typeface="Montserrat"/>
                <a:sym typeface="Montserrat"/>
              </a:rPr>
              <a:t>CHALLENGES: </a:t>
            </a:r>
          </a:p>
        </p:txBody>
      </p:sp>
      <p:sp>
        <p:nvSpPr>
          <p:cNvPr name="TextBox 5" id="5"/>
          <p:cNvSpPr txBox="true"/>
          <p:nvPr/>
        </p:nvSpPr>
        <p:spPr>
          <a:xfrm rot="0">
            <a:off x="362258" y="1554291"/>
            <a:ext cx="12580261" cy="580390"/>
          </a:xfrm>
          <a:prstGeom prst="rect">
            <a:avLst/>
          </a:prstGeom>
        </p:spPr>
        <p:txBody>
          <a:bodyPr anchor="t" rtlCol="false" tIns="0" lIns="0" bIns="0" rIns="0">
            <a:spAutoFit/>
          </a:bodyPr>
          <a:lstStyle/>
          <a:p>
            <a:pPr algn="ctr">
              <a:lnSpc>
                <a:spcPts val="4759"/>
              </a:lnSpc>
              <a:spcBef>
                <a:spcPct val="0"/>
              </a:spcBef>
            </a:pPr>
            <a:r>
              <a:rPr lang="en-US" sz="3399">
                <a:solidFill>
                  <a:srgbClr val="EFE7DD"/>
                </a:solidFill>
                <a:latin typeface="Canva Sans"/>
                <a:ea typeface="Canva Sans"/>
                <a:cs typeface="Canva Sans"/>
                <a:sym typeface="Canva Sans"/>
              </a:rPr>
              <a:t>Why Network anomaly detection Needs machine learning :</a:t>
            </a:r>
          </a:p>
        </p:txBody>
      </p:sp>
      <p:sp>
        <p:nvSpPr>
          <p:cNvPr name="TextBox 6" id="6"/>
          <p:cNvSpPr txBox="true"/>
          <p:nvPr/>
        </p:nvSpPr>
        <p:spPr>
          <a:xfrm rot="0">
            <a:off x="1932415" y="3534219"/>
            <a:ext cx="3567708" cy="580390"/>
          </a:xfrm>
          <a:prstGeom prst="rect">
            <a:avLst/>
          </a:prstGeom>
        </p:spPr>
        <p:txBody>
          <a:bodyPr anchor="t" rtlCol="false" tIns="0" lIns="0" bIns="0" rIns="0">
            <a:spAutoFit/>
          </a:bodyPr>
          <a:lstStyle/>
          <a:p>
            <a:pPr algn="ctr">
              <a:lnSpc>
                <a:spcPts val="4759"/>
              </a:lnSpc>
            </a:pPr>
            <a:r>
              <a:rPr lang="en-US" sz="3399">
                <a:solidFill>
                  <a:srgbClr val="EFE7DD"/>
                </a:solidFill>
                <a:latin typeface="Canva Sans"/>
                <a:ea typeface="Canva Sans"/>
                <a:cs typeface="Canva Sans"/>
                <a:sym typeface="Canva Sans"/>
              </a:rPr>
              <a:t>Zero-Day Attacks</a:t>
            </a:r>
          </a:p>
        </p:txBody>
      </p:sp>
      <p:sp>
        <p:nvSpPr>
          <p:cNvPr name="TextBox 7" id="7"/>
          <p:cNvSpPr txBox="true"/>
          <p:nvPr/>
        </p:nvSpPr>
        <p:spPr>
          <a:xfrm rot="0">
            <a:off x="1932415" y="4352734"/>
            <a:ext cx="4907042" cy="580390"/>
          </a:xfrm>
          <a:prstGeom prst="rect">
            <a:avLst/>
          </a:prstGeom>
        </p:spPr>
        <p:txBody>
          <a:bodyPr anchor="t" rtlCol="false" tIns="0" lIns="0" bIns="0" rIns="0">
            <a:spAutoFit/>
          </a:bodyPr>
          <a:lstStyle/>
          <a:p>
            <a:pPr algn="ctr">
              <a:lnSpc>
                <a:spcPts val="4759"/>
              </a:lnSpc>
            </a:pPr>
            <a:r>
              <a:rPr lang="en-US" sz="3399">
                <a:solidFill>
                  <a:srgbClr val="EFE7DD"/>
                </a:solidFill>
                <a:latin typeface="Canva Sans"/>
                <a:ea typeface="Canva Sans"/>
                <a:cs typeface="Canva Sans"/>
                <a:sym typeface="Canva Sans"/>
              </a:rPr>
              <a:t>Reduces False Positives</a:t>
            </a:r>
          </a:p>
        </p:txBody>
      </p:sp>
      <p:sp>
        <p:nvSpPr>
          <p:cNvPr name="AutoShape 8" id="8"/>
          <p:cNvSpPr/>
          <p:nvPr/>
        </p:nvSpPr>
        <p:spPr>
          <a:xfrm flipV="true">
            <a:off x="12455871" y="2810319"/>
            <a:ext cx="0" cy="649224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455871" y="2810066"/>
            <a:ext cx="5345481" cy="1047686"/>
          </a:xfrm>
          <a:prstGeom prst="rect">
            <a:avLst/>
          </a:prstGeom>
        </p:spPr>
        <p:txBody>
          <a:bodyPr anchor="t" rtlCol="false" tIns="0" lIns="0" bIns="0" rIns="0">
            <a:spAutoFit/>
          </a:bodyPr>
          <a:lstStyle/>
          <a:p>
            <a:pPr algn="ctr" marL="648247" indent="-324124" lvl="1">
              <a:lnSpc>
                <a:spcPts val="4203"/>
              </a:lnSpc>
              <a:buFont typeface="Arial"/>
              <a:buChar char="•"/>
            </a:pPr>
            <a:r>
              <a:rPr lang="en-US" sz="3002">
                <a:solidFill>
                  <a:srgbClr val="EFE7DD"/>
                </a:solidFill>
                <a:latin typeface="Canva Sans"/>
                <a:ea typeface="Canva Sans"/>
                <a:cs typeface="Canva Sans"/>
                <a:sym typeface="Canva Sans"/>
              </a:rPr>
              <a:t>Processes High-Volume, High-Dimensional Data </a:t>
            </a:r>
          </a:p>
        </p:txBody>
      </p:sp>
      <p:sp>
        <p:nvSpPr>
          <p:cNvPr name="TextBox 10" id="10"/>
          <p:cNvSpPr txBox="true"/>
          <p:nvPr/>
        </p:nvSpPr>
        <p:spPr>
          <a:xfrm rot="0">
            <a:off x="1932415" y="5171249"/>
            <a:ext cx="2434590" cy="580390"/>
          </a:xfrm>
          <a:prstGeom prst="rect">
            <a:avLst/>
          </a:prstGeom>
        </p:spPr>
        <p:txBody>
          <a:bodyPr anchor="t" rtlCol="false" tIns="0" lIns="0" bIns="0" rIns="0">
            <a:spAutoFit/>
          </a:bodyPr>
          <a:lstStyle/>
          <a:p>
            <a:pPr algn="ctr">
              <a:lnSpc>
                <a:spcPts val="4759"/>
              </a:lnSpc>
            </a:pPr>
            <a:r>
              <a:rPr lang="en-US" sz="3399">
                <a:solidFill>
                  <a:srgbClr val="EFE7DD"/>
                </a:solidFill>
                <a:latin typeface="Canva Sans"/>
                <a:ea typeface="Canva Sans"/>
                <a:cs typeface="Canva Sans"/>
                <a:sym typeface="Canva Sans"/>
              </a:rPr>
              <a:t>Adaptibility</a:t>
            </a:r>
          </a:p>
        </p:txBody>
      </p:sp>
      <p:sp>
        <p:nvSpPr>
          <p:cNvPr name="TextBox 11" id="11"/>
          <p:cNvSpPr txBox="true"/>
          <p:nvPr/>
        </p:nvSpPr>
        <p:spPr>
          <a:xfrm rot="0">
            <a:off x="12455871" y="4057459"/>
            <a:ext cx="5345481" cy="104775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EFE7DD"/>
                </a:solidFill>
                <a:latin typeface="Canva Sans"/>
                <a:ea typeface="Canva Sans"/>
                <a:cs typeface="Canva Sans"/>
                <a:sym typeface="Canva Sans"/>
              </a:rPr>
              <a:t>Learns and Adapts Over Time</a:t>
            </a:r>
          </a:p>
        </p:txBody>
      </p:sp>
      <p:sp>
        <p:nvSpPr>
          <p:cNvPr name="TextBox 12" id="12"/>
          <p:cNvSpPr txBox="true"/>
          <p:nvPr/>
        </p:nvSpPr>
        <p:spPr>
          <a:xfrm rot="0">
            <a:off x="1932415" y="5989764"/>
            <a:ext cx="3826312" cy="580390"/>
          </a:xfrm>
          <a:prstGeom prst="rect">
            <a:avLst/>
          </a:prstGeom>
        </p:spPr>
        <p:txBody>
          <a:bodyPr anchor="t" rtlCol="false" tIns="0" lIns="0" bIns="0" rIns="0">
            <a:spAutoFit/>
          </a:bodyPr>
          <a:lstStyle/>
          <a:p>
            <a:pPr algn="ctr">
              <a:lnSpc>
                <a:spcPts val="4759"/>
              </a:lnSpc>
            </a:pPr>
            <a:r>
              <a:rPr lang="en-US" sz="3399">
                <a:solidFill>
                  <a:srgbClr val="EFE7DD"/>
                </a:solidFill>
                <a:latin typeface="Canva Sans"/>
                <a:ea typeface="Canva Sans"/>
                <a:cs typeface="Canva Sans"/>
                <a:sym typeface="Canva Sans"/>
              </a:rPr>
              <a:t>Feature Extraction</a:t>
            </a:r>
          </a:p>
        </p:txBody>
      </p:sp>
      <p:sp>
        <p:nvSpPr>
          <p:cNvPr name="TextBox 13" id="13"/>
          <p:cNvSpPr txBox="true"/>
          <p:nvPr/>
        </p:nvSpPr>
        <p:spPr>
          <a:xfrm rot="0">
            <a:off x="12455871" y="5305234"/>
            <a:ext cx="5345481" cy="264795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EFE7DD"/>
                </a:solidFill>
                <a:latin typeface="Canva Sans"/>
                <a:ea typeface="Canva Sans"/>
                <a:cs typeface="Canva Sans"/>
                <a:sym typeface="Canva Sans"/>
              </a:rPr>
              <a:t>Feature selection and dimensionality reduction techniques (like Random Forest ) improve accuracy and speed</a:t>
            </a:r>
          </a:p>
        </p:txBody>
      </p:sp>
      <p:sp>
        <p:nvSpPr>
          <p:cNvPr name="TextBox 14" id="14"/>
          <p:cNvSpPr txBox="true"/>
          <p:nvPr/>
        </p:nvSpPr>
        <p:spPr>
          <a:xfrm rot="0">
            <a:off x="534531" y="6808279"/>
            <a:ext cx="10319068" cy="563880"/>
          </a:xfrm>
          <a:prstGeom prst="rect">
            <a:avLst/>
          </a:prstGeom>
        </p:spPr>
        <p:txBody>
          <a:bodyPr anchor="t" rtlCol="false" tIns="0" lIns="0" bIns="0" rIns="0">
            <a:spAutoFit/>
          </a:bodyPr>
          <a:lstStyle/>
          <a:p>
            <a:pPr algn="ctr">
              <a:lnSpc>
                <a:spcPts val="4620"/>
              </a:lnSpc>
            </a:pPr>
            <a:r>
              <a:rPr lang="en-US" sz="3300">
                <a:solidFill>
                  <a:srgbClr val="EFE7DD"/>
                </a:solidFill>
                <a:latin typeface="Canva Sans"/>
                <a:ea typeface="Canva Sans"/>
                <a:cs typeface="Canva Sans"/>
                <a:sym typeface="Canva Sans"/>
              </a:rPr>
              <a:t> Supervised and Unsupervised Learning</a:t>
            </a:r>
          </a:p>
        </p:txBody>
      </p:sp>
      <p:sp>
        <p:nvSpPr>
          <p:cNvPr name="TextBox 15" id="15"/>
          <p:cNvSpPr txBox="true"/>
          <p:nvPr/>
        </p:nvSpPr>
        <p:spPr>
          <a:xfrm rot="0">
            <a:off x="1932415" y="7610284"/>
            <a:ext cx="4436864" cy="580390"/>
          </a:xfrm>
          <a:prstGeom prst="rect">
            <a:avLst/>
          </a:prstGeom>
        </p:spPr>
        <p:txBody>
          <a:bodyPr anchor="t" rtlCol="false" tIns="0" lIns="0" bIns="0" rIns="0">
            <a:spAutoFit/>
          </a:bodyPr>
          <a:lstStyle/>
          <a:p>
            <a:pPr algn="ctr">
              <a:lnSpc>
                <a:spcPts val="4759"/>
              </a:lnSpc>
            </a:pPr>
            <a:r>
              <a:rPr lang="en-US" sz="3399">
                <a:solidFill>
                  <a:srgbClr val="EFE7DD"/>
                </a:solidFill>
                <a:latin typeface="Canva Sans"/>
                <a:ea typeface="Canva Sans"/>
                <a:cs typeface="Canva Sans"/>
                <a:sym typeface="Canva Sans"/>
              </a:rPr>
              <a:t>Automates Detection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TextBox 2" id="2"/>
          <p:cNvSpPr txBox="true"/>
          <p:nvPr/>
        </p:nvSpPr>
        <p:spPr>
          <a:xfrm rot="0">
            <a:off x="1028700" y="341636"/>
            <a:ext cx="6495336" cy="1152513"/>
          </a:xfrm>
          <a:prstGeom prst="rect">
            <a:avLst/>
          </a:prstGeom>
        </p:spPr>
        <p:txBody>
          <a:bodyPr anchor="t" rtlCol="false" tIns="0" lIns="0" bIns="0" rIns="0">
            <a:spAutoFit/>
          </a:bodyPr>
          <a:lstStyle/>
          <a:p>
            <a:pPr algn="ctr">
              <a:lnSpc>
                <a:spcPts val="8400"/>
              </a:lnSpc>
            </a:pPr>
            <a:r>
              <a:rPr lang="en-US" sz="6000" b="true">
                <a:solidFill>
                  <a:srgbClr val="EFE7DD"/>
                </a:solidFill>
                <a:latin typeface="Times New Roman Bold"/>
                <a:ea typeface="Times New Roman Bold"/>
                <a:cs typeface="Times New Roman Bold"/>
                <a:sym typeface="Times New Roman Bold"/>
              </a:rPr>
              <a:t>Problem Statement :</a:t>
            </a:r>
          </a:p>
        </p:txBody>
      </p:sp>
      <p:sp>
        <p:nvSpPr>
          <p:cNvPr name="TextBox 3" id="3"/>
          <p:cNvSpPr txBox="true"/>
          <p:nvPr/>
        </p:nvSpPr>
        <p:spPr>
          <a:xfrm rot="0">
            <a:off x="1028700" y="1703970"/>
            <a:ext cx="9779608" cy="7843520"/>
          </a:xfrm>
          <a:prstGeom prst="rect">
            <a:avLst/>
          </a:prstGeom>
        </p:spPr>
        <p:txBody>
          <a:bodyPr anchor="t" rtlCol="false" tIns="0" lIns="0" bIns="0" rIns="0">
            <a:spAutoFit/>
          </a:bodyPr>
          <a:lstStyle/>
          <a:p>
            <a:pPr algn="l">
              <a:lnSpc>
                <a:spcPts val="4480"/>
              </a:lnSpc>
            </a:pPr>
            <a:r>
              <a:rPr lang="en-US" sz="3200">
                <a:solidFill>
                  <a:srgbClr val="EFE7DD"/>
                </a:solidFill>
                <a:latin typeface="Canva Sans"/>
                <a:ea typeface="Canva Sans"/>
                <a:cs typeface="Canva Sans"/>
                <a:sym typeface="Canva Sans"/>
              </a:rPr>
              <a:t>With the exponential growth of network traffic, traditional intrusion detection systems (IDS) face significant challenges in real-time threat detection. Conventional methods struggle to recognize zero-day attacks and require frequent updates to signature databases. This project aims to develop a robust anomaly detection system using machine learning, which can dynamically identify and classify network threats with high accuracy and efficiency. The focus is on preprocessing network traffic data, extracting relevant features, and applying multiple machine learning models to detect malicious activities effectively.</a:t>
            </a:r>
          </a:p>
        </p:txBody>
      </p:sp>
      <p:sp>
        <p:nvSpPr>
          <p:cNvPr name="AutoShape 4" id="4"/>
          <p:cNvSpPr/>
          <p:nvPr/>
        </p:nvSpPr>
        <p:spPr>
          <a:xfrm flipV="true">
            <a:off x="11678873" y="579761"/>
            <a:ext cx="0" cy="8678539"/>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2170839" y="474986"/>
            <a:ext cx="2067759" cy="863600"/>
          </a:xfrm>
          <a:prstGeom prst="rect">
            <a:avLst/>
          </a:prstGeom>
        </p:spPr>
        <p:txBody>
          <a:bodyPr anchor="t" rtlCol="false" tIns="0" lIns="0" bIns="0" rIns="0">
            <a:spAutoFit/>
          </a:bodyPr>
          <a:lstStyle/>
          <a:p>
            <a:pPr algn="ctr">
              <a:lnSpc>
                <a:spcPts val="7000"/>
              </a:lnSpc>
            </a:pPr>
            <a:r>
              <a:rPr lang="en-US" sz="5000" b="true">
                <a:solidFill>
                  <a:srgbClr val="EFE7DD"/>
                </a:solidFill>
                <a:latin typeface="Canva Sans Bold"/>
                <a:ea typeface="Canva Sans Bold"/>
                <a:cs typeface="Canva Sans Bold"/>
                <a:sym typeface="Canva Sans Bold"/>
              </a:rPr>
              <a:t>Goals :</a:t>
            </a:r>
          </a:p>
        </p:txBody>
      </p:sp>
      <p:sp>
        <p:nvSpPr>
          <p:cNvPr name="TextBox 6" id="6"/>
          <p:cNvSpPr txBox="true"/>
          <p:nvPr/>
        </p:nvSpPr>
        <p:spPr>
          <a:xfrm rot="0">
            <a:off x="12170839" y="1456049"/>
            <a:ext cx="4569478"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Preprocess and analyze the CICIDS2017 dataset</a:t>
            </a:r>
          </a:p>
        </p:txBody>
      </p:sp>
      <p:sp>
        <p:nvSpPr>
          <p:cNvPr name="TextBox 7" id="7"/>
          <p:cNvSpPr txBox="true"/>
          <p:nvPr/>
        </p:nvSpPr>
        <p:spPr>
          <a:xfrm rot="0">
            <a:off x="12218194" y="2385688"/>
            <a:ext cx="5041106"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features selection using Random Forest </a:t>
            </a:r>
          </a:p>
        </p:txBody>
      </p:sp>
      <p:sp>
        <p:nvSpPr>
          <p:cNvPr name="TextBox 8" id="8"/>
          <p:cNvSpPr txBox="true"/>
          <p:nvPr/>
        </p:nvSpPr>
        <p:spPr>
          <a:xfrm rot="0">
            <a:off x="12218194" y="3315328"/>
            <a:ext cx="4814154"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Train and compare multiple machine learning classifiers</a:t>
            </a:r>
          </a:p>
        </p:txBody>
      </p:sp>
      <p:sp>
        <p:nvSpPr>
          <p:cNvPr name="TextBox 9" id="9"/>
          <p:cNvSpPr txBox="true"/>
          <p:nvPr/>
        </p:nvSpPr>
        <p:spPr>
          <a:xfrm rot="0">
            <a:off x="12218194" y="4244967"/>
            <a:ext cx="5793703"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Visualize and interpret model performance</a:t>
            </a:r>
          </a:p>
        </p:txBody>
      </p:sp>
      <p:sp>
        <p:nvSpPr>
          <p:cNvPr name="TextBox 10" id="10"/>
          <p:cNvSpPr txBox="true"/>
          <p:nvPr/>
        </p:nvSpPr>
        <p:spPr>
          <a:xfrm rot="0">
            <a:off x="12218194" y="5174607"/>
            <a:ext cx="5412387" cy="8153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Identify best-performing models for anomaly detection</a:t>
            </a:r>
          </a:p>
        </p:txBody>
      </p:sp>
      <p:sp>
        <p:nvSpPr>
          <p:cNvPr name="TextBox 11" id="11"/>
          <p:cNvSpPr txBox="true"/>
          <p:nvPr/>
        </p:nvSpPr>
        <p:spPr>
          <a:xfrm rot="0">
            <a:off x="12218194" y="6104246"/>
            <a:ext cx="5832592"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Provide suggestions for real-time deployment and future improvement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7DD"/>
        </a:solidFill>
      </p:bgPr>
    </p:bg>
    <p:spTree>
      <p:nvGrpSpPr>
        <p:cNvPr id="1" name=""/>
        <p:cNvGrpSpPr/>
        <p:nvPr/>
      </p:nvGrpSpPr>
      <p:grpSpPr>
        <a:xfrm>
          <a:off x="0" y="0"/>
          <a:ext cx="0" cy="0"/>
          <a:chOff x="0" y="0"/>
          <a:chExt cx="0" cy="0"/>
        </a:xfrm>
      </p:grpSpPr>
      <p:sp>
        <p:nvSpPr>
          <p:cNvPr name="Freeform 2" id="2"/>
          <p:cNvSpPr/>
          <p:nvPr/>
        </p:nvSpPr>
        <p:spPr>
          <a:xfrm flipH="false" flipV="false" rot="0">
            <a:off x="7209987" y="1591707"/>
            <a:ext cx="11575158" cy="7666593"/>
          </a:xfrm>
          <a:custGeom>
            <a:avLst/>
            <a:gdLst/>
            <a:ahLst/>
            <a:cxnLst/>
            <a:rect r="r" b="b" t="t" l="l"/>
            <a:pathLst>
              <a:path h="7666593" w="11575158">
                <a:moveTo>
                  <a:pt x="0" y="0"/>
                </a:moveTo>
                <a:lnTo>
                  <a:pt x="11575159" y="0"/>
                </a:lnTo>
                <a:lnTo>
                  <a:pt x="11575159" y="7666593"/>
                </a:lnTo>
                <a:lnTo>
                  <a:pt x="0" y="7666593"/>
                </a:lnTo>
                <a:lnTo>
                  <a:pt x="0" y="0"/>
                </a:lnTo>
                <a:close/>
              </a:path>
            </a:pathLst>
          </a:custGeom>
          <a:blipFill>
            <a:blip r:embed="rId2"/>
            <a:stretch>
              <a:fillRect l="-2450" t="-271" r="0" b="-271"/>
            </a:stretch>
          </a:blipFill>
        </p:spPr>
      </p:sp>
      <p:sp>
        <p:nvSpPr>
          <p:cNvPr name="TextBox 3" id="3"/>
          <p:cNvSpPr txBox="true"/>
          <p:nvPr/>
        </p:nvSpPr>
        <p:spPr>
          <a:xfrm rot="0">
            <a:off x="1057037" y="556895"/>
            <a:ext cx="6573679" cy="781686"/>
          </a:xfrm>
          <a:prstGeom prst="rect">
            <a:avLst/>
          </a:prstGeom>
        </p:spPr>
        <p:txBody>
          <a:bodyPr anchor="t" rtlCol="false" tIns="0" lIns="0" bIns="0" rIns="0">
            <a:spAutoFit/>
          </a:bodyPr>
          <a:lstStyle/>
          <a:p>
            <a:pPr algn="ctr">
              <a:lnSpc>
                <a:spcPts val="5739"/>
              </a:lnSpc>
            </a:pPr>
            <a:r>
              <a:rPr lang="en-US" sz="4099">
                <a:solidFill>
                  <a:srgbClr val="9B4922"/>
                </a:solidFill>
                <a:latin typeface="Times New Roman"/>
                <a:ea typeface="Times New Roman"/>
                <a:cs typeface="Times New Roman"/>
                <a:sym typeface="Times New Roman"/>
              </a:rPr>
              <a:t>The Implementation Process: </a:t>
            </a:r>
          </a:p>
        </p:txBody>
      </p:sp>
      <p:sp>
        <p:nvSpPr>
          <p:cNvPr name="AutoShape 4" id="4"/>
          <p:cNvSpPr/>
          <p:nvPr/>
        </p:nvSpPr>
        <p:spPr>
          <a:xfrm flipH="true" flipV="true">
            <a:off x="7229037" y="1658591"/>
            <a:ext cx="0" cy="7599709"/>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028700" y="1796851"/>
            <a:ext cx="430911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Dataset Used-CICIDS2017</a:t>
            </a:r>
          </a:p>
        </p:txBody>
      </p:sp>
      <p:sp>
        <p:nvSpPr>
          <p:cNvPr name="TextBox 6" id="6"/>
          <p:cNvSpPr txBox="true"/>
          <p:nvPr/>
        </p:nvSpPr>
        <p:spPr>
          <a:xfrm rot="0">
            <a:off x="1028700" y="2650290"/>
            <a:ext cx="2562106"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Data Cleaning</a:t>
            </a:r>
          </a:p>
        </p:txBody>
      </p:sp>
      <p:sp>
        <p:nvSpPr>
          <p:cNvPr name="TextBox 7" id="7"/>
          <p:cNvSpPr txBox="true"/>
          <p:nvPr/>
        </p:nvSpPr>
        <p:spPr>
          <a:xfrm rot="0">
            <a:off x="1006555" y="3503730"/>
            <a:ext cx="5615464"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Create different files for approach.</a:t>
            </a:r>
          </a:p>
        </p:txBody>
      </p:sp>
      <p:sp>
        <p:nvSpPr>
          <p:cNvPr name="TextBox 8" id="8"/>
          <p:cNvSpPr txBox="true"/>
          <p:nvPr/>
        </p:nvSpPr>
        <p:spPr>
          <a:xfrm rot="0">
            <a:off x="1028700" y="4357169"/>
            <a:ext cx="308991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Feature Selection</a:t>
            </a:r>
          </a:p>
        </p:txBody>
      </p:sp>
      <p:sp>
        <p:nvSpPr>
          <p:cNvPr name="TextBox 9" id="9"/>
          <p:cNvSpPr txBox="true"/>
          <p:nvPr/>
        </p:nvSpPr>
        <p:spPr>
          <a:xfrm rot="0">
            <a:off x="1057037" y="5210609"/>
            <a:ext cx="275724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 Model Training</a:t>
            </a:r>
          </a:p>
        </p:txBody>
      </p:sp>
      <p:sp>
        <p:nvSpPr>
          <p:cNvPr name="TextBox 10" id="10"/>
          <p:cNvSpPr txBox="true"/>
          <p:nvPr/>
        </p:nvSpPr>
        <p:spPr>
          <a:xfrm rot="0">
            <a:off x="1057037" y="6064048"/>
            <a:ext cx="4045863"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Performance Evaluation</a:t>
            </a:r>
          </a:p>
        </p:txBody>
      </p:sp>
      <p:sp>
        <p:nvSpPr>
          <p:cNvPr name="TextBox 11" id="11"/>
          <p:cNvSpPr txBox="true"/>
          <p:nvPr/>
        </p:nvSpPr>
        <p:spPr>
          <a:xfrm rot="0">
            <a:off x="1057037" y="6917488"/>
            <a:ext cx="3191947"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Final Optimization</a:t>
            </a:r>
          </a:p>
        </p:txBody>
      </p:sp>
      <p:sp>
        <p:nvSpPr>
          <p:cNvPr name="TextBox 12" id="12"/>
          <p:cNvSpPr txBox="true"/>
          <p:nvPr/>
        </p:nvSpPr>
        <p:spPr>
          <a:xfrm rot="0">
            <a:off x="1028700" y="7770927"/>
            <a:ext cx="353568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Results Comparision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1028700" y="69850"/>
            <a:ext cx="11955304" cy="958850"/>
          </a:xfrm>
          <a:prstGeom prst="rect">
            <a:avLst/>
          </a:prstGeom>
        </p:spPr>
        <p:txBody>
          <a:bodyPr anchor="t" rtlCol="false" tIns="0" lIns="0" bIns="0" rIns="0">
            <a:spAutoFit/>
          </a:bodyPr>
          <a:lstStyle/>
          <a:p>
            <a:pPr algn="ctr">
              <a:lnSpc>
                <a:spcPts val="7000"/>
              </a:lnSpc>
            </a:pPr>
            <a:r>
              <a:rPr lang="en-US" sz="5000" b="true">
                <a:solidFill>
                  <a:srgbClr val="9B4922"/>
                </a:solidFill>
                <a:latin typeface="Times New Roman Bold"/>
                <a:ea typeface="Times New Roman Bold"/>
                <a:cs typeface="Times New Roman Bold"/>
                <a:sym typeface="Times New Roman Bold"/>
              </a:rPr>
              <a:t>Why the CICIDS2017 Dataset Was Chosen ?</a:t>
            </a:r>
          </a:p>
        </p:txBody>
      </p:sp>
      <p:sp>
        <p:nvSpPr>
          <p:cNvPr name="TextBox 3" id="3"/>
          <p:cNvSpPr txBox="true"/>
          <p:nvPr/>
        </p:nvSpPr>
        <p:spPr>
          <a:xfrm rot="0">
            <a:off x="1000125" y="1526136"/>
            <a:ext cx="8464868"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Published by the Canadian Institute for Cybersecurity.</a:t>
            </a:r>
          </a:p>
        </p:txBody>
      </p:sp>
      <p:sp>
        <p:nvSpPr>
          <p:cNvPr name="TextBox 4" id="4"/>
          <p:cNvSpPr txBox="true"/>
          <p:nvPr/>
        </p:nvSpPr>
        <p:spPr>
          <a:xfrm rot="0">
            <a:off x="988635" y="2417676"/>
            <a:ext cx="4152900"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contains realistic traffic. </a:t>
            </a:r>
          </a:p>
        </p:txBody>
      </p:sp>
      <p:sp>
        <p:nvSpPr>
          <p:cNvPr name="TextBox 5" id="5"/>
          <p:cNvSpPr txBox="true"/>
          <p:nvPr/>
        </p:nvSpPr>
        <p:spPr>
          <a:xfrm rot="0">
            <a:off x="1028700" y="3309215"/>
            <a:ext cx="12239625"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capturing both normal and attack behavior in a simulated network environment.</a:t>
            </a:r>
          </a:p>
        </p:txBody>
      </p:sp>
      <p:sp>
        <p:nvSpPr>
          <p:cNvPr name="TextBox 6" id="6"/>
          <p:cNvSpPr txBox="true"/>
          <p:nvPr/>
        </p:nvSpPr>
        <p:spPr>
          <a:xfrm rot="0">
            <a:off x="1000125" y="4200755"/>
            <a:ext cx="1836658"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includes:</a:t>
            </a:r>
          </a:p>
        </p:txBody>
      </p:sp>
      <p:sp>
        <p:nvSpPr>
          <p:cNvPr name="TextBox 7" id="7"/>
          <p:cNvSpPr txBox="true"/>
          <p:nvPr/>
        </p:nvSpPr>
        <p:spPr>
          <a:xfrm rot="0">
            <a:off x="2067520" y="4747261"/>
            <a:ext cx="3165038"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1) brute-force attacks</a:t>
            </a:r>
          </a:p>
        </p:txBody>
      </p:sp>
      <p:sp>
        <p:nvSpPr>
          <p:cNvPr name="TextBox 8" id="8"/>
          <p:cNvSpPr txBox="true"/>
          <p:nvPr/>
        </p:nvSpPr>
        <p:spPr>
          <a:xfrm rot="0">
            <a:off x="2067520" y="5295900"/>
            <a:ext cx="3698558"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2) Denial of Service (DoS)</a:t>
            </a:r>
          </a:p>
        </p:txBody>
      </p:sp>
      <p:sp>
        <p:nvSpPr>
          <p:cNvPr name="TextBox 9" id="9"/>
          <p:cNvSpPr txBox="true"/>
          <p:nvPr/>
        </p:nvSpPr>
        <p:spPr>
          <a:xfrm rot="0">
            <a:off x="2067520" y="5844539"/>
            <a:ext cx="1907858"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3) infiltration</a:t>
            </a:r>
          </a:p>
        </p:txBody>
      </p:sp>
      <p:sp>
        <p:nvSpPr>
          <p:cNvPr name="TextBox 10" id="10"/>
          <p:cNvSpPr txBox="true"/>
          <p:nvPr/>
        </p:nvSpPr>
        <p:spPr>
          <a:xfrm rot="0">
            <a:off x="2067520" y="6393179"/>
            <a:ext cx="3061335"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4) web based threats</a:t>
            </a:r>
          </a:p>
        </p:txBody>
      </p:sp>
      <p:sp>
        <p:nvSpPr>
          <p:cNvPr name="TextBox 11" id="11"/>
          <p:cNvSpPr txBox="true"/>
          <p:nvPr/>
        </p:nvSpPr>
        <p:spPr>
          <a:xfrm rot="0">
            <a:off x="1182112" y="7284718"/>
            <a:ext cx="4935855"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contains over 3 million entries</a:t>
            </a:r>
          </a:p>
        </p:txBody>
      </p:sp>
      <p:sp>
        <p:nvSpPr>
          <p:cNvPr name="TextBox 12" id="12"/>
          <p:cNvSpPr txBox="true"/>
          <p:nvPr/>
        </p:nvSpPr>
        <p:spPr>
          <a:xfrm rot="0">
            <a:off x="1182112" y="8176258"/>
            <a:ext cx="8570833"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data collection spanned 5 days, from Monday to Friday</a:t>
            </a:r>
          </a:p>
        </p:txBody>
      </p:sp>
      <p:sp>
        <p:nvSpPr>
          <p:cNvPr name="TextBox 13" id="13"/>
          <p:cNvSpPr txBox="true"/>
          <p:nvPr/>
        </p:nvSpPr>
        <p:spPr>
          <a:xfrm rot="0">
            <a:off x="1182112" y="9067797"/>
            <a:ext cx="1690139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9B4922"/>
                </a:solidFill>
                <a:latin typeface="Canva Sans"/>
                <a:ea typeface="Canva Sans"/>
                <a:cs typeface="Canva Sans"/>
                <a:sym typeface="Canva Sans"/>
              </a:rPr>
              <a:t>Has broad range of modern attack types and inclusion of benign traffic generated through realistic user profiles.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TextBox 2" id="2"/>
          <p:cNvSpPr txBox="true"/>
          <p:nvPr/>
        </p:nvSpPr>
        <p:spPr>
          <a:xfrm rot="0">
            <a:off x="1230839" y="449346"/>
            <a:ext cx="5816561" cy="958850"/>
          </a:xfrm>
          <a:prstGeom prst="rect">
            <a:avLst/>
          </a:prstGeom>
        </p:spPr>
        <p:txBody>
          <a:bodyPr anchor="t" rtlCol="false" tIns="0" lIns="0" bIns="0" rIns="0">
            <a:spAutoFit/>
          </a:bodyPr>
          <a:lstStyle/>
          <a:p>
            <a:pPr algn="ctr">
              <a:lnSpc>
                <a:spcPts val="7000"/>
              </a:lnSpc>
            </a:pPr>
            <a:r>
              <a:rPr lang="en-US" sz="5000" b="true">
                <a:solidFill>
                  <a:srgbClr val="EFE7DD"/>
                </a:solidFill>
                <a:latin typeface="Times New Roman Bold"/>
                <a:ea typeface="Times New Roman Bold"/>
                <a:cs typeface="Times New Roman Bold"/>
                <a:sym typeface="Times New Roman Bold"/>
              </a:rPr>
              <a:t>Project Architecture : </a:t>
            </a:r>
          </a:p>
        </p:txBody>
      </p:sp>
      <p:sp>
        <p:nvSpPr>
          <p:cNvPr name="TextBox 3" id="3"/>
          <p:cNvSpPr txBox="true"/>
          <p:nvPr/>
        </p:nvSpPr>
        <p:spPr>
          <a:xfrm rot="0">
            <a:off x="1028700" y="2017796"/>
            <a:ext cx="6220839" cy="396240"/>
          </a:xfrm>
          <a:prstGeom prst="rect">
            <a:avLst/>
          </a:prstGeom>
        </p:spPr>
        <p:txBody>
          <a:bodyPr anchor="t" rtlCol="false" tIns="0" lIns="0" bIns="0" rIns="0">
            <a:spAutoFit/>
          </a:bodyPr>
          <a:lstStyle/>
          <a:p>
            <a:pPr algn="ctr" marL="518160" indent="-259080" lvl="1">
              <a:lnSpc>
                <a:spcPts val="3359"/>
              </a:lnSpc>
              <a:buFont typeface="Arial"/>
              <a:buChar char="•"/>
            </a:pPr>
            <a:r>
              <a:rPr lang="en-US" b="true" sz="2400">
                <a:solidFill>
                  <a:srgbClr val="EFE7DD"/>
                </a:solidFill>
                <a:latin typeface="Canva Sans Bold"/>
                <a:ea typeface="Canva Sans Bold"/>
                <a:cs typeface="Canva Sans Bold"/>
                <a:sym typeface="Canva Sans Bold"/>
              </a:rPr>
              <a:t>01_preprocessing &amp; 02_statistics </a:t>
            </a:r>
            <a:r>
              <a:rPr lang="en-US" sz="2400">
                <a:solidFill>
                  <a:srgbClr val="EFE7DD"/>
                </a:solidFill>
                <a:latin typeface="Canva Sans"/>
                <a:ea typeface="Canva Sans"/>
                <a:cs typeface="Canva Sans"/>
                <a:sym typeface="Canva Sans"/>
              </a:rPr>
              <a:t>:</a:t>
            </a:r>
          </a:p>
        </p:txBody>
      </p:sp>
      <p:sp>
        <p:nvSpPr>
          <p:cNvPr name="TextBox 4" id="4"/>
          <p:cNvSpPr txBox="true"/>
          <p:nvPr/>
        </p:nvSpPr>
        <p:spPr>
          <a:xfrm rot="0">
            <a:off x="2032040" y="3023636"/>
            <a:ext cx="12586574" cy="396239"/>
          </a:xfrm>
          <a:prstGeom prst="rect">
            <a:avLst/>
          </a:prstGeom>
        </p:spPr>
        <p:txBody>
          <a:bodyPr anchor="t" rtlCol="false" tIns="0" lIns="0" bIns="0" rIns="0">
            <a:spAutoFit/>
          </a:bodyPr>
          <a:lstStyle/>
          <a:p>
            <a:pPr algn="ctr">
              <a:lnSpc>
                <a:spcPts val="3360"/>
              </a:lnSpc>
            </a:pPr>
            <a:r>
              <a:rPr lang="en-US" sz="2400">
                <a:solidFill>
                  <a:srgbClr val="EFE7DD"/>
                </a:solidFill>
                <a:latin typeface="Canva Sans"/>
                <a:ea typeface="Canva Sans"/>
                <a:cs typeface="Canva Sans"/>
                <a:sym typeface="Canva Sans"/>
              </a:rPr>
              <a:t>This script handles the initial and crucial steps of data preparation and basic analysis..</a:t>
            </a:r>
          </a:p>
        </p:txBody>
      </p:sp>
      <p:sp>
        <p:nvSpPr>
          <p:cNvPr name="TextBox 5" id="5"/>
          <p:cNvSpPr txBox="true"/>
          <p:nvPr/>
        </p:nvSpPr>
        <p:spPr>
          <a:xfrm rot="0">
            <a:off x="2032040" y="3554048"/>
            <a:ext cx="2107080" cy="396239"/>
          </a:xfrm>
          <a:prstGeom prst="rect">
            <a:avLst/>
          </a:prstGeom>
        </p:spPr>
        <p:txBody>
          <a:bodyPr anchor="t" rtlCol="false" tIns="0" lIns="0" bIns="0" rIns="0">
            <a:spAutoFit/>
          </a:bodyPr>
          <a:lstStyle/>
          <a:p>
            <a:pPr algn="ctr">
              <a:lnSpc>
                <a:spcPts val="3360"/>
              </a:lnSpc>
            </a:pPr>
            <a:r>
              <a:rPr lang="en-US" sz="2400" b="true">
                <a:solidFill>
                  <a:srgbClr val="EFE7DD"/>
                </a:solidFill>
                <a:latin typeface="Canva Sans Bold"/>
                <a:ea typeface="Canva Sans Bold"/>
                <a:cs typeface="Canva Sans Bold"/>
                <a:sym typeface="Canva Sans Bold"/>
              </a:rPr>
              <a:t>Working :</a:t>
            </a:r>
          </a:p>
        </p:txBody>
      </p:sp>
      <p:sp>
        <p:nvSpPr>
          <p:cNvPr name="TextBox 6" id="6"/>
          <p:cNvSpPr txBox="true"/>
          <p:nvPr/>
        </p:nvSpPr>
        <p:spPr>
          <a:xfrm rot="0">
            <a:off x="3085580" y="4257893"/>
            <a:ext cx="9891594"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It reads all the individual CSV files from the CICIDS2017 dataset.</a:t>
            </a:r>
          </a:p>
        </p:txBody>
      </p:sp>
      <p:sp>
        <p:nvSpPr>
          <p:cNvPr name="TextBox 7" id="7"/>
          <p:cNvSpPr txBox="true"/>
          <p:nvPr/>
        </p:nvSpPr>
        <p:spPr>
          <a:xfrm rot="0">
            <a:off x="3085580" y="4787482"/>
            <a:ext cx="13833515"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It performs data cleaning operations on each file, such as removing corrupted rows, standardizing characters, and handling missing or infinite values by replacing them with placeholders or zeros.</a:t>
            </a:r>
          </a:p>
        </p:txBody>
      </p:sp>
      <p:sp>
        <p:nvSpPr>
          <p:cNvPr name="TextBox 8" id="8"/>
          <p:cNvSpPr txBox="true"/>
          <p:nvPr/>
        </p:nvSpPr>
        <p:spPr>
          <a:xfrm rot="0">
            <a:off x="3085580" y="6155271"/>
            <a:ext cx="773322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It removes a redundant column from the dataset.</a:t>
            </a:r>
          </a:p>
        </p:txBody>
      </p:sp>
      <p:sp>
        <p:nvSpPr>
          <p:cNvPr name="TextBox 9" id="9"/>
          <p:cNvSpPr txBox="true"/>
          <p:nvPr/>
        </p:nvSpPr>
        <p:spPr>
          <a:xfrm rot="0">
            <a:off x="3085580" y="6684861"/>
            <a:ext cx="14114104"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All cleaned and processed data from individual files are then merged into a single comprehensive file named all_data.csv.</a:t>
            </a:r>
          </a:p>
        </p:txBody>
      </p:sp>
      <p:sp>
        <p:nvSpPr>
          <p:cNvPr name="TextBox 10" id="10"/>
          <p:cNvSpPr txBox="true"/>
          <p:nvPr/>
        </p:nvSpPr>
        <p:spPr>
          <a:xfrm rot="0">
            <a:off x="3085580" y="7805000"/>
            <a:ext cx="12972150"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It groups attack labels based on their frequency (high, medium, low) and generates bar graphs to visualize these distributions.</a:t>
            </a:r>
          </a:p>
        </p:txBody>
      </p:sp>
      <p:sp>
        <p:nvSpPr>
          <p:cNvPr name="TextBox 11" id="11"/>
          <p:cNvSpPr txBox="true"/>
          <p:nvPr/>
        </p:nvSpPr>
        <p:spPr>
          <a:xfrm rot="0">
            <a:off x="3085580" y="8753690"/>
            <a:ext cx="10884575"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It also calculates and shows the overall ratio of benign to attack traffic.</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TextBox 2" id="2"/>
          <p:cNvSpPr txBox="true"/>
          <p:nvPr/>
        </p:nvSpPr>
        <p:spPr>
          <a:xfrm rot="0">
            <a:off x="1028700" y="632461"/>
            <a:ext cx="3004661"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EFE7DD"/>
                </a:solidFill>
                <a:latin typeface="Canva Sans Bold"/>
                <a:ea typeface="Canva Sans Bold"/>
                <a:cs typeface="Canva Sans Bold"/>
                <a:sym typeface="Canva Sans Bold"/>
              </a:rPr>
              <a:t>03_attack_filter :</a:t>
            </a:r>
          </a:p>
        </p:txBody>
      </p:sp>
      <p:sp>
        <p:nvSpPr>
          <p:cNvPr name="TextBox 3" id="3"/>
          <p:cNvSpPr txBox="true"/>
          <p:nvPr/>
        </p:nvSpPr>
        <p:spPr>
          <a:xfrm rot="0">
            <a:off x="1891852" y="1230812"/>
            <a:ext cx="15660985" cy="815339"/>
          </a:xfrm>
          <a:prstGeom prst="rect">
            <a:avLst/>
          </a:prstGeom>
        </p:spPr>
        <p:txBody>
          <a:bodyPr anchor="t" rtlCol="false" tIns="0" lIns="0" bIns="0" rIns="0">
            <a:spAutoFit/>
          </a:bodyPr>
          <a:lstStyle/>
          <a:p>
            <a:pPr algn="l">
              <a:lnSpc>
                <a:spcPts val="3360"/>
              </a:lnSpc>
            </a:pPr>
            <a:r>
              <a:rPr lang="en-US" sz="2400">
                <a:solidFill>
                  <a:srgbClr val="EFE7DD"/>
                </a:solidFill>
                <a:latin typeface="Canva Sans"/>
                <a:ea typeface="Canva Sans"/>
                <a:cs typeface="Canva Sans"/>
                <a:sym typeface="Canva Sans"/>
              </a:rPr>
              <a:t>This script processes the combined dataset to create separate, balanced datasets for each type of network attack.</a:t>
            </a:r>
          </a:p>
        </p:txBody>
      </p:sp>
      <p:sp>
        <p:nvSpPr>
          <p:cNvPr name="TextBox 4" id="4"/>
          <p:cNvSpPr txBox="true"/>
          <p:nvPr/>
        </p:nvSpPr>
        <p:spPr>
          <a:xfrm rot="0">
            <a:off x="2229266" y="2246176"/>
            <a:ext cx="1371600" cy="396239"/>
          </a:xfrm>
          <a:prstGeom prst="rect">
            <a:avLst/>
          </a:prstGeom>
        </p:spPr>
        <p:txBody>
          <a:bodyPr anchor="t" rtlCol="false" tIns="0" lIns="0" bIns="0" rIns="0">
            <a:spAutoFit/>
          </a:bodyPr>
          <a:lstStyle/>
          <a:p>
            <a:pPr algn="ctr">
              <a:lnSpc>
                <a:spcPts val="3360"/>
              </a:lnSpc>
            </a:pPr>
            <a:r>
              <a:rPr lang="en-US" sz="2400" b="true">
                <a:solidFill>
                  <a:srgbClr val="EFE7DD"/>
                </a:solidFill>
                <a:latin typeface="Canva Sans Bold"/>
                <a:ea typeface="Canva Sans Bold"/>
                <a:cs typeface="Canva Sans Bold"/>
                <a:sym typeface="Canva Sans Bold"/>
              </a:rPr>
              <a:t>Working :</a:t>
            </a:r>
          </a:p>
        </p:txBody>
      </p:sp>
      <p:sp>
        <p:nvSpPr>
          <p:cNvPr name="TextBox 5" id="5"/>
          <p:cNvSpPr txBox="true"/>
          <p:nvPr/>
        </p:nvSpPr>
        <p:spPr>
          <a:xfrm rot="0">
            <a:off x="2915066" y="2842440"/>
            <a:ext cx="9437727"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It reads the all_data.csv file generated by the previous script.</a:t>
            </a:r>
          </a:p>
        </p:txBody>
      </p:sp>
      <p:sp>
        <p:nvSpPr>
          <p:cNvPr name="TextBox 6" id="6"/>
          <p:cNvSpPr txBox="true"/>
          <p:nvPr/>
        </p:nvSpPr>
        <p:spPr>
          <a:xfrm rot="0">
            <a:off x="2915066" y="3438705"/>
            <a:ext cx="1325653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For each distinct attack type present in the dataset, it creates a new individual CSV file.</a:t>
            </a:r>
          </a:p>
        </p:txBody>
      </p:sp>
      <p:sp>
        <p:nvSpPr>
          <p:cNvPr name="TextBox 7" id="7"/>
          <p:cNvSpPr txBox="true"/>
          <p:nvPr/>
        </p:nvSpPr>
        <p:spPr>
          <a:xfrm rot="0">
            <a:off x="2915066" y="4635044"/>
            <a:ext cx="14344234"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To create a more balanced dataset for training, it randomly samples benign (normal) records and adds them to each attack-specific file, maintaining a 30:70 ratio of benign to attack records.</a:t>
            </a:r>
          </a:p>
        </p:txBody>
      </p:sp>
      <p:sp>
        <p:nvSpPr>
          <p:cNvPr name="TextBox 8" id="8"/>
          <p:cNvSpPr txBox="true"/>
          <p:nvPr/>
        </p:nvSpPr>
        <p:spPr>
          <a:xfrm rot="0">
            <a:off x="2915066" y="5945684"/>
            <a:ext cx="977788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These newly created files are saved in an 'attacks' subdirectory.</a:t>
            </a:r>
          </a:p>
        </p:txBody>
      </p:sp>
      <p:sp>
        <p:nvSpPr>
          <p:cNvPr name="TextBox 9" id="9"/>
          <p:cNvSpPr txBox="true"/>
          <p:nvPr/>
        </p:nvSpPr>
        <p:spPr>
          <a:xfrm rot="0">
            <a:off x="2915066" y="4034969"/>
            <a:ext cx="1369468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Each of these new files contains all the records corresponding to that specific attack type.</a:t>
            </a:r>
          </a:p>
        </p:txBody>
      </p:sp>
      <p:sp>
        <p:nvSpPr>
          <p:cNvPr name="TextBox 10" id="10"/>
          <p:cNvSpPr txBox="true"/>
          <p:nvPr/>
        </p:nvSpPr>
        <p:spPr>
          <a:xfrm rot="0">
            <a:off x="2915066" y="6418123"/>
            <a:ext cx="14344234" cy="8153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It then consolidates different "Web Attack" types (like XSS, Brute Force, SQL Injection) into a single Web Attack.csv file and removes the individual web attack files.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9B4922"/>
        </a:solidFill>
      </p:bgPr>
    </p:bg>
    <p:spTree>
      <p:nvGrpSpPr>
        <p:cNvPr id="1" name=""/>
        <p:cNvGrpSpPr/>
        <p:nvPr/>
      </p:nvGrpSpPr>
      <p:grpSpPr>
        <a:xfrm>
          <a:off x="0" y="0"/>
          <a:ext cx="0" cy="0"/>
          <a:chOff x="0" y="0"/>
          <a:chExt cx="0" cy="0"/>
        </a:xfrm>
      </p:grpSpPr>
      <p:sp>
        <p:nvSpPr>
          <p:cNvPr name="TextBox 2" id="2"/>
          <p:cNvSpPr txBox="true"/>
          <p:nvPr/>
        </p:nvSpPr>
        <p:spPr>
          <a:xfrm rot="0">
            <a:off x="733375" y="632461"/>
            <a:ext cx="12180451"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EFE7DD"/>
                </a:solidFill>
                <a:latin typeface="Canva Sans Bold"/>
                <a:ea typeface="Canva Sans Bold"/>
                <a:cs typeface="Canva Sans Bold"/>
                <a:sym typeface="Canva Sans Bold"/>
              </a:rPr>
              <a:t>04_1_fe</a:t>
            </a:r>
            <a:r>
              <a:rPr lang="en-US" b="true" sz="2400">
                <a:solidFill>
                  <a:srgbClr val="EFE7DD"/>
                </a:solidFill>
                <a:latin typeface="Canva Sans Bold"/>
                <a:ea typeface="Canva Sans Bold"/>
                <a:cs typeface="Canva Sans Bold"/>
                <a:sym typeface="Canva Sans Bold"/>
              </a:rPr>
              <a:t>ature_selection_for_attack_files &amp; 04_2_feature_selection_for_all_data : </a:t>
            </a:r>
          </a:p>
        </p:txBody>
      </p:sp>
      <p:sp>
        <p:nvSpPr>
          <p:cNvPr name="TextBox 3" id="3"/>
          <p:cNvSpPr txBox="true"/>
          <p:nvPr/>
        </p:nvSpPr>
        <p:spPr>
          <a:xfrm rot="0">
            <a:off x="1471687" y="1181591"/>
            <a:ext cx="15344625" cy="815339"/>
          </a:xfrm>
          <a:prstGeom prst="rect">
            <a:avLst/>
          </a:prstGeom>
        </p:spPr>
        <p:txBody>
          <a:bodyPr anchor="t" rtlCol="false" tIns="0" lIns="0" bIns="0" rIns="0">
            <a:spAutoFit/>
          </a:bodyPr>
          <a:lstStyle/>
          <a:p>
            <a:pPr algn="l">
              <a:lnSpc>
                <a:spcPts val="3360"/>
              </a:lnSpc>
            </a:pPr>
            <a:r>
              <a:rPr lang="en-US" sz="2400">
                <a:solidFill>
                  <a:srgbClr val="EFE7DD"/>
                </a:solidFill>
                <a:latin typeface="Canva Sans"/>
                <a:ea typeface="Canva Sans"/>
                <a:cs typeface="Canva Sans"/>
                <a:sym typeface="Canva Sans"/>
              </a:rPr>
              <a:t>This program is designed to identify and rank the most influential features in the dataset for distinguishing between attack and benign traffic.</a:t>
            </a:r>
          </a:p>
        </p:txBody>
      </p:sp>
      <p:sp>
        <p:nvSpPr>
          <p:cNvPr name="TextBox 4" id="4"/>
          <p:cNvSpPr txBox="true"/>
          <p:nvPr/>
        </p:nvSpPr>
        <p:spPr>
          <a:xfrm rot="0">
            <a:off x="1471687" y="2149330"/>
            <a:ext cx="1371600" cy="396239"/>
          </a:xfrm>
          <a:prstGeom prst="rect">
            <a:avLst/>
          </a:prstGeom>
        </p:spPr>
        <p:txBody>
          <a:bodyPr anchor="t" rtlCol="false" tIns="0" lIns="0" bIns="0" rIns="0">
            <a:spAutoFit/>
          </a:bodyPr>
          <a:lstStyle/>
          <a:p>
            <a:pPr algn="ctr">
              <a:lnSpc>
                <a:spcPts val="3360"/>
              </a:lnSpc>
            </a:pPr>
            <a:r>
              <a:rPr lang="en-US" sz="2400" b="true">
                <a:solidFill>
                  <a:srgbClr val="EFE7DD"/>
                </a:solidFill>
                <a:latin typeface="Canva Sans Bold"/>
                <a:ea typeface="Canva Sans Bold"/>
                <a:cs typeface="Canva Sans Bold"/>
                <a:sym typeface="Canva Sans Bold"/>
              </a:rPr>
              <a:t>Working :</a:t>
            </a:r>
          </a:p>
        </p:txBody>
      </p:sp>
      <p:sp>
        <p:nvSpPr>
          <p:cNvPr name="TextBox 5" id="5"/>
          <p:cNvSpPr txBox="true"/>
          <p:nvPr/>
        </p:nvSpPr>
        <p:spPr>
          <a:xfrm rot="0">
            <a:off x="1788739" y="2697970"/>
            <a:ext cx="1569493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sz="2400">
                <a:solidFill>
                  <a:srgbClr val="EFE7DD"/>
                </a:solidFill>
                <a:latin typeface="Canva Sans"/>
                <a:ea typeface="Canva Sans"/>
                <a:cs typeface="Canva Sans"/>
                <a:sym typeface="Canva Sans"/>
              </a:rPr>
              <a:t>It can operate either on the individual attack files (from the 'attacks' folder) or on the entire all_data.csv.</a:t>
            </a:r>
          </a:p>
        </p:txBody>
      </p:sp>
      <p:sp>
        <p:nvSpPr>
          <p:cNvPr name="TextBox 6" id="6"/>
          <p:cNvSpPr txBox="true"/>
          <p:nvPr/>
        </p:nvSpPr>
        <p:spPr>
          <a:xfrm rot="0">
            <a:off x="1788739" y="3246609"/>
            <a:ext cx="12334161" cy="815340"/>
          </a:xfrm>
          <a:prstGeom prst="rect">
            <a:avLst/>
          </a:prstGeom>
        </p:spPr>
        <p:txBody>
          <a:bodyPr anchor="t" rtlCol="false" tIns="0" lIns="0" bIns="0" rIns="0">
            <a:spAutoFit/>
          </a:bodyPr>
          <a:lstStyle/>
          <a:p>
            <a:pPr algn="ctr" marL="518160" indent="-259080" lvl="1">
              <a:lnSpc>
                <a:spcPts val="3359"/>
              </a:lnSpc>
              <a:buFont typeface="Arial"/>
              <a:buChar char="•"/>
            </a:pPr>
            <a:r>
              <a:rPr lang="en-US" sz="2400">
                <a:solidFill>
                  <a:srgbClr val="EFE7DD"/>
                </a:solidFill>
                <a:latin typeface="Canva Sans"/>
                <a:ea typeface="Canva Sans"/>
                <a:cs typeface="Canva Sans"/>
                <a:sym typeface="Canva Sans"/>
              </a:rPr>
              <a:t>It uses the Random Forest Regressor algorithm to determine feature importance.</a:t>
            </a:r>
          </a:p>
          <a:p>
            <a:pPr algn="ctr">
              <a:lnSpc>
                <a:spcPts val="3359"/>
              </a:lnSpc>
            </a:pPr>
          </a:p>
        </p:txBody>
      </p:sp>
      <p:sp>
        <p:nvSpPr>
          <p:cNvPr name="TextBox 7" id="7"/>
          <p:cNvSpPr txBox="true"/>
          <p:nvPr/>
        </p:nvSpPr>
        <p:spPr>
          <a:xfrm rot="0">
            <a:off x="1788739" y="3799059"/>
            <a:ext cx="12334161"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Uses Random Forest Regressor to find and rank the most important features for distinguishing attacks from benign traffic, either per-attack or for all data. It saves plots of top features and a list of the very top ones</a:t>
            </a:r>
          </a:p>
        </p:txBody>
      </p:sp>
      <p:sp>
        <p:nvSpPr>
          <p:cNvPr name="TextBox 8" id="8"/>
          <p:cNvSpPr txBox="true"/>
          <p:nvPr/>
        </p:nvSpPr>
        <p:spPr>
          <a:xfrm rot="0">
            <a:off x="652770" y="5492244"/>
            <a:ext cx="4989531"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EFE7DD"/>
                </a:solidFill>
                <a:latin typeface="Canva Sans Bold"/>
                <a:ea typeface="Canva Sans Bold"/>
                <a:cs typeface="Canva Sans Bold"/>
                <a:sym typeface="Canva Sans Bold"/>
              </a:rPr>
              <a:t>Ml_ classifier for each attack :</a:t>
            </a:r>
          </a:p>
        </p:txBody>
      </p:sp>
      <p:sp>
        <p:nvSpPr>
          <p:cNvPr name="TextBox 9" id="9"/>
          <p:cNvSpPr txBox="true"/>
          <p:nvPr/>
        </p:nvSpPr>
        <p:spPr>
          <a:xfrm rot="0">
            <a:off x="1788739" y="6040884"/>
            <a:ext cx="8239839" cy="396239"/>
          </a:xfrm>
          <a:prstGeom prst="rect">
            <a:avLst/>
          </a:prstGeom>
        </p:spPr>
        <p:txBody>
          <a:bodyPr anchor="t" rtlCol="false" tIns="0" lIns="0" bIns="0" rIns="0">
            <a:spAutoFit/>
          </a:bodyPr>
          <a:lstStyle/>
          <a:p>
            <a:pPr algn="ctr">
              <a:lnSpc>
                <a:spcPts val="3360"/>
              </a:lnSpc>
            </a:pPr>
            <a:r>
              <a:rPr lang="en-US" sz="2400">
                <a:solidFill>
                  <a:srgbClr val="EFE7DD"/>
                </a:solidFill>
                <a:latin typeface="Canva Sans"/>
                <a:ea typeface="Canva Sans"/>
                <a:cs typeface="Canva Sans"/>
                <a:sym typeface="Canva Sans"/>
              </a:rPr>
              <a:t>05_1_machine_learning_implementation_for_attack_files </a:t>
            </a:r>
          </a:p>
        </p:txBody>
      </p:sp>
      <p:sp>
        <p:nvSpPr>
          <p:cNvPr name="TextBox 10" id="10"/>
          <p:cNvSpPr txBox="true"/>
          <p:nvPr/>
        </p:nvSpPr>
        <p:spPr>
          <a:xfrm rot="0">
            <a:off x="1788739" y="6589523"/>
            <a:ext cx="8284845" cy="396239"/>
          </a:xfrm>
          <a:prstGeom prst="rect">
            <a:avLst/>
          </a:prstGeom>
        </p:spPr>
        <p:txBody>
          <a:bodyPr anchor="t" rtlCol="false" tIns="0" lIns="0" bIns="0" rIns="0">
            <a:spAutoFit/>
          </a:bodyPr>
          <a:lstStyle/>
          <a:p>
            <a:pPr algn="ctr">
              <a:lnSpc>
                <a:spcPts val="3360"/>
              </a:lnSpc>
            </a:pPr>
            <a:r>
              <a:rPr lang="en-US" sz="2400">
                <a:solidFill>
                  <a:srgbClr val="EFE7DD"/>
                </a:solidFill>
                <a:latin typeface="Canva Sans"/>
                <a:ea typeface="Canva Sans"/>
                <a:cs typeface="Canva Sans"/>
                <a:sym typeface="Canva Sans"/>
              </a:rPr>
              <a:t>05_2_machine_learning_implementation_with_18_feature</a:t>
            </a:r>
          </a:p>
        </p:txBody>
      </p:sp>
      <p:sp>
        <p:nvSpPr>
          <p:cNvPr name="TextBox 11" id="11"/>
          <p:cNvSpPr txBox="true"/>
          <p:nvPr/>
        </p:nvSpPr>
        <p:spPr>
          <a:xfrm rot="0">
            <a:off x="1788739" y="7138163"/>
            <a:ext cx="8098393" cy="396239"/>
          </a:xfrm>
          <a:prstGeom prst="rect">
            <a:avLst/>
          </a:prstGeom>
        </p:spPr>
        <p:txBody>
          <a:bodyPr anchor="t" rtlCol="false" tIns="0" lIns="0" bIns="0" rIns="0">
            <a:spAutoFit/>
          </a:bodyPr>
          <a:lstStyle/>
          <a:p>
            <a:pPr algn="ctr">
              <a:lnSpc>
                <a:spcPts val="3360"/>
              </a:lnSpc>
            </a:pPr>
            <a:r>
              <a:rPr lang="en-US" sz="2400">
                <a:solidFill>
                  <a:srgbClr val="EFE7DD"/>
                </a:solidFill>
                <a:latin typeface="Canva Sans"/>
                <a:ea typeface="Canva Sans"/>
                <a:cs typeface="Canva Sans"/>
                <a:sym typeface="Canva Sans"/>
              </a:rPr>
              <a:t>05_3_m</a:t>
            </a:r>
            <a:r>
              <a:rPr lang="en-US" sz="2400">
                <a:solidFill>
                  <a:srgbClr val="EFE7DD"/>
                </a:solidFill>
                <a:latin typeface="Canva Sans"/>
                <a:ea typeface="Canva Sans"/>
                <a:cs typeface="Canva Sans"/>
                <a:sym typeface="Canva Sans"/>
              </a:rPr>
              <a:t>achine_learning_implementation_with_7_feature</a:t>
            </a:r>
          </a:p>
        </p:txBody>
      </p:sp>
      <p:sp>
        <p:nvSpPr>
          <p:cNvPr name="TextBox 12" id="12"/>
          <p:cNvSpPr txBox="true"/>
          <p:nvPr/>
        </p:nvSpPr>
        <p:spPr>
          <a:xfrm rot="0">
            <a:off x="1788739" y="8235441"/>
            <a:ext cx="15027573"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EFE7DD"/>
                </a:solidFill>
                <a:latin typeface="Canva Sans"/>
                <a:ea typeface="Canva Sans"/>
                <a:cs typeface="Canva Sans"/>
                <a:sym typeface="Canva Sans"/>
              </a:rPr>
              <a:t>Trains and evaluates multiple machine learning models (Naive Bayes, RF, KNN, etc.) on each individual attack-specific dataset created by script 2. This helps see which models best detect specific attack types.</a:t>
            </a:r>
          </a:p>
        </p:txBody>
      </p:sp>
      <p:sp>
        <p:nvSpPr>
          <p:cNvPr name="TextBox 13" id="13"/>
          <p:cNvSpPr txBox="true"/>
          <p:nvPr/>
        </p:nvSpPr>
        <p:spPr>
          <a:xfrm rot="0">
            <a:off x="1471687" y="7686802"/>
            <a:ext cx="1371600" cy="396239"/>
          </a:xfrm>
          <a:prstGeom prst="rect">
            <a:avLst/>
          </a:prstGeom>
        </p:spPr>
        <p:txBody>
          <a:bodyPr anchor="t" rtlCol="false" tIns="0" lIns="0" bIns="0" rIns="0">
            <a:spAutoFit/>
          </a:bodyPr>
          <a:lstStyle/>
          <a:p>
            <a:pPr algn="ctr">
              <a:lnSpc>
                <a:spcPts val="3360"/>
              </a:lnSpc>
            </a:pPr>
            <a:r>
              <a:rPr lang="en-US" sz="2400" b="true">
                <a:solidFill>
                  <a:srgbClr val="EFE7DD"/>
                </a:solidFill>
                <a:latin typeface="Canva Sans Bold"/>
                <a:ea typeface="Canva Sans Bold"/>
                <a:cs typeface="Canva Sans Bold"/>
                <a:sym typeface="Canva Sans Bold"/>
              </a:rPr>
              <a:t>Working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900708" y="811530"/>
            <a:ext cx="4587359"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9B4922"/>
                </a:solidFill>
                <a:latin typeface="Canva Sans Bold"/>
                <a:ea typeface="Canva Sans Bold"/>
                <a:cs typeface="Canva Sans Bold"/>
                <a:sym typeface="Canva Sans Bold"/>
              </a:rPr>
              <a:t>M</a:t>
            </a:r>
            <a:r>
              <a:rPr lang="en-US" b="true" sz="2400">
                <a:solidFill>
                  <a:srgbClr val="9B4922"/>
                </a:solidFill>
                <a:latin typeface="Canva Sans Bold"/>
                <a:ea typeface="Canva Sans Bold"/>
                <a:cs typeface="Canva Sans Bold"/>
                <a:sym typeface="Canva Sans Bold"/>
              </a:rPr>
              <a:t>l_classifiers_for_all_data : </a:t>
            </a:r>
          </a:p>
        </p:txBody>
      </p:sp>
      <p:sp>
        <p:nvSpPr>
          <p:cNvPr name="TextBox 3" id="3"/>
          <p:cNvSpPr txBox="true"/>
          <p:nvPr/>
        </p:nvSpPr>
        <p:spPr>
          <a:xfrm rot="0">
            <a:off x="2111871" y="1526136"/>
            <a:ext cx="6651307"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05_4_m</a:t>
            </a:r>
            <a:r>
              <a:rPr lang="en-US" sz="2400">
                <a:solidFill>
                  <a:srgbClr val="9B4922"/>
                </a:solidFill>
                <a:latin typeface="Canva Sans"/>
                <a:ea typeface="Canva Sans"/>
                <a:cs typeface="Canva Sans"/>
                <a:sym typeface="Canva Sans"/>
              </a:rPr>
              <a:t>achine_learning_implementation_final</a:t>
            </a:r>
          </a:p>
        </p:txBody>
      </p:sp>
      <p:sp>
        <p:nvSpPr>
          <p:cNvPr name="TextBox 4" id="4"/>
          <p:cNvSpPr txBox="true"/>
          <p:nvPr/>
        </p:nvSpPr>
        <p:spPr>
          <a:xfrm rot="0">
            <a:off x="2973236" y="2236701"/>
            <a:ext cx="1371600" cy="396239"/>
          </a:xfrm>
          <a:prstGeom prst="rect">
            <a:avLst/>
          </a:prstGeom>
        </p:spPr>
        <p:txBody>
          <a:bodyPr anchor="t" rtlCol="false" tIns="0" lIns="0" bIns="0" rIns="0">
            <a:spAutoFit/>
          </a:bodyPr>
          <a:lstStyle/>
          <a:p>
            <a:pPr algn="ctr">
              <a:lnSpc>
                <a:spcPts val="3360"/>
              </a:lnSpc>
            </a:pPr>
            <a:r>
              <a:rPr lang="en-US" sz="2400" b="true">
                <a:solidFill>
                  <a:srgbClr val="9B4922"/>
                </a:solidFill>
                <a:latin typeface="Canva Sans Bold"/>
                <a:ea typeface="Canva Sans Bold"/>
                <a:cs typeface="Canva Sans Bold"/>
                <a:sym typeface="Canva Sans Bold"/>
              </a:rPr>
              <a:t>Working :</a:t>
            </a:r>
          </a:p>
        </p:txBody>
      </p:sp>
      <p:sp>
        <p:nvSpPr>
          <p:cNvPr name="TextBox 5" id="5"/>
          <p:cNvSpPr txBox="true"/>
          <p:nvPr/>
        </p:nvSpPr>
        <p:spPr>
          <a:xfrm rot="0">
            <a:off x="3659036" y="2947265"/>
            <a:ext cx="14424165"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9B4922"/>
                </a:solidFill>
                <a:latin typeface="Canva Sans"/>
                <a:ea typeface="Canva Sans"/>
                <a:cs typeface="Canva Sans"/>
                <a:sym typeface="Canva Sans"/>
              </a:rPr>
              <a:t>Trains an</a:t>
            </a:r>
            <a:r>
              <a:rPr lang="en-US" sz="2400">
                <a:solidFill>
                  <a:srgbClr val="9B4922"/>
                </a:solidFill>
                <a:latin typeface="Canva Sans"/>
                <a:ea typeface="Canva Sans"/>
                <a:cs typeface="Canva Sans"/>
                <a:sym typeface="Canva Sans"/>
              </a:rPr>
              <a:t>d evaluates the same suite of ML models on the entire all_data.csv, treating all attacks as one class. It uses selected important features and multiple runs for robust F1-score, precision, recall, and accuracy metrics.</a:t>
            </a:r>
          </a:p>
        </p:txBody>
      </p:sp>
      <p:sp>
        <p:nvSpPr>
          <p:cNvPr name="TextBox 6" id="6"/>
          <p:cNvSpPr txBox="true"/>
          <p:nvPr/>
        </p:nvSpPr>
        <p:spPr>
          <a:xfrm rot="0">
            <a:off x="1070729" y="4496030"/>
            <a:ext cx="7180183" cy="396239"/>
          </a:xfrm>
          <a:prstGeom prst="rect">
            <a:avLst/>
          </a:prstGeom>
        </p:spPr>
        <p:txBody>
          <a:bodyPr anchor="t" rtlCol="false" tIns="0" lIns="0" bIns="0" rIns="0">
            <a:spAutoFit/>
          </a:bodyPr>
          <a:lstStyle/>
          <a:p>
            <a:pPr algn="ctr" marL="518165" indent="-259082" lvl="1">
              <a:lnSpc>
                <a:spcPts val="3360"/>
              </a:lnSpc>
              <a:buFont typeface="Arial"/>
              <a:buChar char="•"/>
            </a:pPr>
            <a:r>
              <a:rPr lang="en-US" b="true" sz="2400">
                <a:solidFill>
                  <a:srgbClr val="9B4922"/>
                </a:solidFill>
                <a:latin typeface="Canva Sans Bold"/>
                <a:ea typeface="Canva Sans Bold"/>
                <a:cs typeface="Canva Sans Bold"/>
                <a:sym typeface="Canva Sans Bold"/>
              </a:rPr>
              <a:t>Ml_classifiers_feature_measure_comparison :</a:t>
            </a:r>
          </a:p>
        </p:txBody>
      </p:sp>
      <p:sp>
        <p:nvSpPr>
          <p:cNvPr name="TextBox 7" id="7"/>
          <p:cNvSpPr txBox="true"/>
          <p:nvPr/>
        </p:nvSpPr>
        <p:spPr>
          <a:xfrm rot="0">
            <a:off x="2521733" y="5206594"/>
            <a:ext cx="4680109" cy="396239"/>
          </a:xfrm>
          <a:prstGeom prst="rect">
            <a:avLst/>
          </a:prstGeom>
        </p:spPr>
        <p:txBody>
          <a:bodyPr anchor="t" rtlCol="false" tIns="0" lIns="0" bIns="0" rIns="0">
            <a:spAutoFit/>
          </a:bodyPr>
          <a:lstStyle/>
          <a:p>
            <a:pPr algn="ctr">
              <a:lnSpc>
                <a:spcPts val="3360"/>
              </a:lnSpc>
            </a:pPr>
            <a:r>
              <a:rPr lang="en-US" sz="2400">
                <a:solidFill>
                  <a:srgbClr val="9B4922"/>
                </a:solidFill>
                <a:latin typeface="Canva Sans"/>
                <a:ea typeface="Canva Sans"/>
                <a:cs typeface="Canva Sans"/>
                <a:sym typeface="Canva Sans"/>
              </a:rPr>
              <a:t>05_4_ml_f_measure_comparison</a:t>
            </a:r>
          </a:p>
        </p:txBody>
      </p:sp>
      <p:sp>
        <p:nvSpPr>
          <p:cNvPr name="TextBox 8" id="8"/>
          <p:cNvSpPr txBox="true"/>
          <p:nvPr/>
        </p:nvSpPr>
        <p:spPr>
          <a:xfrm rot="0">
            <a:off x="3194387" y="5917159"/>
            <a:ext cx="1371600" cy="396239"/>
          </a:xfrm>
          <a:prstGeom prst="rect">
            <a:avLst/>
          </a:prstGeom>
        </p:spPr>
        <p:txBody>
          <a:bodyPr anchor="t" rtlCol="false" tIns="0" lIns="0" bIns="0" rIns="0">
            <a:spAutoFit/>
          </a:bodyPr>
          <a:lstStyle/>
          <a:p>
            <a:pPr algn="ctr">
              <a:lnSpc>
                <a:spcPts val="3360"/>
              </a:lnSpc>
            </a:pPr>
            <a:r>
              <a:rPr lang="en-US" sz="2400" b="true">
                <a:solidFill>
                  <a:srgbClr val="9B4922"/>
                </a:solidFill>
                <a:latin typeface="Canva Sans Bold"/>
                <a:ea typeface="Canva Sans Bold"/>
                <a:cs typeface="Canva Sans Bold"/>
                <a:sym typeface="Canva Sans Bold"/>
              </a:rPr>
              <a:t>Working :</a:t>
            </a:r>
          </a:p>
        </p:txBody>
      </p:sp>
      <p:sp>
        <p:nvSpPr>
          <p:cNvPr name="TextBox 9" id="9"/>
          <p:cNvSpPr txBox="true"/>
          <p:nvPr/>
        </p:nvSpPr>
        <p:spPr>
          <a:xfrm rot="0">
            <a:off x="3880187" y="6627723"/>
            <a:ext cx="14203013"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9B4922"/>
                </a:solidFill>
                <a:latin typeface="Canva Sans"/>
                <a:ea typeface="Canva Sans"/>
                <a:cs typeface="Canva Sans"/>
                <a:sym typeface="Canva Sans"/>
              </a:rPr>
              <a:t>Fine-tunes feature selection for Naive Bayes, QDA, and MLP. It uses a greedy approach to find the optimal feature set for each of these models based on F1-score and then records their final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DAGoADF0rj4</dc:identifier>
  <dcterms:modified xsi:type="dcterms:W3CDTF">2011-08-01T06:04:30Z</dcterms:modified>
  <cp:revision>1</cp:revision>
  <dc:title>NETWORK TRAFFIC ANOMALY DETECTION USING MACHINE LEARNING.</dc:title>
</cp:coreProperties>
</file>