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Garamond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G Projec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Garamond-bold.fntdata"/><Relationship Id="rId25" Type="http://schemas.openxmlformats.org/officeDocument/2006/relationships/font" Target="fonts/Garamond-regular.fntdata"/><Relationship Id="rId28" Type="http://schemas.openxmlformats.org/officeDocument/2006/relationships/font" Target="fonts/Garamond-boldItalic.fntdata"/><Relationship Id="rId27" Type="http://schemas.openxmlformats.org/officeDocument/2006/relationships/font" Target="fonts/Garamon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03T07:39:29.110">
    <p:pos x="6000" y="0"/>
    <p:text>Have a pic of final cad model in it, reduce the content.and do the formatting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9-03T07:40:54.889">
    <p:pos x="6000" y="0"/>
    <p:text>Too much white space, if there is anything to add do it, and also dont use font size randomly,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09-03T07:41:36.954">
    <p:pos x="6000" y="0"/>
    <p:text>Decrease the amount of context, make it short and do the formatting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4-09-03T08:18:08.955">
    <p:pos x="6000" y="0"/>
    <p:text>There is absolutely no formatting is there in this , have some pictures if possible for good looking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4-09-03T08:15:51.919">
    <p:pos x="6000" y="0"/>
    <p:text>Change the format, check the previous projects and do, and only keep the most important referances(decide among urselfs)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b213cc784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3" name="Google Shape;203;g2fb213cc78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fb213cc784_0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b213cc784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6" name="Google Shape;216;g2fb213cc78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fb213cc784_0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b213cc784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g2fb213cc78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fb213cc784_0_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fb213cc784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g2fb213cc78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fb213cc784_0_1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fb25a5adbb_8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6" name="Google Shape;256;g2fb25a5adbb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fb25a5adbb_8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b213cc78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2fb213cc7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fb213cc784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b213cc784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g2fb213cc78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fb213cc784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609600" y="1095375"/>
            <a:ext cx="10972800" cy="5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jpg"/><Relationship Id="rId5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Relationship Id="rId4" Type="http://schemas.openxmlformats.org/officeDocument/2006/relationships/image" Target="../media/image6.png"/><Relationship Id="rId5" Type="http://schemas.openxmlformats.org/officeDocument/2006/relationships/hyperlink" Target="https://jsss.copernicus.org/articles/7/123/2018/" TargetMode="External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5.xml"/><Relationship Id="rId4" Type="http://schemas.openxmlformats.org/officeDocument/2006/relationships/hyperlink" Target="https://youtu.be/7u_DzBNeC98?si=fSz9Y9E9R7taL_Xf%E2%80%8B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s://youtu.be/I1Bdp2tMFsY?si=_MP8h7LZeaAsQBGw%E2%80%8B" TargetMode="External"/><Relationship Id="rId6" Type="http://schemas.openxmlformats.org/officeDocument/2006/relationships/hyperlink" Target="https://jsss.copernicus.org/articles/7/123/2018/" TargetMode="External"/><Relationship Id="rId7" Type="http://schemas.openxmlformats.org/officeDocument/2006/relationships/hyperlink" Target="https://designday.jhu.edu/design-day-projects/entry/10133/" TargetMode="External"/><Relationship Id="rId8" Type="http://schemas.openxmlformats.org/officeDocument/2006/relationships/hyperlink" Target="https://patents.google.com/patent/US4928697A/e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563755" y="1080121"/>
            <a:ext cx="4638605" cy="5154967"/>
          </a:xfrm>
          <a:custGeom>
            <a:rect b="b" l="l" r="r" t="t"/>
            <a:pathLst>
              <a:path extrusionOk="0" h="5154967" w="6184806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59916" t="0"/>
          <a:stretch/>
        </p:blipFill>
        <p:spPr>
          <a:xfrm>
            <a:off x="7761866" y="1944481"/>
            <a:ext cx="3203507" cy="34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ctrTitle"/>
          </p:nvPr>
        </p:nvSpPr>
        <p:spPr>
          <a:xfrm>
            <a:off x="435575" y="81413"/>
            <a:ext cx="103632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F497D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2024</a:t>
            </a:r>
            <a:endParaRPr b="1" sz="4000">
              <a:solidFill>
                <a:srgbClr val="1F497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34250" y="1007400"/>
            <a:ext cx="6229500" cy="48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b="1"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Statement ID:</a:t>
            </a: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SIH1550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b="1"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Statement Title:</a:t>
            </a: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Development of Portable Device (Non-Contact) for Measurement of Eye Pressure in Glaucoma Patients for Usage at Home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b="1"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Theme:</a:t>
            </a: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MedTech/BioTech/HealthTech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b="1"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PS Category:</a:t>
            </a: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Hardware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"/>
              <a:buChar char="●"/>
            </a:pPr>
            <a:r>
              <a:rPr b="1"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ID: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b="1"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Name:</a:t>
            </a:r>
            <a:r>
              <a:rPr lang="en-US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Visionaries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7781250" y="4037875"/>
            <a:ext cx="5202000" cy="4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0" y="6370275"/>
            <a:ext cx="12192000" cy="4875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464698" y="8441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329775" y="1447800"/>
            <a:ext cx="106200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Electronic Components: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Arduino Uno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LCD 16 X 2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Op-Amp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MA40S4R Receiver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T40 Transmitter(HC SR-04)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Speaker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08" name="Google Shape;208;p23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09" name="Google Shape;209;p23"/>
          <p:cNvSpPr txBox="1"/>
          <p:nvPr>
            <p:ph idx="11" type="ftr"/>
          </p:nvPr>
        </p:nvSpPr>
        <p:spPr>
          <a:xfrm>
            <a:off x="4648200" y="6356353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Your startup LOGO" id="210" name="Google Shape;210;p23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Visionaries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212" name="Google Shape;212;p23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169850" y="425038"/>
            <a:ext cx="15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Visionaries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464698" y="8441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329775" y="1059550"/>
            <a:ext cx="106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Calculations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22" name="Google Shape;222;p24"/>
          <p:cNvSpPr txBox="1"/>
          <p:nvPr>
            <p:ph idx="11" type="ftr"/>
          </p:nvPr>
        </p:nvSpPr>
        <p:spPr>
          <a:xfrm>
            <a:off x="4648200" y="6356353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Your startup LOGO" id="223" name="Google Shape;223;p24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Visionaries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 rotWithShape="1">
          <a:blip r:embed="rId4">
            <a:alphaModFix/>
          </a:blip>
          <a:srcRect b="-11751" l="0" r="0" t="15189"/>
          <a:stretch/>
        </p:blipFill>
        <p:spPr>
          <a:xfrm>
            <a:off x="1581675" y="1589500"/>
            <a:ext cx="3919076" cy="601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 rotWithShape="1">
          <a:blip r:embed="rId5">
            <a:alphaModFix/>
          </a:blip>
          <a:srcRect b="4319" l="0" r="0" t="5313"/>
          <a:stretch/>
        </p:blipFill>
        <p:spPr>
          <a:xfrm>
            <a:off x="6554450" y="1350975"/>
            <a:ext cx="3428950" cy="550702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227" name="Google Shape;227;p24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169850" y="425038"/>
            <a:ext cx="15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Visionaries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464698" y="8441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endParaRPr/>
          </a:p>
        </p:txBody>
      </p:sp>
      <p:sp>
        <p:nvSpPr>
          <p:cNvPr id="235" name="Google Shape;235;p25"/>
          <p:cNvSpPr txBox="1"/>
          <p:nvPr/>
        </p:nvSpPr>
        <p:spPr>
          <a:xfrm>
            <a:off x="329775" y="1618625"/>
            <a:ext cx="10620000" cy="2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Theory:</a:t>
            </a:r>
            <a:endParaRPr sz="24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Acoustic impedance is the product of the density and speed of sound in the tissue.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When sound waves bounce off of eye, some of the wave is absorbed by eye and the rest is reflected back.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This ratio is used to find the acoustic impedance of eye.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Acoustic impedance of eye is linearly </a:t>
            </a:r>
            <a:r>
              <a:rPr lang="en-US" sz="2000">
                <a:solidFill>
                  <a:schemeClr val="dk1"/>
                </a:solidFill>
              </a:rPr>
              <a:t>correlated</a:t>
            </a:r>
            <a:r>
              <a:rPr lang="en-US" sz="2000">
                <a:solidFill>
                  <a:schemeClr val="dk1"/>
                </a:solidFill>
              </a:rPr>
              <a:t> to the IOP.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37" name="Google Shape;237;p25"/>
          <p:cNvSpPr txBox="1"/>
          <p:nvPr>
            <p:ph idx="11" type="ftr"/>
          </p:nvPr>
        </p:nvSpPr>
        <p:spPr>
          <a:xfrm>
            <a:off x="4648200" y="6356353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Your startup LOGO" id="238" name="Google Shape;238;p25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Visionaries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240" name="Google Shape;240;p25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169850" y="425038"/>
            <a:ext cx="15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Visionaries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464698" y="8441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endParaRPr/>
          </a:p>
        </p:txBody>
      </p:sp>
      <p:sp>
        <p:nvSpPr>
          <p:cNvPr id="248" name="Google Shape;248;p26"/>
          <p:cNvSpPr txBox="1"/>
          <p:nvPr/>
        </p:nvSpPr>
        <p:spPr>
          <a:xfrm>
            <a:off x="329775" y="1618625"/>
            <a:ext cx="10620000" cy="57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 Analysis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Arduino UNO                             250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Speaker                                      45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Transmitter (from HC SR-04) 130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Receiver( MA40S4R)               1750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Resistors                                   5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Capacitors                                15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LM358(if needed)                    40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LCD                                            200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Batteries                                   700   </a:t>
            </a: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Total:3135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49" name="Google Shape;249;p26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descr="Your startup LOGO" id="250" name="Google Shape;250;p26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Visionaries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252" name="Google Shape;252;p26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169850" y="425038"/>
            <a:ext cx="15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Visionaries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464698" y="8441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329775" y="1618625"/>
            <a:ext cx="10620000" cy="5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 Analysis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BATTERY AND VOLTAGE CALCULATIONS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</a:rPr>
              <a:t>Voltage ratings: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Transmitter(T04)  : 5V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Receiver (MA40S4R) : 5.5V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Op Amp (LM358) : 5V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LCD : 3.3V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Arduino : 5V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</a:rPr>
              <a:t>Power Consumption: 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Transmitter(T04)  : 100mW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Receiver (MA40S4R) : 100mW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Op Amp (LM358) : 10mW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LCD : 10mW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</a:rPr>
              <a:t>Arduino : 100mW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</a:rPr>
              <a:t>Battery Life = Battery Capacity (mAh)/Ma</a:t>
            </a:r>
            <a:r>
              <a:rPr lang="en-US" sz="1200">
                <a:solidFill>
                  <a:schemeClr val="dk1"/>
                </a:solidFill>
              </a:rPr>
              <a:t>x current drawn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Approx 4.7 Hours battery life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61" name="Google Shape;261;p27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descr="Your startup LOGO" id="262" name="Google Shape;262;p27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Visionaries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264" name="Google Shape;264;p27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169850" y="425038"/>
            <a:ext cx="15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Visionaries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64698" y="8441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BRIEF OVERVIEW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29775" y="1185900"/>
            <a:ext cx="9474000" cy="4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Solution: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Ultrasonic Tonometer technology to measure the Intraocular Pressure of the eye​.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Microcontroller (Arduino Uno) is used to process the modulation of the wave reflected from eye​ to get Intraocular Pressure(IOP).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it addresses the problem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Easy and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accessible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Non-contact tonometry p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revents infections and discomfort​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Innovation of the solution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Modified ultrasound acoustic Tonometry to avoid eye irritation​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Highly cost efficient compared to the existing solutions​.</a:t>
            </a:r>
            <a:endParaRPr b="1"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0" y="6370275"/>
            <a:ext cx="12192000" cy="4875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descr="Your startup LOGO" id="82" name="Google Shape;82;p15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69850" y="425038"/>
            <a:ext cx="15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Visionaries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4675" y="654847"/>
            <a:ext cx="12192000" cy="6203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48625" y="10137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982325" y="1419463"/>
            <a:ext cx="54864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Technologies used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Programming Languages: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Embedded C​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Hardware: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​ T04 transmitter, Arduino, LCD- 16x2, MAS04R Receiver​​, Speaker.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Methodology and Process of 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4395275" y="4388275"/>
            <a:ext cx="1339500" cy="5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Shell assembly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2688800" y="4388275"/>
            <a:ext cx="1339500" cy="5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Electronics assembly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4395275" y="5433975"/>
            <a:ext cx="1339500" cy="5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Calibration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792350" y="5433975"/>
            <a:ext cx="1339500" cy="5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982325" y="4388275"/>
            <a:ext cx="1339500" cy="5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</a:t>
            </a:r>
            <a:endParaRPr/>
          </a:p>
        </p:txBody>
      </p:sp>
      <p:cxnSp>
        <p:nvCxnSpPr>
          <p:cNvPr id="99" name="Google Shape;99;p16"/>
          <p:cNvCxnSpPr>
            <a:stCxn id="98" idx="3"/>
            <a:endCxn id="95" idx="1"/>
          </p:cNvCxnSpPr>
          <p:nvPr/>
        </p:nvCxnSpPr>
        <p:spPr>
          <a:xfrm>
            <a:off x="2321825" y="4665175"/>
            <a:ext cx="36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stCxn id="95" idx="3"/>
            <a:endCxn id="94" idx="1"/>
          </p:cNvCxnSpPr>
          <p:nvPr/>
        </p:nvCxnSpPr>
        <p:spPr>
          <a:xfrm>
            <a:off x="4028300" y="4665175"/>
            <a:ext cx="36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>
            <a:stCxn id="94" idx="2"/>
            <a:endCxn id="96" idx="0"/>
          </p:cNvCxnSpPr>
          <p:nvPr/>
        </p:nvCxnSpPr>
        <p:spPr>
          <a:xfrm>
            <a:off x="5065025" y="4942075"/>
            <a:ext cx="0" cy="4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6"/>
          <p:cNvCxnSpPr>
            <a:stCxn id="96" idx="1"/>
            <a:endCxn id="97" idx="3"/>
          </p:cNvCxnSpPr>
          <p:nvPr/>
        </p:nvCxnSpPr>
        <p:spPr>
          <a:xfrm rot="10800000">
            <a:off x="4131875" y="5710875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7150" y="1230462"/>
            <a:ext cx="4675238" cy="49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/>
          <p:nvPr/>
        </p:nvSpPr>
        <p:spPr>
          <a:xfrm>
            <a:off x="0" y="6370275"/>
            <a:ext cx="12192000" cy="4875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8530325" y="2358888"/>
            <a:ext cx="1428900" cy="48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8202075" y="2275425"/>
            <a:ext cx="1323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 rot="-5400000">
            <a:off x="8306375" y="2372113"/>
            <a:ext cx="1058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</a:rPr>
              <a:t>TRIGGER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8567225" y="2049188"/>
            <a:ext cx="367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 rot="-5400000">
            <a:off x="8642825" y="2490138"/>
            <a:ext cx="6879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VCC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 rot="-5400000">
            <a:off x="8944325" y="2294413"/>
            <a:ext cx="101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ECHO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 rot="-5400000">
            <a:off x="9226025" y="2568013"/>
            <a:ext cx="6087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GND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7303925" y="5987775"/>
            <a:ext cx="2655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</a:rPr>
              <a:t>CIRCUIT DIAGRAM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descr="Your startup LOGO" id="113" name="Google Shape;113;p16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69875" y="425038"/>
            <a:ext cx="15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Visionaries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869675" y="3230225"/>
            <a:ext cx="5226300" cy="2976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869675" y="1259595"/>
            <a:ext cx="5226300" cy="1770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9588" y="2351850"/>
            <a:ext cx="3190875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>
            <p:ph type="title"/>
          </p:nvPr>
        </p:nvSpPr>
        <p:spPr>
          <a:xfrm>
            <a:off x="462025" y="874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984795" y="1405150"/>
            <a:ext cx="93852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of the feasibility of the idea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Ultrasound Tonometry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an emerging technology which is yet to reach its full potential.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Feasibility study:</a:t>
            </a:r>
            <a:r>
              <a:rPr lang="en-US" sz="19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https://jsss.copernicus.org/articles/7/123/2018/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Potential challenges and risks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Background/ Research data not vast enough to improve accuracy as it’s new.​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Manual alignment to eye may not always be reliable​.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Strategies for overcoming these challenges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Auto-align to improve design and accuracy of the tonometer​.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Enough database is available to make sure the concept works​.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0" y="6370275"/>
            <a:ext cx="12192000" cy="4875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descr="Your startup LOGO" id="128" name="Google Shape;128;p17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169850" y="425038"/>
            <a:ext cx="15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Visionaries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5" y="-803300"/>
            <a:ext cx="10400225" cy="5291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>
            <p:ph type="title"/>
          </p:nvPr>
        </p:nvSpPr>
        <p:spPr>
          <a:xfrm>
            <a:off x="462025" y="84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462025" y="3041938"/>
            <a:ext cx="52989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US" sz="1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More than 75% of 12 million people having glaucoma are not diagnosed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Increase the diagnosis rate and reduce glaucoma-induced blindness.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40" name="Google Shape;140;p18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6096000" y="2810225"/>
            <a:ext cx="5632200" cy="2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Efficient and easier workflow for doctors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People at risk can be easily identified and appropriate care can be taken​.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Long-term investment with no disposable parts​.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Non-invasive and causes minimal discomfort 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2283175" y="1826863"/>
            <a:ext cx="16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IMPACT</a:t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0" y="6370275"/>
            <a:ext cx="12192000" cy="4875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7640400" y="1826875"/>
            <a:ext cx="254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BENEFITS</a:t>
            </a:r>
            <a:endParaRPr b="1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339325" y="1464475"/>
            <a:ext cx="5500800" cy="4197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6161700" y="1464475"/>
            <a:ext cx="5500800" cy="4197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169850" y="425038"/>
            <a:ext cx="15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Visionaries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462050" y="844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BIBLIOGRAPHICAL </a:t>
            </a: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1099250" y="1227400"/>
            <a:ext cx="9698400" cy="46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Dependence Of Iop Of Glaucoma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https://youtu.be/7u_DzBNeC98?si=fSz9Y9E9R7taL_Xf​</a:t>
            </a:r>
            <a:endParaRPr sz="7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Ultrasonic Works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https://youtu.be/I1Bdp2tMFsY?si=_MP8h7LZeaAsQBGw​</a:t>
            </a:r>
            <a:endParaRPr sz="18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Effect Of Iop On Biometric Parameters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https://jsss.copernicus.org/articles/7/123/2018/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Acoustic Tonometry Model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https://designday.jhu.edu/design-day-projects/entry/10133/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Relation Between Iop And Soundwaves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https://patents.google.com/patent/US4928697A/en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/>
          <p:nvPr/>
        </p:nvSpPr>
        <p:spPr>
          <a:xfrm>
            <a:off x="0" y="6370275"/>
            <a:ext cx="12192000" cy="4875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descr="Your startup LOGO" id="157" name="Google Shape;157;p19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69850" y="425038"/>
            <a:ext cx="15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Visionaries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0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/>
          <p:nvPr/>
        </p:nvSpPr>
        <p:spPr>
          <a:xfrm>
            <a:off x="0" y="1791032"/>
            <a:ext cx="12192000" cy="4319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AE5F1"/>
          </a:solidFill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Kindly keep the maximum slides limit up to six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(6).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Including the title slide)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avoid paragraphs and post your idea in points /diagrams / Infographics /pictures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your explanation precise and easy to understand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 should be unique and novel.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only use provided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making the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without changing the idea details pointers (mentioned in previous slides).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 to save the file in PDF and upload the same on portal. No PPT, Word Doc or any other format will be supported.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885" lvl="0" marL="5143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Note - You can delete this slide (Important Pointers) when you upload the details of your idea on SIH portal.</a:t>
            </a:r>
            <a:endParaRPr b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23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INSTRUCTIONS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ensure below pointers are met while submitting the Idea PPT: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464698" y="8441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786000" y="1639325"/>
            <a:ext cx="10620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Existing Solutions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Electronic Components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Calculations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Theory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Cost analysis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Battery Life Calculation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79" name="Google Shape;179;p21"/>
          <p:cNvSpPr txBox="1"/>
          <p:nvPr>
            <p:ph idx="11" type="ftr"/>
          </p:nvPr>
        </p:nvSpPr>
        <p:spPr>
          <a:xfrm>
            <a:off x="4648200" y="6356353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Your startup LOGO" id="180" name="Google Shape;180;p21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Visionaries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82" name="Google Shape;182;p21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169850" y="425038"/>
            <a:ext cx="15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Visionaries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464698" y="8441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329775" y="1059550"/>
            <a:ext cx="10620000" cy="55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Existing Solutions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Technology: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NCT Air Puff tonometer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GAT Contact Tonometer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Perkins Tonometer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Rebound Tonometer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92" name="Google Shape;192;p22"/>
          <p:cNvSpPr txBox="1"/>
          <p:nvPr>
            <p:ph idx="11" type="ftr"/>
          </p:nvPr>
        </p:nvSpPr>
        <p:spPr>
          <a:xfrm>
            <a:off x="4648200" y="6356353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Your startup LOGO" id="193" name="Google Shape;193;p22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Visionaries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800" y="972350"/>
            <a:ext cx="1981203" cy="198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5999" y="1868186"/>
            <a:ext cx="1587850" cy="22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9313" y="4216925"/>
            <a:ext cx="1934529" cy="16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2124" y="5323975"/>
            <a:ext cx="1753151" cy="1534025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99" name="Google Shape;199;p22"/>
          <p:cNvSpPr/>
          <p:nvPr/>
        </p:nvSpPr>
        <p:spPr>
          <a:xfrm>
            <a:off x="329773" y="252246"/>
            <a:ext cx="1251900" cy="8073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169850" y="425038"/>
            <a:ext cx="157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Visionaries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