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 neolia" userId="bdccffd18969fdf8" providerId="LiveId" clId="{97A62311-BA43-4216-B62D-A661EEE7585A}"/>
    <pc:docChg chg="undo custSel modSld">
      <pc:chgData name="Akshat neolia" userId="bdccffd18969fdf8" providerId="LiveId" clId="{97A62311-BA43-4216-B62D-A661EEE7585A}" dt="2024-03-18T12:10:13.341" v="46" actId="1076"/>
      <pc:docMkLst>
        <pc:docMk/>
      </pc:docMkLst>
      <pc:sldChg chg="modSp mod">
        <pc:chgData name="Akshat neolia" userId="bdccffd18969fdf8" providerId="LiveId" clId="{97A62311-BA43-4216-B62D-A661EEE7585A}" dt="2024-03-18T12:10:13.341" v="46" actId="1076"/>
        <pc:sldMkLst>
          <pc:docMk/>
          <pc:sldMk cId="0" sldId="256"/>
        </pc:sldMkLst>
        <pc:spChg chg="mod">
          <ac:chgData name="Akshat neolia" userId="bdccffd18969fdf8" providerId="LiveId" clId="{97A62311-BA43-4216-B62D-A661EEE7585A}" dt="2024-03-18T12:10:13.341" v="46" actId="1076"/>
          <ac:spMkLst>
            <pc:docMk/>
            <pc:sldMk cId="0" sldId="256"/>
            <ac:spMk id="2" creationId="{00000000-0000-0000-0000-000000000000}"/>
          </ac:spMkLst>
        </pc:spChg>
        <pc:spChg chg="mod">
          <ac:chgData name="Akshat neolia" userId="bdccffd18969fdf8" providerId="LiveId" clId="{97A62311-BA43-4216-B62D-A661EEE7585A}" dt="2024-03-18T12:10:10.232" v="43" actId="1076"/>
          <ac:spMkLst>
            <pc:docMk/>
            <pc:sldMk cId="0" sldId="256"/>
            <ac:spMk id="4" creationId="{00000000-0000-0000-0000-000000000000}"/>
          </ac:spMkLst>
        </pc:spChg>
        <pc:spChg chg="mod">
          <ac:chgData name="Akshat neolia" userId="bdccffd18969fdf8" providerId="LiveId" clId="{97A62311-BA43-4216-B62D-A661EEE7585A}" dt="2024-03-18T12:10:10.607" v="44" actId="20577"/>
          <ac:spMkLst>
            <pc:docMk/>
            <pc:sldMk cId="0" sldId="256"/>
            <ac:spMk id="11" creationId="{00000000-0000-0000-0000-000000000000}"/>
          </ac:spMkLst>
        </pc:spChg>
        <pc:spChg chg="mod">
          <ac:chgData name="Akshat neolia" userId="bdccffd18969fdf8" providerId="LiveId" clId="{97A62311-BA43-4216-B62D-A661EEE7585A}" dt="2024-03-18T12:10:03.794" v="40" actId="20577"/>
          <ac:spMkLst>
            <pc:docMk/>
            <pc:sldMk cId="0" sldId="256"/>
            <ac:spMk id="12" creationId="{00000000-0000-0000-0000-000000000000}"/>
          </ac:spMkLst>
        </pc:spChg>
      </pc:sldChg>
      <pc:sldChg chg="modSp mod">
        <pc:chgData name="Akshat neolia" userId="bdccffd18969fdf8" providerId="LiveId" clId="{97A62311-BA43-4216-B62D-A661EEE7585A}" dt="2024-03-10T16:48:39.175" v="6" actId="14100"/>
        <pc:sldMkLst>
          <pc:docMk/>
          <pc:sldMk cId="0" sldId="265"/>
        </pc:sldMkLst>
        <pc:spChg chg="mod">
          <ac:chgData name="Akshat neolia" userId="bdccffd18969fdf8" providerId="LiveId" clId="{97A62311-BA43-4216-B62D-A661EEE7585A}" dt="2024-03-10T16:48:39.175" v="6" actId="14100"/>
          <ac:spMkLst>
            <pc:docMk/>
            <pc:sldMk cId="0" sldId="265"/>
            <ac:spMk id="7" creationId="{00000000-0000-0000-0000-000000000000}"/>
          </ac:spMkLst>
        </pc:spChg>
        <pc:picChg chg="mod">
          <ac:chgData name="Akshat neolia" userId="bdccffd18969fdf8" providerId="LiveId" clId="{97A62311-BA43-4216-B62D-A661EEE7585A}" dt="2024-03-10T16:48:24.944" v="3" actId="1037"/>
          <ac:picMkLst>
            <pc:docMk/>
            <pc:sldMk cId="0" sldId="265"/>
            <ac:picMk id="8"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B202C"/>
          </a:solidFill>
        </p:spPr>
        <p:txBody>
          <a:bodyPr wrap="square" lIns="0" tIns="0" rIns="0" bIns="0" rtlCol="0"/>
          <a:lstStyle/>
          <a:p>
            <a:endParaRPr/>
          </a:p>
        </p:txBody>
      </p:sp>
      <p:sp>
        <p:nvSpPr>
          <p:cNvPr id="17" name="bg object 17"/>
          <p:cNvSpPr/>
          <p:nvPr/>
        </p:nvSpPr>
        <p:spPr>
          <a:xfrm>
            <a:off x="7496175" y="0"/>
            <a:ext cx="1647825" cy="1647825"/>
          </a:xfrm>
          <a:custGeom>
            <a:avLst/>
            <a:gdLst/>
            <a:ahLst/>
            <a:cxnLst/>
            <a:rect l="l" t="t" r="r" b="b"/>
            <a:pathLst>
              <a:path w="1647825" h="1647825">
                <a:moveTo>
                  <a:pt x="1647825" y="0"/>
                </a:moveTo>
                <a:lnTo>
                  <a:pt x="0" y="0"/>
                </a:lnTo>
                <a:lnTo>
                  <a:pt x="1647825" y="1647825"/>
                </a:lnTo>
                <a:lnTo>
                  <a:pt x="1647825" y="0"/>
                </a:lnTo>
                <a:close/>
              </a:path>
            </a:pathLst>
          </a:custGeom>
          <a:solidFill>
            <a:srgbClr val="FFFFFF">
              <a:alpha val="3137"/>
            </a:srgbClr>
          </a:solidFill>
        </p:spPr>
        <p:txBody>
          <a:bodyPr wrap="square" lIns="0" tIns="0" rIns="0" bIns="0" rtlCol="0"/>
          <a:lstStyle/>
          <a:p>
            <a:endParaRPr/>
          </a:p>
        </p:txBody>
      </p:sp>
      <p:sp>
        <p:nvSpPr>
          <p:cNvPr id="18" name="bg object 18"/>
          <p:cNvSpPr/>
          <p:nvPr/>
        </p:nvSpPr>
        <p:spPr>
          <a:xfrm>
            <a:off x="0" y="0"/>
            <a:ext cx="5153025" cy="5133975"/>
          </a:xfrm>
          <a:custGeom>
            <a:avLst/>
            <a:gdLst/>
            <a:ahLst/>
            <a:cxnLst/>
            <a:rect l="l" t="t" r="r" b="b"/>
            <a:pathLst>
              <a:path w="5153025" h="5133975">
                <a:moveTo>
                  <a:pt x="5153025" y="5133975"/>
                </a:moveTo>
                <a:lnTo>
                  <a:pt x="0" y="0"/>
                </a:lnTo>
                <a:lnTo>
                  <a:pt x="0" y="1143000"/>
                </a:lnTo>
                <a:lnTo>
                  <a:pt x="0" y="2566924"/>
                </a:lnTo>
                <a:lnTo>
                  <a:pt x="0" y="2784348"/>
                </a:lnTo>
                <a:lnTo>
                  <a:pt x="2351278" y="5124450"/>
                </a:lnTo>
                <a:lnTo>
                  <a:pt x="2566886" y="5124450"/>
                </a:lnTo>
                <a:lnTo>
                  <a:pt x="2576449" y="5133975"/>
                </a:lnTo>
                <a:lnTo>
                  <a:pt x="5153025" y="5133975"/>
                </a:lnTo>
                <a:close/>
              </a:path>
            </a:pathLst>
          </a:custGeom>
          <a:solidFill>
            <a:srgbClr val="FFFFFF">
              <a:alpha val="3137"/>
            </a:srgbClr>
          </a:solidFill>
        </p:spPr>
        <p:txBody>
          <a:bodyPr wrap="square" lIns="0" tIns="0" rIns="0" bIns="0" rtlCol="0"/>
          <a:lstStyle/>
          <a:p>
            <a:endParaRPr/>
          </a:p>
        </p:txBody>
      </p:sp>
      <p:sp>
        <p:nvSpPr>
          <p:cNvPr id="19" name="bg object 19"/>
          <p:cNvSpPr/>
          <p:nvPr/>
        </p:nvSpPr>
        <p:spPr>
          <a:xfrm>
            <a:off x="0" y="0"/>
            <a:ext cx="2305050" cy="2295525"/>
          </a:xfrm>
          <a:custGeom>
            <a:avLst/>
            <a:gdLst/>
            <a:ahLst/>
            <a:cxnLst/>
            <a:rect l="l" t="t" r="r" b="b"/>
            <a:pathLst>
              <a:path w="2305050" h="2295525">
                <a:moveTo>
                  <a:pt x="0" y="0"/>
                </a:moveTo>
                <a:lnTo>
                  <a:pt x="0" y="1147826"/>
                </a:lnTo>
                <a:lnTo>
                  <a:pt x="1152525" y="2295525"/>
                </a:lnTo>
                <a:lnTo>
                  <a:pt x="2305050" y="2295525"/>
                </a:lnTo>
                <a:lnTo>
                  <a:pt x="0" y="0"/>
                </a:lnTo>
                <a:close/>
              </a:path>
            </a:pathLst>
          </a:custGeom>
          <a:solidFill>
            <a:srgbClr val="0045AC"/>
          </a:solidFill>
        </p:spPr>
        <p:txBody>
          <a:bodyPr wrap="square" lIns="0" tIns="0" rIns="0" bIns="0" rtlCol="0"/>
          <a:lstStyle/>
          <a:p>
            <a:endParaRPr/>
          </a:p>
        </p:txBody>
      </p:sp>
      <p:sp>
        <p:nvSpPr>
          <p:cNvPr id="20" name="bg object 20"/>
          <p:cNvSpPr/>
          <p:nvPr/>
        </p:nvSpPr>
        <p:spPr>
          <a:xfrm>
            <a:off x="657224" y="590550"/>
            <a:ext cx="2295525" cy="2286000"/>
          </a:xfrm>
          <a:custGeom>
            <a:avLst/>
            <a:gdLst/>
            <a:ahLst/>
            <a:cxnLst/>
            <a:rect l="l" t="t" r="r" b="b"/>
            <a:pathLst>
              <a:path w="2295525" h="2286000">
                <a:moveTo>
                  <a:pt x="1147826" y="0"/>
                </a:moveTo>
                <a:lnTo>
                  <a:pt x="0" y="0"/>
                </a:lnTo>
                <a:lnTo>
                  <a:pt x="2295525" y="2286000"/>
                </a:lnTo>
                <a:lnTo>
                  <a:pt x="2295525" y="1143000"/>
                </a:lnTo>
                <a:lnTo>
                  <a:pt x="1147826" y="0"/>
                </a:lnTo>
                <a:close/>
              </a:path>
            </a:pathLst>
          </a:custGeom>
          <a:solidFill>
            <a:srgbClr val="82C6A4"/>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819149" y="161925"/>
            <a:ext cx="1828800" cy="1914525"/>
          </a:xfrm>
          <a:prstGeom prst="rect">
            <a:avLst/>
          </a:prstGeom>
        </p:spPr>
      </p:pic>
      <p:pic>
        <p:nvPicPr>
          <p:cNvPr id="22" name="bg object 22"/>
          <p:cNvPicPr/>
          <p:nvPr/>
        </p:nvPicPr>
        <p:blipFill>
          <a:blip r:embed="rId3" cstate="print"/>
          <a:stretch>
            <a:fillRect/>
          </a:stretch>
        </p:blipFill>
        <p:spPr>
          <a:xfrm>
            <a:off x="781049" y="3000375"/>
            <a:ext cx="1828800" cy="1905000"/>
          </a:xfrm>
          <a:prstGeom prst="rect">
            <a:avLst/>
          </a:prstGeom>
        </p:spPr>
      </p:pic>
      <p:pic>
        <p:nvPicPr>
          <p:cNvPr id="23" name="bg object 23"/>
          <p:cNvPicPr/>
          <p:nvPr/>
        </p:nvPicPr>
        <p:blipFill>
          <a:blip r:embed="rId4" cstate="print"/>
          <a:stretch>
            <a:fillRect/>
          </a:stretch>
        </p:blipFill>
        <p:spPr>
          <a:xfrm>
            <a:off x="5543550" y="885825"/>
            <a:ext cx="3267075" cy="2905125"/>
          </a:xfrm>
          <a:prstGeom prst="rect">
            <a:avLst/>
          </a:prstGeom>
        </p:spPr>
      </p:pic>
      <p:pic>
        <p:nvPicPr>
          <p:cNvPr id="24" name="bg object 24"/>
          <p:cNvPicPr/>
          <p:nvPr/>
        </p:nvPicPr>
        <p:blipFill>
          <a:blip r:embed="rId5" cstate="print"/>
          <a:stretch>
            <a:fillRect/>
          </a:stretch>
        </p:blipFill>
        <p:spPr>
          <a:xfrm>
            <a:off x="2943225" y="2571750"/>
            <a:ext cx="2524125" cy="98107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B202C"/>
          </a:solidFill>
        </p:spPr>
        <p:txBody>
          <a:bodyPr wrap="square" lIns="0" tIns="0" rIns="0" bIns="0" rtlCol="0"/>
          <a:lstStyle/>
          <a:p>
            <a:endParaRPr/>
          </a:p>
        </p:txBody>
      </p:sp>
      <p:sp>
        <p:nvSpPr>
          <p:cNvPr id="17" name="bg object 17"/>
          <p:cNvSpPr/>
          <p:nvPr/>
        </p:nvSpPr>
        <p:spPr>
          <a:xfrm>
            <a:off x="0" y="381000"/>
            <a:ext cx="809625" cy="809625"/>
          </a:xfrm>
          <a:custGeom>
            <a:avLst/>
            <a:gdLst/>
            <a:ahLst/>
            <a:cxnLst/>
            <a:rect l="l" t="t" r="r" b="b"/>
            <a:pathLst>
              <a:path w="809625" h="809625">
                <a:moveTo>
                  <a:pt x="0" y="0"/>
                </a:moveTo>
                <a:lnTo>
                  <a:pt x="0" y="404749"/>
                </a:lnTo>
                <a:lnTo>
                  <a:pt x="404812" y="809625"/>
                </a:lnTo>
                <a:lnTo>
                  <a:pt x="809625" y="809625"/>
                </a:lnTo>
                <a:lnTo>
                  <a:pt x="0" y="0"/>
                </a:lnTo>
                <a:close/>
              </a:path>
            </a:pathLst>
          </a:custGeom>
          <a:solidFill>
            <a:srgbClr val="0045AC"/>
          </a:solidFill>
        </p:spPr>
        <p:txBody>
          <a:bodyPr wrap="square" lIns="0" tIns="0" rIns="0" bIns="0" rtlCol="0"/>
          <a:lstStyle/>
          <a:p>
            <a:endParaRPr/>
          </a:p>
        </p:txBody>
      </p:sp>
      <p:sp>
        <p:nvSpPr>
          <p:cNvPr id="18" name="bg object 18"/>
          <p:cNvSpPr/>
          <p:nvPr/>
        </p:nvSpPr>
        <p:spPr>
          <a:xfrm>
            <a:off x="228600" y="590550"/>
            <a:ext cx="809625" cy="809625"/>
          </a:xfrm>
          <a:custGeom>
            <a:avLst/>
            <a:gdLst/>
            <a:ahLst/>
            <a:cxnLst/>
            <a:rect l="l" t="t" r="r" b="b"/>
            <a:pathLst>
              <a:path w="809625" h="809625">
                <a:moveTo>
                  <a:pt x="404812" y="0"/>
                </a:moveTo>
                <a:lnTo>
                  <a:pt x="0" y="0"/>
                </a:lnTo>
                <a:lnTo>
                  <a:pt x="809625" y="809625"/>
                </a:lnTo>
                <a:lnTo>
                  <a:pt x="809625" y="404749"/>
                </a:lnTo>
                <a:lnTo>
                  <a:pt x="404812" y="0"/>
                </a:lnTo>
                <a:close/>
              </a:path>
            </a:pathLst>
          </a:custGeom>
          <a:solidFill>
            <a:srgbClr val="82C6A4"/>
          </a:solidFill>
        </p:spPr>
        <p:txBody>
          <a:bodyPr wrap="square" lIns="0" tIns="0" rIns="0" bIns="0" rtlCol="0"/>
          <a:lstStyle/>
          <a:p>
            <a:endParaRPr/>
          </a:p>
        </p:txBody>
      </p:sp>
      <p:sp>
        <p:nvSpPr>
          <p:cNvPr id="2" name="Holder 2"/>
          <p:cNvSpPr>
            <a:spLocks noGrp="1"/>
          </p:cNvSpPr>
          <p:nvPr>
            <p:ph type="title"/>
          </p:nvPr>
        </p:nvSpPr>
        <p:spPr>
          <a:xfrm>
            <a:off x="3716909" y="2178430"/>
            <a:ext cx="1710181" cy="426719"/>
          </a:xfrm>
          <a:prstGeom prst="rect">
            <a:avLst/>
          </a:prstGeom>
        </p:spPr>
        <p:txBody>
          <a:bodyPr wrap="square" lIns="0" tIns="0" rIns="0" bIns="0">
            <a:spAutoFit/>
          </a:bodyPr>
          <a:lstStyle>
            <a:lvl1pPr>
              <a:defRPr sz="2600" b="0" i="0">
                <a:solidFill>
                  <a:schemeClr val="bg1"/>
                </a:solidFill>
                <a:latin typeface="Verdana"/>
                <a:cs typeface="Verdana"/>
              </a:defRPr>
            </a:lvl1pPr>
          </a:lstStyle>
          <a:p>
            <a:endParaRPr/>
          </a:p>
        </p:txBody>
      </p:sp>
      <p:sp>
        <p:nvSpPr>
          <p:cNvPr id="3" name="Holder 3"/>
          <p:cNvSpPr>
            <a:spLocks noGrp="1"/>
          </p:cNvSpPr>
          <p:nvPr>
            <p:ph type="body" idx="1"/>
          </p:nvPr>
        </p:nvSpPr>
        <p:spPr>
          <a:xfrm>
            <a:off x="1388872" y="1678051"/>
            <a:ext cx="6705600" cy="17811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3/18/2024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B202C"/>
          </a:solidFill>
        </p:spPr>
        <p:txBody>
          <a:bodyPr wrap="square" lIns="0" tIns="0" rIns="0" bIns="0" rtlCol="0"/>
          <a:lstStyle/>
          <a:p>
            <a:endParaRPr/>
          </a:p>
        </p:txBody>
      </p:sp>
      <p:sp>
        <p:nvSpPr>
          <p:cNvPr id="3" name="object 3"/>
          <p:cNvSpPr/>
          <p:nvPr/>
        </p:nvSpPr>
        <p:spPr>
          <a:xfrm>
            <a:off x="7496175" y="0"/>
            <a:ext cx="1647825" cy="1647825"/>
          </a:xfrm>
          <a:custGeom>
            <a:avLst/>
            <a:gdLst/>
            <a:ahLst/>
            <a:cxnLst/>
            <a:rect l="l" t="t" r="r" b="b"/>
            <a:pathLst>
              <a:path w="1647825" h="1647825">
                <a:moveTo>
                  <a:pt x="1647825" y="0"/>
                </a:moveTo>
                <a:lnTo>
                  <a:pt x="0" y="0"/>
                </a:lnTo>
                <a:lnTo>
                  <a:pt x="1647825" y="1647825"/>
                </a:lnTo>
                <a:lnTo>
                  <a:pt x="1647825" y="0"/>
                </a:lnTo>
                <a:close/>
              </a:path>
            </a:pathLst>
          </a:custGeom>
          <a:solidFill>
            <a:srgbClr val="FFFFFF">
              <a:alpha val="3137"/>
            </a:srgbClr>
          </a:solidFill>
        </p:spPr>
        <p:txBody>
          <a:bodyPr wrap="square" lIns="0" tIns="0" rIns="0" bIns="0" rtlCol="0"/>
          <a:lstStyle/>
          <a:p>
            <a:endParaRPr/>
          </a:p>
        </p:txBody>
      </p:sp>
      <p:sp>
        <p:nvSpPr>
          <p:cNvPr id="4" name="object 4"/>
          <p:cNvSpPr/>
          <p:nvPr/>
        </p:nvSpPr>
        <p:spPr>
          <a:xfrm>
            <a:off x="0" y="0"/>
            <a:ext cx="5153025" cy="5133975"/>
          </a:xfrm>
          <a:custGeom>
            <a:avLst/>
            <a:gdLst/>
            <a:ahLst/>
            <a:cxnLst/>
            <a:rect l="l" t="t" r="r" b="b"/>
            <a:pathLst>
              <a:path w="5153025" h="5133975">
                <a:moveTo>
                  <a:pt x="0" y="0"/>
                </a:moveTo>
                <a:lnTo>
                  <a:pt x="0" y="2566924"/>
                </a:lnTo>
                <a:lnTo>
                  <a:pt x="2576449" y="5133975"/>
                </a:lnTo>
                <a:lnTo>
                  <a:pt x="5153025" y="5133975"/>
                </a:lnTo>
                <a:lnTo>
                  <a:pt x="0" y="0"/>
                </a:lnTo>
                <a:close/>
              </a:path>
            </a:pathLst>
          </a:custGeom>
          <a:solidFill>
            <a:srgbClr val="FFFFFF">
              <a:alpha val="3137"/>
            </a:srgbClr>
          </a:solidFill>
        </p:spPr>
        <p:txBody>
          <a:bodyPr wrap="square" lIns="0" tIns="0" rIns="0" bIns="0" rtlCol="0"/>
          <a:lstStyle/>
          <a:p>
            <a:endParaRPr/>
          </a:p>
        </p:txBody>
      </p:sp>
      <p:grpSp>
        <p:nvGrpSpPr>
          <p:cNvPr id="5" name="object 5"/>
          <p:cNvGrpSpPr/>
          <p:nvPr/>
        </p:nvGrpSpPr>
        <p:grpSpPr>
          <a:xfrm>
            <a:off x="0" y="0"/>
            <a:ext cx="4000500" cy="5124450"/>
            <a:chOff x="0" y="0"/>
            <a:chExt cx="4000500" cy="5124450"/>
          </a:xfrm>
        </p:grpSpPr>
        <p:sp>
          <p:nvSpPr>
            <p:cNvPr id="6" name="object 6"/>
            <p:cNvSpPr/>
            <p:nvPr/>
          </p:nvSpPr>
          <p:spPr>
            <a:xfrm>
              <a:off x="0" y="1143000"/>
              <a:ext cx="4000500" cy="3981450"/>
            </a:xfrm>
            <a:custGeom>
              <a:avLst/>
              <a:gdLst/>
              <a:ahLst/>
              <a:cxnLst/>
              <a:rect l="l" t="t" r="r" b="b"/>
              <a:pathLst>
                <a:path w="4000500" h="3981450">
                  <a:moveTo>
                    <a:pt x="0" y="0"/>
                  </a:moveTo>
                  <a:lnTo>
                    <a:pt x="0" y="1641348"/>
                  </a:lnTo>
                  <a:lnTo>
                    <a:pt x="2351278" y="3981450"/>
                  </a:lnTo>
                  <a:lnTo>
                    <a:pt x="4000500" y="3981450"/>
                  </a:lnTo>
                  <a:lnTo>
                    <a:pt x="0" y="0"/>
                  </a:lnTo>
                  <a:close/>
                </a:path>
              </a:pathLst>
            </a:custGeom>
            <a:solidFill>
              <a:srgbClr val="FFFFFF">
                <a:alpha val="3137"/>
              </a:srgbClr>
            </a:solidFill>
          </p:spPr>
          <p:txBody>
            <a:bodyPr wrap="square" lIns="0" tIns="0" rIns="0" bIns="0" rtlCol="0"/>
            <a:lstStyle/>
            <a:p>
              <a:endParaRPr/>
            </a:p>
          </p:txBody>
        </p:sp>
        <p:sp>
          <p:nvSpPr>
            <p:cNvPr id="7" name="object 7"/>
            <p:cNvSpPr/>
            <p:nvPr/>
          </p:nvSpPr>
          <p:spPr>
            <a:xfrm>
              <a:off x="0" y="0"/>
              <a:ext cx="2305050" cy="2295525"/>
            </a:xfrm>
            <a:custGeom>
              <a:avLst/>
              <a:gdLst/>
              <a:ahLst/>
              <a:cxnLst/>
              <a:rect l="l" t="t" r="r" b="b"/>
              <a:pathLst>
                <a:path w="2305050" h="2295525">
                  <a:moveTo>
                    <a:pt x="0" y="0"/>
                  </a:moveTo>
                  <a:lnTo>
                    <a:pt x="0" y="1147826"/>
                  </a:lnTo>
                  <a:lnTo>
                    <a:pt x="1152525" y="2295525"/>
                  </a:lnTo>
                  <a:lnTo>
                    <a:pt x="2305050" y="2295525"/>
                  </a:lnTo>
                  <a:lnTo>
                    <a:pt x="0" y="0"/>
                  </a:lnTo>
                  <a:close/>
                </a:path>
              </a:pathLst>
            </a:custGeom>
            <a:solidFill>
              <a:srgbClr val="0045AC"/>
            </a:solidFill>
          </p:spPr>
          <p:txBody>
            <a:bodyPr wrap="square" lIns="0" tIns="0" rIns="0" bIns="0" rtlCol="0"/>
            <a:lstStyle/>
            <a:p>
              <a:endParaRPr/>
            </a:p>
          </p:txBody>
        </p:sp>
        <p:sp>
          <p:nvSpPr>
            <p:cNvPr id="8" name="object 8"/>
            <p:cNvSpPr/>
            <p:nvPr/>
          </p:nvSpPr>
          <p:spPr>
            <a:xfrm>
              <a:off x="657224" y="590550"/>
              <a:ext cx="2295525" cy="2286000"/>
            </a:xfrm>
            <a:custGeom>
              <a:avLst/>
              <a:gdLst/>
              <a:ahLst/>
              <a:cxnLst/>
              <a:rect l="l" t="t" r="r" b="b"/>
              <a:pathLst>
                <a:path w="2295525" h="2286000">
                  <a:moveTo>
                    <a:pt x="1147826" y="0"/>
                  </a:moveTo>
                  <a:lnTo>
                    <a:pt x="0" y="0"/>
                  </a:lnTo>
                  <a:lnTo>
                    <a:pt x="2295525" y="2286000"/>
                  </a:lnTo>
                  <a:lnTo>
                    <a:pt x="2295525" y="1143000"/>
                  </a:lnTo>
                  <a:lnTo>
                    <a:pt x="1147826" y="0"/>
                  </a:lnTo>
                  <a:close/>
                </a:path>
              </a:pathLst>
            </a:custGeom>
            <a:solidFill>
              <a:srgbClr val="82C6A4"/>
            </a:solidFill>
          </p:spPr>
          <p:txBody>
            <a:bodyPr wrap="square" lIns="0" tIns="0" rIns="0" bIns="0" rtlCol="0"/>
            <a:lstStyle/>
            <a:p>
              <a:endParaRPr/>
            </a:p>
          </p:txBody>
        </p:sp>
      </p:grpSp>
      <p:sp>
        <p:nvSpPr>
          <p:cNvPr id="9" name="object 9"/>
          <p:cNvSpPr txBox="1">
            <a:spLocks noGrp="1"/>
          </p:cNvSpPr>
          <p:nvPr>
            <p:ph type="title"/>
          </p:nvPr>
        </p:nvSpPr>
        <p:spPr>
          <a:xfrm>
            <a:off x="3619500" y="1641157"/>
            <a:ext cx="3199765" cy="632460"/>
          </a:xfrm>
          <a:prstGeom prst="rect">
            <a:avLst/>
          </a:prstGeom>
        </p:spPr>
        <p:txBody>
          <a:bodyPr vert="horz" wrap="square" lIns="0" tIns="16510" rIns="0" bIns="0" rtlCol="0">
            <a:spAutoFit/>
          </a:bodyPr>
          <a:lstStyle/>
          <a:p>
            <a:pPr marL="12700">
              <a:lnSpc>
                <a:spcPct val="100000"/>
              </a:lnSpc>
              <a:spcBef>
                <a:spcPts val="130"/>
              </a:spcBef>
            </a:pPr>
            <a:r>
              <a:rPr sz="3950" spc="254" dirty="0"/>
              <a:t>Ph</a:t>
            </a:r>
            <a:r>
              <a:rPr sz="3950" spc="229" dirty="0"/>
              <a:t>o</a:t>
            </a:r>
            <a:r>
              <a:rPr sz="3950" spc="120" dirty="0"/>
              <a:t>ne</a:t>
            </a:r>
            <a:r>
              <a:rPr sz="3950" spc="-300" dirty="0"/>
              <a:t>-</a:t>
            </a:r>
            <a:r>
              <a:rPr sz="3950" spc="204" dirty="0"/>
              <a:t>B</a:t>
            </a:r>
            <a:r>
              <a:rPr sz="3950" spc="165" dirty="0"/>
              <a:t>o</a:t>
            </a:r>
            <a:r>
              <a:rPr sz="3950" spc="75" dirty="0"/>
              <a:t>o</a:t>
            </a:r>
            <a:r>
              <a:rPr sz="3950" spc="55" dirty="0"/>
              <a:t>k</a:t>
            </a:r>
            <a:endParaRPr sz="3950"/>
          </a:p>
        </p:txBody>
      </p:sp>
      <p:sp>
        <p:nvSpPr>
          <p:cNvPr id="10" name="object 10"/>
          <p:cNvSpPr txBox="1"/>
          <p:nvPr/>
        </p:nvSpPr>
        <p:spPr>
          <a:xfrm>
            <a:off x="4696205" y="2939478"/>
            <a:ext cx="3532504" cy="220345"/>
          </a:xfrm>
          <a:prstGeom prst="rect">
            <a:avLst/>
          </a:prstGeom>
        </p:spPr>
        <p:txBody>
          <a:bodyPr vert="horz" wrap="square" lIns="0" tIns="15875" rIns="0" bIns="0" rtlCol="0">
            <a:spAutoFit/>
          </a:bodyPr>
          <a:lstStyle/>
          <a:p>
            <a:pPr marL="12700">
              <a:lnSpc>
                <a:spcPct val="100000"/>
              </a:lnSpc>
              <a:spcBef>
                <a:spcPts val="125"/>
              </a:spcBef>
            </a:pPr>
            <a:r>
              <a:rPr sz="1250" spc="5" dirty="0">
                <a:solidFill>
                  <a:srgbClr val="FFFFFF"/>
                </a:solidFill>
                <a:latin typeface="Tahoma"/>
                <a:cs typeface="Tahoma"/>
              </a:rPr>
              <a:t>Sorting</a:t>
            </a:r>
            <a:r>
              <a:rPr sz="1250" spc="70" dirty="0">
                <a:solidFill>
                  <a:srgbClr val="FFFFFF"/>
                </a:solidFill>
                <a:latin typeface="Tahoma"/>
                <a:cs typeface="Tahoma"/>
              </a:rPr>
              <a:t> </a:t>
            </a:r>
            <a:r>
              <a:rPr sz="1250" spc="-20" dirty="0">
                <a:solidFill>
                  <a:srgbClr val="FFFFFF"/>
                </a:solidFill>
                <a:latin typeface="Tahoma"/>
                <a:cs typeface="Tahoma"/>
              </a:rPr>
              <a:t>and</a:t>
            </a:r>
            <a:r>
              <a:rPr sz="1250" spc="20" dirty="0">
                <a:solidFill>
                  <a:srgbClr val="FFFFFF"/>
                </a:solidFill>
                <a:latin typeface="Tahoma"/>
                <a:cs typeface="Tahoma"/>
              </a:rPr>
              <a:t> </a:t>
            </a:r>
            <a:r>
              <a:rPr sz="1250" spc="-15" dirty="0">
                <a:solidFill>
                  <a:srgbClr val="FFFFFF"/>
                </a:solidFill>
                <a:latin typeface="Tahoma"/>
                <a:cs typeface="Tahoma"/>
              </a:rPr>
              <a:t>searching</a:t>
            </a:r>
            <a:r>
              <a:rPr sz="1250" spc="225" dirty="0">
                <a:solidFill>
                  <a:srgbClr val="FFFFFF"/>
                </a:solidFill>
                <a:latin typeface="Tahoma"/>
                <a:cs typeface="Tahoma"/>
              </a:rPr>
              <a:t> </a:t>
            </a:r>
            <a:r>
              <a:rPr sz="1250" spc="15" dirty="0">
                <a:solidFill>
                  <a:srgbClr val="FFFFFF"/>
                </a:solidFill>
                <a:latin typeface="Tahoma"/>
                <a:cs typeface="Tahoma"/>
              </a:rPr>
              <a:t>in</a:t>
            </a:r>
            <a:r>
              <a:rPr sz="1250" spc="25" dirty="0">
                <a:solidFill>
                  <a:srgbClr val="FFFFFF"/>
                </a:solidFill>
                <a:latin typeface="Tahoma"/>
                <a:cs typeface="Tahoma"/>
              </a:rPr>
              <a:t> </a:t>
            </a:r>
            <a:r>
              <a:rPr sz="1250" spc="-25" dirty="0">
                <a:solidFill>
                  <a:srgbClr val="FFFFFF"/>
                </a:solidFill>
                <a:latin typeface="Tahoma"/>
                <a:cs typeface="Tahoma"/>
              </a:rPr>
              <a:t>a</a:t>
            </a:r>
            <a:r>
              <a:rPr sz="1250" spc="-50" dirty="0">
                <a:solidFill>
                  <a:srgbClr val="FFFFFF"/>
                </a:solidFill>
                <a:latin typeface="Tahoma"/>
                <a:cs typeface="Tahoma"/>
              </a:rPr>
              <a:t> </a:t>
            </a:r>
            <a:r>
              <a:rPr sz="1250" spc="15" dirty="0">
                <a:solidFill>
                  <a:srgbClr val="FFFFFF"/>
                </a:solidFill>
                <a:latin typeface="Tahoma"/>
                <a:cs typeface="Tahoma"/>
              </a:rPr>
              <a:t>phone</a:t>
            </a:r>
            <a:r>
              <a:rPr sz="1250" spc="-15" dirty="0">
                <a:solidFill>
                  <a:srgbClr val="FFFFFF"/>
                </a:solidFill>
                <a:latin typeface="Tahoma"/>
                <a:cs typeface="Tahoma"/>
              </a:rPr>
              <a:t> </a:t>
            </a:r>
            <a:r>
              <a:rPr sz="1250" spc="55" dirty="0">
                <a:solidFill>
                  <a:srgbClr val="FFFFFF"/>
                </a:solidFill>
                <a:latin typeface="Tahoma"/>
                <a:cs typeface="Tahoma"/>
              </a:rPr>
              <a:t>book</a:t>
            </a:r>
            <a:r>
              <a:rPr sz="1250" spc="-60" dirty="0">
                <a:solidFill>
                  <a:srgbClr val="FFFFFF"/>
                </a:solidFill>
                <a:latin typeface="Tahoma"/>
                <a:cs typeface="Tahoma"/>
              </a:rPr>
              <a:t> </a:t>
            </a:r>
            <a:r>
              <a:rPr sz="1250" spc="15" dirty="0">
                <a:solidFill>
                  <a:srgbClr val="FFFFFF"/>
                </a:solidFill>
                <a:latin typeface="Tahoma"/>
                <a:cs typeface="Tahoma"/>
              </a:rPr>
              <a:t>directory.</a:t>
            </a:r>
            <a:endParaRPr sz="1250">
              <a:latin typeface="Tahoma"/>
              <a:cs typeface="Tahoma"/>
            </a:endParaRPr>
          </a:p>
        </p:txBody>
      </p:sp>
      <p:sp>
        <p:nvSpPr>
          <p:cNvPr id="11" name="object 11"/>
          <p:cNvSpPr txBox="1"/>
          <p:nvPr/>
        </p:nvSpPr>
        <p:spPr>
          <a:xfrm>
            <a:off x="4696205" y="3340036"/>
            <a:ext cx="1241425" cy="391967"/>
          </a:xfrm>
          <a:prstGeom prst="rect">
            <a:avLst/>
          </a:prstGeom>
        </p:spPr>
        <p:txBody>
          <a:bodyPr vert="horz" wrap="square" lIns="0" tIns="8890" rIns="0" bIns="0" rtlCol="0">
            <a:spAutoFit/>
          </a:bodyPr>
          <a:lstStyle/>
          <a:p>
            <a:pPr marL="12700" marR="5080">
              <a:lnSpc>
                <a:spcPct val="103600"/>
              </a:lnSpc>
              <a:spcBef>
                <a:spcPts val="70"/>
              </a:spcBef>
            </a:pPr>
            <a:r>
              <a:rPr sz="1250" spc="10" dirty="0">
                <a:solidFill>
                  <a:srgbClr val="FFFFFF"/>
                </a:solidFill>
                <a:latin typeface="Tahoma"/>
                <a:cs typeface="Tahoma"/>
              </a:rPr>
              <a:t>Presented</a:t>
            </a:r>
            <a:r>
              <a:rPr sz="1250" spc="15" dirty="0">
                <a:solidFill>
                  <a:srgbClr val="FFFFFF"/>
                </a:solidFill>
                <a:latin typeface="Tahoma"/>
                <a:cs typeface="Tahoma"/>
              </a:rPr>
              <a:t> </a:t>
            </a:r>
            <a:r>
              <a:rPr sz="1250" spc="5" dirty="0">
                <a:solidFill>
                  <a:srgbClr val="FFFFFF"/>
                </a:solidFill>
                <a:latin typeface="Tahoma"/>
                <a:cs typeface="Tahoma"/>
              </a:rPr>
              <a:t>By: </a:t>
            </a:r>
            <a:r>
              <a:rPr sz="1250" spc="10" dirty="0">
                <a:solidFill>
                  <a:srgbClr val="FFFFFF"/>
                </a:solidFill>
                <a:latin typeface="Tahoma"/>
                <a:cs typeface="Tahoma"/>
              </a:rPr>
              <a:t> </a:t>
            </a:r>
            <a:r>
              <a:rPr sz="1250" spc="20" dirty="0">
                <a:solidFill>
                  <a:srgbClr val="FFFFFF"/>
                </a:solidFill>
                <a:latin typeface="Tahoma"/>
                <a:cs typeface="Tahoma"/>
              </a:rPr>
              <a:t>Akshat</a:t>
            </a:r>
            <a:r>
              <a:rPr sz="1250" spc="25" dirty="0">
                <a:solidFill>
                  <a:srgbClr val="FFFFFF"/>
                </a:solidFill>
                <a:latin typeface="Tahoma"/>
                <a:cs typeface="Tahoma"/>
              </a:rPr>
              <a:t> </a:t>
            </a:r>
            <a:r>
              <a:rPr sz="1250" spc="35" dirty="0">
                <a:solidFill>
                  <a:srgbClr val="FFFFFF"/>
                </a:solidFill>
                <a:latin typeface="Tahoma"/>
                <a:cs typeface="Tahoma"/>
              </a:rPr>
              <a:t>Neolia </a:t>
            </a:r>
            <a:r>
              <a:rPr sz="1250" spc="40" dirty="0">
                <a:solidFill>
                  <a:srgbClr val="FFFFFF"/>
                </a:solidFill>
                <a:latin typeface="Tahoma"/>
                <a:cs typeface="Tahoma"/>
              </a:rPr>
              <a:t> </a:t>
            </a:r>
            <a:endParaRPr sz="1250" dirty="0">
              <a:latin typeface="Tahoma"/>
              <a:cs typeface="Tahoma"/>
            </a:endParaRPr>
          </a:p>
        </p:txBody>
      </p:sp>
      <p:sp>
        <p:nvSpPr>
          <p:cNvPr id="12" name="object 12"/>
          <p:cNvSpPr txBox="1"/>
          <p:nvPr/>
        </p:nvSpPr>
        <p:spPr>
          <a:xfrm>
            <a:off x="6477270" y="3541141"/>
            <a:ext cx="1481455" cy="192425"/>
          </a:xfrm>
          <a:prstGeom prst="rect">
            <a:avLst/>
          </a:prstGeom>
        </p:spPr>
        <p:txBody>
          <a:bodyPr vert="horz" wrap="square" lIns="0" tIns="10795" rIns="0" bIns="0" rtlCol="0">
            <a:spAutoFit/>
          </a:bodyPr>
          <a:lstStyle/>
          <a:p>
            <a:pPr marL="12700" marR="5080" indent="1270">
              <a:lnSpc>
                <a:spcPct val="102600"/>
              </a:lnSpc>
              <a:spcBef>
                <a:spcPts val="85"/>
              </a:spcBef>
            </a:pPr>
            <a:r>
              <a:rPr sz="1250" spc="40" dirty="0">
                <a:solidFill>
                  <a:srgbClr val="FFFFFF"/>
                </a:solidFill>
                <a:latin typeface="Tahoma"/>
                <a:cs typeface="Tahoma"/>
              </a:rPr>
              <a:t>R</a:t>
            </a:r>
            <a:r>
              <a:rPr sz="1250" spc="145" dirty="0">
                <a:solidFill>
                  <a:srgbClr val="FFFFFF"/>
                </a:solidFill>
                <a:latin typeface="Tahoma"/>
                <a:cs typeface="Tahoma"/>
              </a:rPr>
              <a:t>A</a:t>
            </a:r>
            <a:r>
              <a:rPr sz="1250" spc="60" dirty="0">
                <a:solidFill>
                  <a:srgbClr val="FFFFFF"/>
                </a:solidFill>
                <a:latin typeface="Tahoma"/>
                <a:cs typeface="Tahoma"/>
              </a:rPr>
              <a:t>221103101008</a:t>
            </a:r>
            <a:r>
              <a:rPr sz="1250" spc="40" dirty="0">
                <a:solidFill>
                  <a:srgbClr val="FFFFFF"/>
                </a:solidFill>
                <a:latin typeface="Tahoma"/>
                <a:cs typeface="Tahoma"/>
              </a:rPr>
              <a:t>0  </a:t>
            </a:r>
            <a:endParaRPr sz="125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8872" y="694690"/>
            <a:ext cx="5324475" cy="257175"/>
          </a:xfrm>
          <a:custGeom>
            <a:avLst/>
            <a:gdLst/>
            <a:ahLst/>
            <a:cxnLst/>
            <a:rect l="l" t="t" r="r" b="b"/>
            <a:pathLst>
              <a:path w="5324475" h="257175">
                <a:moveTo>
                  <a:pt x="5324475" y="0"/>
                </a:moveTo>
                <a:lnTo>
                  <a:pt x="0" y="0"/>
                </a:lnTo>
                <a:lnTo>
                  <a:pt x="0" y="257175"/>
                </a:lnTo>
                <a:lnTo>
                  <a:pt x="5324475" y="257175"/>
                </a:lnTo>
                <a:lnTo>
                  <a:pt x="5324475" y="0"/>
                </a:lnTo>
                <a:close/>
              </a:path>
            </a:pathLst>
          </a:custGeom>
          <a:solidFill>
            <a:srgbClr val="1B202C"/>
          </a:solidFill>
        </p:spPr>
        <p:txBody>
          <a:bodyPr wrap="square" lIns="0" tIns="0" rIns="0" bIns="0" rtlCol="0"/>
          <a:lstStyle/>
          <a:p>
            <a:endParaRPr/>
          </a:p>
        </p:txBody>
      </p:sp>
      <p:sp>
        <p:nvSpPr>
          <p:cNvPr id="3" name="object 3"/>
          <p:cNvSpPr txBox="1">
            <a:spLocks noGrp="1"/>
          </p:cNvSpPr>
          <p:nvPr>
            <p:ph type="title"/>
          </p:nvPr>
        </p:nvSpPr>
        <p:spPr>
          <a:xfrm>
            <a:off x="1377569" y="663955"/>
            <a:ext cx="5361940" cy="300990"/>
          </a:xfrm>
          <a:prstGeom prst="rect">
            <a:avLst/>
          </a:prstGeom>
        </p:spPr>
        <p:txBody>
          <a:bodyPr vert="horz" wrap="square" lIns="0" tIns="13335" rIns="0" bIns="0" rtlCol="0">
            <a:spAutoFit/>
          </a:bodyPr>
          <a:lstStyle/>
          <a:p>
            <a:pPr marL="12700">
              <a:lnSpc>
                <a:spcPct val="100000"/>
              </a:lnSpc>
              <a:spcBef>
                <a:spcPts val="105"/>
              </a:spcBef>
            </a:pPr>
            <a:r>
              <a:rPr sz="1800" b="1" spc="5" dirty="0">
                <a:solidFill>
                  <a:srgbClr val="E2E2E2"/>
                </a:solidFill>
                <a:latin typeface="Arial"/>
                <a:cs typeface="Arial"/>
              </a:rPr>
              <a:t>Applying</a:t>
            </a:r>
            <a:r>
              <a:rPr sz="1800" b="1" spc="-110" dirty="0">
                <a:solidFill>
                  <a:srgbClr val="E2E2E2"/>
                </a:solidFill>
                <a:latin typeface="Arial"/>
                <a:cs typeface="Arial"/>
              </a:rPr>
              <a:t> </a:t>
            </a:r>
            <a:r>
              <a:rPr sz="1800" b="1" dirty="0">
                <a:solidFill>
                  <a:srgbClr val="E2E2E2"/>
                </a:solidFill>
                <a:latin typeface="Arial"/>
                <a:cs typeface="Arial"/>
              </a:rPr>
              <a:t>Insertion</a:t>
            </a:r>
            <a:r>
              <a:rPr sz="1800" b="1" spc="-35" dirty="0">
                <a:solidFill>
                  <a:srgbClr val="E2E2E2"/>
                </a:solidFill>
                <a:latin typeface="Arial"/>
                <a:cs typeface="Arial"/>
              </a:rPr>
              <a:t> </a:t>
            </a:r>
            <a:r>
              <a:rPr sz="1800" b="1" dirty="0">
                <a:solidFill>
                  <a:srgbClr val="E2E2E2"/>
                </a:solidFill>
                <a:latin typeface="Arial"/>
                <a:cs typeface="Arial"/>
              </a:rPr>
              <a:t>Sort</a:t>
            </a:r>
            <a:r>
              <a:rPr sz="1800" b="1" spc="15" dirty="0">
                <a:solidFill>
                  <a:srgbClr val="E2E2E2"/>
                </a:solidFill>
                <a:latin typeface="Arial"/>
                <a:cs typeface="Arial"/>
              </a:rPr>
              <a:t> </a:t>
            </a:r>
            <a:r>
              <a:rPr sz="1800" b="1" dirty="0">
                <a:solidFill>
                  <a:srgbClr val="E2E2E2"/>
                </a:solidFill>
                <a:latin typeface="Arial"/>
                <a:cs typeface="Arial"/>
              </a:rPr>
              <a:t>to</a:t>
            </a:r>
            <a:r>
              <a:rPr sz="1800" b="1" spc="-35" dirty="0">
                <a:solidFill>
                  <a:srgbClr val="E2E2E2"/>
                </a:solidFill>
                <a:latin typeface="Arial"/>
                <a:cs typeface="Arial"/>
              </a:rPr>
              <a:t> </a:t>
            </a:r>
            <a:r>
              <a:rPr sz="1800" b="1" spc="15" dirty="0">
                <a:solidFill>
                  <a:srgbClr val="E2E2E2"/>
                </a:solidFill>
                <a:latin typeface="Arial"/>
                <a:cs typeface="Arial"/>
              </a:rPr>
              <a:t>Phone</a:t>
            </a:r>
            <a:r>
              <a:rPr sz="1800" b="1" spc="-85" dirty="0">
                <a:solidFill>
                  <a:srgbClr val="E2E2E2"/>
                </a:solidFill>
                <a:latin typeface="Arial"/>
                <a:cs typeface="Arial"/>
              </a:rPr>
              <a:t> </a:t>
            </a:r>
            <a:r>
              <a:rPr sz="1800" b="1" spc="5" dirty="0">
                <a:solidFill>
                  <a:srgbClr val="E2E2E2"/>
                </a:solidFill>
                <a:latin typeface="Arial"/>
                <a:cs typeface="Arial"/>
              </a:rPr>
              <a:t>Book</a:t>
            </a:r>
            <a:r>
              <a:rPr sz="1800" b="1" spc="-15" dirty="0">
                <a:solidFill>
                  <a:srgbClr val="E2E2E2"/>
                </a:solidFill>
                <a:latin typeface="Arial"/>
                <a:cs typeface="Arial"/>
              </a:rPr>
              <a:t> Directory:</a:t>
            </a:r>
            <a:endParaRPr sz="1800">
              <a:latin typeface="Arial"/>
              <a:cs typeface="Arial"/>
            </a:endParaRPr>
          </a:p>
        </p:txBody>
      </p:sp>
      <p:sp>
        <p:nvSpPr>
          <p:cNvPr id="4" name="object 4"/>
          <p:cNvSpPr/>
          <p:nvPr/>
        </p:nvSpPr>
        <p:spPr>
          <a:xfrm>
            <a:off x="1388872" y="1839975"/>
            <a:ext cx="3228975" cy="1009650"/>
          </a:xfrm>
          <a:custGeom>
            <a:avLst/>
            <a:gdLst/>
            <a:ahLst/>
            <a:cxnLst/>
            <a:rect l="l" t="t" r="r" b="b"/>
            <a:pathLst>
              <a:path w="3228975" h="1009650">
                <a:moveTo>
                  <a:pt x="2733675" y="838200"/>
                </a:moveTo>
                <a:lnTo>
                  <a:pt x="0" y="838200"/>
                </a:lnTo>
                <a:lnTo>
                  <a:pt x="0" y="1009650"/>
                </a:lnTo>
                <a:lnTo>
                  <a:pt x="2733675" y="1009650"/>
                </a:lnTo>
                <a:lnTo>
                  <a:pt x="2733675" y="838200"/>
                </a:lnTo>
                <a:close/>
              </a:path>
              <a:path w="3228975" h="1009650">
                <a:moveTo>
                  <a:pt x="3000375" y="209550"/>
                </a:moveTo>
                <a:lnTo>
                  <a:pt x="0" y="209550"/>
                </a:lnTo>
                <a:lnTo>
                  <a:pt x="0" y="381000"/>
                </a:lnTo>
                <a:lnTo>
                  <a:pt x="3000375" y="381000"/>
                </a:lnTo>
                <a:lnTo>
                  <a:pt x="3000375" y="209550"/>
                </a:lnTo>
                <a:close/>
              </a:path>
              <a:path w="3228975" h="1009650">
                <a:moveTo>
                  <a:pt x="3133725" y="0"/>
                </a:moveTo>
                <a:lnTo>
                  <a:pt x="0" y="0"/>
                </a:lnTo>
                <a:lnTo>
                  <a:pt x="0" y="171450"/>
                </a:lnTo>
                <a:lnTo>
                  <a:pt x="3133725" y="171450"/>
                </a:lnTo>
                <a:lnTo>
                  <a:pt x="3133725" y="0"/>
                </a:lnTo>
                <a:close/>
              </a:path>
              <a:path w="3228975" h="1009650">
                <a:moveTo>
                  <a:pt x="3228975" y="628650"/>
                </a:moveTo>
                <a:lnTo>
                  <a:pt x="0" y="628650"/>
                </a:lnTo>
                <a:lnTo>
                  <a:pt x="0" y="800100"/>
                </a:lnTo>
                <a:lnTo>
                  <a:pt x="3228975" y="800100"/>
                </a:lnTo>
                <a:lnTo>
                  <a:pt x="3228975" y="628650"/>
                </a:lnTo>
                <a:close/>
              </a:path>
              <a:path w="3228975" h="1009650">
                <a:moveTo>
                  <a:pt x="3228975" y="419100"/>
                </a:moveTo>
                <a:lnTo>
                  <a:pt x="0" y="419100"/>
                </a:lnTo>
                <a:lnTo>
                  <a:pt x="0" y="590550"/>
                </a:lnTo>
                <a:lnTo>
                  <a:pt x="3228975" y="590550"/>
                </a:lnTo>
                <a:lnTo>
                  <a:pt x="3228975" y="419100"/>
                </a:lnTo>
                <a:close/>
              </a:path>
            </a:pathLst>
          </a:custGeom>
          <a:solidFill>
            <a:srgbClr val="1B202C"/>
          </a:solidFill>
        </p:spPr>
        <p:txBody>
          <a:bodyPr wrap="square" lIns="0" tIns="0" rIns="0" bIns="0" rtlCol="0"/>
          <a:lstStyle/>
          <a:p>
            <a:endParaRPr/>
          </a:p>
        </p:txBody>
      </p:sp>
      <p:sp>
        <p:nvSpPr>
          <p:cNvPr id="5" name="object 5"/>
          <p:cNvSpPr/>
          <p:nvPr/>
        </p:nvSpPr>
        <p:spPr>
          <a:xfrm>
            <a:off x="1388872" y="3040125"/>
            <a:ext cx="3143250" cy="381000"/>
          </a:xfrm>
          <a:custGeom>
            <a:avLst/>
            <a:gdLst/>
            <a:ahLst/>
            <a:cxnLst/>
            <a:rect l="l" t="t" r="r" b="b"/>
            <a:pathLst>
              <a:path w="3143250" h="381000">
                <a:moveTo>
                  <a:pt x="2247900" y="209550"/>
                </a:moveTo>
                <a:lnTo>
                  <a:pt x="0" y="209550"/>
                </a:lnTo>
                <a:lnTo>
                  <a:pt x="0" y="381000"/>
                </a:lnTo>
                <a:lnTo>
                  <a:pt x="2247900" y="381000"/>
                </a:lnTo>
                <a:lnTo>
                  <a:pt x="2247900" y="209550"/>
                </a:lnTo>
                <a:close/>
              </a:path>
              <a:path w="3143250" h="381000">
                <a:moveTo>
                  <a:pt x="3143250" y="0"/>
                </a:moveTo>
                <a:lnTo>
                  <a:pt x="0" y="0"/>
                </a:lnTo>
                <a:lnTo>
                  <a:pt x="0" y="171450"/>
                </a:lnTo>
                <a:lnTo>
                  <a:pt x="3143250" y="171450"/>
                </a:lnTo>
                <a:lnTo>
                  <a:pt x="3143250" y="0"/>
                </a:lnTo>
                <a:close/>
              </a:path>
            </a:pathLst>
          </a:custGeom>
          <a:solidFill>
            <a:srgbClr val="1B202C"/>
          </a:solidFill>
        </p:spPr>
        <p:txBody>
          <a:bodyPr wrap="square" lIns="0" tIns="0" rIns="0" bIns="0" rtlCol="0"/>
          <a:lstStyle/>
          <a:p>
            <a:endParaRPr/>
          </a:p>
        </p:txBody>
      </p:sp>
      <p:sp>
        <p:nvSpPr>
          <p:cNvPr id="6" name="object 6"/>
          <p:cNvSpPr/>
          <p:nvPr/>
        </p:nvSpPr>
        <p:spPr>
          <a:xfrm>
            <a:off x="5229986" y="1580261"/>
            <a:ext cx="1162050" cy="171450"/>
          </a:xfrm>
          <a:custGeom>
            <a:avLst/>
            <a:gdLst/>
            <a:ahLst/>
            <a:cxnLst/>
            <a:rect l="l" t="t" r="r" b="b"/>
            <a:pathLst>
              <a:path w="1162050" h="171450">
                <a:moveTo>
                  <a:pt x="1162050" y="0"/>
                </a:moveTo>
                <a:lnTo>
                  <a:pt x="0" y="0"/>
                </a:lnTo>
                <a:lnTo>
                  <a:pt x="0" y="171450"/>
                </a:lnTo>
                <a:lnTo>
                  <a:pt x="1162050" y="171450"/>
                </a:lnTo>
                <a:lnTo>
                  <a:pt x="1162050" y="0"/>
                </a:lnTo>
                <a:close/>
              </a:path>
            </a:pathLst>
          </a:custGeom>
          <a:solidFill>
            <a:srgbClr val="1B202C"/>
          </a:solidFill>
        </p:spPr>
        <p:txBody>
          <a:bodyPr wrap="square" lIns="0" tIns="0" rIns="0" bIns="0" rtlCol="0"/>
          <a:lstStyle/>
          <a:p>
            <a:endParaRPr/>
          </a:p>
        </p:txBody>
      </p:sp>
      <p:sp>
        <p:nvSpPr>
          <p:cNvPr id="7" name="object 7"/>
          <p:cNvSpPr txBox="1"/>
          <p:nvPr/>
        </p:nvSpPr>
        <p:spPr>
          <a:xfrm>
            <a:off x="1377569" y="1352550"/>
            <a:ext cx="5175631" cy="1962268"/>
          </a:xfrm>
          <a:prstGeom prst="rect">
            <a:avLst/>
          </a:prstGeom>
        </p:spPr>
        <p:txBody>
          <a:bodyPr vert="horz" wrap="square" lIns="0" tIns="90170" rIns="0" bIns="0" rtlCol="0">
            <a:spAutoFit/>
          </a:bodyPr>
          <a:lstStyle/>
          <a:p>
            <a:pPr marL="3857625">
              <a:lnSpc>
                <a:spcPct val="100000"/>
              </a:lnSpc>
              <a:spcBef>
                <a:spcPts val="710"/>
              </a:spcBef>
            </a:pPr>
            <a:r>
              <a:rPr sz="1200" b="1" spc="-20" dirty="0">
                <a:solidFill>
                  <a:srgbClr val="E2E2E2"/>
                </a:solidFill>
                <a:latin typeface="Arial"/>
                <a:cs typeface="Arial"/>
              </a:rPr>
              <a:t>Initial</a:t>
            </a:r>
            <a:r>
              <a:rPr sz="1200" b="1" spc="55" dirty="0">
                <a:solidFill>
                  <a:srgbClr val="E2E2E2"/>
                </a:solidFill>
                <a:latin typeface="Arial"/>
                <a:cs typeface="Arial"/>
              </a:rPr>
              <a:t> </a:t>
            </a:r>
            <a:r>
              <a:rPr sz="1200" b="1" spc="-10" dirty="0">
                <a:solidFill>
                  <a:srgbClr val="E2E2E2"/>
                </a:solidFill>
                <a:latin typeface="Arial"/>
                <a:cs typeface="Arial"/>
              </a:rPr>
              <a:t>Directory:</a:t>
            </a:r>
            <a:endParaRPr sz="1200" dirty="0">
              <a:latin typeface="Arial"/>
              <a:cs typeface="Arial"/>
            </a:endParaRPr>
          </a:p>
          <a:p>
            <a:pPr marL="12700" marR="1837689">
              <a:lnSpc>
                <a:spcPct val="114799"/>
              </a:lnSpc>
              <a:spcBef>
                <a:spcPts val="395"/>
              </a:spcBef>
            </a:pPr>
            <a:r>
              <a:rPr sz="1200" spc="-30" dirty="0">
                <a:solidFill>
                  <a:srgbClr val="E2E2E2"/>
                </a:solidFill>
                <a:latin typeface="Arial MT"/>
                <a:cs typeface="Arial MT"/>
              </a:rPr>
              <a:t>This</a:t>
            </a:r>
            <a:r>
              <a:rPr sz="1200" spc="-25" dirty="0">
                <a:solidFill>
                  <a:srgbClr val="E2E2E2"/>
                </a:solidFill>
                <a:latin typeface="Arial MT"/>
                <a:cs typeface="Arial MT"/>
              </a:rPr>
              <a:t> </a:t>
            </a:r>
            <a:r>
              <a:rPr sz="1200" spc="-10" dirty="0">
                <a:solidFill>
                  <a:srgbClr val="E2E2E2"/>
                </a:solidFill>
                <a:latin typeface="Arial MT"/>
                <a:cs typeface="Arial MT"/>
              </a:rPr>
              <a:t>concept </a:t>
            </a:r>
            <a:r>
              <a:rPr sz="1200" dirty="0">
                <a:solidFill>
                  <a:srgbClr val="E2E2E2"/>
                </a:solidFill>
                <a:latin typeface="Arial MT"/>
                <a:cs typeface="Arial MT"/>
              </a:rPr>
              <a:t>can be </a:t>
            </a:r>
            <a:r>
              <a:rPr sz="1200" spc="-5" dirty="0">
                <a:solidFill>
                  <a:srgbClr val="E2E2E2"/>
                </a:solidFill>
                <a:latin typeface="Arial MT"/>
                <a:cs typeface="Arial MT"/>
              </a:rPr>
              <a:t>applied </a:t>
            </a:r>
            <a:r>
              <a:rPr sz="1200" spc="-20" dirty="0">
                <a:solidFill>
                  <a:srgbClr val="E2E2E2"/>
                </a:solidFill>
                <a:latin typeface="Arial MT"/>
                <a:cs typeface="Arial MT"/>
              </a:rPr>
              <a:t>to </a:t>
            </a:r>
            <a:r>
              <a:rPr sz="1200" spc="-15" dirty="0">
                <a:solidFill>
                  <a:srgbClr val="E2E2E2"/>
                </a:solidFill>
                <a:latin typeface="Arial MT"/>
                <a:cs typeface="Arial MT"/>
              </a:rPr>
              <a:t>sorting contact </a:t>
            </a:r>
            <a:r>
              <a:rPr sz="1200" spc="-10" dirty="0">
                <a:solidFill>
                  <a:srgbClr val="E2E2E2"/>
                </a:solidFill>
                <a:latin typeface="Arial MT"/>
                <a:cs typeface="Arial MT"/>
              </a:rPr>
              <a:t> </a:t>
            </a:r>
            <a:r>
              <a:rPr sz="1200" spc="-15" dirty="0">
                <a:solidFill>
                  <a:srgbClr val="E2E2E2"/>
                </a:solidFill>
                <a:latin typeface="Arial MT"/>
                <a:cs typeface="Arial MT"/>
              </a:rPr>
              <a:t>entries </a:t>
            </a:r>
            <a:r>
              <a:rPr sz="1200" spc="15" dirty="0">
                <a:solidFill>
                  <a:srgbClr val="E2E2E2"/>
                </a:solidFill>
                <a:latin typeface="Arial MT"/>
                <a:cs typeface="Arial MT"/>
              </a:rPr>
              <a:t>in </a:t>
            </a:r>
            <a:r>
              <a:rPr sz="1200" dirty="0">
                <a:solidFill>
                  <a:srgbClr val="E2E2E2"/>
                </a:solidFill>
                <a:latin typeface="Arial MT"/>
                <a:cs typeface="Arial MT"/>
              </a:rPr>
              <a:t>a </a:t>
            </a:r>
            <a:r>
              <a:rPr sz="1200" spc="-30" dirty="0">
                <a:solidFill>
                  <a:srgbClr val="E2E2E2"/>
                </a:solidFill>
                <a:latin typeface="Arial MT"/>
                <a:cs typeface="Arial MT"/>
              </a:rPr>
              <a:t>phone</a:t>
            </a:r>
            <a:r>
              <a:rPr sz="1200" spc="-25" dirty="0">
                <a:solidFill>
                  <a:srgbClr val="E2E2E2"/>
                </a:solidFill>
                <a:latin typeface="Arial MT"/>
                <a:cs typeface="Arial MT"/>
              </a:rPr>
              <a:t> </a:t>
            </a:r>
            <a:r>
              <a:rPr sz="1200" dirty="0">
                <a:solidFill>
                  <a:srgbClr val="E2E2E2"/>
                </a:solidFill>
                <a:latin typeface="Arial MT"/>
                <a:cs typeface="Arial MT"/>
              </a:rPr>
              <a:t>book </a:t>
            </a:r>
            <a:r>
              <a:rPr sz="1200" spc="-15" dirty="0">
                <a:solidFill>
                  <a:srgbClr val="E2E2E2"/>
                </a:solidFill>
                <a:latin typeface="Arial MT"/>
                <a:cs typeface="Arial MT"/>
              </a:rPr>
              <a:t>directory. </a:t>
            </a:r>
            <a:r>
              <a:rPr sz="1200" spc="-35" dirty="0">
                <a:solidFill>
                  <a:srgbClr val="E2E2E2"/>
                </a:solidFill>
                <a:latin typeface="Arial MT"/>
                <a:cs typeface="Arial MT"/>
              </a:rPr>
              <a:t>Instead</a:t>
            </a:r>
            <a:r>
              <a:rPr sz="1200" spc="-30" dirty="0">
                <a:solidFill>
                  <a:srgbClr val="E2E2E2"/>
                </a:solidFill>
                <a:latin typeface="Arial MT"/>
                <a:cs typeface="Arial MT"/>
              </a:rPr>
              <a:t> </a:t>
            </a:r>
            <a:r>
              <a:rPr sz="1200" dirty="0">
                <a:solidFill>
                  <a:srgbClr val="E2E2E2"/>
                </a:solidFill>
                <a:latin typeface="Arial MT"/>
                <a:cs typeface="Arial MT"/>
              </a:rPr>
              <a:t>of </a:t>
            </a:r>
            <a:r>
              <a:rPr sz="1200" spc="5" dirty="0">
                <a:solidFill>
                  <a:srgbClr val="E2E2E2"/>
                </a:solidFill>
                <a:latin typeface="Arial MT"/>
                <a:cs typeface="Arial MT"/>
              </a:rPr>
              <a:t> </a:t>
            </a:r>
            <a:r>
              <a:rPr sz="1200" spc="-15" dirty="0">
                <a:solidFill>
                  <a:srgbClr val="E2E2E2"/>
                </a:solidFill>
                <a:latin typeface="Arial MT"/>
                <a:cs typeface="Arial MT"/>
              </a:rPr>
              <a:t>sorting </a:t>
            </a:r>
            <a:r>
              <a:rPr sz="1200" dirty="0">
                <a:solidFill>
                  <a:srgbClr val="E2E2E2"/>
                </a:solidFill>
                <a:latin typeface="Arial MT"/>
                <a:cs typeface="Arial MT"/>
              </a:rPr>
              <a:t>books </a:t>
            </a:r>
            <a:r>
              <a:rPr sz="1200" spc="-20" dirty="0">
                <a:solidFill>
                  <a:srgbClr val="E2E2E2"/>
                </a:solidFill>
                <a:latin typeface="Arial MT"/>
                <a:cs typeface="Arial MT"/>
              </a:rPr>
              <a:t>alphabetically,</a:t>
            </a:r>
            <a:r>
              <a:rPr sz="1200" spc="-15" dirty="0">
                <a:solidFill>
                  <a:srgbClr val="E2E2E2"/>
                </a:solidFill>
                <a:latin typeface="Arial MT"/>
                <a:cs typeface="Arial MT"/>
              </a:rPr>
              <a:t> </a:t>
            </a:r>
            <a:r>
              <a:rPr sz="1200" spc="-30" dirty="0">
                <a:solidFill>
                  <a:srgbClr val="E2E2E2"/>
                </a:solidFill>
                <a:latin typeface="Arial MT"/>
                <a:cs typeface="Arial MT"/>
              </a:rPr>
              <a:t>you </a:t>
            </a:r>
            <a:r>
              <a:rPr sz="1200" spc="-35" dirty="0">
                <a:solidFill>
                  <a:srgbClr val="E2E2E2"/>
                </a:solidFill>
                <a:latin typeface="Arial MT"/>
                <a:cs typeface="Arial MT"/>
              </a:rPr>
              <a:t>would</a:t>
            </a:r>
            <a:r>
              <a:rPr sz="1200" spc="-30" dirty="0">
                <a:solidFill>
                  <a:srgbClr val="E2E2E2"/>
                </a:solidFill>
                <a:latin typeface="Arial MT"/>
                <a:cs typeface="Arial MT"/>
              </a:rPr>
              <a:t> </a:t>
            </a:r>
            <a:r>
              <a:rPr sz="1200" spc="-10" dirty="0">
                <a:solidFill>
                  <a:srgbClr val="E2E2E2"/>
                </a:solidFill>
                <a:latin typeface="Arial MT"/>
                <a:cs typeface="Arial MT"/>
              </a:rPr>
              <a:t>sort </a:t>
            </a:r>
            <a:r>
              <a:rPr sz="1200" spc="-35" dirty="0">
                <a:solidFill>
                  <a:srgbClr val="E2E2E2"/>
                </a:solidFill>
                <a:latin typeface="Arial MT"/>
                <a:cs typeface="Arial MT"/>
              </a:rPr>
              <a:t>the </a:t>
            </a:r>
            <a:r>
              <a:rPr sz="1200" spc="-325" dirty="0">
                <a:solidFill>
                  <a:srgbClr val="E2E2E2"/>
                </a:solidFill>
                <a:latin typeface="Arial MT"/>
                <a:cs typeface="Arial MT"/>
              </a:rPr>
              <a:t> </a:t>
            </a:r>
            <a:r>
              <a:rPr sz="1200" spc="-15" dirty="0">
                <a:solidFill>
                  <a:srgbClr val="E2E2E2"/>
                </a:solidFill>
                <a:latin typeface="Arial MT"/>
                <a:cs typeface="Arial MT"/>
              </a:rPr>
              <a:t>contact</a:t>
            </a:r>
            <a:r>
              <a:rPr sz="1200" spc="65" dirty="0">
                <a:solidFill>
                  <a:srgbClr val="E2E2E2"/>
                </a:solidFill>
                <a:latin typeface="Arial MT"/>
                <a:cs typeface="Arial MT"/>
              </a:rPr>
              <a:t> </a:t>
            </a:r>
            <a:r>
              <a:rPr sz="1200" spc="-15" dirty="0">
                <a:solidFill>
                  <a:srgbClr val="E2E2E2"/>
                </a:solidFill>
                <a:latin typeface="Arial MT"/>
                <a:cs typeface="Arial MT"/>
              </a:rPr>
              <a:t>entries</a:t>
            </a:r>
            <a:r>
              <a:rPr sz="1200" spc="30" dirty="0">
                <a:solidFill>
                  <a:srgbClr val="E2E2E2"/>
                </a:solidFill>
                <a:latin typeface="Arial MT"/>
                <a:cs typeface="Arial MT"/>
              </a:rPr>
              <a:t> </a:t>
            </a:r>
            <a:r>
              <a:rPr sz="1200" dirty="0">
                <a:solidFill>
                  <a:srgbClr val="E2E2E2"/>
                </a:solidFill>
                <a:latin typeface="Arial MT"/>
                <a:cs typeface="Arial MT"/>
              </a:rPr>
              <a:t>based</a:t>
            </a:r>
            <a:r>
              <a:rPr sz="1200" spc="-35" dirty="0">
                <a:solidFill>
                  <a:srgbClr val="E2E2E2"/>
                </a:solidFill>
                <a:latin typeface="Arial MT"/>
                <a:cs typeface="Arial MT"/>
              </a:rPr>
              <a:t> </a:t>
            </a:r>
            <a:r>
              <a:rPr sz="1200" dirty="0">
                <a:solidFill>
                  <a:srgbClr val="E2E2E2"/>
                </a:solidFill>
                <a:latin typeface="Arial MT"/>
                <a:cs typeface="Arial MT"/>
              </a:rPr>
              <a:t>on</a:t>
            </a:r>
            <a:r>
              <a:rPr sz="1200" spc="-35" dirty="0">
                <a:solidFill>
                  <a:srgbClr val="E2E2E2"/>
                </a:solidFill>
                <a:latin typeface="Arial MT"/>
                <a:cs typeface="Arial MT"/>
              </a:rPr>
              <a:t> </a:t>
            </a:r>
            <a:r>
              <a:rPr sz="1200" spc="-15" dirty="0">
                <a:solidFill>
                  <a:srgbClr val="E2E2E2"/>
                </a:solidFill>
                <a:latin typeface="Arial MT"/>
                <a:cs typeface="Arial MT"/>
              </a:rPr>
              <a:t>their</a:t>
            </a:r>
            <a:r>
              <a:rPr sz="1200" spc="75" dirty="0">
                <a:solidFill>
                  <a:srgbClr val="E2E2E2"/>
                </a:solidFill>
                <a:latin typeface="Arial MT"/>
                <a:cs typeface="Arial MT"/>
              </a:rPr>
              <a:t> </a:t>
            </a:r>
            <a:r>
              <a:rPr sz="1200" spc="-20" dirty="0">
                <a:solidFill>
                  <a:srgbClr val="E2E2E2"/>
                </a:solidFill>
                <a:latin typeface="Arial MT"/>
                <a:cs typeface="Arial MT"/>
              </a:rPr>
              <a:t>names</a:t>
            </a:r>
            <a:r>
              <a:rPr sz="1200" spc="30" dirty="0">
                <a:solidFill>
                  <a:srgbClr val="E2E2E2"/>
                </a:solidFill>
                <a:latin typeface="Arial MT"/>
                <a:cs typeface="Arial MT"/>
              </a:rPr>
              <a:t> </a:t>
            </a:r>
            <a:r>
              <a:rPr sz="1200" spc="-10" dirty="0">
                <a:solidFill>
                  <a:srgbClr val="E2E2E2"/>
                </a:solidFill>
                <a:latin typeface="Arial MT"/>
                <a:cs typeface="Arial MT"/>
              </a:rPr>
              <a:t>(or</a:t>
            </a:r>
            <a:r>
              <a:rPr sz="1200" spc="10" dirty="0">
                <a:solidFill>
                  <a:srgbClr val="E2E2E2"/>
                </a:solidFill>
                <a:latin typeface="Arial MT"/>
                <a:cs typeface="Arial MT"/>
              </a:rPr>
              <a:t> </a:t>
            </a:r>
            <a:r>
              <a:rPr sz="1200" spc="-30" dirty="0">
                <a:solidFill>
                  <a:srgbClr val="E2E2E2"/>
                </a:solidFill>
                <a:latin typeface="Arial MT"/>
                <a:cs typeface="Arial MT"/>
              </a:rPr>
              <a:t>phone </a:t>
            </a:r>
            <a:r>
              <a:rPr sz="1200" spc="-320" dirty="0">
                <a:solidFill>
                  <a:srgbClr val="E2E2E2"/>
                </a:solidFill>
                <a:latin typeface="Arial MT"/>
                <a:cs typeface="Arial MT"/>
              </a:rPr>
              <a:t> </a:t>
            </a:r>
            <a:r>
              <a:rPr sz="1200" spc="-30" dirty="0">
                <a:solidFill>
                  <a:srgbClr val="E2E2E2"/>
                </a:solidFill>
                <a:latin typeface="Arial MT"/>
                <a:cs typeface="Arial MT"/>
              </a:rPr>
              <a:t>numbers</a:t>
            </a:r>
            <a:r>
              <a:rPr sz="1200" spc="110" dirty="0">
                <a:solidFill>
                  <a:srgbClr val="E2E2E2"/>
                </a:solidFill>
                <a:latin typeface="Arial MT"/>
                <a:cs typeface="Arial MT"/>
              </a:rPr>
              <a:t> </a:t>
            </a:r>
            <a:r>
              <a:rPr sz="1200" spc="-10" dirty="0">
                <a:solidFill>
                  <a:srgbClr val="E2E2E2"/>
                </a:solidFill>
                <a:latin typeface="Arial MT"/>
                <a:cs typeface="Arial MT"/>
              </a:rPr>
              <a:t>depending</a:t>
            </a:r>
            <a:r>
              <a:rPr sz="1200" spc="40" dirty="0">
                <a:solidFill>
                  <a:srgbClr val="E2E2E2"/>
                </a:solidFill>
                <a:latin typeface="Arial MT"/>
                <a:cs typeface="Arial MT"/>
              </a:rPr>
              <a:t> </a:t>
            </a:r>
            <a:r>
              <a:rPr sz="1200" dirty="0">
                <a:solidFill>
                  <a:srgbClr val="E2E2E2"/>
                </a:solidFill>
                <a:latin typeface="Arial MT"/>
                <a:cs typeface="Arial MT"/>
              </a:rPr>
              <a:t>on</a:t>
            </a:r>
            <a:r>
              <a:rPr sz="1200" spc="-35" dirty="0">
                <a:solidFill>
                  <a:srgbClr val="E2E2E2"/>
                </a:solidFill>
                <a:latin typeface="Arial MT"/>
                <a:cs typeface="Arial MT"/>
              </a:rPr>
              <a:t> </a:t>
            </a:r>
            <a:r>
              <a:rPr sz="1200" spc="-40" dirty="0">
                <a:solidFill>
                  <a:srgbClr val="E2E2E2"/>
                </a:solidFill>
                <a:latin typeface="Arial MT"/>
                <a:cs typeface="Arial MT"/>
              </a:rPr>
              <a:t>your</a:t>
            </a:r>
            <a:r>
              <a:rPr sz="1200" spc="160" dirty="0">
                <a:solidFill>
                  <a:srgbClr val="E2E2E2"/>
                </a:solidFill>
                <a:latin typeface="Arial MT"/>
                <a:cs typeface="Arial MT"/>
              </a:rPr>
              <a:t> </a:t>
            </a:r>
            <a:r>
              <a:rPr sz="1200" spc="-15" dirty="0">
                <a:solidFill>
                  <a:srgbClr val="E2E2E2"/>
                </a:solidFill>
                <a:latin typeface="Arial MT"/>
                <a:cs typeface="Arial MT"/>
              </a:rPr>
              <a:t>preference).</a:t>
            </a:r>
            <a:endParaRPr sz="1200" dirty="0">
              <a:latin typeface="Arial MT"/>
              <a:cs typeface="Arial MT"/>
            </a:endParaRPr>
          </a:p>
          <a:p>
            <a:pPr>
              <a:lnSpc>
                <a:spcPct val="100000"/>
              </a:lnSpc>
              <a:spcBef>
                <a:spcPts val="50"/>
              </a:spcBef>
            </a:pPr>
            <a:endParaRPr sz="1000" dirty="0">
              <a:latin typeface="Arial MT"/>
              <a:cs typeface="Arial MT"/>
            </a:endParaRPr>
          </a:p>
          <a:p>
            <a:pPr marL="12700" marR="1922780">
              <a:lnSpc>
                <a:spcPct val="114700"/>
              </a:lnSpc>
              <a:spcBef>
                <a:spcPts val="5"/>
              </a:spcBef>
            </a:pPr>
            <a:r>
              <a:rPr sz="1200" spc="-15" dirty="0">
                <a:solidFill>
                  <a:srgbClr val="E2E2E2"/>
                </a:solidFill>
                <a:latin typeface="Arial MT"/>
                <a:cs typeface="Arial MT"/>
              </a:rPr>
              <a:t>Here's </a:t>
            </a:r>
            <a:r>
              <a:rPr sz="1200" dirty="0">
                <a:solidFill>
                  <a:srgbClr val="E2E2E2"/>
                </a:solidFill>
                <a:latin typeface="Arial MT"/>
                <a:cs typeface="Arial MT"/>
              </a:rPr>
              <a:t>an </a:t>
            </a:r>
            <a:r>
              <a:rPr sz="1200" spc="-25" dirty="0">
                <a:solidFill>
                  <a:srgbClr val="E2E2E2"/>
                </a:solidFill>
                <a:latin typeface="Arial MT"/>
                <a:cs typeface="Arial MT"/>
              </a:rPr>
              <a:t>example</a:t>
            </a:r>
            <a:r>
              <a:rPr sz="1200" spc="-20" dirty="0">
                <a:solidFill>
                  <a:srgbClr val="E2E2E2"/>
                </a:solidFill>
                <a:latin typeface="Arial MT"/>
                <a:cs typeface="Arial MT"/>
              </a:rPr>
              <a:t> </a:t>
            </a:r>
            <a:r>
              <a:rPr sz="1200" dirty="0">
                <a:solidFill>
                  <a:srgbClr val="E2E2E2"/>
                </a:solidFill>
                <a:latin typeface="Arial MT"/>
                <a:cs typeface="Arial MT"/>
              </a:rPr>
              <a:t>of </a:t>
            </a:r>
            <a:r>
              <a:rPr sz="1200" spc="-25" dirty="0">
                <a:solidFill>
                  <a:srgbClr val="E2E2E2"/>
                </a:solidFill>
                <a:latin typeface="Arial MT"/>
                <a:cs typeface="Arial MT"/>
              </a:rPr>
              <a:t>how </a:t>
            </a:r>
            <a:r>
              <a:rPr sz="1200" spc="-10" dirty="0">
                <a:solidFill>
                  <a:srgbClr val="E2E2E2"/>
                </a:solidFill>
                <a:latin typeface="Arial MT"/>
                <a:cs typeface="Arial MT"/>
              </a:rPr>
              <a:t>insertion sort </a:t>
            </a:r>
            <a:r>
              <a:rPr sz="1200" spc="-35" dirty="0">
                <a:solidFill>
                  <a:srgbClr val="E2E2E2"/>
                </a:solidFill>
                <a:latin typeface="Arial MT"/>
                <a:cs typeface="Arial MT"/>
              </a:rPr>
              <a:t>would </a:t>
            </a:r>
            <a:r>
              <a:rPr sz="1200" spc="-320" dirty="0">
                <a:solidFill>
                  <a:srgbClr val="E2E2E2"/>
                </a:solidFill>
                <a:latin typeface="Arial MT"/>
                <a:cs typeface="Arial MT"/>
              </a:rPr>
              <a:t> </a:t>
            </a:r>
            <a:r>
              <a:rPr sz="1200" spc="-20" dirty="0">
                <a:solidFill>
                  <a:srgbClr val="E2E2E2"/>
                </a:solidFill>
                <a:latin typeface="Arial MT"/>
                <a:cs typeface="Arial MT"/>
              </a:rPr>
              <a:t>work</a:t>
            </a:r>
            <a:r>
              <a:rPr sz="1200" spc="30" dirty="0">
                <a:solidFill>
                  <a:srgbClr val="E2E2E2"/>
                </a:solidFill>
                <a:latin typeface="Arial MT"/>
                <a:cs typeface="Arial MT"/>
              </a:rPr>
              <a:t> </a:t>
            </a:r>
            <a:r>
              <a:rPr sz="1200" spc="-15" dirty="0">
                <a:solidFill>
                  <a:srgbClr val="E2E2E2"/>
                </a:solidFill>
                <a:latin typeface="Arial MT"/>
                <a:cs typeface="Arial MT"/>
              </a:rPr>
              <a:t>with</a:t>
            </a:r>
            <a:r>
              <a:rPr sz="1200" spc="45" dirty="0">
                <a:solidFill>
                  <a:srgbClr val="E2E2E2"/>
                </a:solidFill>
                <a:latin typeface="Arial MT"/>
                <a:cs typeface="Arial MT"/>
              </a:rPr>
              <a:t> </a:t>
            </a:r>
            <a:r>
              <a:rPr sz="1200" dirty="0">
                <a:solidFill>
                  <a:srgbClr val="E2E2E2"/>
                </a:solidFill>
                <a:latin typeface="Arial MT"/>
                <a:cs typeface="Arial MT"/>
              </a:rPr>
              <a:t>a</a:t>
            </a:r>
            <a:r>
              <a:rPr sz="1200" spc="-35" dirty="0">
                <a:solidFill>
                  <a:srgbClr val="E2E2E2"/>
                </a:solidFill>
                <a:latin typeface="Arial MT"/>
                <a:cs typeface="Arial MT"/>
              </a:rPr>
              <a:t> </a:t>
            </a:r>
            <a:r>
              <a:rPr sz="1200" spc="-30" dirty="0">
                <a:solidFill>
                  <a:srgbClr val="E2E2E2"/>
                </a:solidFill>
                <a:latin typeface="Arial MT"/>
                <a:cs typeface="Arial MT"/>
              </a:rPr>
              <a:t>phone</a:t>
            </a:r>
            <a:r>
              <a:rPr sz="1200" spc="114" dirty="0">
                <a:solidFill>
                  <a:srgbClr val="E2E2E2"/>
                </a:solidFill>
                <a:latin typeface="Arial MT"/>
                <a:cs typeface="Arial MT"/>
              </a:rPr>
              <a:t> </a:t>
            </a:r>
            <a:r>
              <a:rPr sz="1200" dirty="0">
                <a:solidFill>
                  <a:srgbClr val="E2E2E2"/>
                </a:solidFill>
                <a:latin typeface="Arial MT"/>
                <a:cs typeface="Arial MT"/>
              </a:rPr>
              <a:t>book</a:t>
            </a:r>
            <a:r>
              <a:rPr sz="1200" spc="-40" dirty="0">
                <a:solidFill>
                  <a:srgbClr val="E2E2E2"/>
                </a:solidFill>
                <a:latin typeface="Arial MT"/>
                <a:cs typeface="Arial MT"/>
              </a:rPr>
              <a:t> </a:t>
            </a:r>
            <a:r>
              <a:rPr sz="1200" spc="-15" dirty="0">
                <a:solidFill>
                  <a:srgbClr val="E2E2E2"/>
                </a:solidFill>
                <a:latin typeface="Arial MT"/>
                <a:cs typeface="Arial MT"/>
              </a:rPr>
              <a:t>directory:</a:t>
            </a:r>
            <a:endParaRPr sz="1200" dirty="0">
              <a:latin typeface="Arial MT"/>
              <a:cs typeface="Arial MT"/>
            </a:endParaRPr>
          </a:p>
        </p:txBody>
      </p:sp>
      <p:pic>
        <p:nvPicPr>
          <p:cNvPr id="8" name="object 8"/>
          <p:cNvPicPr/>
          <p:nvPr/>
        </p:nvPicPr>
        <p:blipFill>
          <a:blip r:embed="rId2" cstate="print"/>
          <a:stretch>
            <a:fillRect/>
          </a:stretch>
        </p:blipFill>
        <p:spPr>
          <a:xfrm>
            <a:off x="5257800" y="1876681"/>
            <a:ext cx="2000250" cy="2905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8872" y="647065"/>
            <a:ext cx="1743075" cy="266700"/>
          </a:xfrm>
          <a:custGeom>
            <a:avLst/>
            <a:gdLst/>
            <a:ahLst/>
            <a:cxnLst/>
            <a:rect l="l" t="t" r="r" b="b"/>
            <a:pathLst>
              <a:path w="1743075" h="266700">
                <a:moveTo>
                  <a:pt x="1743075" y="0"/>
                </a:moveTo>
                <a:lnTo>
                  <a:pt x="0" y="0"/>
                </a:lnTo>
                <a:lnTo>
                  <a:pt x="0" y="266700"/>
                </a:lnTo>
                <a:lnTo>
                  <a:pt x="1743075" y="266700"/>
                </a:lnTo>
                <a:lnTo>
                  <a:pt x="1743075" y="0"/>
                </a:lnTo>
                <a:close/>
              </a:path>
            </a:pathLst>
          </a:custGeom>
          <a:solidFill>
            <a:srgbClr val="1B202C"/>
          </a:solidFill>
        </p:spPr>
        <p:txBody>
          <a:bodyPr wrap="square" lIns="0" tIns="0" rIns="0" bIns="0" rtlCol="0"/>
          <a:lstStyle/>
          <a:p>
            <a:endParaRPr/>
          </a:p>
        </p:txBody>
      </p:sp>
      <p:sp>
        <p:nvSpPr>
          <p:cNvPr id="3" name="object 3"/>
          <p:cNvSpPr txBox="1">
            <a:spLocks noGrp="1"/>
          </p:cNvSpPr>
          <p:nvPr>
            <p:ph type="title"/>
          </p:nvPr>
        </p:nvSpPr>
        <p:spPr>
          <a:xfrm>
            <a:off x="1377569" y="626173"/>
            <a:ext cx="1775460" cy="288925"/>
          </a:xfrm>
          <a:prstGeom prst="rect">
            <a:avLst/>
          </a:prstGeom>
        </p:spPr>
        <p:txBody>
          <a:bodyPr vert="horz" wrap="square" lIns="0" tIns="15875" rIns="0" bIns="0" rtlCol="0">
            <a:spAutoFit/>
          </a:bodyPr>
          <a:lstStyle/>
          <a:p>
            <a:pPr marL="12700">
              <a:lnSpc>
                <a:spcPct val="100000"/>
              </a:lnSpc>
              <a:spcBef>
                <a:spcPts val="125"/>
              </a:spcBef>
            </a:pPr>
            <a:r>
              <a:rPr sz="1700" b="1" spc="-10" dirty="0">
                <a:latin typeface="Arial"/>
                <a:cs typeface="Arial"/>
              </a:rPr>
              <a:t>S</a:t>
            </a:r>
            <a:r>
              <a:rPr sz="1700" b="1" spc="10" dirty="0">
                <a:latin typeface="Arial"/>
                <a:cs typeface="Arial"/>
              </a:rPr>
              <a:t>or</a:t>
            </a:r>
            <a:r>
              <a:rPr sz="1700" b="1" spc="25" dirty="0">
                <a:latin typeface="Arial"/>
                <a:cs typeface="Arial"/>
              </a:rPr>
              <a:t>t</a:t>
            </a:r>
            <a:r>
              <a:rPr sz="1700" b="1" spc="45" dirty="0">
                <a:latin typeface="Arial"/>
                <a:cs typeface="Arial"/>
              </a:rPr>
              <a:t>i</a:t>
            </a:r>
            <a:r>
              <a:rPr sz="1700" b="1" spc="85" dirty="0">
                <a:latin typeface="Arial"/>
                <a:cs typeface="Arial"/>
              </a:rPr>
              <a:t>n</a:t>
            </a:r>
            <a:r>
              <a:rPr sz="1700" b="1" spc="15" dirty="0">
                <a:latin typeface="Arial"/>
                <a:cs typeface="Arial"/>
              </a:rPr>
              <a:t>g</a:t>
            </a:r>
            <a:r>
              <a:rPr sz="1700" b="1" spc="-180" dirty="0">
                <a:latin typeface="Arial"/>
                <a:cs typeface="Arial"/>
              </a:rPr>
              <a:t> </a:t>
            </a:r>
            <a:r>
              <a:rPr sz="1700" b="1" spc="-10" dirty="0">
                <a:latin typeface="Arial"/>
                <a:cs typeface="Arial"/>
              </a:rPr>
              <a:t>P</a:t>
            </a:r>
            <a:r>
              <a:rPr sz="1700" b="1" spc="10" dirty="0">
                <a:latin typeface="Arial"/>
                <a:cs typeface="Arial"/>
              </a:rPr>
              <a:t>ro</a:t>
            </a:r>
            <a:r>
              <a:rPr sz="1700" b="1" spc="25" dirty="0">
                <a:latin typeface="Arial"/>
                <a:cs typeface="Arial"/>
              </a:rPr>
              <a:t>cess</a:t>
            </a:r>
            <a:r>
              <a:rPr sz="1700" b="1" spc="5" dirty="0">
                <a:latin typeface="Arial"/>
                <a:cs typeface="Arial"/>
              </a:rPr>
              <a:t>:</a:t>
            </a:r>
            <a:endParaRPr sz="1700">
              <a:latin typeface="Arial"/>
              <a:cs typeface="Arial"/>
            </a:endParaRPr>
          </a:p>
        </p:txBody>
      </p:sp>
      <p:sp>
        <p:nvSpPr>
          <p:cNvPr id="4" name="object 4"/>
          <p:cNvSpPr/>
          <p:nvPr/>
        </p:nvSpPr>
        <p:spPr>
          <a:xfrm>
            <a:off x="1846072" y="2135250"/>
            <a:ext cx="2895600" cy="2105025"/>
          </a:xfrm>
          <a:custGeom>
            <a:avLst/>
            <a:gdLst/>
            <a:ahLst/>
            <a:cxnLst/>
            <a:rect l="l" t="t" r="r" b="b"/>
            <a:pathLst>
              <a:path w="2895600" h="2105025">
                <a:moveTo>
                  <a:pt x="1009650" y="704850"/>
                </a:moveTo>
                <a:lnTo>
                  <a:pt x="0" y="704850"/>
                </a:lnTo>
                <a:lnTo>
                  <a:pt x="0" y="866775"/>
                </a:lnTo>
                <a:lnTo>
                  <a:pt x="1009650" y="866775"/>
                </a:lnTo>
                <a:lnTo>
                  <a:pt x="1009650" y="704850"/>
                </a:lnTo>
                <a:close/>
              </a:path>
              <a:path w="2895600" h="2105025">
                <a:moveTo>
                  <a:pt x="1924050" y="1943074"/>
                </a:moveTo>
                <a:lnTo>
                  <a:pt x="0" y="1943074"/>
                </a:lnTo>
                <a:lnTo>
                  <a:pt x="0" y="2104999"/>
                </a:lnTo>
                <a:lnTo>
                  <a:pt x="1924050" y="2104999"/>
                </a:lnTo>
                <a:lnTo>
                  <a:pt x="1924050" y="1943074"/>
                </a:lnTo>
                <a:close/>
              </a:path>
              <a:path w="2895600" h="2105025">
                <a:moveTo>
                  <a:pt x="2400300" y="885825"/>
                </a:moveTo>
                <a:lnTo>
                  <a:pt x="0" y="885825"/>
                </a:lnTo>
                <a:lnTo>
                  <a:pt x="0" y="1047750"/>
                </a:lnTo>
                <a:lnTo>
                  <a:pt x="2400300" y="1047750"/>
                </a:lnTo>
                <a:lnTo>
                  <a:pt x="2400300" y="885825"/>
                </a:lnTo>
                <a:close/>
              </a:path>
              <a:path w="2895600" h="2105025">
                <a:moveTo>
                  <a:pt x="2457450" y="1238250"/>
                </a:moveTo>
                <a:lnTo>
                  <a:pt x="0" y="1238250"/>
                </a:lnTo>
                <a:lnTo>
                  <a:pt x="0" y="1400175"/>
                </a:lnTo>
                <a:lnTo>
                  <a:pt x="2457450" y="1400175"/>
                </a:lnTo>
                <a:lnTo>
                  <a:pt x="2457450" y="1238250"/>
                </a:lnTo>
                <a:close/>
              </a:path>
              <a:path w="2895600" h="2105025">
                <a:moveTo>
                  <a:pt x="2505075" y="180975"/>
                </a:moveTo>
                <a:lnTo>
                  <a:pt x="2066925" y="180975"/>
                </a:lnTo>
                <a:lnTo>
                  <a:pt x="2028825" y="180975"/>
                </a:lnTo>
                <a:lnTo>
                  <a:pt x="0" y="180975"/>
                </a:lnTo>
                <a:lnTo>
                  <a:pt x="0" y="342900"/>
                </a:lnTo>
                <a:lnTo>
                  <a:pt x="2028825" y="342900"/>
                </a:lnTo>
                <a:lnTo>
                  <a:pt x="2066925" y="342900"/>
                </a:lnTo>
                <a:lnTo>
                  <a:pt x="2505075" y="342900"/>
                </a:lnTo>
                <a:lnTo>
                  <a:pt x="2505075" y="180975"/>
                </a:lnTo>
                <a:close/>
              </a:path>
              <a:path w="2895600" h="2105025">
                <a:moveTo>
                  <a:pt x="2619375" y="1057275"/>
                </a:moveTo>
                <a:lnTo>
                  <a:pt x="600075" y="1057275"/>
                </a:lnTo>
                <a:lnTo>
                  <a:pt x="561975" y="1057275"/>
                </a:lnTo>
                <a:lnTo>
                  <a:pt x="0" y="1057275"/>
                </a:lnTo>
                <a:lnTo>
                  <a:pt x="0" y="1219200"/>
                </a:lnTo>
                <a:lnTo>
                  <a:pt x="561975" y="1219200"/>
                </a:lnTo>
                <a:lnTo>
                  <a:pt x="600075" y="1219200"/>
                </a:lnTo>
                <a:lnTo>
                  <a:pt x="2619375" y="1219200"/>
                </a:lnTo>
                <a:lnTo>
                  <a:pt x="2619375" y="1057275"/>
                </a:lnTo>
                <a:close/>
              </a:path>
              <a:path w="2895600" h="2105025">
                <a:moveTo>
                  <a:pt x="2714625" y="1590649"/>
                </a:moveTo>
                <a:lnTo>
                  <a:pt x="685800" y="1590649"/>
                </a:lnTo>
                <a:lnTo>
                  <a:pt x="657225" y="1590649"/>
                </a:lnTo>
                <a:lnTo>
                  <a:pt x="0" y="1590649"/>
                </a:lnTo>
                <a:lnTo>
                  <a:pt x="0" y="1752574"/>
                </a:lnTo>
                <a:lnTo>
                  <a:pt x="657225" y="1752574"/>
                </a:lnTo>
                <a:lnTo>
                  <a:pt x="685800" y="1752574"/>
                </a:lnTo>
                <a:lnTo>
                  <a:pt x="2714625" y="1752574"/>
                </a:lnTo>
                <a:lnTo>
                  <a:pt x="2714625" y="1590649"/>
                </a:lnTo>
                <a:close/>
              </a:path>
              <a:path w="2895600" h="2105025">
                <a:moveTo>
                  <a:pt x="2724150" y="1762099"/>
                </a:moveTo>
                <a:lnTo>
                  <a:pt x="0" y="1762099"/>
                </a:lnTo>
                <a:lnTo>
                  <a:pt x="0" y="1924024"/>
                </a:lnTo>
                <a:lnTo>
                  <a:pt x="2724150" y="1924024"/>
                </a:lnTo>
                <a:lnTo>
                  <a:pt x="2724150" y="1762099"/>
                </a:lnTo>
                <a:close/>
              </a:path>
              <a:path w="2895600" h="2105025">
                <a:moveTo>
                  <a:pt x="2781300" y="352425"/>
                </a:moveTo>
                <a:lnTo>
                  <a:pt x="0" y="352425"/>
                </a:lnTo>
                <a:lnTo>
                  <a:pt x="0" y="514350"/>
                </a:lnTo>
                <a:lnTo>
                  <a:pt x="2781300" y="514350"/>
                </a:lnTo>
                <a:lnTo>
                  <a:pt x="2781300" y="352425"/>
                </a:lnTo>
                <a:close/>
              </a:path>
              <a:path w="2895600" h="2105025">
                <a:moveTo>
                  <a:pt x="2800350" y="0"/>
                </a:moveTo>
                <a:lnTo>
                  <a:pt x="0" y="0"/>
                </a:lnTo>
                <a:lnTo>
                  <a:pt x="0" y="161925"/>
                </a:lnTo>
                <a:lnTo>
                  <a:pt x="2800350" y="161925"/>
                </a:lnTo>
                <a:lnTo>
                  <a:pt x="2800350" y="0"/>
                </a:lnTo>
                <a:close/>
              </a:path>
              <a:path w="2895600" h="2105025">
                <a:moveTo>
                  <a:pt x="2828925" y="1409700"/>
                </a:moveTo>
                <a:lnTo>
                  <a:pt x="0" y="1409700"/>
                </a:lnTo>
                <a:lnTo>
                  <a:pt x="0" y="1571625"/>
                </a:lnTo>
                <a:lnTo>
                  <a:pt x="2828925" y="1571625"/>
                </a:lnTo>
                <a:lnTo>
                  <a:pt x="2828925" y="1409700"/>
                </a:lnTo>
                <a:close/>
              </a:path>
              <a:path w="2895600" h="2105025">
                <a:moveTo>
                  <a:pt x="2895600" y="533400"/>
                </a:moveTo>
                <a:lnTo>
                  <a:pt x="0" y="533400"/>
                </a:lnTo>
                <a:lnTo>
                  <a:pt x="0" y="695325"/>
                </a:lnTo>
                <a:lnTo>
                  <a:pt x="2895600" y="695325"/>
                </a:lnTo>
                <a:lnTo>
                  <a:pt x="2895600" y="533400"/>
                </a:lnTo>
                <a:close/>
              </a:path>
            </a:pathLst>
          </a:custGeom>
          <a:solidFill>
            <a:srgbClr val="1B202C"/>
          </a:solidFill>
        </p:spPr>
        <p:txBody>
          <a:bodyPr wrap="square" lIns="0" tIns="0" rIns="0" bIns="0" rtlCol="0"/>
          <a:lstStyle/>
          <a:p>
            <a:endParaRPr/>
          </a:p>
        </p:txBody>
      </p:sp>
      <p:sp>
        <p:nvSpPr>
          <p:cNvPr id="5" name="object 5"/>
          <p:cNvSpPr txBox="1"/>
          <p:nvPr/>
        </p:nvSpPr>
        <p:spPr>
          <a:xfrm>
            <a:off x="1539875" y="2107247"/>
            <a:ext cx="3179445" cy="2153920"/>
          </a:xfrm>
          <a:prstGeom prst="rect">
            <a:avLst/>
          </a:prstGeom>
        </p:spPr>
        <p:txBody>
          <a:bodyPr vert="horz" wrap="square" lIns="0" tIns="25400" rIns="0" bIns="0" rtlCol="0">
            <a:spAutoFit/>
          </a:bodyPr>
          <a:lstStyle/>
          <a:p>
            <a:pPr marL="307975" indent="-295910">
              <a:lnSpc>
                <a:spcPct val="100000"/>
              </a:lnSpc>
              <a:spcBef>
                <a:spcPts val="200"/>
              </a:spcBef>
              <a:buAutoNum type="arabicPeriod"/>
              <a:tabLst>
                <a:tab pos="307975" algn="l"/>
                <a:tab pos="308610" algn="l"/>
              </a:tabLst>
            </a:pPr>
            <a:r>
              <a:rPr sz="1100" b="1" spc="25" dirty="0">
                <a:solidFill>
                  <a:srgbClr val="FFFFFF"/>
                </a:solidFill>
                <a:latin typeface="Arial"/>
                <a:cs typeface="Arial"/>
              </a:rPr>
              <a:t>C</a:t>
            </a:r>
            <a:r>
              <a:rPr sz="1100" b="1" dirty="0">
                <a:solidFill>
                  <a:srgbClr val="FFFFFF"/>
                </a:solidFill>
                <a:latin typeface="Arial"/>
                <a:cs typeface="Arial"/>
              </a:rPr>
              <a:t>on</a:t>
            </a:r>
            <a:r>
              <a:rPr sz="1100" b="1" spc="-15" dirty="0">
                <a:solidFill>
                  <a:srgbClr val="FFFFFF"/>
                </a:solidFill>
                <a:latin typeface="Arial"/>
                <a:cs typeface="Arial"/>
              </a:rPr>
              <a:t>s</a:t>
            </a:r>
            <a:r>
              <a:rPr sz="1100" b="1" spc="-10" dirty="0">
                <a:solidFill>
                  <a:srgbClr val="FFFFFF"/>
                </a:solidFill>
                <a:latin typeface="Arial"/>
                <a:cs typeface="Arial"/>
              </a:rPr>
              <a:t>i</a:t>
            </a:r>
            <a:r>
              <a:rPr sz="1100" b="1" dirty="0">
                <a:solidFill>
                  <a:srgbClr val="FFFFFF"/>
                </a:solidFill>
                <a:latin typeface="Arial"/>
                <a:cs typeface="Arial"/>
              </a:rPr>
              <a:t>d</a:t>
            </a:r>
            <a:r>
              <a:rPr sz="1100" b="1" spc="60" dirty="0">
                <a:solidFill>
                  <a:srgbClr val="FFFFFF"/>
                </a:solidFill>
                <a:latin typeface="Arial"/>
                <a:cs typeface="Arial"/>
              </a:rPr>
              <a:t>e</a:t>
            </a:r>
            <a:r>
              <a:rPr sz="1100" b="1" spc="10" dirty="0">
                <a:solidFill>
                  <a:srgbClr val="FFFFFF"/>
                </a:solidFill>
                <a:latin typeface="Arial"/>
                <a:cs typeface="Arial"/>
              </a:rPr>
              <a:t>r</a:t>
            </a:r>
            <a:r>
              <a:rPr sz="1100" b="1" spc="-70" dirty="0">
                <a:solidFill>
                  <a:srgbClr val="FFFFFF"/>
                </a:solidFill>
                <a:latin typeface="Arial"/>
                <a:cs typeface="Arial"/>
              </a:rPr>
              <a:t> </a:t>
            </a:r>
            <a:r>
              <a:rPr sz="1100" b="1" dirty="0">
                <a:solidFill>
                  <a:srgbClr val="FFFFFF"/>
                </a:solidFill>
                <a:latin typeface="Arial"/>
                <a:cs typeface="Arial"/>
              </a:rPr>
              <a:t>"</a:t>
            </a:r>
            <a:r>
              <a:rPr sz="1100" b="1" spc="25" dirty="0">
                <a:solidFill>
                  <a:srgbClr val="FFFFFF"/>
                </a:solidFill>
                <a:latin typeface="Arial"/>
                <a:cs typeface="Arial"/>
              </a:rPr>
              <a:t>D</a:t>
            </a:r>
            <a:r>
              <a:rPr sz="1100" b="1" spc="-15" dirty="0">
                <a:solidFill>
                  <a:srgbClr val="FFFFFF"/>
                </a:solidFill>
                <a:latin typeface="Arial"/>
                <a:cs typeface="Arial"/>
              </a:rPr>
              <a:t>a</a:t>
            </a:r>
            <a:r>
              <a:rPr sz="1100" b="1" spc="60" dirty="0">
                <a:solidFill>
                  <a:srgbClr val="FFFFFF"/>
                </a:solidFill>
                <a:latin typeface="Arial"/>
                <a:cs typeface="Arial"/>
              </a:rPr>
              <a:t>v</a:t>
            </a:r>
            <a:r>
              <a:rPr sz="1100" b="1" spc="-10" dirty="0">
                <a:solidFill>
                  <a:srgbClr val="FFFFFF"/>
                </a:solidFill>
                <a:latin typeface="Arial"/>
                <a:cs typeface="Arial"/>
              </a:rPr>
              <a:t>i</a:t>
            </a:r>
            <a:r>
              <a:rPr sz="1100" b="1" dirty="0">
                <a:solidFill>
                  <a:srgbClr val="FFFFFF"/>
                </a:solidFill>
                <a:latin typeface="Arial"/>
                <a:cs typeface="Arial"/>
              </a:rPr>
              <a:t>d</a:t>
            </a:r>
            <a:r>
              <a:rPr sz="1100" b="1" spc="10" dirty="0">
                <a:solidFill>
                  <a:srgbClr val="FFFFFF"/>
                </a:solidFill>
                <a:latin typeface="Arial"/>
                <a:cs typeface="Arial"/>
              </a:rPr>
              <a:t>"</a:t>
            </a:r>
            <a:r>
              <a:rPr sz="1100" b="1" spc="-90" dirty="0">
                <a:solidFill>
                  <a:srgbClr val="FFFFFF"/>
                </a:solidFill>
                <a:latin typeface="Arial"/>
                <a:cs typeface="Arial"/>
              </a:rPr>
              <a:t> </a:t>
            </a:r>
            <a:r>
              <a:rPr sz="1100" b="1" spc="-15" dirty="0">
                <a:solidFill>
                  <a:srgbClr val="FFFFFF"/>
                </a:solidFill>
                <a:latin typeface="Arial"/>
                <a:cs typeface="Arial"/>
              </a:rPr>
              <a:t>a</a:t>
            </a:r>
            <a:r>
              <a:rPr sz="1100" b="1" spc="-10" dirty="0">
                <a:solidFill>
                  <a:srgbClr val="FFFFFF"/>
                </a:solidFill>
                <a:latin typeface="Arial"/>
                <a:cs typeface="Arial"/>
              </a:rPr>
              <a:t>l</a:t>
            </a:r>
            <a:r>
              <a:rPr sz="1100" b="1" spc="20" dirty="0">
                <a:solidFill>
                  <a:srgbClr val="FFFFFF"/>
                </a:solidFill>
                <a:latin typeface="Arial"/>
                <a:cs typeface="Arial"/>
              </a:rPr>
              <a:t>r</a:t>
            </a:r>
            <a:r>
              <a:rPr sz="1100" b="1" spc="60" dirty="0">
                <a:solidFill>
                  <a:srgbClr val="FFFFFF"/>
                </a:solidFill>
                <a:latin typeface="Arial"/>
                <a:cs typeface="Arial"/>
              </a:rPr>
              <a:t>e</a:t>
            </a:r>
            <a:r>
              <a:rPr sz="1100" b="1" spc="-15" dirty="0">
                <a:solidFill>
                  <a:srgbClr val="FFFFFF"/>
                </a:solidFill>
                <a:latin typeface="Arial"/>
                <a:cs typeface="Arial"/>
              </a:rPr>
              <a:t>a</a:t>
            </a:r>
            <a:r>
              <a:rPr sz="1100" b="1" dirty="0">
                <a:solidFill>
                  <a:srgbClr val="FFFFFF"/>
                </a:solidFill>
                <a:latin typeface="Arial"/>
                <a:cs typeface="Arial"/>
              </a:rPr>
              <a:t>d</a:t>
            </a:r>
            <a:r>
              <a:rPr sz="1100" b="1" spc="15" dirty="0">
                <a:solidFill>
                  <a:srgbClr val="FFFFFF"/>
                </a:solidFill>
                <a:latin typeface="Arial"/>
                <a:cs typeface="Arial"/>
              </a:rPr>
              <a:t>y</a:t>
            </a:r>
            <a:r>
              <a:rPr sz="1100" b="1" spc="-110" dirty="0">
                <a:solidFill>
                  <a:srgbClr val="FFFFFF"/>
                </a:solidFill>
                <a:latin typeface="Arial"/>
                <a:cs typeface="Arial"/>
              </a:rPr>
              <a:t> </a:t>
            </a:r>
            <a:r>
              <a:rPr sz="1100" b="1" spc="-15" dirty="0">
                <a:solidFill>
                  <a:srgbClr val="FFFFFF"/>
                </a:solidFill>
                <a:latin typeface="Arial"/>
                <a:cs typeface="Arial"/>
              </a:rPr>
              <a:t>s</a:t>
            </a:r>
            <a:r>
              <a:rPr sz="1100" b="1" dirty="0">
                <a:solidFill>
                  <a:srgbClr val="FFFFFF"/>
                </a:solidFill>
                <a:latin typeface="Arial"/>
                <a:cs typeface="Arial"/>
              </a:rPr>
              <a:t>o</a:t>
            </a:r>
            <a:r>
              <a:rPr sz="1100" b="1" spc="20" dirty="0">
                <a:solidFill>
                  <a:srgbClr val="FFFFFF"/>
                </a:solidFill>
                <a:latin typeface="Arial"/>
                <a:cs typeface="Arial"/>
              </a:rPr>
              <a:t>r</a:t>
            </a:r>
            <a:r>
              <a:rPr sz="1100" b="1" spc="5" dirty="0">
                <a:solidFill>
                  <a:srgbClr val="FFFFFF"/>
                </a:solidFill>
                <a:latin typeface="Arial"/>
                <a:cs typeface="Arial"/>
              </a:rPr>
              <a:t>t</a:t>
            </a:r>
            <a:r>
              <a:rPr sz="1100" b="1" spc="60" dirty="0">
                <a:solidFill>
                  <a:srgbClr val="FFFFFF"/>
                </a:solidFill>
                <a:latin typeface="Arial"/>
                <a:cs typeface="Arial"/>
              </a:rPr>
              <a:t>e</a:t>
            </a:r>
            <a:r>
              <a:rPr sz="1100" b="1" spc="15" dirty="0">
                <a:solidFill>
                  <a:srgbClr val="FFFFFF"/>
                </a:solidFill>
                <a:latin typeface="Arial"/>
                <a:cs typeface="Arial"/>
              </a:rPr>
              <a:t>d</a:t>
            </a:r>
            <a:r>
              <a:rPr sz="1100" b="1" spc="-95" dirty="0">
                <a:solidFill>
                  <a:srgbClr val="FFFFFF"/>
                </a:solidFill>
                <a:latin typeface="Arial"/>
                <a:cs typeface="Arial"/>
              </a:rPr>
              <a:t> </a:t>
            </a:r>
            <a:r>
              <a:rPr sz="1100" b="1" spc="5" dirty="0">
                <a:solidFill>
                  <a:srgbClr val="FFFFFF"/>
                </a:solidFill>
                <a:latin typeface="Arial"/>
                <a:cs typeface="Arial"/>
              </a:rPr>
              <a:t>(</a:t>
            </a:r>
            <a:r>
              <a:rPr sz="1100" b="1" spc="-10" dirty="0">
                <a:solidFill>
                  <a:srgbClr val="FFFFFF"/>
                </a:solidFill>
                <a:latin typeface="Arial"/>
                <a:cs typeface="Arial"/>
              </a:rPr>
              <a:t>li</a:t>
            </a:r>
            <a:r>
              <a:rPr sz="1100" b="1" spc="-15" dirty="0">
                <a:solidFill>
                  <a:srgbClr val="FFFFFF"/>
                </a:solidFill>
                <a:latin typeface="Arial"/>
                <a:cs typeface="Arial"/>
              </a:rPr>
              <a:t>s</a:t>
            </a:r>
            <a:r>
              <a:rPr sz="1100" b="1" spc="5" dirty="0">
                <a:solidFill>
                  <a:srgbClr val="FFFFFF"/>
                </a:solidFill>
                <a:latin typeface="Arial"/>
                <a:cs typeface="Arial"/>
              </a:rPr>
              <a:t>t</a:t>
            </a:r>
            <a:r>
              <a:rPr sz="1100" b="1" spc="-10" dirty="0">
                <a:solidFill>
                  <a:srgbClr val="FFFFFF"/>
                </a:solidFill>
                <a:latin typeface="Arial"/>
                <a:cs typeface="Arial"/>
              </a:rPr>
              <a:t> </a:t>
            </a:r>
            <a:r>
              <a:rPr sz="1100" b="1" dirty="0">
                <a:solidFill>
                  <a:srgbClr val="FFFFFF"/>
                </a:solidFill>
                <a:latin typeface="Arial"/>
                <a:cs typeface="Arial"/>
              </a:rPr>
              <a:t>o</a:t>
            </a:r>
            <a:r>
              <a:rPr sz="1100" b="1" spc="5" dirty="0">
                <a:solidFill>
                  <a:srgbClr val="FFFFFF"/>
                </a:solidFill>
                <a:latin typeface="Arial"/>
                <a:cs typeface="Arial"/>
              </a:rPr>
              <a:t>f</a:t>
            </a:r>
            <a:r>
              <a:rPr sz="1100" b="1" spc="-85" dirty="0">
                <a:solidFill>
                  <a:srgbClr val="FFFFFF"/>
                </a:solidFill>
                <a:latin typeface="Arial"/>
                <a:cs typeface="Arial"/>
              </a:rPr>
              <a:t> </a:t>
            </a:r>
            <a:r>
              <a:rPr sz="1100" b="1" spc="-15" dirty="0">
                <a:solidFill>
                  <a:srgbClr val="FFFFFF"/>
                </a:solidFill>
                <a:latin typeface="Arial"/>
                <a:cs typeface="Arial"/>
              </a:rPr>
              <a:t>1</a:t>
            </a:r>
            <a:r>
              <a:rPr sz="1100" b="1" spc="5" dirty="0">
                <a:solidFill>
                  <a:srgbClr val="FFFFFF"/>
                </a:solidFill>
                <a:latin typeface="Arial"/>
                <a:cs typeface="Arial"/>
              </a:rPr>
              <a:t>).</a:t>
            </a:r>
            <a:endParaRPr sz="1100" dirty="0">
              <a:latin typeface="Arial"/>
              <a:cs typeface="Arial"/>
            </a:endParaRPr>
          </a:p>
          <a:p>
            <a:pPr marL="307975" marR="5080" indent="-295910">
              <a:lnSpc>
                <a:spcPct val="104400"/>
              </a:lnSpc>
              <a:spcBef>
                <a:spcPts val="50"/>
              </a:spcBef>
              <a:buAutoNum type="arabicPeriod"/>
              <a:tabLst>
                <a:tab pos="307975" algn="l"/>
                <a:tab pos="308610" algn="l"/>
              </a:tabLst>
            </a:pPr>
            <a:r>
              <a:rPr sz="1100" b="1" spc="-5" dirty="0">
                <a:solidFill>
                  <a:srgbClr val="FFFFFF"/>
                </a:solidFill>
                <a:latin typeface="Arial"/>
                <a:cs typeface="Arial"/>
              </a:rPr>
              <a:t>Compare</a:t>
            </a:r>
            <a:r>
              <a:rPr sz="1100" b="1" spc="35" dirty="0">
                <a:solidFill>
                  <a:srgbClr val="FFFFFF"/>
                </a:solidFill>
                <a:latin typeface="Arial"/>
                <a:cs typeface="Arial"/>
              </a:rPr>
              <a:t> </a:t>
            </a:r>
            <a:r>
              <a:rPr sz="1100" b="1" spc="-15" dirty="0">
                <a:solidFill>
                  <a:srgbClr val="FFFFFF"/>
                </a:solidFill>
                <a:latin typeface="Arial"/>
                <a:cs typeface="Arial"/>
              </a:rPr>
              <a:t>"Alice"</a:t>
            </a:r>
            <a:r>
              <a:rPr sz="1100" b="1" spc="50" dirty="0">
                <a:solidFill>
                  <a:srgbClr val="FFFFFF"/>
                </a:solidFill>
                <a:latin typeface="Arial"/>
                <a:cs typeface="Arial"/>
              </a:rPr>
              <a:t> </a:t>
            </a:r>
            <a:r>
              <a:rPr sz="1100" b="1" spc="-5" dirty="0">
                <a:solidFill>
                  <a:srgbClr val="FFFFFF"/>
                </a:solidFill>
                <a:latin typeface="Arial"/>
                <a:cs typeface="Arial"/>
              </a:rPr>
              <a:t>with</a:t>
            </a:r>
            <a:r>
              <a:rPr sz="1100" b="1" spc="-25" dirty="0">
                <a:solidFill>
                  <a:srgbClr val="FFFFFF"/>
                </a:solidFill>
                <a:latin typeface="Arial"/>
                <a:cs typeface="Arial"/>
              </a:rPr>
              <a:t> </a:t>
            </a:r>
            <a:r>
              <a:rPr sz="1100" b="1" spc="10" dirty="0">
                <a:solidFill>
                  <a:srgbClr val="FFFFFF"/>
                </a:solidFill>
                <a:latin typeface="Arial"/>
                <a:cs typeface="Arial"/>
              </a:rPr>
              <a:t>"David":</a:t>
            </a:r>
            <a:r>
              <a:rPr sz="1100" b="1" spc="-70" dirty="0">
                <a:solidFill>
                  <a:srgbClr val="FFFFFF"/>
                </a:solidFill>
                <a:latin typeface="Arial"/>
                <a:cs typeface="Arial"/>
              </a:rPr>
              <a:t> </a:t>
            </a:r>
            <a:r>
              <a:rPr sz="1100" spc="-10" dirty="0">
                <a:solidFill>
                  <a:srgbClr val="FFFFFF"/>
                </a:solidFill>
                <a:latin typeface="Arial MT"/>
                <a:cs typeface="Arial MT"/>
              </a:rPr>
              <a:t>"Alice" </a:t>
            </a:r>
            <a:r>
              <a:rPr sz="1100" spc="-5" dirty="0">
                <a:solidFill>
                  <a:srgbClr val="FFFFFF"/>
                </a:solidFill>
                <a:latin typeface="Arial MT"/>
                <a:cs typeface="Arial MT"/>
              </a:rPr>
              <a:t> </a:t>
            </a:r>
            <a:r>
              <a:rPr sz="1100" spc="15" dirty="0">
                <a:solidFill>
                  <a:srgbClr val="FFFFFF"/>
                </a:solidFill>
                <a:latin typeface="Arial MT"/>
                <a:cs typeface="Arial MT"/>
              </a:rPr>
              <a:t>comes </a:t>
            </a:r>
            <a:r>
              <a:rPr sz="1100" spc="-5" dirty="0">
                <a:solidFill>
                  <a:srgbClr val="FFFFFF"/>
                </a:solidFill>
                <a:latin typeface="Arial MT"/>
                <a:cs typeface="Arial MT"/>
              </a:rPr>
              <a:t>before </a:t>
            </a:r>
            <a:r>
              <a:rPr sz="1100" spc="-10" dirty="0">
                <a:solidFill>
                  <a:srgbClr val="FFFFFF"/>
                </a:solidFill>
                <a:latin typeface="Arial MT"/>
                <a:cs typeface="Arial MT"/>
              </a:rPr>
              <a:t>"David" </a:t>
            </a:r>
            <a:r>
              <a:rPr sz="1100" spc="-15" dirty="0">
                <a:solidFill>
                  <a:srgbClr val="FFFFFF"/>
                </a:solidFill>
                <a:latin typeface="Arial MT"/>
                <a:cs typeface="Arial MT"/>
              </a:rPr>
              <a:t>alphabetically, </a:t>
            </a:r>
            <a:r>
              <a:rPr sz="1100" spc="30" dirty="0">
                <a:solidFill>
                  <a:srgbClr val="FFFFFF"/>
                </a:solidFill>
                <a:latin typeface="Arial MT"/>
                <a:cs typeface="Arial MT"/>
              </a:rPr>
              <a:t>so </a:t>
            </a:r>
            <a:r>
              <a:rPr sz="1100" dirty="0">
                <a:solidFill>
                  <a:srgbClr val="FFFFFF"/>
                </a:solidFill>
                <a:latin typeface="Arial MT"/>
                <a:cs typeface="Arial MT"/>
              </a:rPr>
              <a:t>shift </a:t>
            </a:r>
            <a:r>
              <a:rPr sz="1100" spc="5" dirty="0">
                <a:solidFill>
                  <a:srgbClr val="FFFFFF"/>
                </a:solidFill>
                <a:latin typeface="Arial MT"/>
                <a:cs typeface="Arial MT"/>
              </a:rPr>
              <a:t> </a:t>
            </a:r>
            <a:r>
              <a:rPr sz="1100" spc="-10" dirty="0">
                <a:solidFill>
                  <a:srgbClr val="FFFFFF"/>
                </a:solidFill>
                <a:latin typeface="Arial MT"/>
                <a:cs typeface="Arial MT"/>
              </a:rPr>
              <a:t>"David"</a:t>
            </a:r>
            <a:r>
              <a:rPr sz="1100" spc="35" dirty="0">
                <a:solidFill>
                  <a:srgbClr val="FFFFFF"/>
                </a:solidFill>
                <a:latin typeface="Arial MT"/>
                <a:cs typeface="Arial MT"/>
              </a:rPr>
              <a:t> </a:t>
            </a:r>
            <a:r>
              <a:rPr sz="1100" spc="-10" dirty="0">
                <a:solidFill>
                  <a:srgbClr val="FFFFFF"/>
                </a:solidFill>
                <a:latin typeface="Arial MT"/>
                <a:cs typeface="Arial MT"/>
              </a:rPr>
              <a:t>one</a:t>
            </a:r>
            <a:r>
              <a:rPr sz="1100" spc="-35" dirty="0">
                <a:solidFill>
                  <a:srgbClr val="FFFFFF"/>
                </a:solidFill>
                <a:latin typeface="Arial MT"/>
                <a:cs typeface="Arial MT"/>
              </a:rPr>
              <a:t> </a:t>
            </a:r>
            <a:r>
              <a:rPr sz="1100" spc="-5" dirty="0">
                <a:solidFill>
                  <a:srgbClr val="FFFFFF"/>
                </a:solidFill>
                <a:latin typeface="Arial MT"/>
                <a:cs typeface="Arial MT"/>
              </a:rPr>
              <a:t>position</a:t>
            </a:r>
            <a:r>
              <a:rPr sz="1100" spc="40" dirty="0">
                <a:solidFill>
                  <a:srgbClr val="FFFFFF"/>
                </a:solidFill>
                <a:latin typeface="Arial MT"/>
                <a:cs typeface="Arial MT"/>
              </a:rPr>
              <a:t> </a:t>
            </a:r>
            <a:r>
              <a:rPr sz="1100" dirty="0">
                <a:solidFill>
                  <a:srgbClr val="FFFFFF"/>
                </a:solidFill>
                <a:latin typeface="Arial MT"/>
                <a:cs typeface="Arial MT"/>
              </a:rPr>
              <a:t>down</a:t>
            </a:r>
            <a:r>
              <a:rPr sz="1100" spc="-40" dirty="0">
                <a:solidFill>
                  <a:srgbClr val="FFFFFF"/>
                </a:solidFill>
                <a:latin typeface="Arial MT"/>
                <a:cs typeface="Arial MT"/>
              </a:rPr>
              <a:t> </a:t>
            </a:r>
            <a:r>
              <a:rPr sz="1100" spc="-10" dirty="0">
                <a:solidFill>
                  <a:srgbClr val="FFFFFF"/>
                </a:solidFill>
                <a:latin typeface="Arial MT"/>
                <a:cs typeface="Arial MT"/>
              </a:rPr>
              <a:t>and</a:t>
            </a:r>
            <a:r>
              <a:rPr sz="1100" spc="40" dirty="0">
                <a:solidFill>
                  <a:srgbClr val="FFFFFF"/>
                </a:solidFill>
                <a:latin typeface="Arial MT"/>
                <a:cs typeface="Arial MT"/>
              </a:rPr>
              <a:t> </a:t>
            </a:r>
            <a:r>
              <a:rPr sz="1100" dirty="0">
                <a:solidFill>
                  <a:srgbClr val="FFFFFF"/>
                </a:solidFill>
                <a:latin typeface="Arial MT"/>
                <a:cs typeface="Arial MT"/>
              </a:rPr>
              <a:t>insert</a:t>
            </a:r>
            <a:r>
              <a:rPr sz="1100" spc="-20" dirty="0">
                <a:solidFill>
                  <a:srgbClr val="FFFFFF"/>
                </a:solidFill>
                <a:latin typeface="Arial MT"/>
                <a:cs typeface="Arial MT"/>
              </a:rPr>
              <a:t> </a:t>
            </a:r>
            <a:r>
              <a:rPr sz="1100" spc="-15" dirty="0">
                <a:solidFill>
                  <a:srgbClr val="FFFFFF"/>
                </a:solidFill>
                <a:latin typeface="Arial MT"/>
                <a:cs typeface="Arial MT"/>
              </a:rPr>
              <a:t>"Alice"</a:t>
            </a:r>
            <a:r>
              <a:rPr sz="1100" spc="35" dirty="0">
                <a:solidFill>
                  <a:srgbClr val="FFFFFF"/>
                </a:solidFill>
                <a:latin typeface="Arial MT"/>
                <a:cs typeface="Arial MT"/>
              </a:rPr>
              <a:t> </a:t>
            </a:r>
            <a:r>
              <a:rPr sz="1100" spc="-5" dirty="0">
                <a:solidFill>
                  <a:srgbClr val="FFFFFF"/>
                </a:solidFill>
                <a:latin typeface="Arial MT"/>
                <a:cs typeface="Arial MT"/>
              </a:rPr>
              <a:t>in </a:t>
            </a:r>
            <a:r>
              <a:rPr sz="1100" spc="-290" dirty="0">
                <a:solidFill>
                  <a:srgbClr val="FFFFFF"/>
                </a:solidFill>
                <a:latin typeface="Arial MT"/>
                <a:cs typeface="Arial MT"/>
              </a:rPr>
              <a:t> </a:t>
            </a:r>
            <a:r>
              <a:rPr sz="1100" spc="-5" dirty="0">
                <a:solidFill>
                  <a:srgbClr val="FFFFFF"/>
                </a:solidFill>
                <a:latin typeface="Arial MT"/>
                <a:cs typeface="Arial MT"/>
              </a:rPr>
              <a:t>the</a:t>
            </a:r>
            <a:r>
              <a:rPr sz="1100" spc="-40" dirty="0">
                <a:solidFill>
                  <a:srgbClr val="FFFFFF"/>
                </a:solidFill>
                <a:latin typeface="Arial MT"/>
                <a:cs typeface="Arial MT"/>
              </a:rPr>
              <a:t> </a:t>
            </a:r>
            <a:r>
              <a:rPr sz="1100" spc="5" dirty="0">
                <a:solidFill>
                  <a:srgbClr val="FFFFFF"/>
                </a:solidFill>
                <a:latin typeface="Arial MT"/>
                <a:cs typeface="Arial MT"/>
              </a:rPr>
              <a:t>first</a:t>
            </a:r>
            <a:r>
              <a:rPr sz="1100" spc="-20" dirty="0">
                <a:solidFill>
                  <a:srgbClr val="FFFFFF"/>
                </a:solidFill>
                <a:latin typeface="Arial MT"/>
                <a:cs typeface="Arial MT"/>
              </a:rPr>
              <a:t> </a:t>
            </a:r>
            <a:r>
              <a:rPr sz="1100" spc="-10" dirty="0">
                <a:solidFill>
                  <a:srgbClr val="FFFFFF"/>
                </a:solidFill>
                <a:latin typeface="Arial MT"/>
                <a:cs typeface="Arial MT"/>
              </a:rPr>
              <a:t>position.</a:t>
            </a:r>
            <a:endParaRPr sz="1100" dirty="0">
              <a:latin typeface="Arial MT"/>
              <a:cs typeface="Arial MT"/>
            </a:endParaRPr>
          </a:p>
          <a:p>
            <a:pPr marL="307975" marR="290830" indent="-295910">
              <a:lnSpc>
                <a:spcPct val="105300"/>
              </a:lnSpc>
              <a:spcBef>
                <a:spcPts val="40"/>
              </a:spcBef>
              <a:buAutoNum type="arabicPeriod"/>
              <a:tabLst>
                <a:tab pos="307975" algn="l"/>
                <a:tab pos="308610" algn="l"/>
              </a:tabLst>
            </a:pPr>
            <a:r>
              <a:rPr sz="1100" b="1" spc="-10" dirty="0">
                <a:solidFill>
                  <a:srgbClr val="FFFFFF"/>
                </a:solidFill>
                <a:latin typeface="Arial"/>
                <a:cs typeface="Arial"/>
              </a:rPr>
              <a:t>Compare </a:t>
            </a:r>
            <a:r>
              <a:rPr sz="1100" b="1" spc="5" dirty="0">
                <a:solidFill>
                  <a:srgbClr val="FFFFFF"/>
                </a:solidFill>
                <a:latin typeface="Arial"/>
                <a:cs typeface="Arial"/>
              </a:rPr>
              <a:t>"Charlie" </a:t>
            </a:r>
            <a:r>
              <a:rPr sz="1100" b="1" spc="-5" dirty="0">
                <a:solidFill>
                  <a:srgbClr val="FFFFFF"/>
                </a:solidFill>
                <a:latin typeface="Arial"/>
                <a:cs typeface="Arial"/>
              </a:rPr>
              <a:t>with </a:t>
            </a:r>
            <a:r>
              <a:rPr sz="1100" b="1" spc="-15" dirty="0">
                <a:solidFill>
                  <a:srgbClr val="FFFFFF"/>
                </a:solidFill>
                <a:latin typeface="Arial"/>
                <a:cs typeface="Arial"/>
              </a:rPr>
              <a:t>"Alice" </a:t>
            </a:r>
            <a:r>
              <a:rPr sz="1100" b="1" spc="-5" dirty="0">
                <a:solidFill>
                  <a:srgbClr val="FFFFFF"/>
                </a:solidFill>
                <a:latin typeface="Arial"/>
                <a:cs typeface="Arial"/>
              </a:rPr>
              <a:t>and </a:t>
            </a:r>
            <a:r>
              <a:rPr sz="1100" b="1" dirty="0">
                <a:solidFill>
                  <a:srgbClr val="FFFFFF"/>
                </a:solidFill>
                <a:latin typeface="Arial"/>
                <a:cs typeface="Arial"/>
              </a:rPr>
              <a:t> </a:t>
            </a:r>
            <a:r>
              <a:rPr sz="1100" b="1" spc="5" dirty="0">
                <a:solidFill>
                  <a:srgbClr val="FFFFFF"/>
                </a:solidFill>
                <a:latin typeface="Arial"/>
                <a:cs typeface="Arial"/>
              </a:rPr>
              <a:t>"David": </a:t>
            </a:r>
            <a:r>
              <a:rPr sz="1100" spc="-10" dirty="0">
                <a:solidFill>
                  <a:srgbClr val="FFFFFF"/>
                </a:solidFill>
                <a:latin typeface="Arial MT"/>
                <a:cs typeface="Arial MT"/>
              </a:rPr>
              <a:t>"Charlie" </a:t>
            </a:r>
            <a:r>
              <a:rPr sz="1100" spc="15" dirty="0">
                <a:solidFill>
                  <a:srgbClr val="FFFFFF"/>
                </a:solidFill>
                <a:latin typeface="Arial MT"/>
                <a:cs typeface="Arial MT"/>
              </a:rPr>
              <a:t>comes </a:t>
            </a:r>
            <a:r>
              <a:rPr sz="1100" spc="-10" dirty="0">
                <a:solidFill>
                  <a:srgbClr val="FFFFFF"/>
                </a:solidFill>
                <a:latin typeface="Arial MT"/>
                <a:cs typeface="Arial MT"/>
              </a:rPr>
              <a:t>after </a:t>
            </a:r>
            <a:r>
              <a:rPr sz="1100" spc="-15" dirty="0">
                <a:solidFill>
                  <a:srgbClr val="FFFFFF"/>
                </a:solidFill>
                <a:latin typeface="Arial MT"/>
                <a:cs typeface="Arial MT"/>
              </a:rPr>
              <a:t>"Alice" </a:t>
            </a:r>
            <a:r>
              <a:rPr sz="1100" spc="-10" dirty="0">
                <a:solidFill>
                  <a:srgbClr val="FFFFFF"/>
                </a:solidFill>
                <a:latin typeface="Arial MT"/>
                <a:cs typeface="Arial MT"/>
              </a:rPr>
              <a:t>but </a:t>
            </a:r>
            <a:r>
              <a:rPr sz="1100" spc="-300" dirty="0">
                <a:solidFill>
                  <a:srgbClr val="FFFFFF"/>
                </a:solidFill>
                <a:latin typeface="Arial MT"/>
                <a:cs typeface="Arial MT"/>
              </a:rPr>
              <a:t> </a:t>
            </a:r>
            <a:r>
              <a:rPr sz="1100" spc="-10" dirty="0">
                <a:solidFill>
                  <a:srgbClr val="FFFFFF"/>
                </a:solidFill>
                <a:latin typeface="Arial MT"/>
                <a:cs typeface="Arial MT"/>
              </a:rPr>
              <a:t>before</a:t>
            </a:r>
            <a:r>
              <a:rPr sz="1100" spc="-35" dirty="0">
                <a:solidFill>
                  <a:srgbClr val="FFFFFF"/>
                </a:solidFill>
                <a:latin typeface="Arial MT"/>
                <a:cs typeface="Arial MT"/>
              </a:rPr>
              <a:t> </a:t>
            </a:r>
            <a:r>
              <a:rPr sz="1100" spc="-10" dirty="0">
                <a:solidFill>
                  <a:srgbClr val="FFFFFF"/>
                </a:solidFill>
                <a:latin typeface="Arial MT"/>
                <a:cs typeface="Arial MT"/>
              </a:rPr>
              <a:t>"David,"</a:t>
            </a:r>
            <a:r>
              <a:rPr sz="1100" spc="40" dirty="0">
                <a:solidFill>
                  <a:srgbClr val="FFFFFF"/>
                </a:solidFill>
                <a:latin typeface="Arial MT"/>
                <a:cs typeface="Arial MT"/>
              </a:rPr>
              <a:t> </a:t>
            </a:r>
            <a:r>
              <a:rPr sz="1100" spc="30" dirty="0">
                <a:solidFill>
                  <a:srgbClr val="FFFFFF"/>
                </a:solidFill>
                <a:latin typeface="Arial MT"/>
                <a:cs typeface="Arial MT"/>
              </a:rPr>
              <a:t>so</a:t>
            </a:r>
            <a:r>
              <a:rPr sz="1100" spc="-40" dirty="0">
                <a:solidFill>
                  <a:srgbClr val="FFFFFF"/>
                </a:solidFill>
                <a:latin typeface="Arial MT"/>
                <a:cs typeface="Arial MT"/>
              </a:rPr>
              <a:t> </a:t>
            </a:r>
            <a:r>
              <a:rPr sz="1100" spc="-5" dirty="0">
                <a:solidFill>
                  <a:srgbClr val="FFFFFF"/>
                </a:solidFill>
                <a:latin typeface="Arial MT"/>
                <a:cs typeface="Arial MT"/>
              </a:rPr>
              <a:t>no</a:t>
            </a:r>
            <a:r>
              <a:rPr sz="1100" spc="-35" dirty="0">
                <a:solidFill>
                  <a:srgbClr val="FFFFFF"/>
                </a:solidFill>
                <a:latin typeface="Arial MT"/>
                <a:cs typeface="Arial MT"/>
              </a:rPr>
              <a:t> </a:t>
            </a:r>
            <a:r>
              <a:rPr sz="1100" spc="-5" dirty="0">
                <a:solidFill>
                  <a:srgbClr val="FFFFFF"/>
                </a:solidFill>
                <a:latin typeface="Arial MT"/>
                <a:cs typeface="Arial MT"/>
              </a:rPr>
              <a:t>shifting</a:t>
            </a:r>
            <a:r>
              <a:rPr sz="1100" spc="35" dirty="0">
                <a:solidFill>
                  <a:srgbClr val="FFFFFF"/>
                </a:solidFill>
                <a:latin typeface="Arial MT"/>
                <a:cs typeface="Arial MT"/>
              </a:rPr>
              <a:t> </a:t>
            </a:r>
            <a:r>
              <a:rPr sz="1100" spc="-5" dirty="0">
                <a:solidFill>
                  <a:srgbClr val="FFFFFF"/>
                </a:solidFill>
                <a:latin typeface="Arial MT"/>
                <a:cs typeface="Arial MT"/>
              </a:rPr>
              <a:t>is</a:t>
            </a:r>
            <a:r>
              <a:rPr sz="1100" spc="-45" dirty="0">
                <a:solidFill>
                  <a:srgbClr val="FFFFFF"/>
                </a:solidFill>
                <a:latin typeface="Arial MT"/>
                <a:cs typeface="Arial MT"/>
              </a:rPr>
              <a:t> </a:t>
            </a:r>
            <a:r>
              <a:rPr sz="1100" spc="-15" dirty="0">
                <a:solidFill>
                  <a:srgbClr val="FFFFFF"/>
                </a:solidFill>
                <a:latin typeface="Arial MT"/>
                <a:cs typeface="Arial MT"/>
              </a:rPr>
              <a:t>needed.</a:t>
            </a:r>
            <a:endParaRPr sz="1100" dirty="0">
              <a:latin typeface="Arial MT"/>
              <a:cs typeface="Arial MT"/>
            </a:endParaRPr>
          </a:p>
          <a:p>
            <a:pPr marL="307975" indent="-295910">
              <a:lnSpc>
                <a:spcPct val="100000"/>
              </a:lnSpc>
              <a:spcBef>
                <a:spcPts val="30"/>
              </a:spcBef>
              <a:buAutoNum type="arabicPeriod"/>
              <a:tabLst>
                <a:tab pos="307975" algn="l"/>
                <a:tab pos="308610" algn="l"/>
              </a:tabLst>
            </a:pPr>
            <a:r>
              <a:rPr sz="1100" b="1" spc="-10" dirty="0">
                <a:solidFill>
                  <a:srgbClr val="FFFFFF"/>
                </a:solidFill>
                <a:latin typeface="Arial"/>
                <a:cs typeface="Arial"/>
              </a:rPr>
              <a:t>Compare</a:t>
            </a:r>
            <a:r>
              <a:rPr sz="1100" b="1" spc="40" dirty="0">
                <a:solidFill>
                  <a:srgbClr val="FFFFFF"/>
                </a:solidFill>
                <a:latin typeface="Arial"/>
                <a:cs typeface="Arial"/>
              </a:rPr>
              <a:t> </a:t>
            </a:r>
            <a:r>
              <a:rPr sz="1100" b="1" spc="5" dirty="0">
                <a:solidFill>
                  <a:srgbClr val="FFFFFF"/>
                </a:solidFill>
                <a:latin typeface="Arial"/>
                <a:cs typeface="Arial"/>
              </a:rPr>
              <a:t>"Bob"</a:t>
            </a:r>
            <a:r>
              <a:rPr sz="1100" b="1" spc="-85" dirty="0">
                <a:solidFill>
                  <a:srgbClr val="FFFFFF"/>
                </a:solidFill>
                <a:latin typeface="Arial"/>
                <a:cs typeface="Arial"/>
              </a:rPr>
              <a:t> </a:t>
            </a:r>
            <a:r>
              <a:rPr sz="1100" b="1" spc="-5" dirty="0">
                <a:solidFill>
                  <a:srgbClr val="FFFFFF"/>
                </a:solidFill>
                <a:latin typeface="Arial"/>
                <a:cs typeface="Arial"/>
              </a:rPr>
              <a:t>with</a:t>
            </a:r>
            <a:r>
              <a:rPr sz="1100" b="1" spc="-15" dirty="0">
                <a:solidFill>
                  <a:srgbClr val="FFFFFF"/>
                </a:solidFill>
                <a:latin typeface="Arial"/>
                <a:cs typeface="Arial"/>
              </a:rPr>
              <a:t> "Alice,"</a:t>
            </a:r>
            <a:r>
              <a:rPr sz="1100" b="1" spc="65" dirty="0">
                <a:solidFill>
                  <a:srgbClr val="FFFFFF"/>
                </a:solidFill>
                <a:latin typeface="Arial"/>
                <a:cs typeface="Arial"/>
              </a:rPr>
              <a:t> </a:t>
            </a:r>
            <a:r>
              <a:rPr sz="1100" b="1" spc="5" dirty="0">
                <a:solidFill>
                  <a:srgbClr val="FFFFFF"/>
                </a:solidFill>
                <a:latin typeface="Arial"/>
                <a:cs typeface="Arial"/>
              </a:rPr>
              <a:t>"David,"</a:t>
            </a:r>
            <a:r>
              <a:rPr sz="1100" b="1" spc="-90" dirty="0">
                <a:solidFill>
                  <a:srgbClr val="FFFFFF"/>
                </a:solidFill>
                <a:latin typeface="Arial"/>
                <a:cs typeface="Arial"/>
              </a:rPr>
              <a:t> </a:t>
            </a:r>
            <a:r>
              <a:rPr sz="1100" b="1" spc="-5" dirty="0">
                <a:solidFill>
                  <a:srgbClr val="FFFFFF"/>
                </a:solidFill>
                <a:latin typeface="Arial"/>
                <a:cs typeface="Arial"/>
              </a:rPr>
              <a:t>and</a:t>
            </a:r>
            <a:endParaRPr sz="1100" dirty="0">
              <a:latin typeface="Arial"/>
              <a:cs typeface="Arial"/>
            </a:endParaRPr>
          </a:p>
          <a:p>
            <a:pPr marL="307975" marR="173355" algn="just">
              <a:lnSpc>
                <a:spcPct val="105300"/>
              </a:lnSpc>
              <a:spcBef>
                <a:spcPts val="40"/>
              </a:spcBef>
            </a:pPr>
            <a:r>
              <a:rPr sz="1100" b="1" spc="5" dirty="0">
                <a:solidFill>
                  <a:srgbClr val="FFFFFF"/>
                </a:solidFill>
                <a:latin typeface="Arial"/>
                <a:cs typeface="Arial"/>
              </a:rPr>
              <a:t>"Charlie":</a:t>
            </a:r>
            <a:r>
              <a:rPr sz="1100" b="1" spc="-150" dirty="0">
                <a:solidFill>
                  <a:srgbClr val="FFFFFF"/>
                </a:solidFill>
                <a:latin typeface="Arial"/>
                <a:cs typeface="Arial"/>
              </a:rPr>
              <a:t> </a:t>
            </a:r>
            <a:r>
              <a:rPr sz="1100" spc="-5" dirty="0">
                <a:solidFill>
                  <a:srgbClr val="FFFFFF"/>
                </a:solidFill>
                <a:latin typeface="Arial MT"/>
                <a:cs typeface="Arial MT"/>
              </a:rPr>
              <a:t>"Bob"</a:t>
            </a:r>
            <a:r>
              <a:rPr sz="1100" spc="40" dirty="0">
                <a:solidFill>
                  <a:srgbClr val="FFFFFF"/>
                </a:solidFill>
                <a:latin typeface="Arial MT"/>
                <a:cs typeface="Arial MT"/>
              </a:rPr>
              <a:t> </a:t>
            </a:r>
            <a:r>
              <a:rPr sz="1100" spc="15" dirty="0">
                <a:solidFill>
                  <a:srgbClr val="FFFFFF"/>
                </a:solidFill>
                <a:latin typeface="Arial MT"/>
                <a:cs typeface="Arial MT"/>
              </a:rPr>
              <a:t>comes</a:t>
            </a:r>
            <a:r>
              <a:rPr sz="1100" spc="-50" dirty="0">
                <a:solidFill>
                  <a:srgbClr val="FFFFFF"/>
                </a:solidFill>
                <a:latin typeface="Arial MT"/>
                <a:cs typeface="Arial MT"/>
              </a:rPr>
              <a:t> </a:t>
            </a:r>
            <a:r>
              <a:rPr sz="1100" spc="-5" dirty="0">
                <a:solidFill>
                  <a:srgbClr val="FFFFFF"/>
                </a:solidFill>
                <a:latin typeface="Arial MT"/>
                <a:cs typeface="Arial MT"/>
              </a:rPr>
              <a:t>before</a:t>
            </a:r>
            <a:r>
              <a:rPr sz="1100" spc="-35" dirty="0">
                <a:solidFill>
                  <a:srgbClr val="FFFFFF"/>
                </a:solidFill>
                <a:latin typeface="Arial MT"/>
                <a:cs typeface="Arial MT"/>
              </a:rPr>
              <a:t> </a:t>
            </a:r>
            <a:r>
              <a:rPr sz="1100" spc="-10" dirty="0">
                <a:solidFill>
                  <a:srgbClr val="FFFFFF"/>
                </a:solidFill>
                <a:latin typeface="Arial MT"/>
                <a:cs typeface="Arial MT"/>
              </a:rPr>
              <a:t>all</a:t>
            </a:r>
            <a:r>
              <a:rPr sz="1100" spc="-35" dirty="0">
                <a:solidFill>
                  <a:srgbClr val="FFFFFF"/>
                </a:solidFill>
                <a:latin typeface="Arial MT"/>
                <a:cs typeface="Arial MT"/>
              </a:rPr>
              <a:t> </a:t>
            </a:r>
            <a:r>
              <a:rPr sz="1100" spc="-10" dirty="0">
                <a:solidFill>
                  <a:srgbClr val="FFFFFF"/>
                </a:solidFill>
                <a:latin typeface="Arial MT"/>
                <a:cs typeface="Arial MT"/>
              </a:rPr>
              <a:t>three,</a:t>
            </a:r>
            <a:r>
              <a:rPr sz="1100" spc="55" dirty="0">
                <a:solidFill>
                  <a:srgbClr val="FFFFFF"/>
                </a:solidFill>
                <a:latin typeface="Arial MT"/>
                <a:cs typeface="Arial MT"/>
              </a:rPr>
              <a:t> </a:t>
            </a:r>
            <a:r>
              <a:rPr sz="1100" spc="30" dirty="0">
                <a:solidFill>
                  <a:srgbClr val="FFFFFF"/>
                </a:solidFill>
                <a:latin typeface="Arial MT"/>
                <a:cs typeface="Arial MT"/>
              </a:rPr>
              <a:t>so </a:t>
            </a:r>
            <a:r>
              <a:rPr sz="1100" spc="-290" dirty="0">
                <a:solidFill>
                  <a:srgbClr val="FFFFFF"/>
                </a:solidFill>
                <a:latin typeface="Arial MT"/>
                <a:cs typeface="Arial MT"/>
              </a:rPr>
              <a:t> </a:t>
            </a:r>
            <a:r>
              <a:rPr sz="1100" dirty="0">
                <a:solidFill>
                  <a:srgbClr val="FFFFFF"/>
                </a:solidFill>
                <a:latin typeface="Arial MT"/>
                <a:cs typeface="Arial MT"/>
              </a:rPr>
              <a:t>shift </a:t>
            </a:r>
            <a:r>
              <a:rPr sz="1100" spc="-10" dirty="0">
                <a:solidFill>
                  <a:srgbClr val="FFFFFF"/>
                </a:solidFill>
                <a:latin typeface="Arial MT"/>
                <a:cs typeface="Arial MT"/>
              </a:rPr>
              <a:t>all </a:t>
            </a:r>
            <a:r>
              <a:rPr sz="1100" spc="-5" dirty="0">
                <a:solidFill>
                  <a:srgbClr val="FFFFFF"/>
                </a:solidFill>
                <a:latin typeface="Arial MT"/>
                <a:cs typeface="Arial MT"/>
              </a:rPr>
              <a:t>three </a:t>
            </a:r>
            <a:r>
              <a:rPr sz="1100" spc="-10" dirty="0">
                <a:solidFill>
                  <a:srgbClr val="FFFFFF"/>
                </a:solidFill>
                <a:latin typeface="Arial MT"/>
                <a:cs typeface="Arial MT"/>
              </a:rPr>
              <a:t>entries </a:t>
            </a:r>
            <a:r>
              <a:rPr sz="1100" dirty="0">
                <a:solidFill>
                  <a:srgbClr val="FFFFFF"/>
                </a:solidFill>
                <a:latin typeface="Arial MT"/>
                <a:cs typeface="Arial MT"/>
              </a:rPr>
              <a:t>down </a:t>
            </a:r>
            <a:r>
              <a:rPr sz="1100" spc="-5" dirty="0">
                <a:solidFill>
                  <a:srgbClr val="FFFFFF"/>
                </a:solidFill>
                <a:latin typeface="Arial MT"/>
                <a:cs typeface="Arial MT"/>
              </a:rPr>
              <a:t>one position and </a:t>
            </a:r>
            <a:r>
              <a:rPr sz="1100" spc="-295" dirty="0">
                <a:solidFill>
                  <a:srgbClr val="FFFFFF"/>
                </a:solidFill>
                <a:latin typeface="Arial MT"/>
                <a:cs typeface="Arial MT"/>
              </a:rPr>
              <a:t> </a:t>
            </a:r>
            <a:r>
              <a:rPr sz="1100" dirty="0">
                <a:solidFill>
                  <a:srgbClr val="FFFFFF"/>
                </a:solidFill>
                <a:latin typeface="Arial MT"/>
                <a:cs typeface="Arial MT"/>
              </a:rPr>
              <a:t>insert</a:t>
            </a:r>
            <a:r>
              <a:rPr sz="1100" spc="-25" dirty="0">
                <a:solidFill>
                  <a:srgbClr val="FFFFFF"/>
                </a:solidFill>
                <a:latin typeface="Arial MT"/>
                <a:cs typeface="Arial MT"/>
              </a:rPr>
              <a:t> </a:t>
            </a:r>
            <a:r>
              <a:rPr sz="1100" spc="-5" dirty="0">
                <a:solidFill>
                  <a:srgbClr val="FFFFFF"/>
                </a:solidFill>
                <a:latin typeface="Arial MT"/>
                <a:cs typeface="Arial MT"/>
              </a:rPr>
              <a:t>"Bob"</a:t>
            </a:r>
            <a:r>
              <a:rPr sz="1100" spc="-35" dirty="0">
                <a:solidFill>
                  <a:srgbClr val="FFFFFF"/>
                </a:solidFill>
                <a:latin typeface="Arial MT"/>
                <a:cs typeface="Arial MT"/>
              </a:rPr>
              <a:t> </a:t>
            </a:r>
            <a:r>
              <a:rPr sz="1100" spc="-5" dirty="0">
                <a:solidFill>
                  <a:srgbClr val="FFFFFF"/>
                </a:solidFill>
                <a:latin typeface="Arial MT"/>
                <a:cs typeface="Arial MT"/>
              </a:rPr>
              <a:t>in</a:t>
            </a:r>
            <a:r>
              <a:rPr sz="1100" spc="40" dirty="0">
                <a:solidFill>
                  <a:srgbClr val="FFFFFF"/>
                </a:solidFill>
                <a:latin typeface="Arial MT"/>
                <a:cs typeface="Arial MT"/>
              </a:rPr>
              <a:t> </a:t>
            </a:r>
            <a:r>
              <a:rPr sz="1100" spc="-5" dirty="0">
                <a:solidFill>
                  <a:srgbClr val="FFFFFF"/>
                </a:solidFill>
                <a:latin typeface="Arial MT"/>
                <a:cs typeface="Arial MT"/>
              </a:rPr>
              <a:t>the</a:t>
            </a:r>
            <a:r>
              <a:rPr sz="1100" spc="-35" dirty="0">
                <a:solidFill>
                  <a:srgbClr val="FFFFFF"/>
                </a:solidFill>
                <a:latin typeface="Arial MT"/>
                <a:cs typeface="Arial MT"/>
              </a:rPr>
              <a:t> </a:t>
            </a:r>
            <a:r>
              <a:rPr sz="1100" spc="5" dirty="0">
                <a:solidFill>
                  <a:srgbClr val="FFFFFF"/>
                </a:solidFill>
                <a:latin typeface="Arial MT"/>
                <a:cs typeface="Arial MT"/>
              </a:rPr>
              <a:t>first</a:t>
            </a:r>
            <a:r>
              <a:rPr sz="1100" spc="-20" dirty="0">
                <a:solidFill>
                  <a:srgbClr val="FFFFFF"/>
                </a:solidFill>
                <a:latin typeface="Arial MT"/>
                <a:cs typeface="Arial MT"/>
              </a:rPr>
              <a:t> </a:t>
            </a:r>
            <a:r>
              <a:rPr sz="1100" spc="-10" dirty="0">
                <a:solidFill>
                  <a:srgbClr val="FFFFFF"/>
                </a:solidFill>
                <a:latin typeface="Arial MT"/>
                <a:cs typeface="Arial MT"/>
              </a:rPr>
              <a:t>position.</a:t>
            </a:r>
            <a:endParaRPr sz="1100" dirty="0">
              <a:latin typeface="Arial MT"/>
              <a:cs typeface="Arial MT"/>
            </a:endParaRPr>
          </a:p>
        </p:txBody>
      </p:sp>
      <p:pic>
        <p:nvPicPr>
          <p:cNvPr id="6" name="object 6"/>
          <p:cNvPicPr/>
          <p:nvPr/>
        </p:nvPicPr>
        <p:blipFill>
          <a:blip r:embed="rId2" cstate="print"/>
          <a:stretch>
            <a:fillRect/>
          </a:stretch>
        </p:blipFill>
        <p:spPr>
          <a:xfrm>
            <a:off x="5753100" y="1771650"/>
            <a:ext cx="1971675" cy="3057525"/>
          </a:xfrm>
          <a:prstGeom prst="rect">
            <a:avLst/>
          </a:prstGeom>
        </p:spPr>
      </p:pic>
      <p:sp>
        <p:nvSpPr>
          <p:cNvPr id="7" name="object 7"/>
          <p:cNvSpPr/>
          <p:nvPr/>
        </p:nvSpPr>
        <p:spPr>
          <a:xfrm>
            <a:off x="5845809" y="1193800"/>
            <a:ext cx="1247775" cy="171450"/>
          </a:xfrm>
          <a:custGeom>
            <a:avLst/>
            <a:gdLst/>
            <a:ahLst/>
            <a:cxnLst/>
            <a:rect l="l" t="t" r="r" b="b"/>
            <a:pathLst>
              <a:path w="1247775" h="171450">
                <a:moveTo>
                  <a:pt x="1247774" y="0"/>
                </a:moveTo>
                <a:lnTo>
                  <a:pt x="0" y="0"/>
                </a:lnTo>
                <a:lnTo>
                  <a:pt x="0" y="171450"/>
                </a:lnTo>
                <a:lnTo>
                  <a:pt x="1247774" y="171450"/>
                </a:lnTo>
                <a:lnTo>
                  <a:pt x="1247774" y="0"/>
                </a:lnTo>
                <a:close/>
              </a:path>
            </a:pathLst>
          </a:custGeom>
          <a:solidFill>
            <a:srgbClr val="1B202C"/>
          </a:solidFill>
        </p:spPr>
        <p:txBody>
          <a:bodyPr wrap="square" lIns="0" tIns="0" rIns="0" bIns="0" rtlCol="0"/>
          <a:lstStyle/>
          <a:p>
            <a:endParaRPr/>
          </a:p>
        </p:txBody>
      </p:sp>
      <p:sp>
        <p:nvSpPr>
          <p:cNvPr id="8" name="object 8"/>
          <p:cNvSpPr txBox="1"/>
          <p:nvPr/>
        </p:nvSpPr>
        <p:spPr>
          <a:xfrm>
            <a:off x="5839205" y="1164272"/>
            <a:ext cx="1265555"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E2E2E2"/>
                </a:solidFill>
                <a:latin typeface="Arial"/>
                <a:cs typeface="Arial"/>
              </a:rPr>
              <a:t>Sorted</a:t>
            </a:r>
            <a:r>
              <a:rPr sz="1200" b="1" spc="-45" dirty="0">
                <a:solidFill>
                  <a:srgbClr val="E2E2E2"/>
                </a:solidFill>
                <a:latin typeface="Arial"/>
                <a:cs typeface="Arial"/>
              </a:rPr>
              <a:t> </a:t>
            </a:r>
            <a:r>
              <a:rPr sz="1200" b="1" spc="-10" dirty="0">
                <a:solidFill>
                  <a:srgbClr val="E2E2E2"/>
                </a:solidFill>
                <a:latin typeface="Arial"/>
                <a:cs typeface="Arial"/>
              </a:rPr>
              <a:t>Directory:</a:t>
            </a:r>
            <a:endParaRPr sz="1200">
              <a:latin typeface="Arial"/>
              <a:cs typeface="Arial"/>
            </a:endParaRPr>
          </a:p>
        </p:txBody>
      </p:sp>
      <p:pic>
        <p:nvPicPr>
          <p:cNvPr id="10" name="Picture 9">
            <a:extLst>
              <a:ext uri="{FF2B5EF4-FFF2-40B4-BE49-F238E27FC236}">
                <a16:creationId xmlns:a16="http://schemas.microsoft.com/office/drawing/2014/main" id="{D30A1F72-09D0-CCB6-1939-03A6B0C34E3C}"/>
              </a:ext>
            </a:extLst>
          </p:cNvPr>
          <p:cNvPicPr>
            <a:picLocks noChangeAspect="1"/>
          </p:cNvPicPr>
          <p:nvPr/>
        </p:nvPicPr>
        <p:blipFill>
          <a:blip r:embed="rId3"/>
          <a:stretch>
            <a:fillRect/>
          </a:stretch>
        </p:blipFill>
        <p:spPr>
          <a:xfrm>
            <a:off x="5775452" y="2343150"/>
            <a:ext cx="1929478" cy="485126"/>
          </a:xfrm>
          <a:prstGeom prst="rect">
            <a:avLst/>
          </a:prstGeom>
        </p:spPr>
      </p:pic>
      <p:pic>
        <p:nvPicPr>
          <p:cNvPr id="11" name="Picture 10">
            <a:extLst>
              <a:ext uri="{FF2B5EF4-FFF2-40B4-BE49-F238E27FC236}">
                <a16:creationId xmlns:a16="http://schemas.microsoft.com/office/drawing/2014/main" id="{58871397-B815-3FA5-D48E-D7F3A978C7AE}"/>
              </a:ext>
            </a:extLst>
          </p:cNvPr>
          <p:cNvPicPr>
            <a:picLocks noChangeAspect="1"/>
          </p:cNvPicPr>
          <p:nvPr/>
        </p:nvPicPr>
        <p:blipFill>
          <a:blip r:embed="rId4"/>
          <a:stretch>
            <a:fillRect/>
          </a:stretch>
        </p:blipFill>
        <p:spPr>
          <a:xfrm>
            <a:off x="5887433" y="2892771"/>
            <a:ext cx="1732567" cy="3545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5565" y="516820"/>
            <a:ext cx="3226435" cy="391795"/>
          </a:xfrm>
          <a:prstGeom prst="rect">
            <a:avLst/>
          </a:prstGeom>
        </p:spPr>
        <p:txBody>
          <a:bodyPr vert="horz" wrap="square" lIns="0" tIns="12700" rIns="0" bIns="0" rtlCol="0">
            <a:spAutoFit/>
          </a:bodyPr>
          <a:lstStyle/>
          <a:p>
            <a:pPr marL="12700">
              <a:lnSpc>
                <a:spcPct val="100000"/>
              </a:lnSpc>
              <a:spcBef>
                <a:spcPts val="100"/>
              </a:spcBef>
            </a:pPr>
            <a:r>
              <a:rPr sz="2400" spc="-145" dirty="0"/>
              <a:t>S</a:t>
            </a:r>
            <a:r>
              <a:rPr sz="2400" spc="-5" dirty="0"/>
              <a:t>e</a:t>
            </a:r>
            <a:r>
              <a:rPr sz="2400" spc="-20" dirty="0"/>
              <a:t>a</a:t>
            </a:r>
            <a:r>
              <a:rPr sz="2400" spc="-60" dirty="0"/>
              <a:t>r</a:t>
            </a:r>
            <a:r>
              <a:rPr sz="2400" spc="90" dirty="0"/>
              <a:t>c</a:t>
            </a:r>
            <a:r>
              <a:rPr sz="2400" spc="135" dirty="0"/>
              <a:t>h</a:t>
            </a:r>
            <a:r>
              <a:rPr sz="2400" spc="10" dirty="0"/>
              <a:t>i</a:t>
            </a:r>
            <a:r>
              <a:rPr sz="2400" spc="125" dirty="0"/>
              <a:t>n</a:t>
            </a:r>
            <a:r>
              <a:rPr sz="2400" spc="150" dirty="0"/>
              <a:t>g</a:t>
            </a:r>
            <a:r>
              <a:rPr sz="2400" spc="-320" dirty="0"/>
              <a:t> </a:t>
            </a:r>
            <a:r>
              <a:rPr sz="2400" spc="45" dirty="0"/>
              <a:t>Al</a:t>
            </a:r>
            <a:r>
              <a:rPr sz="2400" spc="50" dirty="0"/>
              <a:t>go</a:t>
            </a:r>
            <a:r>
              <a:rPr sz="2400" spc="40" dirty="0"/>
              <a:t>r</a:t>
            </a:r>
            <a:r>
              <a:rPr sz="2400" spc="10" dirty="0"/>
              <a:t>i</a:t>
            </a:r>
            <a:r>
              <a:rPr sz="2400" spc="50" dirty="0"/>
              <a:t>t</a:t>
            </a:r>
            <a:r>
              <a:rPr sz="2400" spc="100" dirty="0"/>
              <a:t>h</a:t>
            </a:r>
            <a:r>
              <a:rPr sz="2400" spc="210" dirty="0"/>
              <a:t>m</a:t>
            </a:r>
            <a:endParaRPr sz="2400" dirty="0"/>
          </a:p>
        </p:txBody>
      </p:sp>
      <p:sp>
        <p:nvSpPr>
          <p:cNvPr id="3" name="object 3"/>
          <p:cNvSpPr txBox="1"/>
          <p:nvPr/>
        </p:nvSpPr>
        <p:spPr>
          <a:xfrm>
            <a:off x="1066800" y="1581150"/>
            <a:ext cx="7431405" cy="2684453"/>
          </a:xfrm>
          <a:prstGeom prst="rect">
            <a:avLst/>
          </a:prstGeom>
        </p:spPr>
        <p:txBody>
          <a:bodyPr vert="horz" wrap="square" lIns="0" tIns="5080" rIns="0" bIns="0" rtlCol="0">
            <a:spAutoFit/>
          </a:bodyPr>
          <a:lstStyle/>
          <a:p>
            <a:pPr marL="12700" marR="5080" algn="just">
              <a:lnSpc>
                <a:spcPct val="104299"/>
              </a:lnSpc>
              <a:spcBef>
                <a:spcPts val="40"/>
              </a:spcBef>
            </a:pPr>
            <a:r>
              <a:rPr lang="en-US" sz="1400" dirty="0">
                <a:solidFill>
                  <a:schemeClr val="bg1"/>
                </a:solidFill>
              </a:rPr>
              <a:t>Searching algorithms are methods or procedures used to find a specific item or element within a collection of data. These algorithms are widely used in computer science and are crucial for tasks like searching for a particular record in a database, finding an element in a sorted list, or locating a file on a computer.</a:t>
            </a:r>
          </a:p>
          <a:p>
            <a:pPr marL="12700" marR="5080" algn="just">
              <a:lnSpc>
                <a:spcPct val="104299"/>
              </a:lnSpc>
              <a:spcBef>
                <a:spcPts val="40"/>
              </a:spcBef>
            </a:pPr>
            <a:r>
              <a:rPr lang="en-US" sz="1400" dirty="0">
                <a:solidFill>
                  <a:schemeClr val="bg1"/>
                </a:solidFill>
              </a:rPr>
              <a:t> These are some commonly used searching algorithms:</a:t>
            </a:r>
          </a:p>
          <a:p>
            <a:pPr marL="12700" marR="5080" algn="just">
              <a:lnSpc>
                <a:spcPct val="104299"/>
              </a:lnSpc>
              <a:spcBef>
                <a:spcPts val="40"/>
              </a:spcBef>
            </a:pPr>
            <a:r>
              <a:rPr lang="en-US" sz="1400" dirty="0">
                <a:solidFill>
                  <a:schemeClr val="bg1"/>
                </a:solidFill>
              </a:rPr>
              <a:t> 1. Linear Search: In this simple algorithm, each element in the collection is sequentially checked until the desired item is found, or the entire list is traversed. It is suitable for small-sized or unsorted lists, but its time complexity is O(n) in the worst case. </a:t>
            </a:r>
          </a:p>
          <a:p>
            <a:pPr marL="12700" marR="5080" algn="just">
              <a:lnSpc>
                <a:spcPct val="104299"/>
              </a:lnSpc>
              <a:spcBef>
                <a:spcPts val="40"/>
              </a:spcBef>
            </a:pPr>
            <a:r>
              <a:rPr lang="en-US" sz="1400" dirty="0">
                <a:solidFill>
                  <a:schemeClr val="bg1"/>
                </a:solidFill>
              </a:rPr>
              <a:t>2. Binary Search: This algorithm applies only to sorted lists. It repeatedly compares the middle element of the list with the target element and narrows down the search range by half based on the comparison result. Binary search has a time complexity of O(log n), making it highly efficient for large sorted lists </a:t>
            </a:r>
            <a:endParaRPr sz="1400" dirty="0">
              <a:solidFill>
                <a:schemeClr val="bg1"/>
              </a:solidFill>
              <a:latin typeface="Roboto"/>
              <a:cs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69" y="454723"/>
            <a:ext cx="4074160" cy="391795"/>
          </a:xfrm>
          <a:prstGeom prst="rect">
            <a:avLst/>
          </a:prstGeom>
        </p:spPr>
        <p:txBody>
          <a:bodyPr vert="horz" wrap="square" lIns="0" tIns="12700" rIns="0" bIns="0" rtlCol="0">
            <a:spAutoFit/>
          </a:bodyPr>
          <a:lstStyle/>
          <a:p>
            <a:pPr marL="12700">
              <a:lnSpc>
                <a:spcPct val="100000"/>
              </a:lnSpc>
              <a:spcBef>
                <a:spcPts val="100"/>
              </a:spcBef>
            </a:pPr>
            <a:r>
              <a:rPr sz="2400" spc="110" dirty="0"/>
              <a:t>A</a:t>
            </a:r>
            <a:r>
              <a:rPr sz="2400" spc="125" dirty="0"/>
              <a:t>p</a:t>
            </a:r>
            <a:r>
              <a:rPr sz="2400" spc="150" dirty="0"/>
              <a:t>p</a:t>
            </a:r>
            <a:r>
              <a:rPr sz="2400" spc="10" dirty="0"/>
              <a:t>l</a:t>
            </a:r>
            <a:r>
              <a:rPr sz="2400" spc="-145" dirty="0"/>
              <a:t>y</a:t>
            </a:r>
            <a:r>
              <a:rPr sz="2400" spc="10" dirty="0"/>
              <a:t>i</a:t>
            </a:r>
            <a:r>
              <a:rPr sz="2400" spc="125" dirty="0"/>
              <a:t>n</a:t>
            </a:r>
            <a:r>
              <a:rPr sz="2400" spc="150" dirty="0"/>
              <a:t>g</a:t>
            </a:r>
            <a:r>
              <a:rPr sz="2400" spc="-320" dirty="0"/>
              <a:t> </a:t>
            </a:r>
            <a:r>
              <a:rPr sz="2400" spc="80" dirty="0"/>
              <a:t>L</a:t>
            </a:r>
            <a:r>
              <a:rPr sz="2400" spc="10" dirty="0"/>
              <a:t>i</a:t>
            </a:r>
            <a:r>
              <a:rPr sz="2400" spc="125" dirty="0"/>
              <a:t>n</a:t>
            </a:r>
            <a:r>
              <a:rPr sz="2400" spc="-5" dirty="0"/>
              <a:t>e</a:t>
            </a:r>
            <a:r>
              <a:rPr sz="2400" spc="-20" dirty="0"/>
              <a:t>a</a:t>
            </a:r>
            <a:r>
              <a:rPr sz="2400" spc="-65" dirty="0"/>
              <a:t>r</a:t>
            </a:r>
            <a:r>
              <a:rPr sz="2400" spc="-310" dirty="0"/>
              <a:t> </a:t>
            </a:r>
            <a:r>
              <a:rPr sz="2400" spc="-145" dirty="0"/>
              <a:t>S</a:t>
            </a:r>
            <a:r>
              <a:rPr sz="2400" spc="-5" dirty="0"/>
              <a:t>e</a:t>
            </a:r>
            <a:r>
              <a:rPr sz="2400" spc="-20" dirty="0"/>
              <a:t>a</a:t>
            </a:r>
            <a:r>
              <a:rPr sz="2400" spc="-60" dirty="0"/>
              <a:t>r</a:t>
            </a:r>
            <a:r>
              <a:rPr sz="2400" spc="90" dirty="0"/>
              <a:t>c</a:t>
            </a:r>
            <a:r>
              <a:rPr sz="2400" spc="135" dirty="0"/>
              <a:t>h</a:t>
            </a:r>
            <a:r>
              <a:rPr sz="2400" spc="10" dirty="0"/>
              <a:t>i</a:t>
            </a:r>
            <a:r>
              <a:rPr sz="2400" spc="125" dirty="0"/>
              <a:t>n</a:t>
            </a:r>
            <a:r>
              <a:rPr sz="2400" spc="150" dirty="0"/>
              <a:t>g</a:t>
            </a:r>
            <a:endParaRPr sz="2400"/>
          </a:p>
        </p:txBody>
      </p:sp>
      <p:sp>
        <p:nvSpPr>
          <p:cNvPr id="3" name="object 3"/>
          <p:cNvSpPr txBox="1"/>
          <p:nvPr/>
        </p:nvSpPr>
        <p:spPr>
          <a:xfrm>
            <a:off x="685800" y="1581150"/>
            <a:ext cx="3702050" cy="1549783"/>
          </a:xfrm>
          <a:prstGeom prst="rect">
            <a:avLst/>
          </a:prstGeom>
        </p:spPr>
        <p:txBody>
          <a:bodyPr vert="horz" wrap="square" lIns="0" tIns="15875" rIns="0" bIns="0" rtlCol="0">
            <a:spAutoFit/>
          </a:bodyPr>
          <a:lstStyle/>
          <a:p>
            <a:pPr marL="12700">
              <a:lnSpc>
                <a:spcPct val="100000"/>
              </a:lnSpc>
              <a:spcBef>
                <a:spcPts val="125"/>
              </a:spcBef>
            </a:pPr>
            <a:r>
              <a:rPr lang="en-US" sz="1400" dirty="0">
                <a:solidFill>
                  <a:schemeClr val="bg1"/>
                </a:solidFill>
              </a:rPr>
              <a:t>The first, obvious one is linear search.</a:t>
            </a:r>
          </a:p>
          <a:p>
            <a:pPr marL="12700">
              <a:lnSpc>
                <a:spcPct val="100000"/>
              </a:lnSpc>
              <a:spcBef>
                <a:spcPts val="125"/>
              </a:spcBef>
            </a:pPr>
            <a:endParaRPr lang="en-US" sz="1400" dirty="0">
              <a:solidFill>
                <a:schemeClr val="bg1"/>
              </a:solidFill>
            </a:endParaRPr>
          </a:p>
          <a:p>
            <a:pPr marL="12700">
              <a:lnSpc>
                <a:spcPct val="100000"/>
              </a:lnSpc>
              <a:spcBef>
                <a:spcPts val="125"/>
              </a:spcBef>
            </a:pPr>
            <a:r>
              <a:rPr lang="en-US" sz="1400" dirty="0">
                <a:solidFill>
                  <a:schemeClr val="bg1"/>
                </a:solidFill>
              </a:rPr>
              <a:t> ● You start from the first name, check if this is John Johnson or not. If it is, you get the phone number. Else you read the next word. If there are 1000 names in the phone contacts ., you would have to read 1000 words. A damn hard job.</a:t>
            </a:r>
            <a:endParaRPr sz="1400" dirty="0">
              <a:solidFill>
                <a:schemeClr val="bg1"/>
              </a:solidFill>
              <a:latin typeface="Roboto"/>
              <a:cs typeface="Roboto"/>
            </a:endParaRPr>
          </a:p>
        </p:txBody>
      </p:sp>
      <p:pic>
        <p:nvPicPr>
          <p:cNvPr id="4" name="object 4"/>
          <p:cNvPicPr/>
          <p:nvPr/>
        </p:nvPicPr>
        <p:blipFill>
          <a:blip r:embed="rId2" cstate="print"/>
          <a:stretch>
            <a:fillRect/>
          </a:stretch>
        </p:blipFill>
        <p:spPr>
          <a:xfrm>
            <a:off x="5905500" y="609600"/>
            <a:ext cx="2295525" cy="4257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69" y="384555"/>
            <a:ext cx="3604895" cy="392430"/>
          </a:xfrm>
          <a:prstGeom prst="rect">
            <a:avLst/>
          </a:prstGeom>
        </p:spPr>
        <p:txBody>
          <a:bodyPr vert="horz" wrap="square" lIns="0" tIns="13335" rIns="0" bIns="0" rtlCol="0">
            <a:spAutoFit/>
          </a:bodyPr>
          <a:lstStyle/>
          <a:p>
            <a:pPr marL="12700">
              <a:lnSpc>
                <a:spcPct val="100000"/>
              </a:lnSpc>
              <a:spcBef>
                <a:spcPts val="105"/>
              </a:spcBef>
            </a:pPr>
            <a:r>
              <a:rPr sz="2400" spc="110" dirty="0"/>
              <a:t>A</a:t>
            </a:r>
            <a:r>
              <a:rPr sz="2400" spc="120" dirty="0"/>
              <a:t>p</a:t>
            </a:r>
            <a:r>
              <a:rPr sz="2400" spc="150" dirty="0"/>
              <a:t>p</a:t>
            </a:r>
            <a:r>
              <a:rPr sz="2400" spc="10" dirty="0"/>
              <a:t>l</a:t>
            </a:r>
            <a:r>
              <a:rPr sz="2400" spc="-150" dirty="0"/>
              <a:t>y</a:t>
            </a:r>
            <a:r>
              <a:rPr sz="2400" spc="10" dirty="0"/>
              <a:t>i</a:t>
            </a:r>
            <a:r>
              <a:rPr sz="2400" spc="125" dirty="0"/>
              <a:t>n</a:t>
            </a:r>
            <a:r>
              <a:rPr sz="2400" spc="150" dirty="0"/>
              <a:t>g</a:t>
            </a:r>
            <a:r>
              <a:rPr sz="2400" spc="-320" dirty="0"/>
              <a:t> </a:t>
            </a:r>
            <a:r>
              <a:rPr sz="2400" spc="150" dirty="0"/>
              <a:t>B</a:t>
            </a:r>
            <a:r>
              <a:rPr sz="2400" spc="10" dirty="0"/>
              <a:t>i</a:t>
            </a:r>
            <a:r>
              <a:rPr sz="2400" spc="125" dirty="0"/>
              <a:t>n</a:t>
            </a:r>
            <a:r>
              <a:rPr sz="2400" spc="-20" dirty="0"/>
              <a:t>a</a:t>
            </a:r>
            <a:r>
              <a:rPr sz="2400" spc="-55" dirty="0"/>
              <a:t>r</a:t>
            </a:r>
            <a:r>
              <a:rPr sz="2400" spc="-120" dirty="0"/>
              <a:t>y</a:t>
            </a:r>
            <a:r>
              <a:rPr sz="2400" spc="-275" dirty="0"/>
              <a:t> </a:t>
            </a:r>
            <a:r>
              <a:rPr sz="2400" spc="-145" dirty="0"/>
              <a:t>S</a:t>
            </a:r>
            <a:r>
              <a:rPr sz="2400" spc="-5" dirty="0"/>
              <a:t>e</a:t>
            </a:r>
            <a:r>
              <a:rPr sz="2400" spc="-20" dirty="0"/>
              <a:t>a</a:t>
            </a:r>
            <a:r>
              <a:rPr sz="2400" spc="-55" dirty="0"/>
              <a:t>r</a:t>
            </a:r>
            <a:r>
              <a:rPr sz="2400" spc="105" dirty="0"/>
              <a:t>ch</a:t>
            </a:r>
            <a:endParaRPr sz="2400"/>
          </a:p>
        </p:txBody>
      </p:sp>
      <p:sp>
        <p:nvSpPr>
          <p:cNvPr id="3" name="object 3"/>
          <p:cNvSpPr txBox="1"/>
          <p:nvPr/>
        </p:nvSpPr>
        <p:spPr>
          <a:xfrm>
            <a:off x="788669" y="1492567"/>
            <a:ext cx="4206240" cy="3119637"/>
          </a:xfrm>
          <a:prstGeom prst="rect">
            <a:avLst/>
          </a:prstGeom>
        </p:spPr>
        <p:txBody>
          <a:bodyPr vert="horz" wrap="square" lIns="0" tIns="17145" rIns="0" bIns="0" rtlCol="0">
            <a:spAutoFit/>
          </a:bodyPr>
          <a:lstStyle/>
          <a:p>
            <a:pPr marL="12065" marR="14604">
              <a:lnSpc>
                <a:spcPct val="110600"/>
              </a:lnSpc>
              <a:spcBef>
                <a:spcPts val="135"/>
              </a:spcBef>
              <a:buSzPct val="109090"/>
              <a:tabLst>
                <a:tab pos="317500" algn="l"/>
                <a:tab pos="318135" algn="l"/>
              </a:tabLst>
            </a:pPr>
            <a:r>
              <a:rPr lang="en-US" sz="1200" dirty="0">
                <a:solidFill>
                  <a:schemeClr val="bg1"/>
                </a:solidFill>
              </a:rPr>
              <a:t>Phone contacts are ordered in ascending order. It begins with names starting from 'A'. Aaron, Adam, Addison, and so on, and the last page contains names ending with 'Z', like Zoey, and Zora. So you check (almost) the middle page in your address book. </a:t>
            </a:r>
          </a:p>
          <a:p>
            <a:pPr marL="12065" marR="14604">
              <a:lnSpc>
                <a:spcPct val="110600"/>
              </a:lnSpc>
              <a:spcBef>
                <a:spcPts val="135"/>
              </a:spcBef>
              <a:buSzPct val="109090"/>
              <a:tabLst>
                <a:tab pos="317500" algn="l"/>
                <a:tab pos="318135" algn="l"/>
              </a:tabLst>
            </a:pPr>
            <a:r>
              <a:rPr lang="en-US" sz="1200" dirty="0">
                <a:solidFill>
                  <a:schemeClr val="bg1"/>
                </a:solidFill>
              </a:rPr>
              <a:t>Let's say it was 'M'. Now you know that John will be in the part to the left of the current page. So you don't need the second half which is to the right of the current page.</a:t>
            </a:r>
          </a:p>
          <a:p>
            <a:pPr marL="12065" marR="14604">
              <a:lnSpc>
                <a:spcPct val="110600"/>
              </a:lnSpc>
              <a:spcBef>
                <a:spcPts val="135"/>
              </a:spcBef>
              <a:buSzPct val="109090"/>
              <a:tabLst>
                <a:tab pos="317500" algn="l"/>
                <a:tab pos="318135" algn="l"/>
              </a:tabLst>
            </a:pPr>
            <a:r>
              <a:rPr lang="en-US" sz="1200" dirty="0">
                <a:solidFill>
                  <a:schemeClr val="bg1"/>
                </a:solidFill>
              </a:rPr>
              <a:t> Now you limit your search to the left half. You find its middle, say 'G'. The right name should be on the right half of the current part. </a:t>
            </a:r>
          </a:p>
          <a:p>
            <a:pPr marL="12065" marR="14604">
              <a:lnSpc>
                <a:spcPct val="110600"/>
              </a:lnSpc>
              <a:spcBef>
                <a:spcPts val="135"/>
              </a:spcBef>
              <a:buSzPct val="109090"/>
              <a:tabLst>
                <a:tab pos="317500" algn="l"/>
                <a:tab pos="318135" algn="l"/>
              </a:tabLst>
            </a:pPr>
            <a:r>
              <a:rPr lang="en-US" sz="1200" dirty="0">
                <a:solidFill>
                  <a:schemeClr val="bg1"/>
                </a:solidFill>
              </a:rPr>
              <a:t> So you keep restricting your search to one-half of the search space every time. If the phone book contains 1000 names, you have to search just 10 times (log 1000, base 2). </a:t>
            </a:r>
          </a:p>
          <a:p>
            <a:pPr marL="12065" marR="14604">
              <a:lnSpc>
                <a:spcPct val="110600"/>
              </a:lnSpc>
              <a:spcBef>
                <a:spcPts val="135"/>
              </a:spcBef>
              <a:buSzPct val="109090"/>
              <a:tabLst>
                <a:tab pos="317500" algn="l"/>
                <a:tab pos="318135" algn="l"/>
              </a:tabLst>
            </a:pPr>
            <a:r>
              <a:rPr lang="en-US" sz="1200" dirty="0">
                <a:solidFill>
                  <a:schemeClr val="bg1"/>
                </a:solidFill>
              </a:rPr>
              <a:t>The benefit is, that if there are 1 million names, You have to do 1 million searches with linear search, while just 20 searches with binary search.</a:t>
            </a:r>
            <a:endParaRPr sz="1200" dirty="0">
              <a:solidFill>
                <a:schemeClr val="bg1"/>
              </a:solidFill>
              <a:latin typeface="Roboto"/>
              <a:cs typeface="Roboto"/>
            </a:endParaRPr>
          </a:p>
        </p:txBody>
      </p:sp>
      <p:pic>
        <p:nvPicPr>
          <p:cNvPr id="4" name="object 4"/>
          <p:cNvPicPr/>
          <p:nvPr/>
        </p:nvPicPr>
        <p:blipFill>
          <a:blip r:embed="rId2" cstate="print"/>
          <a:stretch>
            <a:fillRect/>
          </a:stretch>
        </p:blipFill>
        <p:spPr>
          <a:xfrm>
            <a:off x="6448425" y="771525"/>
            <a:ext cx="1885950" cy="3600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022" y="2419032"/>
            <a:ext cx="1082040" cy="254635"/>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Tahoma"/>
                <a:cs typeface="Tahoma"/>
              </a:rPr>
              <a:t>From</a:t>
            </a:r>
            <a:r>
              <a:rPr sz="1500" spc="-70" dirty="0">
                <a:solidFill>
                  <a:srgbClr val="FFFFFF"/>
                </a:solidFill>
                <a:latin typeface="Tahoma"/>
                <a:cs typeface="Tahoma"/>
              </a:rPr>
              <a:t> </a:t>
            </a:r>
            <a:r>
              <a:rPr sz="1500" spc="-15" dirty="0">
                <a:solidFill>
                  <a:srgbClr val="FFFFFF"/>
                </a:solidFill>
                <a:latin typeface="Tahoma"/>
                <a:cs typeface="Tahoma"/>
              </a:rPr>
              <a:t>These:</a:t>
            </a:r>
            <a:endParaRPr sz="1500">
              <a:latin typeface="Tahoma"/>
              <a:cs typeface="Tahoma"/>
            </a:endParaRPr>
          </a:p>
        </p:txBody>
      </p:sp>
      <p:sp>
        <p:nvSpPr>
          <p:cNvPr id="3" name="object 3"/>
          <p:cNvSpPr txBox="1"/>
          <p:nvPr/>
        </p:nvSpPr>
        <p:spPr>
          <a:xfrm>
            <a:off x="5550789" y="440753"/>
            <a:ext cx="684530" cy="266065"/>
          </a:xfrm>
          <a:prstGeom prst="rect">
            <a:avLst/>
          </a:prstGeom>
        </p:spPr>
        <p:txBody>
          <a:bodyPr vert="horz" wrap="square" lIns="0" tIns="15875" rIns="0" bIns="0" rtlCol="0">
            <a:spAutoFit/>
          </a:bodyPr>
          <a:lstStyle/>
          <a:p>
            <a:pPr marL="12700">
              <a:lnSpc>
                <a:spcPct val="100000"/>
              </a:lnSpc>
              <a:spcBef>
                <a:spcPts val="125"/>
              </a:spcBef>
            </a:pPr>
            <a:r>
              <a:rPr sz="1550" spc="20" dirty="0">
                <a:solidFill>
                  <a:srgbClr val="FFFFFF"/>
                </a:solidFill>
                <a:latin typeface="Tahoma"/>
                <a:cs typeface="Tahoma"/>
              </a:rPr>
              <a:t>To</a:t>
            </a:r>
            <a:r>
              <a:rPr sz="1550" spc="-110" dirty="0">
                <a:solidFill>
                  <a:srgbClr val="FFFFFF"/>
                </a:solidFill>
                <a:latin typeface="Tahoma"/>
                <a:cs typeface="Tahoma"/>
              </a:rPr>
              <a:t> </a:t>
            </a:r>
            <a:r>
              <a:rPr sz="1550" spc="-10" dirty="0">
                <a:solidFill>
                  <a:srgbClr val="FFFFFF"/>
                </a:solidFill>
                <a:latin typeface="Tahoma"/>
                <a:cs typeface="Tahoma"/>
              </a:rPr>
              <a:t>this:</a:t>
            </a:r>
            <a:endParaRPr sz="155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69" y="454723"/>
            <a:ext cx="3075305" cy="391795"/>
          </a:xfrm>
          <a:prstGeom prst="rect">
            <a:avLst/>
          </a:prstGeom>
        </p:spPr>
        <p:txBody>
          <a:bodyPr vert="horz" wrap="square" lIns="0" tIns="12700" rIns="0" bIns="0" rtlCol="0">
            <a:spAutoFit/>
          </a:bodyPr>
          <a:lstStyle/>
          <a:p>
            <a:pPr marL="12700">
              <a:lnSpc>
                <a:spcPct val="100000"/>
              </a:lnSpc>
              <a:spcBef>
                <a:spcPts val="100"/>
              </a:spcBef>
            </a:pPr>
            <a:r>
              <a:rPr sz="2400" spc="125" dirty="0"/>
              <a:t>P</a:t>
            </a:r>
            <a:r>
              <a:rPr sz="2400" spc="95" dirty="0"/>
              <a:t>r</a:t>
            </a:r>
            <a:r>
              <a:rPr sz="2400" spc="90" dirty="0"/>
              <a:t>o</a:t>
            </a:r>
            <a:r>
              <a:rPr sz="2400" spc="105" dirty="0"/>
              <a:t>b</a:t>
            </a:r>
            <a:r>
              <a:rPr sz="2400" spc="10" dirty="0"/>
              <a:t>l</a:t>
            </a:r>
            <a:r>
              <a:rPr sz="2400" spc="-5" dirty="0"/>
              <a:t>e</a:t>
            </a:r>
            <a:r>
              <a:rPr sz="2400" spc="210" dirty="0"/>
              <a:t>m</a:t>
            </a:r>
            <a:r>
              <a:rPr sz="2400" spc="-245" dirty="0"/>
              <a:t> </a:t>
            </a:r>
            <a:r>
              <a:rPr sz="2400" spc="-145" dirty="0"/>
              <a:t>S</a:t>
            </a:r>
            <a:r>
              <a:rPr sz="2400" dirty="0"/>
              <a:t>t</a:t>
            </a:r>
            <a:r>
              <a:rPr sz="2400" spc="5" dirty="0"/>
              <a:t>a</a:t>
            </a:r>
            <a:r>
              <a:rPr sz="2400" spc="20" dirty="0"/>
              <a:t>t</a:t>
            </a:r>
            <a:r>
              <a:rPr sz="2400" spc="5" dirty="0"/>
              <a:t>e</a:t>
            </a:r>
            <a:r>
              <a:rPr sz="2400" spc="145" dirty="0"/>
              <a:t>m</a:t>
            </a:r>
            <a:r>
              <a:rPr sz="2400" spc="65" dirty="0"/>
              <a:t>e</a:t>
            </a:r>
            <a:r>
              <a:rPr sz="2400" spc="125" dirty="0"/>
              <a:t>n</a:t>
            </a:r>
            <a:r>
              <a:rPr sz="2400" spc="25" dirty="0"/>
              <a:t>t</a:t>
            </a:r>
            <a:endParaRPr sz="2400" dirty="0"/>
          </a:p>
        </p:txBody>
      </p:sp>
      <p:sp>
        <p:nvSpPr>
          <p:cNvPr id="5" name="TextBox 4">
            <a:extLst>
              <a:ext uri="{FF2B5EF4-FFF2-40B4-BE49-F238E27FC236}">
                <a16:creationId xmlns:a16="http://schemas.microsoft.com/office/drawing/2014/main" id="{AEFF537F-0A6F-1AE2-C886-8E38F43108A7}"/>
              </a:ext>
            </a:extLst>
          </p:cNvPr>
          <p:cNvSpPr txBox="1"/>
          <p:nvPr/>
        </p:nvSpPr>
        <p:spPr>
          <a:xfrm>
            <a:off x="1066800" y="1581150"/>
            <a:ext cx="7315200" cy="1815882"/>
          </a:xfrm>
          <a:prstGeom prst="rect">
            <a:avLst/>
          </a:prstGeom>
          <a:noFill/>
        </p:spPr>
        <p:txBody>
          <a:bodyPr wrap="square">
            <a:spAutoFit/>
          </a:bodyPr>
          <a:lstStyle/>
          <a:p>
            <a:pPr marL="0" lvl="0" indent="0" algn="l" rtl="0">
              <a:spcBef>
                <a:spcPts val="0"/>
              </a:spcBef>
              <a:spcAft>
                <a:spcPts val="1200"/>
              </a:spcAft>
              <a:buNone/>
            </a:pPr>
            <a:r>
              <a:rPr lang="en-US" sz="1400" dirty="0">
                <a:solidFill>
                  <a:srgbClr val="ECECEC"/>
                </a:solidFill>
                <a:highlight>
                  <a:srgbClr val="212121"/>
                </a:highlight>
                <a:ea typeface="Roboto"/>
                <a:cs typeface="Roboto"/>
                <a:sym typeface="Roboto"/>
              </a:rPr>
              <a:t>The problem statement for searching in a phone book directory involves efficiently locating contact information within a large database of names and numbers. With the increasing volume of contacts stored in electronic devices, users often encounter difficulty in swiftly locating specific entries amidst extensive listings. The challenge lies in developing a search mechanism that swiftly retrieves relevant contact details based on partial or exact matches of names, phone numbers, or other associated information. Efficiency, accuracy, and user-friendly interface design are critical factors in addressing this issue and enhancing the user experience of navigating through phone book directories.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2634" y="2178430"/>
            <a:ext cx="1537970" cy="392430"/>
          </a:xfrm>
          <a:prstGeom prst="rect">
            <a:avLst/>
          </a:prstGeom>
        </p:spPr>
        <p:txBody>
          <a:bodyPr vert="horz" wrap="square" lIns="0" tIns="13335" rIns="0" bIns="0" rtlCol="0">
            <a:spAutoFit/>
          </a:bodyPr>
          <a:lstStyle/>
          <a:p>
            <a:pPr marL="12700">
              <a:lnSpc>
                <a:spcPct val="100000"/>
              </a:lnSpc>
              <a:spcBef>
                <a:spcPts val="105"/>
              </a:spcBef>
            </a:pPr>
            <a:r>
              <a:rPr sz="2400" spc="110" dirty="0"/>
              <a:t>A</a:t>
            </a:r>
            <a:r>
              <a:rPr sz="2400" spc="120" dirty="0"/>
              <a:t>p</a:t>
            </a:r>
            <a:r>
              <a:rPr sz="2400" spc="150" dirty="0"/>
              <a:t>p</a:t>
            </a:r>
            <a:r>
              <a:rPr sz="2400" spc="-55" dirty="0"/>
              <a:t>r</a:t>
            </a:r>
            <a:r>
              <a:rPr sz="2400" spc="60" dirty="0"/>
              <a:t>oach</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69" y="454723"/>
            <a:ext cx="3042920" cy="391795"/>
          </a:xfrm>
          <a:prstGeom prst="rect">
            <a:avLst/>
          </a:prstGeom>
        </p:spPr>
        <p:txBody>
          <a:bodyPr vert="horz" wrap="square" lIns="0" tIns="12700" rIns="0" bIns="0" rtlCol="0">
            <a:spAutoFit/>
          </a:bodyPr>
          <a:lstStyle/>
          <a:p>
            <a:pPr marL="12700">
              <a:lnSpc>
                <a:spcPct val="100000"/>
              </a:lnSpc>
              <a:spcBef>
                <a:spcPts val="100"/>
              </a:spcBef>
            </a:pPr>
            <a:r>
              <a:rPr sz="2400" spc="114" dirty="0"/>
              <a:t>U</a:t>
            </a:r>
            <a:r>
              <a:rPr sz="2400" spc="-55" dirty="0"/>
              <a:t>s</a:t>
            </a:r>
            <a:r>
              <a:rPr sz="2400" spc="10" dirty="0"/>
              <a:t>i</a:t>
            </a:r>
            <a:r>
              <a:rPr sz="2400" spc="125" dirty="0"/>
              <a:t>n</a:t>
            </a:r>
            <a:r>
              <a:rPr sz="2400" spc="150" dirty="0"/>
              <a:t>g</a:t>
            </a:r>
            <a:r>
              <a:rPr sz="2400" spc="-240" dirty="0"/>
              <a:t> </a:t>
            </a:r>
            <a:r>
              <a:rPr sz="2400" spc="80" dirty="0"/>
              <a:t>L</a:t>
            </a:r>
            <a:r>
              <a:rPr sz="2400" spc="10" dirty="0"/>
              <a:t>i</a:t>
            </a:r>
            <a:r>
              <a:rPr sz="2400" spc="125" dirty="0"/>
              <a:t>n</a:t>
            </a:r>
            <a:r>
              <a:rPr sz="2400" spc="-5" dirty="0"/>
              <a:t>e</a:t>
            </a:r>
            <a:r>
              <a:rPr sz="2400" spc="-20" dirty="0"/>
              <a:t>a</a:t>
            </a:r>
            <a:r>
              <a:rPr sz="2400" spc="-65" dirty="0"/>
              <a:t>r</a:t>
            </a:r>
            <a:r>
              <a:rPr sz="2400" spc="-310" dirty="0"/>
              <a:t> </a:t>
            </a:r>
            <a:r>
              <a:rPr sz="2400" spc="-55" dirty="0"/>
              <a:t>s</a:t>
            </a:r>
            <a:r>
              <a:rPr sz="2400" spc="-5" dirty="0"/>
              <a:t>e</a:t>
            </a:r>
            <a:r>
              <a:rPr sz="2400" spc="-20" dirty="0"/>
              <a:t>a</a:t>
            </a:r>
            <a:r>
              <a:rPr sz="2400" spc="-60" dirty="0"/>
              <a:t>r</a:t>
            </a:r>
            <a:r>
              <a:rPr sz="2400" spc="105" dirty="0"/>
              <a:t>ch</a:t>
            </a:r>
            <a:endParaRPr sz="2400"/>
          </a:p>
        </p:txBody>
      </p:sp>
      <p:sp>
        <p:nvSpPr>
          <p:cNvPr id="10" name="TextBox 9">
            <a:extLst>
              <a:ext uri="{FF2B5EF4-FFF2-40B4-BE49-F238E27FC236}">
                <a16:creationId xmlns:a16="http://schemas.microsoft.com/office/drawing/2014/main" id="{58E8F952-7DA2-8257-10A9-619CCBC23999}"/>
              </a:ext>
            </a:extLst>
          </p:cNvPr>
          <p:cNvSpPr txBox="1"/>
          <p:nvPr/>
        </p:nvSpPr>
        <p:spPr>
          <a:xfrm>
            <a:off x="1066800" y="1733550"/>
            <a:ext cx="7391400" cy="1384995"/>
          </a:xfrm>
          <a:prstGeom prst="rect">
            <a:avLst/>
          </a:prstGeom>
          <a:noFill/>
        </p:spPr>
        <p:txBody>
          <a:bodyPr wrap="square">
            <a:spAutoFit/>
          </a:bodyPr>
          <a:lstStyle/>
          <a:p>
            <a:pPr marL="0" lvl="0" indent="0" algn="l" rtl="0">
              <a:spcBef>
                <a:spcPts val="0"/>
              </a:spcBef>
              <a:spcAft>
                <a:spcPts val="1200"/>
              </a:spcAft>
              <a:buNone/>
            </a:pPr>
            <a:r>
              <a:rPr lang="en-US" sz="1400" dirty="0">
                <a:solidFill>
                  <a:srgbClr val="ECECEC"/>
                </a:solidFill>
                <a:highlight>
                  <a:srgbClr val="212121"/>
                </a:highlight>
                <a:latin typeface="+mj-lt"/>
                <a:ea typeface="Roboto"/>
                <a:cs typeface="Roboto"/>
                <a:sym typeface="Roboto"/>
              </a:rPr>
              <a:t>Initially, we contemplated employing a linear search algorithm for navigating through the phone contact directory. It appeared to be the simplest approach at first glance. However, as we implemented it, we realized that the linear search method consumed a significant amount of time, especially when dealing with a large database. The inefficiency of linear search prompted us to explore alternative approaches that could mitigate the time complexity to O(n), thus enhancing the overall user experience.</a:t>
            </a:r>
            <a:endParaRPr lang="en-US" sz="14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69" y="454723"/>
            <a:ext cx="3053080" cy="391795"/>
          </a:xfrm>
          <a:prstGeom prst="rect">
            <a:avLst/>
          </a:prstGeom>
        </p:spPr>
        <p:txBody>
          <a:bodyPr vert="horz" wrap="square" lIns="0" tIns="12700" rIns="0" bIns="0" rtlCol="0">
            <a:spAutoFit/>
          </a:bodyPr>
          <a:lstStyle/>
          <a:p>
            <a:pPr marL="12700">
              <a:lnSpc>
                <a:spcPct val="100000"/>
              </a:lnSpc>
              <a:spcBef>
                <a:spcPts val="100"/>
              </a:spcBef>
            </a:pPr>
            <a:r>
              <a:rPr sz="2400" spc="114" dirty="0"/>
              <a:t>U</a:t>
            </a:r>
            <a:r>
              <a:rPr sz="2400" spc="-55" dirty="0"/>
              <a:t>s</a:t>
            </a:r>
            <a:r>
              <a:rPr sz="2400" spc="10" dirty="0"/>
              <a:t>i</a:t>
            </a:r>
            <a:r>
              <a:rPr sz="2400" spc="125" dirty="0"/>
              <a:t>n</a:t>
            </a:r>
            <a:r>
              <a:rPr sz="2400" spc="150" dirty="0"/>
              <a:t>g</a:t>
            </a:r>
            <a:r>
              <a:rPr sz="2400" spc="-240" dirty="0"/>
              <a:t> </a:t>
            </a:r>
            <a:r>
              <a:rPr sz="2400" spc="150" dirty="0"/>
              <a:t>b</a:t>
            </a:r>
            <a:r>
              <a:rPr sz="2400" spc="10" dirty="0"/>
              <a:t>i</a:t>
            </a:r>
            <a:r>
              <a:rPr sz="2400" spc="125" dirty="0"/>
              <a:t>n</a:t>
            </a:r>
            <a:r>
              <a:rPr sz="2400" spc="-20" dirty="0"/>
              <a:t>a</a:t>
            </a:r>
            <a:r>
              <a:rPr sz="2400" spc="-60" dirty="0"/>
              <a:t>r</a:t>
            </a:r>
            <a:r>
              <a:rPr sz="2400" spc="-120" dirty="0"/>
              <a:t>y</a:t>
            </a:r>
            <a:r>
              <a:rPr sz="2400" spc="-345" dirty="0"/>
              <a:t> </a:t>
            </a:r>
            <a:r>
              <a:rPr sz="2400" spc="-55" dirty="0"/>
              <a:t>s</a:t>
            </a:r>
            <a:r>
              <a:rPr sz="2400" spc="-5" dirty="0"/>
              <a:t>e</a:t>
            </a:r>
            <a:r>
              <a:rPr sz="2400" spc="-20" dirty="0"/>
              <a:t>a</a:t>
            </a:r>
            <a:r>
              <a:rPr sz="2400" spc="-60" dirty="0"/>
              <a:t>r</a:t>
            </a:r>
            <a:r>
              <a:rPr sz="2400" spc="105" dirty="0"/>
              <a:t>ch</a:t>
            </a:r>
            <a:endParaRPr sz="2400"/>
          </a:p>
        </p:txBody>
      </p:sp>
      <p:sp>
        <p:nvSpPr>
          <p:cNvPr id="10" name="TextBox 9">
            <a:extLst>
              <a:ext uri="{FF2B5EF4-FFF2-40B4-BE49-F238E27FC236}">
                <a16:creationId xmlns:a16="http://schemas.microsoft.com/office/drawing/2014/main" id="{071F83E9-09AE-BA38-904A-C5364F785102}"/>
              </a:ext>
            </a:extLst>
          </p:cNvPr>
          <p:cNvSpPr txBox="1"/>
          <p:nvPr/>
        </p:nvSpPr>
        <p:spPr>
          <a:xfrm>
            <a:off x="1066801" y="1733550"/>
            <a:ext cx="7315200" cy="1169551"/>
          </a:xfrm>
          <a:prstGeom prst="rect">
            <a:avLst/>
          </a:prstGeom>
          <a:noFill/>
        </p:spPr>
        <p:txBody>
          <a:bodyPr wrap="square">
            <a:spAutoFit/>
          </a:bodyPr>
          <a:lstStyle/>
          <a:p>
            <a:pPr marL="0" lvl="0" indent="0" algn="l" rtl="0">
              <a:spcBef>
                <a:spcPts val="0"/>
              </a:spcBef>
              <a:spcAft>
                <a:spcPts val="1200"/>
              </a:spcAft>
              <a:buNone/>
            </a:pPr>
            <a:r>
              <a:rPr lang="en-US" sz="1400" dirty="0">
                <a:solidFill>
                  <a:srgbClr val="ECECEC"/>
                </a:solidFill>
                <a:highlight>
                  <a:srgbClr val="212121"/>
                </a:highlight>
                <a:ea typeface="Roboto"/>
                <a:cs typeface="Roboto"/>
                <a:sym typeface="Roboto"/>
              </a:rPr>
              <a:t>Subsequently, we turned our attention to the binary search algorithm, intrigued by its potential to optimize search operations. However, we encountered a fundamental obstacle – the necessity for the list to be sorted. This requirement posed a new challenge as our existing phone book directory lacked any inherent order. Recognizing the need for sorting, we delved into various sorting techniques to establish a sorted structure conducive to binary search.</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69" y="454723"/>
            <a:ext cx="2092325" cy="391795"/>
          </a:xfrm>
          <a:prstGeom prst="rect">
            <a:avLst/>
          </a:prstGeom>
        </p:spPr>
        <p:txBody>
          <a:bodyPr vert="horz" wrap="square" lIns="0" tIns="12700" rIns="0" bIns="0" rtlCol="0">
            <a:spAutoFit/>
          </a:bodyPr>
          <a:lstStyle/>
          <a:p>
            <a:pPr marL="12700">
              <a:lnSpc>
                <a:spcPct val="100000"/>
              </a:lnSpc>
              <a:spcBef>
                <a:spcPts val="100"/>
              </a:spcBef>
            </a:pPr>
            <a:r>
              <a:rPr sz="2400" spc="-265" dirty="0"/>
              <a:t>I</a:t>
            </a:r>
            <a:r>
              <a:rPr sz="2400" spc="125" dirty="0"/>
              <a:t>n</a:t>
            </a:r>
            <a:r>
              <a:rPr sz="2400" spc="-55" dirty="0"/>
              <a:t>s</a:t>
            </a:r>
            <a:r>
              <a:rPr sz="2400" spc="-5" dirty="0"/>
              <a:t>e</a:t>
            </a:r>
            <a:r>
              <a:rPr sz="2400" spc="-60" dirty="0"/>
              <a:t>r</a:t>
            </a:r>
            <a:r>
              <a:rPr sz="2400" spc="10" dirty="0"/>
              <a:t>t</a:t>
            </a:r>
            <a:r>
              <a:rPr sz="2400" spc="30" dirty="0"/>
              <a:t>i</a:t>
            </a:r>
            <a:r>
              <a:rPr sz="2400" spc="75" dirty="0"/>
              <a:t>on</a:t>
            </a:r>
            <a:r>
              <a:rPr sz="2400" spc="-300" dirty="0"/>
              <a:t> </a:t>
            </a:r>
            <a:r>
              <a:rPr sz="2400" spc="-145" dirty="0"/>
              <a:t>S</a:t>
            </a:r>
            <a:r>
              <a:rPr sz="2400" spc="-10" dirty="0"/>
              <a:t>or</a:t>
            </a:r>
            <a:r>
              <a:rPr sz="2400" spc="25" dirty="0"/>
              <a:t>t</a:t>
            </a:r>
            <a:endParaRPr sz="2400"/>
          </a:p>
        </p:txBody>
      </p:sp>
      <p:sp>
        <p:nvSpPr>
          <p:cNvPr id="11" name="TextBox 10">
            <a:extLst>
              <a:ext uri="{FF2B5EF4-FFF2-40B4-BE49-F238E27FC236}">
                <a16:creationId xmlns:a16="http://schemas.microsoft.com/office/drawing/2014/main" id="{F5BF9924-52C0-EFFE-184C-89549A7E489D}"/>
              </a:ext>
            </a:extLst>
          </p:cNvPr>
          <p:cNvSpPr txBox="1"/>
          <p:nvPr/>
        </p:nvSpPr>
        <p:spPr>
          <a:xfrm>
            <a:off x="1143000" y="1648420"/>
            <a:ext cx="6858000" cy="1846659"/>
          </a:xfrm>
          <a:prstGeom prst="rect">
            <a:avLst/>
          </a:prstGeom>
          <a:noFill/>
        </p:spPr>
        <p:txBody>
          <a:bodyPr wrap="square">
            <a:spAutoFit/>
          </a:bodyPr>
          <a:lstStyle/>
          <a:p>
            <a:pPr marL="0" lvl="0" indent="0" algn="l" rtl="0">
              <a:spcBef>
                <a:spcPts val="1500"/>
              </a:spcBef>
              <a:spcAft>
                <a:spcPts val="0"/>
              </a:spcAft>
              <a:buNone/>
            </a:pPr>
            <a:r>
              <a:rPr lang="en-US" sz="1400" dirty="0">
                <a:solidFill>
                  <a:srgbClr val="FFFFFF"/>
                </a:solidFill>
                <a:highlight>
                  <a:srgbClr val="212121"/>
                </a:highlight>
                <a:ea typeface="Roboto"/>
                <a:cs typeface="Roboto"/>
                <a:sym typeface="Roboto"/>
              </a:rPr>
              <a:t>In pursuit of a sorting method compatible with our requirements, we settled upon insertion sort. Its simplicity and efficiency resonated with our objectives, making it an ideal choice for arranging the phone book entries alphabetically. With insertion sort in place, we successfully organized our phone book directory, paving the way for seamless binary search operations. Through this iterative process, we achieved a refined solution that optimized search efficiency while ensuring the directory remained well-organized and easily navigable for users.</a:t>
            </a:r>
          </a:p>
          <a:p>
            <a:pPr marL="0" lvl="0" indent="0" algn="l" rtl="0">
              <a:spcBef>
                <a:spcPts val="0"/>
              </a:spcBef>
              <a:spcAft>
                <a:spcPts val="1200"/>
              </a:spcAft>
              <a:buNone/>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22225">
              <a:lnSpc>
                <a:spcPct val="100000"/>
              </a:lnSpc>
              <a:spcBef>
                <a:spcPts val="130"/>
              </a:spcBef>
            </a:pPr>
            <a:r>
              <a:rPr spc="50" dirty="0"/>
              <a:t>Execution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69" y="454723"/>
            <a:ext cx="1158875" cy="391795"/>
          </a:xfrm>
          <a:prstGeom prst="rect">
            <a:avLst/>
          </a:prstGeom>
        </p:spPr>
        <p:txBody>
          <a:bodyPr vert="horz" wrap="square" lIns="0" tIns="12700" rIns="0" bIns="0" rtlCol="0">
            <a:spAutoFit/>
          </a:bodyPr>
          <a:lstStyle/>
          <a:p>
            <a:pPr marL="12700">
              <a:lnSpc>
                <a:spcPct val="100000"/>
              </a:lnSpc>
              <a:spcBef>
                <a:spcPts val="100"/>
              </a:spcBef>
            </a:pPr>
            <a:r>
              <a:rPr sz="2400" spc="20" dirty="0"/>
              <a:t>Sorting</a:t>
            </a:r>
            <a:endParaRPr sz="2400"/>
          </a:p>
        </p:txBody>
      </p:sp>
      <p:sp>
        <p:nvSpPr>
          <p:cNvPr id="3" name="object 3"/>
          <p:cNvSpPr/>
          <p:nvPr/>
        </p:nvSpPr>
        <p:spPr>
          <a:xfrm>
            <a:off x="1388872" y="1811400"/>
            <a:ext cx="6877050" cy="333375"/>
          </a:xfrm>
          <a:custGeom>
            <a:avLst/>
            <a:gdLst/>
            <a:ahLst/>
            <a:cxnLst/>
            <a:rect l="l" t="t" r="r" b="b"/>
            <a:pathLst>
              <a:path w="6877050" h="333375">
                <a:moveTo>
                  <a:pt x="5781675" y="171450"/>
                </a:moveTo>
                <a:lnTo>
                  <a:pt x="0" y="171450"/>
                </a:lnTo>
                <a:lnTo>
                  <a:pt x="0" y="333375"/>
                </a:lnTo>
                <a:lnTo>
                  <a:pt x="5781675" y="333375"/>
                </a:lnTo>
                <a:lnTo>
                  <a:pt x="5781675" y="171450"/>
                </a:lnTo>
                <a:close/>
              </a:path>
              <a:path w="6877050" h="333375">
                <a:moveTo>
                  <a:pt x="6877050" y="0"/>
                </a:moveTo>
                <a:lnTo>
                  <a:pt x="0" y="0"/>
                </a:lnTo>
                <a:lnTo>
                  <a:pt x="0" y="161925"/>
                </a:lnTo>
                <a:lnTo>
                  <a:pt x="6877050" y="161925"/>
                </a:lnTo>
                <a:lnTo>
                  <a:pt x="6877050" y="0"/>
                </a:lnTo>
                <a:close/>
              </a:path>
            </a:pathLst>
          </a:custGeom>
          <a:solidFill>
            <a:srgbClr val="1B202C"/>
          </a:solidFill>
        </p:spPr>
        <p:txBody>
          <a:bodyPr wrap="square" lIns="0" tIns="0" rIns="0" bIns="0" rtlCol="0"/>
          <a:lstStyle/>
          <a:p>
            <a:endParaRPr/>
          </a:p>
        </p:txBody>
      </p:sp>
      <p:sp>
        <p:nvSpPr>
          <p:cNvPr id="4" name="object 4"/>
          <p:cNvSpPr/>
          <p:nvPr/>
        </p:nvSpPr>
        <p:spPr>
          <a:xfrm>
            <a:off x="1388872" y="2316225"/>
            <a:ext cx="6677025" cy="333375"/>
          </a:xfrm>
          <a:custGeom>
            <a:avLst/>
            <a:gdLst/>
            <a:ahLst/>
            <a:cxnLst/>
            <a:rect l="l" t="t" r="r" b="b"/>
            <a:pathLst>
              <a:path w="6677025" h="333375">
                <a:moveTo>
                  <a:pt x="2257425" y="171450"/>
                </a:moveTo>
                <a:lnTo>
                  <a:pt x="0" y="171450"/>
                </a:lnTo>
                <a:lnTo>
                  <a:pt x="0" y="333375"/>
                </a:lnTo>
                <a:lnTo>
                  <a:pt x="2257425" y="333375"/>
                </a:lnTo>
                <a:lnTo>
                  <a:pt x="2257425" y="171450"/>
                </a:lnTo>
                <a:close/>
              </a:path>
              <a:path w="6677025" h="333375">
                <a:moveTo>
                  <a:pt x="6677025" y="0"/>
                </a:moveTo>
                <a:lnTo>
                  <a:pt x="0" y="0"/>
                </a:lnTo>
                <a:lnTo>
                  <a:pt x="0" y="161925"/>
                </a:lnTo>
                <a:lnTo>
                  <a:pt x="6677025" y="161925"/>
                </a:lnTo>
                <a:lnTo>
                  <a:pt x="6677025" y="0"/>
                </a:lnTo>
                <a:close/>
              </a:path>
            </a:pathLst>
          </a:custGeom>
          <a:solidFill>
            <a:srgbClr val="1B202C"/>
          </a:solidFill>
        </p:spPr>
        <p:txBody>
          <a:bodyPr wrap="square" lIns="0" tIns="0" rIns="0" bIns="0" rtlCol="0"/>
          <a:lstStyle/>
          <a:p>
            <a:endParaRPr/>
          </a:p>
        </p:txBody>
      </p:sp>
      <p:sp>
        <p:nvSpPr>
          <p:cNvPr id="5" name="object 5"/>
          <p:cNvSpPr/>
          <p:nvPr/>
        </p:nvSpPr>
        <p:spPr>
          <a:xfrm>
            <a:off x="1846072" y="2821050"/>
            <a:ext cx="6400800" cy="1390650"/>
          </a:xfrm>
          <a:custGeom>
            <a:avLst/>
            <a:gdLst/>
            <a:ahLst/>
            <a:cxnLst/>
            <a:rect l="l" t="t" r="r" b="b"/>
            <a:pathLst>
              <a:path w="6400800" h="1390650">
                <a:moveTo>
                  <a:pt x="476250" y="171450"/>
                </a:moveTo>
                <a:lnTo>
                  <a:pt x="0" y="171450"/>
                </a:lnTo>
                <a:lnTo>
                  <a:pt x="0" y="333375"/>
                </a:lnTo>
                <a:lnTo>
                  <a:pt x="476250" y="333375"/>
                </a:lnTo>
                <a:lnTo>
                  <a:pt x="476250" y="171450"/>
                </a:lnTo>
                <a:close/>
              </a:path>
              <a:path w="6400800" h="1390650">
                <a:moveTo>
                  <a:pt x="3038475" y="876300"/>
                </a:moveTo>
                <a:lnTo>
                  <a:pt x="0" y="876300"/>
                </a:lnTo>
                <a:lnTo>
                  <a:pt x="0" y="1038225"/>
                </a:lnTo>
                <a:lnTo>
                  <a:pt x="3038475" y="1038225"/>
                </a:lnTo>
                <a:lnTo>
                  <a:pt x="3038475" y="876300"/>
                </a:lnTo>
                <a:close/>
              </a:path>
              <a:path w="6400800" h="1390650">
                <a:moveTo>
                  <a:pt x="3990975" y="352425"/>
                </a:moveTo>
                <a:lnTo>
                  <a:pt x="1400175" y="352425"/>
                </a:lnTo>
                <a:lnTo>
                  <a:pt x="1371600" y="352425"/>
                </a:lnTo>
                <a:lnTo>
                  <a:pt x="0" y="352425"/>
                </a:lnTo>
                <a:lnTo>
                  <a:pt x="0" y="514350"/>
                </a:lnTo>
                <a:lnTo>
                  <a:pt x="1371600" y="514350"/>
                </a:lnTo>
                <a:lnTo>
                  <a:pt x="1400175" y="514350"/>
                </a:lnTo>
                <a:lnTo>
                  <a:pt x="3990975" y="514350"/>
                </a:lnTo>
                <a:lnTo>
                  <a:pt x="3990975" y="352425"/>
                </a:lnTo>
                <a:close/>
              </a:path>
              <a:path w="6400800" h="1390650">
                <a:moveTo>
                  <a:pt x="4600575" y="1228699"/>
                </a:moveTo>
                <a:lnTo>
                  <a:pt x="0" y="1228699"/>
                </a:lnTo>
                <a:lnTo>
                  <a:pt x="0" y="1390624"/>
                </a:lnTo>
                <a:lnTo>
                  <a:pt x="4600575" y="1390624"/>
                </a:lnTo>
                <a:lnTo>
                  <a:pt x="4600575" y="1228699"/>
                </a:lnTo>
                <a:close/>
              </a:path>
              <a:path w="6400800" h="1390650">
                <a:moveTo>
                  <a:pt x="6096000" y="704850"/>
                </a:moveTo>
                <a:lnTo>
                  <a:pt x="0" y="704850"/>
                </a:lnTo>
                <a:lnTo>
                  <a:pt x="0" y="866775"/>
                </a:lnTo>
                <a:lnTo>
                  <a:pt x="6096000" y="866775"/>
                </a:lnTo>
                <a:lnTo>
                  <a:pt x="6096000" y="704850"/>
                </a:lnTo>
                <a:close/>
              </a:path>
              <a:path w="6400800" h="1390650">
                <a:moveTo>
                  <a:pt x="6229350" y="0"/>
                </a:moveTo>
                <a:lnTo>
                  <a:pt x="1790700" y="0"/>
                </a:lnTo>
                <a:lnTo>
                  <a:pt x="1762125" y="0"/>
                </a:lnTo>
                <a:lnTo>
                  <a:pt x="0" y="0"/>
                </a:lnTo>
                <a:lnTo>
                  <a:pt x="0" y="161925"/>
                </a:lnTo>
                <a:lnTo>
                  <a:pt x="1762125" y="161925"/>
                </a:lnTo>
                <a:lnTo>
                  <a:pt x="1790700" y="161925"/>
                </a:lnTo>
                <a:lnTo>
                  <a:pt x="6229350" y="161925"/>
                </a:lnTo>
                <a:lnTo>
                  <a:pt x="6229350" y="0"/>
                </a:lnTo>
                <a:close/>
              </a:path>
              <a:path w="6400800" h="1390650">
                <a:moveTo>
                  <a:pt x="6257925" y="523875"/>
                </a:moveTo>
                <a:lnTo>
                  <a:pt x="1504950" y="523875"/>
                </a:lnTo>
                <a:lnTo>
                  <a:pt x="1476375" y="523875"/>
                </a:lnTo>
                <a:lnTo>
                  <a:pt x="0" y="523875"/>
                </a:lnTo>
                <a:lnTo>
                  <a:pt x="0" y="685800"/>
                </a:lnTo>
                <a:lnTo>
                  <a:pt x="1476375" y="685800"/>
                </a:lnTo>
                <a:lnTo>
                  <a:pt x="1504950" y="685800"/>
                </a:lnTo>
                <a:lnTo>
                  <a:pt x="6257925" y="685800"/>
                </a:lnTo>
                <a:lnTo>
                  <a:pt x="6257925" y="523875"/>
                </a:lnTo>
                <a:close/>
              </a:path>
              <a:path w="6400800" h="1390650">
                <a:moveTo>
                  <a:pt x="6400800" y="1057249"/>
                </a:moveTo>
                <a:lnTo>
                  <a:pt x="590550" y="1057249"/>
                </a:lnTo>
                <a:lnTo>
                  <a:pt x="561975" y="1057249"/>
                </a:lnTo>
                <a:lnTo>
                  <a:pt x="0" y="1057249"/>
                </a:lnTo>
                <a:lnTo>
                  <a:pt x="0" y="1219174"/>
                </a:lnTo>
                <a:lnTo>
                  <a:pt x="561975" y="1219174"/>
                </a:lnTo>
                <a:lnTo>
                  <a:pt x="590550" y="1219174"/>
                </a:lnTo>
                <a:lnTo>
                  <a:pt x="6400800" y="1219174"/>
                </a:lnTo>
                <a:lnTo>
                  <a:pt x="6400800" y="1057249"/>
                </a:lnTo>
                <a:close/>
              </a:path>
            </a:pathLst>
          </a:custGeom>
          <a:solidFill>
            <a:srgbClr val="1B202C"/>
          </a:solidFill>
        </p:spPr>
        <p:txBody>
          <a:bodyPr wrap="square" lIns="0" tIns="0" rIns="0" bIns="0" rtlCol="0"/>
          <a:lstStyle/>
          <a:p>
            <a:endParaRPr/>
          </a:p>
        </p:txBody>
      </p:sp>
      <p:sp>
        <p:nvSpPr>
          <p:cNvPr id="6" name="object 6"/>
          <p:cNvSpPr txBox="1"/>
          <p:nvPr/>
        </p:nvSpPr>
        <p:spPr>
          <a:xfrm>
            <a:off x="1136333" y="1401146"/>
            <a:ext cx="6871334" cy="3287631"/>
          </a:xfrm>
          <a:prstGeom prst="rect">
            <a:avLst/>
          </a:prstGeom>
        </p:spPr>
        <p:txBody>
          <a:bodyPr vert="horz" wrap="square" lIns="0" tIns="11430" rIns="0" bIns="0" rtlCol="0">
            <a:spAutoFit/>
          </a:bodyPr>
          <a:lstStyle/>
          <a:p>
            <a:pPr marL="12700" marR="5080">
              <a:lnSpc>
                <a:spcPct val="102499"/>
              </a:lnSpc>
              <a:spcBef>
                <a:spcPts val="90"/>
              </a:spcBef>
            </a:pPr>
            <a:r>
              <a:rPr sz="1300" spc="5" dirty="0">
                <a:solidFill>
                  <a:srgbClr val="E2E2E2"/>
                </a:solidFill>
                <a:cs typeface="Georgia"/>
              </a:rPr>
              <a:t>Insertion</a:t>
            </a:r>
            <a:r>
              <a:rPr sz="1300" spc="-30" dirty="0">
                <a:solidFill>
                  <a:srgbClr val="E2E2E2"/>
                </a:solidFill>
                <a:cs typeface="Georgia"/>
              </a:rPr>
              <a:t> </a:t>
            </a:r>
            <a:r>
              <a:rPr sz="1300" spc="-10" dirty="0">
                <a:solidFill>
                  <a:srgbClr val="E2E2E2"/>
                </a:solidFill>
                <a:cs typeface="Georgia"/>
              </a:rPr>
              <a:t>sort</a:t>
            </a:r>
            <a:r>
              <a:rPr sz="1300" spc="-45" dirty="0">
                <a:solidFill>
                  <a:srgbClr val="E2E2E2"/>
                </a:solidFill>
                <a:cs typeface="Georgia"/>
              </a:rPr>
              <a:t> </a:t>
            </a:r>
            <a:r>
              <a:rPr sz="1300" spc="-10" dirty="0">
                <a:solidFill>
                  <a:srgbClr val="E2E2E2"/>
                </a:solidFill>
                <a:cs typeface="Georgia"/>
              </a:rPr>
              <a:t>is</a:t>
            </a:r>
            <a:r>
              <a:rPr sz="1300" dirty="0">
                <a:solidFill>
                  <a:srgbClr val="E2E2E2"/>
                </a:solidFill>
                <a:cs typeface="Georgia"/>
              </a:rPr>
              <a:t> </a:t>
            </a:r>
            <a:r>
              <a:rPr sz="1300" spc="10" dirty="0">
                <a:solidFill>
                  <a:srgbClr val="E2E2E2"/>
                </a:solidFill>
                <a:cs typeface="Georgia"/>
              </a:rPr>
              <a:t>a</a:t>
            </a:r>
            <a:r>
              <a:rPr sz="1300" dirty="0">
                <a:solidFill>
                  <a:srgbClr val="E2E2E2"/>
                </a:solidFill>
                <a:cs typeface="Georgia"/>
              </a:rPr>
              <a:t> </a:t>
            </a:r>
            <a:r>
              <a:rPr sz="1300" spc="-5" dirty="0">
                <a:solidFill>
                  <a:srgbClr val="E2E2E2"/>
                </a:solidFill>
                <a:cs typeface="Georgia"/>
              </a:rPr>
              <a:t>sorting </a:t>
            </a:r>
            <a:r>
              <a:rPr sz="1300" spc="5" dirty="0">
                <a:solidFill>
                  <a:srgbClr val="E2E2E2"/>
                </a:solidFill>
                <a:cs typeface="Georgia"/>
              </a:rPr>
              <a:t>algorithm</a:t>
            </a:r>
            <a:r>
              <a:rPr sz="1300" spc="30" dirty="0">
                <a:solidFill>
                  <a:srgbClr val="E2E2E2"/>
                </a:solidFill>
                <a:cs typeface="Georgia"/>
              </a:rPr>
              <a:t> </a:t>
            </a:r>
            <a:r>
              <a:rPr sz="1300" spc="15" dirty="0">
                <a:solidFill>
                  <a:srgbClr val="E2E2E2"/>
                </a:solidFill>
                <a:cs typeface="Georgia"/>
              </a:rPr>
              <a:t>that</a:t>
            </a:r>
            <a:r>
              <a:rPr sz="1300" spc="-50" dirty="0">
                <a:solidFill>
                  <a:srgbClr val="E2E2E2"/>
                </a:solidFill>
                <a:cs typeface="Georgia"/>
              </a:rPr>
              <a:t> </a:t>
            </a:r>
            <a:r>
              <a:rPr sz="1300" spc="5" dirty="0">
                <a:solidFill>
                  <a:srgbClr val="E2E2E2"/>
                </a:solidFill>
                <a:cs typeface="Georgia"/>
              </a:rPr>
              <a:t>works</a:t>
            </a:r>
            <a:r>
              <a:rPr sz="1300" spc="-75" dirty="0">
                <a:solidFill>
                  <a:srgbClr val="E2E2E2"/>
                </a:solidFill>
                <a:cs typeface="Georgia"/>
              </a:rPr>
              <a:t> </a:t>
            </a:r>
            <a:r>
              <a:rPr sz="1300" spc="-5" dirty="0">
                <a:solidFill>
                  <a:srgbClr val="E2E2E2"/>
                </a:solidFill>
                <a:cs typeface="Georgia"/>
              </a:rPr>
              <a:t>by</a:t>
            </a:r>
            <a:r>
              <a:rPr sz="1300" spc="10" dirty="0">
                <a:solidFill>
                  <a:srgbClr val="E2E2E2"/>
                </a:solidFill>
                <a:cs typeface="Georgia"/>
              </a:rPr>
              <a:t> </a:t>
            </a:r>
            <a:r>
              <a:rPr sz="1300" dirty="0">
                <a:solidFill>
                  <a:srgbClr val="E2E2E2"/>
                </a:solidFill>
                <a:cs typeface="Georgia"/>
              </a:rPr>
              <a:t>iterating</a:t>
            </a:r>
            <a:r>
              <a:rPr sz="1300" spc="-5" dirty="0">
                <a:solidFill>
                  <a:srgbClr val="E2E2E2"/>
                </a:solidFill>
                <a:cs typeface="Georgia"/>
              </a:rPr>
              <a:t> </a:t>
            </a:r>
            <a:r>
              <a:rPr sz="1300" spc="5" dirty="0">
                <a:solidFill>
                  <a:srgbClr val="E2E2E2"/>
                </a:solidFill>
                <a:cs typeface="Georgia"/>
              </a:rPr>
              <a:t>through</a:t>
            </a:r>
            <a:r>
              <a:rPr sz="1300" spc="-95" dirty="0">
                <a:solidFill>
                  <a:srgbClr val="E2E2E2"/>
                </a:solidFill>
                <a:cs typeface="Georgia"/>
              </a:rPr>
              <a:t> </a:t>
            </a:r>
            <a:r>
              <a:rPr sz="1300" spc="25" dirty="0">
                <a:solidFill>
                  <a:srgbClr val="E2E2E2"/>
                </a:solidFill>
                <a:cs typeface="Georgia"/>
              </a:rPr>
              <a:t>an</a:t>
            </a:r>
            <a:r>
              <a:rPr sz="1300" spc="-25" dirty="0">
                <a:solidFill>
                  <a:srgbClr val="E2E2E2"/>
                </a:solidFill>
                <a:cs typeface="Georgia"/>
              </a:rPr>
              <a:t> </a:t>
            </a:r>
            <a:r>
              <a:rPr sz="1300" spc="-10" dirty="0">
                <a:solidFill>
                  <a:srgbClr val="E2E2E2"/>
                </a:solidFill>
                <a:cs typeface="Georgia"/>
              </a:rPr>
              <a:t>unsorted</a:t>
            </a:r>
            <a:r>
              <a:rPr sz="1300" spc="-85" dirty="0">
                <a:solidFill>
                  <a:srgbClr val="E2E2E2"/>
                </a:solidFill>
                <a:cs typeface="Georgia"/>
              </a:rPr>
              <a:t> </a:t>
            </a:r>
            <a:r>
              <a:rPr sz="1300" spc="-20" dirty="0">
                <a:solidFill>
                  <a:srgbClr val="E2E2E2"/>
                </a:solidFill>
                <a:cs typeface="Georgia"/>
              </a:rPr>
              <a:t>list</a:t>
            </a:r>
            <a:r>
              <a:rPr sz="1300" spc="-50" dirty="0">
                <a:solidFill>
                  <a:srgbClr val="E2E2E2"/>
                </a:solidFill>
                <a:cs typeface="Georgia"/>
              </a:rPr>
              <a:t> </a:t>
            </a:r>
            <a:r>
              <a:rPr sz="1300" spc="25" dirty="0">
                <a:solidFill>
                  <a:srgbClr val="E2E2E2"/>
                </a:solidFill>
                <a:cs typeface="Georgia"/>
              </a:rPr>
              <a:t>and</a:t>
            </a:r>
            <a:r>
              <a:rPr sz="1300" spc="-85" dirty="0">
                <a:solidFill>
                  <a:srgbClr val="E2E2E2"/>
                </a:solidFill>
                <a:cs typeface="Georgia"/>
              </a:rPr>
              <a:t> </a:t>
            </a:r>
            <a:r>
              <a:rPr sz="1300" spc="-5" dirty="0">
                <a:solidFill>
                  <a:srgbClr val="E2E2E2"/>
                </a:solidFill>
                <a:cs typeface="Georgia"/>
              </a:rPr>
              <a:t>inserting</a:t>
            </a:r>
            <a:r>
              <a:rPr sz="1300" spc="70" dirty="0">
                <a:solidFill>
                  <a:srgbClr val="E2E2E2"/>
                </a:solidFill>
                <a:cs typeface="Georgia"/>
              </a:rPr>
              <a:t> </a:t>
            </a:r>
            <a:r>
              <a:rPr sz="1300" spc="15" dirty="0">
                <a:solidFill>
                  <a:srgbClr val="E2E2E2"/>
                </a:solidFill>
                <a:cs typeface="Georgia"/>
              </a:rPr>
              <a:t>each</a:t>
            </a:r>
            <a:r>
              <a:rPr sz="1300" spc="-20" dirty="0">
                <a:solidFill>
                  <a:srgbClr val="E2E2E2"/>
                </a:solidFill>
                <a:cs typeface="Georgia"/>
              </a:rPr>
              <a:t> </a:t>
            </a:r>
            <a:r>
              <a:rPr sz="1300" spc="5" dirty="0">
                <a:solidFill>
                  <a:srgbClr val="E2E2E2"/>
                </a:solidFill>
                <a:cs typeface="Georgia"/>
              </a:rPr>
              <a:t>element</a:t>
            </a:r>
            <a:r>
              <a:rPr lang="en-US" sz="1300" spc="5" dirty="0">
                <a:solidFill>
                  <a:srgbClr val="E2E2E2"/>
                </a:solidFill>
                <a:cs typeface="Georgia"/>
              </a:rPr>
              <a:t> </a:t>
            </a:r>
            <a:r>
              <a:rPr sz="1300" spc="-5" dirty="0">
                <a:solidFill>
                  <a:srgbClr val="E2E2E2"/>
                </a:solidFill>
                <a:cs typeface="Georgia"/>
              </a:rPr>
              <a:t>in</a:t>
            </a:r>
            <a:r>
              <a:rPr sz="1300" spc="-35" dirty="0">
                <a:solidFill>
                  <a:srgbClr val="E2E2E2"/>
                </a:solidFill>
                <a:cs typeface="Georgia"/>
              </a:rPr>
              <a:t> </a:t>
            </a:r>
            <a:r>
              <a:rPr sz="1300" spc="-10" dirty="0">
                <a:solidFill>
                  <a:srgbClr val="E2E2E2"/>
                </a:solidFill>
                <a:cs typeface="Georgia"/>
              </a:rPr>
              <a:t>its</a:t>
            </a:r>
            <a:r>
              <a:rPr sz="1300" spc="75" dirty="0">
                <a:solidFill>
                  <a:srgbClr val="E2E2E2"/>
                </a:solidFill>
                <a:cs typeface="Georgia"/>
              </a:rPr>
              <a:t> </a:t>
            </a:r>
            <a:r>
              <a:rPr sz="1300" spc="5" dirty="0">
                <a:solidFill>
                  <a:srgbClr val="E2E2E2"/>
                </a:solidFill>
                <a:cs typeface="Georgia"/>
              </a:rPr>
              <a:t>correct</a:t>
            </a:r>
            <a:r>
              <a:rPr sz="1300" spc="-55" dirty="0">
                <a:solidFill>
                  <a:srgbClr val="E2E2E2"/>
                </a:solidFill>
                <a:cs typeface="Georgia"/>
              </a:rPr>
              <a:t> </a:t>
            </a:r>
            <a:r>
              <a:rPr sz="1300" spc="-15" dirty="0">
                <a:solidFill>
                  <a:srgbClr val="E2E2E2"/>
                </a:solidFill>
                <a:cs typeface="Georgia"/>
              </a:rPr>
              <a:t>position</a:t>
            </a:r>
            <a:r>
              <a:rPr sz="1300" spc="45" dirty="0">
                <a:solidFill>
                  <a:srgbClr val="E2E2E2"/>
                </a:solidFill>
                <a:cs typeface="Georgia"/>
              </a:rPr>
              <a:t> </a:t>
            </a:r>
            <a:r>
              <a:rPr sz="1300" spc="30" dirty="0">
                <a:solidFill>
                  <a:srgbClr val="E2E2E2"/>
                </a:solidFill>
                <a:cs typeface="Georgia"/>
              </a:rPr>
              <a:t>among</a:t>
            </a:r>
            <a:r>
              <a:rPr sz="1300" spc="-15" dirty="0">
                <a:solidFill>
                  <a:srgbClr val="E2E2E2"/>
                </a:solidFill>
                <a:cs typeface="Georgia"/>
              </a:rPr>
              <a:t> </a:t>
            </a:r>
            <a:r>
              <a:rPr sz="1300" spc="10" dirty="0">
                <a:solidFill>
                  <a:srgbClr val="E2E2E2"/>
                </a:solidFill>
                <a:cs typeface="Georgia"/>
              </a:rPr>
              <a:t>the</a:t>
            </a:r>
            <a:r>
              <a:rPr sz="1300" spc="-55" dirty="0">
                <a:solidFill>
                  <a:srgbClr val="E2E2E2"/>
                </a:solidFill>
                <a:cs typeface="Georgia"/>
              </a:rPr>
              <a:t> </a:t>
            </a:r>
            <a:r>
              <a:rPr sz="1300" dirty="0">
                <a:solidFill>
                  <a:srgbClr val="E2E2E2"/>
                </a:solidFill>
                <a:cs typeface="Georgia"/>
              </a:rPr>
              <a:t>already</a:t>
            </a:r>
            <a:r>
              <a:rPr sz="1300" spc="-70" dirty="0">
                <a:solidFill>
                  <a:srgbClr val="E2E2E2"/>
                </a:solidFill>
                <a:cs typeface="Georgia"/>
              </a:rPr>
              <a:t> </a:t>
            </a:r>
            <a:r>
              <a:rPr sz="1300" spc="-10" dirty="0">
                <a:solidFill>
                  <a:srgbClr val="E2E2E2"/>
                </a:solidFill>
                <a:cs typeface="Georgia"/>
              </a:rPr>
              <a:t>sorted</a:t>
            </a:r>
            <a:r>
              <a:rPr sz="1300" spc="-85" dirty="0">
                <a:solidFill>
                  <a:srgbClr val="E2E2E2"/>
                </a:solidFill>
                <a:cs typeface="Georgia"/>
              </a:rPr>
              <a:t> </a:t>
            </a:r>
            <a:r>
              <a:rPr sz="1300" dirty="0">
                <a:solidFill>
                  <a:srgbClr val="E2E2E2"/>
                </a:solidFill>
                <a:cs typeface="Georgia"/>
              </a:rPr>
              <a:t>elements.</a:t>
            </a:r>
            <a:r>
              <a:rPr sz="1300" spc="-45" dirty="0">
                <a:solidFill>
                  <a:srgbClr val="E2E2E2"/>
                </a:solidFill>
                <a:cs typeface="Georgia"/>
              </a:rPr>
              <a:t> </a:t>
            </a:r>
            <a:r>
              <a:rPr sz="1300" dirty="0">
                <a:solidFill>
                  <a:srgbClr val="E2E2E2"/>
                </a:solidFill>
                <a:cs typeface="Georgia"/>
              </a:rPr>
              <a:t>This</a:t>
            </a:r>
            <a:r>
              <a:rPr sz="1300" spc="-80" dirty="0">
                <a:solidFill>
                  <a:srgbClr val="E2E2E2"/>
                </a:solidFill>
                <a:cs typeface="Georgia"/>
              </a:rPr>
              <a:t> </a:t>
            </a:r>
            <a:r>
              <a:rPr sz="1300" spc="20" dirty="0">
                <a:solidFill>
                  <a:srgbClr val="E2E2E2"/>
                </a:solidFill>
                <a:cs typeface="Georgia"/>
              </a:rPr>
              <a:t>analogy</a:t>
            </a:r>
            <a:r>
              <a:rPr sz="1300" spc="5" dirty="0">
                <a:solidFill>
                  <a:srgbClr val="E2E2E2"/>
                </a:solidFill>
                <a:cs typeface="Georgia"/>
              </a:rPr>
              <a:t> </a:t>
            </a:r>
            <a:r>
              <a:rPr sz="1300" dirty="0">
                <a:solidFill>
                  <a:srgbClr val="E2E2E2"/>
                </a:solidFill>
                <a:cs typeface="Georgia"/>
              </a:rPr>
              <a:t>explains</a:t>
            </a:r>
            <a:r>
              <a:rPr sz="1300" spc="-80" dirty="0">
                <a:solidFill>
                  <a:srgbClr val="E2E2E2"/>
                </a:solidFill>
                <a:cs typeface="Georgia"/>
              </a:rPr>
              <a:t> </a:t>
            </a:r>
            <a:r>
              <a:rPr sz="1300" spc="15" dirty="0">
                <a:solidFill>
                  <a:srgbClr val="E2E2E2"/>
                </a:solidFill>
                <a:cs typeface="Georgia"/>
              </a:rPr>
              <a:t>how</a:t>
            </a:r>
            <a:r>
              <a:rPr sz="1300" spc="-45" dirty="0">
                <a:solidFill>
                  <a:srgbClr val="E2E2E2"/>
                </a:solidFill>
                <a:cs typeface="Georgia"/>
              </a:rPr>
              <a:t> </a:t>
            </a:r>
            <a:r>
              <a:rPr sz="1300" spc="-10" dirty="0">
                <a:solidFill>
                  <a:srgbClr val="E2E2E2"/>
                </a:solidFill>
                <a:cs typeface="Georgia"/>
              </a:rPr>
              <a:t>it</a:t>
            </a:r>
            <a:r>
              <a:rPr sz="1300" spc="-55" dirty="0">
                <a:solidFill>
                  <a:srgbClr val="E2E2E2"/>
                </a:solidFill>
                <a:cs typeface="Georgia"/>
              </a:rPr>
              <a:t> </a:t>
            </a:r>
            <a:r>
              <a:rPr sz="1300" spc="10" dirty="0">
                <a:solidFill>
                  <a:srgbClr val="E2E2E2"/>
                </a:solidFill>
                <a:cs typeface="Georgia"/>
              </a:rPr>
              <a:t>works:</a:t>
            </a:r>
            <a:endParaRPr sz="1300" dirty="0">
              <a:cs typeface="Georgia"/>
            </a:endParaRPr>
          </a:p>
          <a:p>
            <a:pPr>
              <a:lnSpc>
                <a:spcPct val="100000"/>
              </a:lnSpc>
              <a:spcBef>
                <a:spcPts val="25"/>
              </a:spcBef>
            </a:pPr>
            <a:endParaRPr sz="1300" dirty="0">
              <a:cs typeface="Georgia"/>
            </a:endParaRPr>
          </a:p>
          <a:p>
            <a:pPr marL="12700" marR="211454">
              <a:lnSpc>
                <a:spcPct val="102400"/>
              </a:lnSpc>
            </a:pPr>
            <a:r>
              <a:rPr sz="1300" spc="25" dirty="0">
                <a:solidFill>
                  <a:srgbClr val="E2E2E2"/>
                </a:solidFill>
                <a:cs typeface="Georgia"/>
              </a:rPr>
              <a:t>Imagine</a:t>
            </a:r>
            <a:r>
              <a:rPr sz="1300" spc="-55" dirty="0">
                <a:solidFill>
                  <a:srgbClr val="E2E2E2"/>
                </a:solidFill>
                <a:cs typeface="Georgia"/>
              </a:rPr>
              <a:t> </a:t>
            </a:r>
            <a:r>
              <a:rPr sz="1300" spc="20" dirty="0">
                <a:solidFill>
                  <a:srgbClr val="E2E2E2"/>
                </a:solidFill>
                <a:cs typeface="Georgia"/>
              </a:rPr>
              <a:t>you</a:t>
            </a:r>
            <a:r>
              <a:rPr sz="1300" spc="-10" dirty="0">
                <a:solidFill>
                  <a:srgbClr val="E2E2E2"/>
                </a:solidFill>
                <a:cs typeface="Georgia"/>
              </a:rPr>
              <a:t> </a:t>
            </a:r>
            <a:r>
              <a:rPr sz="1300" spc="-5" dirty="0">
                <a:solidFill>
                  <a:srgbClr val="E2E2E2"/>
                </a:solidFill>
                <a:cs typeface="Georgia"/>
              </a:rPr>
              <a:t>have</a:t>
            </a:r>
            <a:r>
              <a:rPr sz="1300" spc="-55" dirty="0">
                <a:solidFill>
                  <a:srgbClr val="E2E2E2"/>
                </a:solidFill>
                <a:cs typeface="Georgia"/>
              </a:rPr>
              <a:t> </a:t>
            </a:r>
            <a:r>
              <a:rPr sz="1300" spc="10" dirty="0">
                <a:solidFill>
                  <a:srgbClr val="E2E2E2"/>
                </a:solidFill>
                <a:cs typeface="Georgia"/>
              </a:rPr>
              <a:t>a</a:t>
            </a:r>
            <a:r>
              <a:rPr sz="1300" spc="-5" dirty="0">
                <a:solidFill>
                  <a:srgbClr val="E2E2E2"/>
                </a:solidFill>
                <a:cs typeface="Georgia"/>
              </a:rPr>
              <a:t> </a:t>
            </a:r>
            <a:r>
              <a:rPr sz="1300" spc="5" dirty="0">
                <a:solidFill>
                  <a:srgbClr val="E2E2E2"/>
                </a:solidFill>
                <a:cs typeface="Georgia"/>
              </a:rPr>
              <a:t>stack</a:t>
            </a:r>
            <a:r>
              <a:rPr sz="1300" spc="-40" dirty="0">
                <a:solidFill>
                  <a:srgbClr val="E2E2E2"/>
                </a:solidFill>
                <a:cs typeface="Georgia"/>
              </a:rPr>
              <a:t> </a:t>
            </a:r>
            <a:r>
              <a:rPr sz="1300" spc="5" dirty="0">
                <a:solidFill>
                  <a:srgbClr val="E2E2E2"/>
                </a:solidFill>
                <a:cs typeface="Georgia"/>
              </a:rPr>
              <a:t>of</a:t>
            </a:r>
            <a:r>
              <a:rPr sz="1300" spc="-25" dirty="0">
                <a:solidFill>
                  <a:srgbClr val="E2E2E2"/>
                </a:solidFill>
                <a:cs typeface="Georgia"/>
              </a:rPr>
              <a:t> </a:t>
            </a:r>
            <a:r>
              <a:rPr sz="1300" dirty="0">
                <a:solidFill>
                  <a:srgbClr val="E2E2E2"/>
                </a:solidFill>
                <a:cs typeface="Georgia"/>
              </a:rPr>
              <a:t>unsorted</a:t>
            </a:r>
            <a:r>
              <a:rPr sz="1300" spc="-90" dirty="0">
                <a:solidFill>
                  <a:srgbClr val="E2E2E2"/>
                </a:solidFill>
                <a:cs typeface="Georgia"/>
              </a:rPr>
              <a:t> </a:t>
            </a:r>
            <a:r>
              <a:rPr sz="1300" dirty="0">
                <a:solidFill>
                  <a:srgbClr val="E2E2E2"/>
                </a:solidFill>
                <a:cs typeface="Georgia"/>
              </a:rPr>
              <a:t>books</a:t>
            </a:r>
            <a:r>
              <a:rPr sz="1300" spc="-75" dirty="0">
                <a:solidFill>
                  <a:srgbClr val="E2E2E2"/>
                </a:solidFill>
                <a:cs typeface="Georgia"/>
              </a:rPr>
              <a:t> </a:t>
            </a:r>
            <a:r>
              <a:rPr sz="1300" spc="10" dirty="0">
                <a:solidFill>
                  <a:srgbClr val="E2E2E2"/>
                </a:solidFill>
                <a:cs typeface="Georgia"/>
              </a:rPr>
              <a:t>on</a:t>
            </a:r>
            <a:r>
              <a:rPr sz="1300" spc="-25" dirty="0">
                <a:solidFill>
                  <a:srgbClr val="E2E2E2"/>
                </a:solidFill>
                <a:cs typeface="Georgia"/>
              </a:rPr>
              <a:t> </a:t>
            </a:r>
            <a:r>
              <a:rPr sz="1300" spc="10" dirty="0">
                <a:solidFill>
                  <a:srgbClr val="E2E2E2"/>
                </a:solidFill>
                <a:cs typeface="Georgia"/>
              </a:rPr>
              <a:t>a</a:t>
            </a:r>
            <a:r>
              <a:rPr sz="1300" spc="-5" dirty="0">
                <a:solidFill>
                  <a:srgbClr val="E2E2E2"/>
                </a:solidFill>
                <a:cs typeface="Georgia"/>
              </a:rPr>
              <a:t> </a:t>
            </a:r>
            <a:r>
              <a:rPr sz="1300" dirty="0">
                <a:solidFill>
                  <a:srgbClr val="E2E2E2"/>
                </a:solidFill>
                <a:cs typeface="Georgia"/>
              </a:rPr>
              <a:t>shelf.</a:t>
            </a:r>
            <a:r>
              <a:rPr sz="1300" spc="-40" dirty="0">
                <a:solidFill>
                  <a:srgbClr val="E2E2E2"/>
                </a:solidFill>
                <a:cs typeface="Georgia"/>
              </a:rPr>
              <a:t> </a:t>
            </a:r>
            <a:r>
              <a:rPr sz="1300" spc="55" dirty="0">
                <a:solidFill>
                  <a:srgbClr val="E2E2E2"/>
                </a:solidFill>
                <a:cs typeface="Georgia"/>
              </a:rPr>
              <a:t>You</a:t>
            </a:r>
            <a:r>
              <a:rPr sz="1300" spc="-85" dirty="0">
                <a:solidFill>
                  <a:srgbClr val="E2E2E2"/>
                </a:solidFill>
                <a:cs typeface="Georgia"/>
              </a:rPr>
              <a:t> </a:t>
            </a:r>
            <a:r>
              <a:rPr sz="1300" spc="20" dirty="0">
                <a:solidFill>
                  <a:srgbClr val="E2E2E2"/>
                </a:solidFill>
                <a:cs typeface="Georgia"/>
              </a:rPr>
              <a:t>want</a:t>
            </a:r>
            <a:r>
              <a:rPr sz="1300" spc="-50" dirty="0">
                <a:solidFill>
                  <a:srgbClr val="E2E2E2"/>
                </a:solidFill>
                <a:cs typeface="Georgia"/>
              </a:rPr>
              <a:t> </a:t>
            </a:r>
            <a:r>
              <a:rPr sz="1300" dirty="0">
                <a:solidFill>
                  <a:srgbClr val="E2E2E2"/>
                </a:solidFill>
                <a:cs typeface="Georgia"/>
              </a:rPr>
              <a:t>to</a:t>
            </a:r>
            <a:r>
              <a:rPr sz="1300" spc="-45" dirty="0">
                <a:solidFill>
                  <a:srgbClr val="E2E2E2"/>
                </a:solidFill>
                <a:cs typeface="Georgia"/>
              </a:rPr>
              <a:t> </a:t>
            </a:r>
            <a:r>
              <a:rPr sz="1300" dirty="0">
                <a:solidFill>
                  <a:srgbClr val="E2E2E2"/>
                </a:solidFill>
                <a:cs typeface="Georgia"/>
              </a:rPr>
              <a:t>arrange</a:t>
            </a:r>
            <a:r>
              <a:rPr sz="1300" spc="-55" dirty="0">
                <a:solidFill>
                  <a:srgbClr val="E2E2E2"/>
                </a:solidFill>
                <a:cs typeface="Georgia"/>
              </a:rPr>
              <a:t> </a:t>
            </a:r>
            <a:r>
              <a:rPr sz="1300" spc="10" dirty="0">
                <a:solidFill>
                  <a:srgbClr val="E2E2E2"/>
                </a:solidFill>
                <a:cs typeface="Georgia"/>
              </a:rPr>
              <a:t>them</a:t>
            </a:r>
            <a:r>
              <a:rPr sz="1300" spc="25" dirty="0">
                <a:solidFill>
                  <a:srgbClr val="E2E2E2"/>
                </a:solidFill>
                <a:cs typeface="Georgia"/>
              </a:rPr>
              <a:t> </a:t>
            </a:r>
            <a:r>
              <a:rPr sz="1300" spc="-5" dirty="0">
                <a:solidFill>
                  <a:srgbClr val="E2E2E2"/>
                </a:solidFill>
                <a:cs typeface="Georgia"/>
              </a:rPr>
              <a:t>alphabetically.</a:t>
            </a:r>
            <a:r>
              <a:rPr sz="1300" spc="-40" dirty="0">
                <a:solidFill>
                  <a:srgbClr val="E2E2E2"/>
                </a:solidFill>
                <a:cs typeface="Georgia"/>
              </a:rPr>
              <a:t> </a:t>
            </a:r>
            <a:r>
              <a:rPr sz="1300" spc="-5" dirty="0">
                <a:solidFill>
                  <a:srgbClr val="E2E2E2"/>
                </a:solidFill>
                <a:cs typeface="Georgia"/>
              </a:rPr>
              <a:t>Here's</a:t>
            </a:r>
            <a:r>
              <a:rPr sz="1300" spc="-75" dirty="0">
                <a:solidFill>
                  <a:srgbClr val="E2E2E2"/>
                </a:solidFill>
                <a:cs typeface="Georgia"/>
              </a:rPr>
              <a:t> </a:t>
            </a:r>
            <a:r>
              <a:rPr sz="1300" spc="15" dirty="0">
                <a:solidFill>
                  <a:srgbClr val="E2E2E2"/>
                </a:solidFill>
                <a:cs typeface="Georgia"/>
              </a:rPr>
              <a:t>how </a:t>
            </a:r>
            <a:r>
              <a:rPr sz="1300" spc="-250" dirty="0">
                <a:solidFill>
                  <a:srgbClr val="E2E2E2"/>
                </a:solidFill>
                <a:cs typeface="Georgia"/>
              </a:rPr>
              <a:t> </a:t>
            </a:r>
            <a:r>
              <a:rPr sz="1300" spc="-10" dirty="0">
                <a:solidFill>
                  <a:srgbClr val="E2E2E2"/>
                </a:solidFill>
                <a:cs typeface="Georgia"/>
              </a:rPr>
              <a:t>insertion</a:t>
            </a:r>
            <a:r>
              <a:rPr sz="1300" spc="40" dirty="0">
                <a:solidFill>
                  <a:srgbClr val="E2E2E2"/>
                </a:solidFill>
                <a:cs typeface="Georgia"/>
              </a:rPr>
              <a:t> </a:t>
            </a:r>
            <a:r>
              <a:rPr sz="1300" spc="-5" dirty="0">
                <a:solidFill>
                  <a:srgbClr val="E2E2E2"/>
                </a:solidFill>
                <a:cs typeface="Georgia"/>
              </a:rPr>
              <a:t>sort</a:t>
            </a:r>
            <a:r>
              <a:rPr sz="1300" spc="-55" dirty="0">
                <a:solidFill>
                  <a:srgbClr val="E2E2E2"/>
                </a:solidFill>
                <a:cs typeface="Georgia"/>
              </a:rPr>
              <a:t> </a:t>
            </a:r>
            <a:r>
              <a:rPr sz="1300" spc="20" dirty="0">
                <a:solidFill>
                  <a:srgbClr val="E2E2E2"/>
                </a:solidFill>
                <a:cs typeface="Georgia"/>
              </a:rPr>
              <a:t>works</a:t>
            </a:r>
            <a:r>
              <a:rPr sz="1300" spc="-80" dirty="0">
                <a:solidFill>
                  <a:srgbClr val="E2E2E2"/>
                </a:solidFill>
                <a:cs typeface="Georgia"/>
              </a:rPr>
              <a:t> </a:t>
            </a:r>
            <a:r>
              <a:rPr sz="1300" spc="-10" dirty="0">
                <a:solidFill>
                  <a:srgbClr val="E2E2E2"/>
                </a:solidFill>
                <a:cs typeface="Georgia"/>
              </a:rPr>
              <a:t>in</a:t>
            </a:r>
            <a:r>
              <a:rPr sz="1300" spc="-35" dirty="0">
                <a:solidFill>
                  <a:srgbClr val="E2E2E2"/>
                </a:solidFill>
                <a:cs typeface="Georgia"/>
              </a:rPr>
              <a:t> </a:t>
            </a:r>
            <a:r>
              <a:rPr sz="1300" dirty="0">
                <a:solidFill>
                  <a:srgbClr val="E2E2E2"/>
                </a:solidFill>
                <a:cs typeface="Georgia"/>
              </a:rPr>
              <a:t>this</a:t>
            </a:r>
            <a:r>
              <a:rPr sz="1300" spc="-5" dirty="0">
                <a:solidFill>
                  <a:srgbClr val="E2E2E2"/>
                </a:solidFill>
                <a:cs typeface="Georgia"/>
              </a:rPr>
              <a:t> </a:t>
            </a:r>
            <a:r>
              <a:rPr sz="1300" dirty="0">
                <a:solidFill>
                  <a:srgbClr val="E2E2E2"/>
                </a:solidFill>
                <a:cs typeface="Georgia"/>
              </a:rPr>
              <a:t>scenario:</a:t>
            </a:r>
            <a:endParaRPr sz="1300" dirty="0">
              <a:cs typeface="Georgia"/>
            </a:endParaRPr>
          </a:p>
          <a:p>
            <a:pPr>
              <a:lnSpc>
                <a:spcPct val="100000"/>
              </a:lnSpc>
              <a:spcBef>
                <a:spcPts val="30"/>
              </a:spcBef>
            </a:pPr>
            <a:endParaRPr sz="1300" dirty="0">
              <a:cs typeface="Georgia"/>
            </a:endParaRPr>
          </a:p>
          <a:p>
            <a:pPr marL="470534" marR="167005" indent="-295910">
              <a:lnSpc>
                <a:spcPct val="102400"/>
              </a:lnSpc>
              <a:buAutoNum type="arabicPeriod"/>
              <a:tabLst>
                <a:tab pos="470534" algn="l"/>
                <a:tab pos="471170" algn="l"/>
              </a:tabLst>
            </a:pPr>
            <a:r>
              <a:rPr sz="1300" b="1" spc="15" dirty="0">
                <a:solidFill>
                  <a:srgbClr val="E2E2E2"/>
                </a:solidFill>
                <a:cs typeface="Georgia"/>
              </a:rPr>
              <a:t>Start</a:t>
            </a:r>
            <a:r>
              <a:rPr sz="1300" b="1" spc="-50" dirty="0">
                <a:solidFill>
                  <a:srgbClr val="E2E2E2"/>
                </a:solidFill>
                <a:cs typeface="Georgia"/>
              </a:rPr>
              <a:t> </a:t>
            </a:r>
            <a:r>
              <a:rPr sz="1300" b="1" spc="5" dirty="0">
                <a:solidFill>
                  <a:srgbClr val="E2E2E2"/>
                </a:solidFill>
                <a:cs typeface="Georgia"/>
              </a:rPr>
              <a:t>with</a:t>
            </a:r>
            <a:r>
              <a:rPr sz="1300" b="1" spc="-65" dirty="0">
                <a:solidFill>
                  <a:srgbClr val="E2E2E2"/>
                </a:solidFill>
                <a:cs typeface="Georgia"/>
              </a:rPr>
              <a:t> </a:t>
            </a:r>
            <a:r>
              <a:rPr sz="1300" b="1" spc="5" dirty="0">
                <a:solidFill>
                  <a:srgbClr val="E2E2E2"/>
                </a:solidFill>
                <a:cs typeface="Georgia"/>
              </a:rPr>
              <a:t>the</a:t>
            </a:r>
            <a:r>
              <a:rPr sz="1300" b="1" spc="-95" dirty="0">
                <a:solidFill>
                  <a:srgbClr val="E2E2E2"/>
                </a:solidFill>
                <a:cs typeface="Georgia"/>
              </a:rPr>
              <a:t> </a:t>
            </a:r>
            <a:r>
              <a:rPr sz="1300" b="1" spc="-5" dirty="0">
                <a:solidFill>
                  <a:srgbClr val="E2E2E2"/>
                </a:solidFill>
                <a:cs typeface="Georgia"/>
              </a:rPr>
              <a:t>first</a:t>
            </a:r>
            <a:r>
              <a:rPr sz="1300" b="1" spc="30" dirty="0">
                <a:solidFill>
                  <a:srgbClr val="E2E2E2"/>
                </a:solidFill>
                <a:cs typeface="Georgia"/>
              </a:rPr>
              <a:t> </a:t>
            </a:r>
            <a:r>
              <a:rPr sz="1300" b="1" spc="-10" dirty="0">
                <a:solidFill>
                  <a:srgbClr val="E2E2E2"/>
                </a:solidFill>
                <a:cs typeface="Georgia"/>
              </a:rPr>
              <a:t>book:</a:t>
            </a:r>
            <a:r>
              <a:rPr sz="1300" b="1" spc="5" dirty="0">
                <a:solidFill>
                  <a:srgbClr val="E2E2E2"/>
                </a:solidFill>
                <a:cs typeface="Georgia"/>
              </a:rPr>
              <a:t> </a:t>
            </a:r>
            <a:r>
              <a:rPr sz="1300" spc="-5" dirty="0">
                <a:solidFill>
                  <a:srgbClr val="E2E2E2"/>
                </a:solidFill>
                <a:cs typeface="Georgia"/>
              </a:rPr>
              <a:t>Consider</a:t>
            </a:r>
            <a:r>
              <a:rPr sz="1300" spc="35" dirty="0">
                <a:solidFill>
                  <a:srgbClr val="E2E2E2"/>
                </a:solidFill>
                <a:cs typeface="Georgia"/>
              </a:rPr>
              <a:t> </a:t>
            </a:r>
            <a:r>
              <a:rPr sz="1300" spc="10" dirty="0">
                <a:solidFill>
                  <a:srgbClr val="E2E2E2"/>
                </a:solidFill>
                <a:cs typeface="Georgia"/>
              </a:rPr>
              <a:t>the</a:t>
            </a:r>
            <a:r>
              <a:rPr sz="1300" spc="-50" dirty="0">
                <a:solidFill>
                  <a:srgbClr val="E2E2E2"/>
                </a:solidFill>
                <a:cs typeface="Georgia"/>
              </a:rPr>
              <a:t> </a:t>
            </a:r>
            <a:r>
              <a:rPr sz="1300" spc="-10" dirty="0">
                <a:solidFill>
                  <a:srgbClr val="E2E2E2"/>
                </a:solidFill>
                <a:cs typeface="Georgia"/>
              </a:rPr>
              <a:t>first</a:t>
            </a:r>
            <a:r>
              <a:rPr sz="1300" spc="30" dirty="0">
                <a:solidFill>
                  <a:srgbClr val="E2E2E2"/>
                </a:solidFill>
                <a:cs typeface="Georgia"/>
              </a:rPr>
              <a:t> </a:t>
            </a:r>
            <a:r>
              <a:rPr sz="1300" dirty="0">
                <a:solidFill>
                  <a:srgbClr val="E2E2E2"/>
                </a:solidFill>
                <a:cs typeface="Georgia"/>
              </a:rPr>
              <a:t>book</a:t>
            </a:r>
            <a:r>
              <a:rPr sz="1300" spc="-35" dirty="0">
                <a:solidFill>
                  <a:srgbClr val="E2E2E2"/>
                </a:solidFill>
                <a:cs typeface="Georgia"/>
              </a:rPr>
              <a:t> </a:t>
            </a:r>
            <a:r>
              <a:rPr sz="1300" spc="25" dirty="0">
                <a:solidFill>
                  <a:srgbClr val="E2E2E2"/>
                </a:solidFill>
                <a:cs typeface="Georgia"/>
              </a:rPr>
              <a:t>as</a:t>
            </a:r>
            <a:r>
              <a:rPr sz="1300" spc="10" dirty="0">
                <a:solidFill>
                  <a:srgbClr val="E2E2E2"/>
                </a:solidFill>
                <a:cs typeface="Georgia"/>
              </a:rPr>
              <a:t> </a:t>
            </a:r>
            <a:r>
              <a:rPr sz="1300" spc="5" dirty="0">
                <a:solidFill>
                  <a:srgbClr val="E2E2E2"/>
                </a:solidFill>
                <a:cs typeface="Georgia"/>
              </a:rPr>
              <a:t>already</a:t>
            </a:r>
            <a:r>
              <a:rPr sz="1300" spc="10" dirty="0">
                <a:solidFill>
                  <a:srgbClr val="E2E2E2"/>
                </a:solidFill>
                <a:cs typeface="Georgia"/>
              </a:rPr>
              <a:t> </a:t>
            </a:r>
            <a:r>
              <a:rPr sz="1300" spc="-5" dirty="0">
                <a:solidFill>
                  <a:srgbClr val="E2E2E2"/>
                </a:solidFill>
                <a:cs typeface="Georgia"/>
              </a:rPr>
              <a:t>sorted</a:t>
            </a:r>
            <a:r>
              <a:rPr sz="1300" spc="-80" dirty="0">
                <a:solidFill>
                  <a:srgbClr val="E2E2E2"/>
                </a:solidFill>
                <a:cs typeface="Georgia"/>
              </a:rPr>
              <a:t> </a:t>
            </a:r>
            <a:r>
              <a:rPr sz="1300" spc="20" dirty="0">
                <a:solidFill>
                  <a:srgbClr val="E2E2E2"/>
                </a:solidFill>
                <a:cs typeface="Georgia"/>
              </a:rPr>
              <a:t>(a</a:t>
            </a:r>
            <a:r>
              <a:rPr sz="1300" spc="5" dirty="0">
                <a:solidFill>
                  <a:srgbClr val="E2E2E2"/>
                </a:solidFill>
                <a:cs typeface="Georgia"/>
              </a:rPr>
              <a:t> </a:t>
            </a:r>
            <a:r>
              <a:rPr sz="1300" spc="-15" dirty="0">
                <a:solidFill>
                  <a:srgbClr val="E2E2E2"/>
                </a:solidFill>
                <a:cs typeface="Georgia"/>
              </a:rPr>
              <a:t>list</a:t>
            </a:r>
            <a:r>
              <a:rPr sz="1300" spc="25" dirty="0">
                <a:solidFill>
                  <a:srgbClr val="E2E2E2"/>
                </a:solidFill>
                <a:cs typeface="Georgia"/>
              </a:rPr>
              <a:t> </a:t>
            </a:r>
            <a:r>
              <a:rPr sz="1300" spc="5" dirty="0">
                <a:solidFill>
                  <a:srgbClr val="E2E2E2"/>
                </a:solidFill>
                <a:cs typeface="Georgia"/>
              </a:rPr>
              <a:t>of</a:t>
            </a:r>
            <a:r>
              <a:rPr sz="1300" spc="-20" dirty="0">
                <a:solidFill>
                  <a:srgbClr val="E2E2E2"/>
                </a:solidFill>
                <a:cs typeface="Georgia"/>
              </a:rPr>
              <a:t> </a:t>
            </a:r>
            <a:r>
              <a:rPr sz="1300" spc="10" dirty="0">
                <a:solidFill>
                  <a:srgbClr val="E2E2E2"/>
                </a:solidFill>
                <a:cs typeface="Georgia"/>
              </a:rPr>
              <a:t>one</a:t>
            </a:r>
            <a:r>
              <a:rPr sz="1300" spc="-50" dirty="0">
                <a:solidFill>
                  <a:srgbClr val="E2E2E2"/>
                </a:solidFill>
                <a:cs typeface="Georgia"/>
              </a:rPr>
              <a:t> </a:t>
            </a:r>
            <a:r>
              <a:rPr sz="1300" spc="10" dirty="0">
                <a:solidFill>
                  <a:srgbClr val="E2E2E2"/>
                </a:solidFill>
                <a:cs typeface="Georgia"/>
              </a:rPr>
              <a:t>element</a:t>
            </a:r>
            <a:r>
              <a:rPr sz="1300" spc="-45" dirty="0">
                <a:solidFill>
                  <a:srgbClr val="E2E2E2"/>
                </a:solidFill>
                <a:cs typeface="Georgia"/>
              </a:rPr>
              <a:t> </a:t>
            </a:r>
            <a:r>
              <a:rPr sz="1300" spc="-5" dirty="0">
                <a:solidFill>
                  <a:srgbClr val="E2E2E2"/>
                </a:solidFill>
                <a:cs typeface="Georgia"/>
              </a:rPr>
              <a:t>is</a:t>
            </a:r>
            <a:r>
              <a:rPr sz="1300" spc="5" dirty="0">
                <a:solidFill>
                  <a:srgbClr val="E2E2E2"/>
                </a:solidFill>
                <a:cs typeface="Georgia"/>
              </a:rPr>
              <a:t> </a:t>
            </a:r>
            <a:r>
              <a:rPr sz="1300" spc="35" dirty="0">
                <a:solidFill>
                  <a:srgbClr val="E2E2E2"/>
                </a:solidFill>
                <a:cs typeface="Georgia"/>
              </a:rPr>
              <a:t>always</a:t>
            </a:r>
            <a:r>
              <a:rPr lang="en-US" sz="1300" spc="35" dirty="0">
                <a:solidFill>
                  <a:srgbClr val="E2E2E2"/>
                </a:solidFill>
                <a:cs typeface="Georgia"/>
              </a:rPr>
              <a:t> </a:t>
            </a:r>
            <a:r>
              <a:rPr sz="1300" spc="-5" dirty="0">
                <a:solidFill>
                  <a:srgbClr val="E2E2E2"/>
                </a:solidFill>
                <a:cs typeface="Georgia"/>
              </a:rPr>
              <a:t>sorted).</a:t>
            </a:r>
            <a:endParaRPr sz="1300" dirty="0">
              <a:cs typeface="Georgia"/>
            </a:endParaRPr>
          </a:p>
          <a:p>
            <a:pPr marL="470534" indent="-296545">
              <a:lnSpc>
                <a:spcPct val="100000"/>
              </a:lnSpc>
              <a:spcBef>
                <a:spcPts val="110"/>
              </a:spcBef>
              <a:buAutoNum type="arabicPeriod"/>
              <a:tabLst>
                <a:tab pos="470534" algn="l"/>
                <a:tab pos="471170" algn="l"/>
              </a:tabLst>
            </a:pPr>
            <a:r>
              <a:rPr sz="1300" b="1" spc="15" dirty="0">
                <a:solidFill>
                  <a:srgbClr val="E2E2E2"/>
                </a:solidFill>
                <a:cs typeface="Georgia"/>
              </a:rPr>
              <a:t>Pick</a:t>
            </a:r>
            <a:r>
              <a:rPr sz="1300" b="1" spc="-95" dirty="0">
                <a:solidFill>
                  <a:srgbClr val="E2E2E2"/>
                </a:solidFill>
                <a:cs typeface="Georgia"/>
              </a:rPr>
              <a:t> </a:t>
            </a:r>
            <a:r>
              <a:rPr sz="1300" b="1" spc="5" dirty="0">
                <a:solidFill>
                  <a:srgbClr val="E2E2E2"/>
                </a:solidFill>
                <a:cs typeface="Georgia"/>
              </a:rPr>
              <a:t>the</a:t>
            </a:r>
            <a:r>
              <a:rPr sz="1300" b="1" spc="-25" dirty="0">
                <a:solidFill>
                  <a:srgbClr val="E2E2E2"/>
                </a:solidFill>
                <a:cs typeface="Georgia"/>
              </a:rPr>
              <a:t> </a:t>
            </a:r>
            <a:r>
              <a:rPr sz="1300" b="1" spc="-5" dirty="0">
                <a:solidFill>
                  <a:srgbClr val="E2E2E2"/>
                </a:solidFill>
                <a:cs typeface="Georgia"/>
              </a:rPr>
              <a:t>next</a:t>
            </a:r>
            <a:r>
              <a:rPr sz="1300" b="1" spc="30" dirty="0">
                <a:solidFill>
                  <a:srgbClr val="E2E2E2"/>
                </a:solidFill>
                <a:cs typeface="Georgia"/>
              </a:rPr>
              <a:t> </a:t>
            </a:r>
            <a:r>
              <a:rPr sz="1300" b="1" spc="-10" dirty="0">
                <a:solidFill>
                  <a:srgbClr val="E2E2E2"/>
                </a:solidFill>
                <a:cs typeface="Georgia"/>
              </a:rPr>
              <a:t>book:</a:t>
            </a:r>
            <a:r>
              <a:rPr sz="1300" b="1" dirty="0">
                <a:solidFill>
                  <a:srgbClr val="E2E2E2"/>
                </a:solidFill>
                <a:cs typeface="Georgia"/>
              </a:rPr>
              <a:t> </a:t>
            </a:r>
            <a:r>
              <a:rPr sz="1300" spc="10" dirty="0">
                <a:solidFill>
                  <a:srgbClr val="E2E2E2"/>
                </a:solidFill>
                <a:cs typeface="Georgia"/>
              </a:rPr>
              <a:t>Take</a:t>
            </a:r>
            <a:r>
              <a:rPr sz="1300" spc="-55" dirty="0">
                <a:solidFill>
                  <a:srgbClr val="E2E2E2"/>
                </a:solidFill>
                <a:cs typeface="Georgia"/>
              </a:rPr>
              <a:t> </a:t>
            </a:r>
            <a:r>
              <a:rPr sz="1300" spc="10" dirty="0">
                <a:solidFill>
                  <a:srgbClr val="E2E2E2"/>
                </a:solidFill>
                <a:cs typeface="Georgia"/>
              </a:rPr>
              <a:t>the</a:t>
            </a:r>
            <a:r>
              <a:rPr sz="1300" spc="-55" dirty="0">
                <a:solidFill>
                  <a:srgbClr val="E2E2E2"/>
                </a:solidFill>
                <a:cs typeface="Georgia"/>
              </a:rPr>
              <a:t> </a:t>
            </a:r>
            <a:r>
              <a:rPr sz="1300" dirty="0">
                <a:solidFill>
                  <a:srgbClr val="E2E2E2"/>
                </a:solidFill>
                <a:cs typeface="Georgia"/>
              </a:rPr>
              <a:t>second</a:t>
            </a:r>
            <a:r>
              <a:rPr sz="1300" spc="-10" dirty="0">
                <a:solidFill>
                  <a:srgbClr val="E2E2E2"/>
                </a:solidFill>
                <a:cs typeface="Georgia"/>
              </a:rPr>
              <a:t> </a:t>
            </a:r>
            <a:r>
              <a:rPr sz="1300" dirty="0">
                <a:solidFill>
                  <a:srgbClr val="E2E2E2"/>
                </a:solidFill>
                <a:cs typeface="Georgia"/>
              </a:rPr>
              <a:t>book</a:t>
            </a:r>
            <a:r>
              <a:rPr sz="1300" spc="-40" dirty="0">
                <a:solidFill>
                  <a:srgbClr val="E2E2E2"/>
                </a:solidFill>
                <a:cs typeface="Georgia"/>
              </a:rPr>
              <a:t> </a:t>
            </a:r>
            <a:r>
              <a:rPr sz="1300" spc="-10" dirty="0">
                <a:solidFill>
                  <a:srgbClr val="E2E2E2"/>
                </a:solidFill>
                <a:cs typeface="Georgia"/>
              </a:rPr>
              <a:t>in</a:t>
            </a:r>
            <a:r>
              <a:rPr sz="1300" spc="-30" dirty="0">
                <a:solidFill>
                  <a:srgbClr val="E2E2E2"/>
                </a:solidFill>
                <a:cs typeface="Georgia"/>
              </a:rPr>
              <a:t> </a:t>
            </a:r>
            <a:r>
              <a:rPr sz="1300" spc="10" dirty="0">
                <a:solidFill>
                  <a:srgbClr val="E2E2E2"/>
                </a:solidFill>
                <a:cs typeface="Georgia"/>
              </a:rPr>
              <a:t>the</a:t>
            </a:r>
            <a:r>
              <a:rPr sz="1300" spc="15" dirty="0">
                <a:solidFill>
                  <a:srgbClr val="E2E2E2"/>
                </a:solidFill>
                <a:cs typeface="Georgia"/>
              </a:rPr>
              <a:t> </a:t>
            </a:r>
            <a:r>
              <a:rPr sz="1300" dirty="0">
                <a:solidFill>
                  <a:srgbClr val="E2E2E2"/>
                </a:solidFill>
                <a:cs typeface="Georgia"/>
              </a:rPr>
              <a:t>unsorted</a:t>
            </a:r>
            <a:r>
              <a:rPr sz="1300" spc="-85" dirty="0">
                <a:solidFill>
                  <a:srgbClr val="E2E2E2"/>
                </a:solidFill>
                <a:cs typeface="Georgia"/>
              </a:rPr>
              <a:t> </a:t>
            </a:r>
            <a:r>
              <a:rPr sz="1300" spc="-15" dirty="0">
                <a:solidFill>
                  <a:srgbClr val="E2E2E2"/>
                </a:solidFill>
                <a:cs typeface="Georgia"/>
              </a:rPr>
              <a:t>pile.</a:t>
            </a:r>
            <a:endParaRPr sz="1300" dirty="0">
              <a:cs typeface="Georgia"/>
            </a:endParaRPr>
          </a:p>
          <a:p>
            <a:pPr marL="470534" indent="-296545">
              <a:lnSpc>
                <a:spcPct val="100000"/>
              </a:lnSpc>
              <a:spcBef>
                <a:spcPts val="30"/>
              </a:spcBef>
              <a:buAutoNum type="arabicPeriod"/>
              <a:tabLst>
                <a:tab pos="470534" algn="l"/>
                <a:tab pos="471170" algn="l"/>
              </a:tabLst>
            </a:pPr>
            <a:r>
              <a:rPr sz="1300" b="1" spc="10" dirty="0">
                <a:solidFill>
                  <a:srgbClr val="E2E2E2"/>
                </a:solidFill>
                <a:cs typeface="Georgia"/>
              </a:rPr>
              <a:t>Compare</a:t>
            </a:r>
            <a:r>
              <a:rPr sz="1300" b="1" spc="-100" dirty="0">
                <a:solidFill>
                  <a:srgbClr val="E2E2E2"/>
                </a:solidFill>
                <a:cs typeface="Georgia"/>
              </a:rPr>
              <a:t> </a:t>
            </a:r>
            <a:r>
              <a:rPr sz="1300" b="1" spc="5" dirty="0">
                <a:solidFill>
                  <a:srgbClr val="E2E2E2"/>
                </a:solidFill>
                <a:cs typeface="Georgia"/>
              </a:rPr>
              <a:t>and</a:t>
            </a:r>
            <a:r>
              <a:rPr sz="1300" b="1" spc="-45" dirty="0">
                <a:solidFill>
                  <a:srgbClr val="E2E2E2"/>
                </a:solidFill>
                <a:cs typeface="Georgia"/>
              </a:rPr>
              <a:t> </a:t>
            </a:r>
            <a:r>
              <a:rPr sz="1300" b="1" spc="-10" dirty="0">
                <a:solidFill>
                  <a:srgbClr val="E2E2E2"/>
                </a:solidFill>
                <a:cs typeface="Georgia"/>
              </a:rPr>
              <a:t>insert:</a:t>
            </a:r>
            <a:r>
              <a:rPr sz="1300" b="1" dirty="0">
                <a:solidFill>
                  <a:srgbClr val="E2E2E2"/>
                </a:solidFill>
                <a:cs typeface="Georgia"/>
              </a:rPr>
              <a:t> </a:t>
            </a:r>
            <a:r>
              <a:rPr sz="1300" spc="20" dirty="0">
                <a:solidFill>
                  <a:srgbClr val="E2E2E2"/>
                </a:solidFill>
                <a:cs typeface="Georgia"/>
              </a:rPr>
              <a:t>Compare</a:t>
            </a:r>
            <a:r>
              <a:rPr sz="1300" spc="-55" dirty="0">
                <a:solidFill>
                  <a:srgbClr val="E2E2E2"/>
                </a:solidFill>
                <a:cs typeface="Georgia"/>
              </a:rPr>
              <a:t> </a:t>
            </a:r>
            <a:r>
              <a:rPr sz="1300" dirty="0">
                <a:solidFill>
                  <a:srgbClr val="E2E2E2"/>
                </a:solidFill>
                <a:cs typeface="Georgia"/>
              </a:rPr>
              <a:t>this</a:t>
            </a:r>
            <a:r>
              <a:rPr sz="1300" spc="-75" dirty="0">
                <a:solidFill>
                  <a:srgbClr val="E2E2E2"/>
                </a:solidFill>
                <a:cs typeface="Georgia"/>
              </a:rPr>
              <a:t> </a:t>
            </a:r>
            <a:r>
              <a:rPr sz="1300" dirty="0">
                <a:solidFill>
                  <a:srgbClr val="E2E2E2"/>
                </a:solidFill>
                <a:cs typeface="Georgia"/>
              </a:rPr>
              <a:t>book</a:t>
            </a:r>
            <a:r>
              <a:rPr sz="1300" spc="-40" dirty="0">
                <a:solidFill>
                  <a:srgbClr val="E2E2E2"/>
                </a:solidFill>
                <a:cs typeface="Georgia"/>
              </a:rPr>
              <a:t> </a:t>
            </a:r>
            <a:r>
              <a:rPr sz="1300" spc="15" dirty="0">
                <a:solidFill>
                  <a:srgbClr val="E2E2E2"/>
                </a:solidFill>
                <a:cs typeface="Georgia"/>
              </a:rPr>
              <a:t>with</a:t>
            </a:r>
            <a:r>
              <a:rPr sz="1300" spc="-20" dirty="0">
                <a:solidFill>
                  <a:srgbClr val="E2E2E2"/>
                </a:solidFill>
                <a:cs typeface="Georgia"/>
              </a:rPr>
              <a:t> </a:t>
            </a:r>
            <a:r>
              <a:rPr sz="1300" spc="10" dirty="0">
                <a:solidFill>
                  <a:srgbClr val="E2E2E2"/>
                </a:solidFill>
                <a:cs typeface="Georgia"/>
              </a:rPr>
              <a:t>the</a:t>
            </a:r>
            <a:r>
              <a:rPr sz="1300" spc="-50" dirty="0">
                <a:solidFill>
                  <a:srgbClr val="E2E2E2"/>
                </a:solidFill>
                <a:cs typeface="Georgia"/>
              </a:rPr>
              <a:t> </a:t>
            </a:r>
            <a:r>
              <a:rPr sz="1300" spc="10" dirty="0">
                <a:solidFill>
                  <a:srgbClr val="E2E2E2"/>
                </a:solidFill>
                <a:cs typeface="Georgia"/>
              </a:rPr>
              <a:t>one</a:t>
            </a:r>
            <a:r>
              <a:rPr sz="1300" spc="-55" dirty="0">
                <a:solidFill>
                  <a:srgbClr val="E2E2E2"/>
                </a:solidFill>
                <a:cs typeface="Georgia"/>
              </a:rPr>
              <a:t> </a:t>
            </a:r>
            <a:r>
              <a:rPr sz="1300" spc="10" dirty="0">
                <a:solidFill>
                  <a:srgbClr val="E2E2E2"/>
                </a:solidFill>
                <a:cs typeface="Georgia"/>
              </a:rPr>
              <a:t>on</a:t>
            </a:r>
            <a:r>
              <a:rPr sz="1300" spc="-30" dirty="0">
                <a:solidFill>
                  <a:srgbClr val="E2E2E2"/>
                </a:solidFill>
                <a:cs typeface="Georgia"/>
              </a:rPr>
              <a:t> </a:t>
            </a:r>
            <a:r>
              <a:rPr sz="1300" spc="10" dirty="0">
                <a:solidFill>
                  <a:srgbClr val="E2E2E2"/>
                </a:solidFill>
                <a:cs typeface="Georgia"/>
              </a:rPr>
              <a:t>the</a:t>
            </a:r>
            <a:r>
              <a:rPr sz="1300" spc="-55" dirty="0">
                <a:solidFill>
                  <a:srgbClr val="E2E2E2"/>
                </a:solidFill>
                <a:cs typeface="Georgia"/>
              </a:rPr>
              <a:t> </a:t>
            </a:r>
            <a:r>
              <a:rPr sz="1300" spc="-5" dirty="0">
                <a:solidFill>
                  <a:srgbClr val="E2E2E2"/>
                </a:solidFill>
                <a:cs typeface="Georgia"/>
              </a:rPr>
              <a:t>shelf</a:t>
            </a:r>
            <a:r>
              <a:rPr sz="1300" spc="-30" dirty="0">
                <a:solidFill>
                  <a:srgbClr val="E2E2E2"/>
                </a:solidFill>
                <a:cs typeface="Georgia"/>
              </a:rPr>
              <a:t> </a:t>
            </a:r>
            <a:r>
              <a:rPr sz="1300" spc="5" dirty="0">
                <a:solidFill>
                  <a:srgbClr val="E2E2E2"/>
                </a:solidFill>
                <a:cs typeface="Georgia"/>
              </a:rPr>
              <a:t>(already </a:t>
            </a:r>
            <a:r>
              <a:rPr sz="1300" spc="-5" dirty="0">
                <a:solidFill>
                  <a:srgbClr val="E2E2E2"/>
                </a:solidFill>
                <a:cs typeface="Georgia"/>
              </a:rPr>
              <a:t>sorted</a:t>
            </a:r>
            <a:r>
              <a:rPr sz="1300" spc="-85" dirty="0">
                <a:solidFill>
                  <a:srgbClr val="E2E2E2"/>
                </a:solidFill>
                <a:cs typeface="Georgia"/>
              </a:rPr>
              <a:t> </a:t>
            </a:r>
            <a:r>
              <a:rPr sz="1300" spc="5" dirty="0">
                <a:solidFill>
                  <a:srgbClr val="E2E2E2"/>
                </a:solidFill>
                <a:cs typeface="Georgia"/>
              </a:rPr>
              <a:t>part).</a:t>
            </a:r>
            <a:r>
              <a:rPr sz="1300" spc="-40" dirty="0">
                <a:solidFill>
                  <a:srgbClr val="E2E2E2"/>
                </a:solidFill>
                <a:cs typeface="Georgia"/>
              </a:rPr>
              <a:t> </a:t>
            </a:r>
            <a:r>
              <a:rPr sz="1300" spc="50" dirty="0">
                <a:solidFill>
                  <a:srgbClr val="E2E2E2"/>
                </a:solidFill>
                <a:cs typeface="Georgia"/>
              </a:rPr>
              <a:t>If</a:t>
            </a:r>
            <a:r>
              <a:rPr sz="1300" spc="-25" dirty="0">
                <a:solidFill>
                  <a:srgbClr val="E2E2E2"/>
                </a:solidFill>
                <a:cs typeface="Georgia"/>
              </a:rPr>
              <a:t> </a:t>
            </a:r>
            <a:r>
              <a:rPr sz="1300" spc="10" dirty="0">
                <a:solidFill>
                  <a:srgbClr val="E2E2E2"/>
                </a:solidFill>
                <a:cs typeface="Georgia"/>
              </a:rPr>
              <a:t>the</a:t>
            </a:r>
            <a:r>
              <a:rPr sz="1300" spc="-55" dirty="0">
                <a:solidFill>
                  <a:srgbClr val="E2E2E2"/>
                </a:solidFill>
                <a:cs typeface="Georgia"/>
              </a:rPr>
              <a:t> </a:t>
            </a:r>
            <a:r>
              <a:rPr sz="1300" spc="10" dirty="0">
                <a:solidFill>
                  <a:srgbClr val="E2E2E2"/>
                </a:solidFill>
                <a:cs typeface="Georgia"/>
              </a:rPr>
              <a:t>new</a:t>
            </a:r>
            <a:endParaRPr sz="1300" dirty="0">
              <a:cs typeface="Georgia"/>
            </a:endParaRPr>
          </a:p>
          <a:p>
            <a:pPr marL="470534" marR="326390">
              <a:lnSpc>
                <a:spcPct val="102400"/>
              </a:lnSpc>
              <a:spcBef>
                <a:spcPts val="80"/>
              </a:spcBef>
            </a:pPr>
            <a:r>
              <a:rPr sz="1300" spc="-5" dirty="0">
                <a:solidFill>
                  <a:srgbClr val="E2E2E2"/>
                </a:solidFill>
                <a:cs typeface="Georgia"/>
              </a:rPr>
              <a:t>book's</a:t>
            </a:r>
            <a:r>
              <a:rPr sz="1300" spc="5" dirty="0">
                <a:solidFill>
                  <a:srgbClr val="E2E2E2"/>
                </a:solidFill>
                <a:cs typeface="Georgia"/>
              </a:rPr>
              <a:t> </a:t>
            </a:r>
            <a:r>
              <a:rPr sz="1300" spc="-10" dirty="0">
                <a:solidFill>
                  <a:srgbClr val="E2E2E2"/>
                </a:solidFill>
                <a:cs typeface="Georgia"/>
              </a:rPr>
              <a:t>title</a:t>
            </a:r>
            <a:r>
              <a:rPr sz="1300" spc="25" dirty="0">
                <a:solidFill>
                  <a:srgbClr val="E2E2E2"/>
                </a:solidFill>
                <a:cs typeface="Georgia"/>
              </a:rPr>
              <a:t> </a:t>
            </a:r>
            <a:r>
              <a:rPr sz="1300" spc="20" dirty="0">
                <a:solidFill>
                  <a:srgbClr val="E2E2E2"/>
                </a:solidFill>
                <a:cs typeface="Georgia"/>
              </a:rPr>
              <a:t>comes</a:t>
            </a:r>
            <a:r>
              <a:rPr sz="1300" spc="-75" dirty="0">
                <a:solidFill>
                  <a:srgbClr val="E2E2E2"/>
                </a:solidFill>
                <a:cs typeface="Georgia"/>
              </a:rPr>
              <a:t> </a:t>
            </a:r>
            <a:r>
              <a:rPr sz="1300" dirty="0">
                <a:solidFill>
                  <a:srgbClr val="E2E2E2"/>
                </a:solidFill>
                <a:cs typeface="Georgia"/>
              </a:rPr>
              <a:t>alphabetically</a:t>
            </a:r>
            <a:r>
              <a:rPr sz="1300" spc="10" dirty="0">
                <a:solidFill>
                  <a:srgbClr val="E2E2E2"/>
                </a:solidFill>
                <a:cs typeface="Georgia"/>
              </a:rPr>
              <a:t> </a:t>
            </a:r>
            <a:r>
              <a:rPr sz="1300" spc="-5" dirty="0">
                <a:solidFill>
                  <a:srgbClr val="E2E2E2"/>
                </a:solidFill>
                <a:cs typeface="Georgia"/>
              </a:rPr>
              <a:t>before</a:t>
            </a:r>
            <a:r>
              <a:rPr sz="1300" spc="-50" dirty="0">
                <a:solidFill>
                  <a:srgbClr val="E2E2E2"/>
                </a:solidFill>
                <a:cs typeface="Georgia"/>
              </a:rPr>
              <a:t> </a:t>
            </a:r>
            <a:r>
              <a:rPr sz="1300" spc="10" dirty="0">
                <a:solidFill>
                  <a:srgbClr val="E2E2E2"/>
                </a:solidFill>
                <a:cs typeface="Georgia"/>
              </a:rPr>
              <a:t>the</a:t>
            </a:r>
            <a:r>
              <a:rPr sz="1300" spc="-50" dirty="0">
                <a:solidFill>
                  <a:srgbClr val="E2E2E2"/>
                </a:solidFill>
                <a:cs typeface="Georgia"/>
              </a:rPr>
              <a:t> </a:t>
            </a:r>
            <a:r>
              <a:rPr sz="1300" spc="10" dirty="0">
                <a:solidFill>
                  <a:srgbClr val="E2E2E2"/>
                </a:solidFill>
                <a:cs typeface="Georgia"/>
              </a:rPr>
              <a:t>one</a:t>
            </a:r>
            <a:r>
              <a:rPr sz="1300" spc="-55" dirty="0">
                <a:solidFill>
                  <a:srgbClr val="E2E2E2"/>
                </a:solidFill>
                <a:cs typeface="Georgia"/>
              </a:rPr>
              <a:t> </a:t>
            </a:r>
            <a:r>
              <a:rPr sz="1300" spc="5" dirty="0">
                <a:solidFill>
                  <a:srgbClr val="E2E2E2"/>
                </a:solidFill>
                <a:cs typeface="Georgia"/>
              </a:rPr>
              <a:t>on</a:t>
            </a:r>
            <a:r>
              <a:rPr sz="1300" spc="-25" dirty="0">
                <a:solidFill>
                  <a:srgbClr val="E2E2E2"/>
                </a:solidFill>
                <a:cs typeface="Georgia"/>
              </a:rPr>
              <a:t> </a:t>
            </a:r>
            <a:r>
              <a:rPr sz="1300" spc="10" dirty="0">
                <a:solidFill>
                  <a:srgbClr val="E2E2E2"/>
                </a:solidFill>
                <a:cs typeface="Georgia"/>
              </a:rPr>
              <a:t>the</a:t>
            </a:r>
            <a:r>
              <a:rPr sz="1300" spc="-50" dirty="0">
                <a:solidFill>
                  <a:srgbClr val="E2E2E2"/>
                </a:solidFill>
                <a:cs typeface="Georgia"/>
              </a:rPr>
              <a:t> </a:t>
            </a:r>
            <a:r>
              <a:rPr sz="1300" spc="-5" dirty="0">
                <a:solidFill>
                  <a:srgbClr val="E2E2E2"/>
                </a:solidFill>
                <a:cs typeface="Georgia"/>
              </a:rPr>
              <a:t>shelf,</a:t>
            </a:r>
            <a:r>
              <a:rPr sz="1300" spc="-35" dirty="0">
                <a:solidFill>
                  <a:srgbClr val="E2E2E2"/>
                </a:solidFill>
                <a:cs typeface="Georgia"/>
              </a:rPr>
              <a:t> </a:t>
            </a:r>
            <a:r>
              <a:rPr sz="1300" spc="-5" dirty="0">
                <a:solidFill>
                  <a:srgbClr val="E2E2E2"/>
                </a:solidFill>
                <a:cs typeface="Georgia"/>
              </a:rPr>
              <a:t>shift</a:t>
            </a:r>
            <a:r>
              <a:rPr sz="1300" spc="-50" dirty="0">
                <a:solidFill>
                  <a:srgbClr val="E2E2E2"/>
                </a:solidFill>
                <a:cs typeface="Georgia"/>
              </a:rPr>
              <a:t> </a:t>
            </a:r>
            <a:r>
              <a:rPr sz="1300" spc="10" dirty="0">
                <a:solidFill>
                  <a:srgbClr val="E2E2E2"/>
                </a:solidFill>
                <a:cs typeface="Georgia"/>
              </a:rPr>
              <a:t>the</a:t>
            </a:r>
            <a:r>
              <a:rPr sz="1300" spc="-50" dirty="0">
                <a:solidFill>
                  <a:srgbClr val="E2E2E2"/>
                </a:solidFill>
                <a:cs typeface="Georgia"/>
              </a:rPr>
              <a:t> </a:t>
            </a:r>
            <a:r>
              <a:rPr sz="1300" spc="-5" dirty="0">
                <a:solidFill>
                  <a:srgbClr val="E2E2E2"/>
                </a:solidFill>
                <a:cs typeface="Georgia"/>
              </a:rPr>
              <a:t>shelf</a:t>
            </a:r>
            <a:r>
              <a:rPr sz="1300" spc="-25" dirty="0">
                <a:solidFill>
                  <a:srgbClr val="E2E2E2"/>
                </a:solidFill>
                <a:cs typeface="Georgia"/>
              </a:rPr>
              <a:t> </a:t>
            </a:r>
            <a:r>
              <a:rPr sz="1300" spc="-5" dirty="0">
                <a:solidFill>
                  <a:srgbClr val="E2E2E2"/>
                </a:solidFill>
                <a:cs typeface="Georgia"/>
              </a:rPr>
              <a:t>book</a:t>
            </a:r>
            <a:r>
              <a:rPr sz="1300" spc="40" dirty="0">
                <a:solidFill>
                  <a:srgbClr val="E2E2E2"/>
                </a:solidFill>
                <a:cs typeface="Georgia"/>
              </a:rPr>
              <a:t> </a:t>
            </a:r>
            <a:r>
              <a:rPr sz="1300" spc="10" dirty="0">
                <a:solidFill>
                  <a:srgbClr val="E2E2E2"/>
                </a:solidFill>
                <a:cs typeface="Georgia"/>
              </a:rPr>
              <a:t>one</a:t>
            </a:r>
            <a:r>
              <a:rPr sz="1300" spc="-50" dirty="0">
                <a:solidFill>
                  <a:srgbClr val="E2E2E2"/>
                </a:solidFill>
                <a:cs typeface="Georgia"/>
              </a:rPr>
              <a:t> </a:t>
            </a:r>
            <a:r>
              <a:rPr sz="1300" spc="-15" dirty="0">
                <a:solidFill>
                  <a:srgbClr val="E2E2E2"/>
                </a:solidFill>
                <a:cs typeface="Georgia"/>
              </a:rPr>
              <a:t>position</a:t>
            </a:r>
            <a:r>
              <a:rPr sz="1300" spc="50" dirty="0">
                <a:solidFill>
                  <a:srgbClr val="E2E2E2"/>
                </a:solidFill>
                <a:cs typeface="Georgia"/>
              </a:rPr>
              <a:t> </a:t>
            </a:r>
            <a:r>
              <a:rPr sz="1300" dirty="0">
                <a:solidFill>
                  <a:srgbClr val="E2E2E2"/>
                </a:solidFill>
                <a:cs typeface="Georgia"/>
              </a:rPr>
              <a:t>to</a:t>
            </a:r>
            <a:r>
              <a:rPr sz="1300" spc="-40" dirty="0">
                <a:solidFill>
                  <a:srgbClr val="E2E2E2"/>
                </a:solidFill>
                <a:cs typeface="Georgia"/>
              </a:rPr>
              <a:t> </a:t>
            </a:r>
            <a:r>
              <a:rPr sz="1300" spc="10" dirty="0">
                <a:solidFill>
                  <a:srgbClr val="E2E2E2"/>
                </a:solidFill>
                <a:cs typeface="Georgia"/>
              </a:rPr>
              <a:t>the</a:t>
            </a:r>
            <a:r>
              <a:rPr lang="en-US" sz="1300" spc="10" dirty="0">
                <a:solidFill>
                  <a:srgbClr val="E2E2E2"/>
                </a:solidFill>
                <a:cs typeface="Georgia"/>
              </a:rPr>
              <a:t> </a:t>
            </a:r>
            <a:r>
              <a:rPr sz="1300" spc="5" dirty="0">
                <a:solidFill>
                  <a:srgbClr val="E2E2E2"/>
                </a:solidFill>
                <a:cs typeface="Georgia"/>
              </a:rPr>
              <a:t>right</a:t>
            </a:r>
            <a:r>
              <a:rPr sz="1300" spc="-55" dirty="0">
                <a:solidFill>
                  <a:srgbClr val="E2E2E2"/>
                </a:solidFill>
                <a:cs typeface="Georgia"/>
              </a:rPr>
              <a:t> </a:t>
            </a:r>
            <a:r>
              <a:rPr sz="1300" spc="25" dirty="0">
                <a:solidFill>
                  <a:srgbClr val="E2E2E2"/>
                </a:solidFill>
                <a:cs typeface="Georgia"/>
              </a:rPr>
              <a:t>and</a:t>
            </a:r>
            <a:r>
              <a:rPr sz="1300" spc="-90" dirty="0">
                <a:solidFill>
                  <a:srgbClr val="E2E2E2"/>
                </a:solidFill>
                <a:cs typeface="Georgia"/>
              </a:rPr>
              <a:t> </a:t>
            </a:r>
            <a:r>
              <a:rPr sz="1300" spc="-10" dirty="0">
                <a:solidFill>
                  <a:srgbClr val="E2E2E2"/>
                </a:solidFill>
                <a:cs typeface="Georgia"/>
              </a:rPr>
              <a:t>insert</a:t>
            </a:r>
            <a:r>
              <a:rPr sz="1300" spc="20" dirty="0">
                <a:solidFill>
                  <a:srgbClr val="E2E2E2"/>
                </a:solidFill>
                <a:cs typeface="Georgia"/>
              </a:rPr>
              <a:t> </a:t>
            </a:r>
            <a:r>
              <a:rPr sz="1300" spc="10" dirty="0">
                <a:solidFill>
                  <a:srgbClr val="E2E2E2"/>
                </a:solidFill>
                <a:cs typeface="Georgia"/>
              </a:rPr>
              <a:t>the</a:t>
            </a:r>
            <a:r>
              <a:rPr sz="1300" spc="-60" dirty="0">
                <a:solidFill>
                  <a:srgbClr val="E2E2E2"/>
                </a:solidFill>
                <a:cs typeface="Georgia"/>
              </a:rPr>
              <a:t> </a:t>
            </a:r>
            <a:r>
              <a:rPr sz="1300" spc="10" dirty="0">
                <a:solidFill>
                  <a:srgbClr val="E2E2E2"/>
                </a:solidFill>
                <a:cs typeface="Georgia"/>
              </a:rPr>
              <a:t>new</a:t>
            </a:r>
            <a:r>
              <a:rPr sz="1300" spc="25" dirty="0">
                <a:solidFill>
                  <a:srgbClr val="E2E2E2"/>
                </a:solidFill>
                <a:cs typeface="Georgia"/>
              </a:rPr>
              <a:t> </a:t>
            </a:r>
            <a:r>
              <a:rPr sz="1300" spc="-5" dirty="0">
                <a:solidFill>
                  <a:srgbClr val="E2E2E2"/>
                </a:solidFill>
                <a:cs typeface="Georgia"/>
              </a:rPr>
              <a:t>book</a:t>
            </a:r>
            <a:r>
              <a:rPr sz="1300" spc="-45" dirty="0">
                <a:solidFill>
                  <a:srgbClr val="E2E2E2"/>
                </a:solidFill>
                <a:cs typeface="Georgia"/>
              </a:rPr>
              <a:t> </a:t>
            </a:r>
            <a:r>
              <a:rPr sz="1300" spc="-5" dirty="0">
                <a:solidFill>
                  <a:srgbClr val="E2E2E2"/>
                </a:solidFill>
                <a:cs typeface="Georgia"/>
              </a:rPr>
              <a:t>in</a:t>
            </a:r>
            <a:r>
              <a:rPr sz="1300" spc="-35" dirty="0">
                <a:solidFill>
                  <a:srgbClr val="E2E2E2"/>
                </a:solidFill>
                <a:cs typeface="Georgia"/>
              </a:rPr>
              <a:t> </a:t>
            </a:r>
            <a:r>
              <a:rPr sz="1300" spc="10" dirty="0">
                <a:solidFill>
                  <a:srgbClr val="E2E2E2"/>
                </a:solidFill>
                <a:cs typeface="Georgia"/>
              </a:rPr>
              <a:t>the</a:t>
            </a:r>
            <a:r>
              <a:rPr sz="1300" spc="-60" dirty="0">
                <a:solidFill>
                  <a:srgbClr val="E2E2E2"/>
                </a:solidFill>
                <a:cs typeface="Georgia"/>
              </a:rPr>
              <a:t> </a:t>
            </a:r>
            <a:r>
              <a:rPr sz="1300" dirty="0">
                <a:solidFill>
                  <a:srgbClr val="E2E2E2"/>
                </a:solidFill>
                <a:cs typeface="Georgia"/>
              </a:rPr>
              <a:t>space.</a:t>
            </a:r>
            <a:endParaRPr sz="1300" dirty="0">
              <a:cs typeface="Georgia"/>
            </a:endParaRPr>
          </a:p>
          <a:p>
            <a:pPr marL="470534" marR="22860" indent="-295910">
              <a:lnSpc>
                <a:spcPct val="102499"/>
              </a:lnSpc>
              <a:spcBef>
                <a:spcPts val="75"/>
              </a:spcBef>
              <a:buAutoNum type="arabicPeriod" startAt="4"/>
              <a:tabLst>
                <a:tab pos="470534" algn="l"/>
                <a:tab pos="471170" algn="l"/>
              </a:tabLst>
            </a:pPr>
            <a:r>
              <a:rPr sz="1300" b="1" dirty="0">
                <a:solidFill>
                  <a:srgbClr val="E2E2E2"/>
                </a:solidFill>
                <a:cs typeface="Georgia"/>
              </a:rPr>
              <a:t>Repeat: </a:t>
            </a:r>
            <a:r>
              <a:rPr sz="1300" spc="10" dirty="0">
                <a:solidFill>
                  <a:srgbClr val="E2E2E2"/>
                </a:solidFill>
                <a:cs typeface="Georgia"/>
              </a:rPr>
              <a:t>Continue</a:t>
            </a:r>
            <a:r>
              <a:rPr sz="1300" spc="-55" dirty="0">
                <a:solidFill>
                  <a:srgbClr val="E2E2E2"/>
                </a:solidFill>
                <a:cs typeface="Georgia"/>
              </a:rPr>
              <a:t> </a:t>
            </a:r>
            <a:r>
              <a:rPr sz="1300" spc="5" dirty="0">
                <a:solidFill>
                  <a:srgbClr val="E2E2E2"/>
                </a:solidFill>
                <a:cs typeface="Georgia"/>
              </a:rPr>
              <a:t>taking</a:t>
            </a:r>
            <a:r>
              <a:rPr sz="1300" spc="-5" dirty="0">
                <a:solidFill>
                  <a:srgbClr val="E2E2E2"/>
                </a:solidFill>
                <a:cs typeface="Georgia"/>
              </a:rPr>
              <a:t> </a:t>
            </a:r>
            <a:r>
              <a:rPr sz="1300" dirty="0">
                <a:solidFill>
                  <a:srgbClr val="E2E2E2"/>
                </a:solidFill>
                <a:cs typeface="Georgia"/>
              </a:rPr>
              <a:t>books</a:t>
            </a:r>
            <a:r>
              <a:rPr sz="1300" spc="-75" dirty="0">
                <a:solidFill>
                  <a:srgbClr val="E2E2E2"/>
                </a:solidFill>
                <a:cs typeface="Georgia"/>
              </a:rPr>
              <a:t> </a:t>
            </a:r>
            <a:r>
              <a:rPr sz="1300" spc="10" dirty="0">
                <a:solidFill>
                  <a:srgbClr val="E2E2E2"/>
                </a:solidFill>
                <a:cs typeface="Georgia"/>
              </a:rPr>
              <a:t>one</a:t>
            </a:r>
            <a:r>
              <a:rPr sz="1300" spc="-50" dirty="0">
                <a:solidFill>
                  <a:srgbClr val="E2E2E2"/>
                </a:solidFill>
                <a:cs typeface="Georgia"/>
              </a:rPr>
              <a:t> </a:t>
            </a:r>
            <a:r>
              <a:rPr sz="1300" spc="-5" dirty="0">
                <a:solidFill>
                  <a:srgbClr val="E2E2E2"/>
                </a:solidFill>
                <a:cs typeface="Georgia"/>
              </a:rPr>
              <a:t>by</a:t>
            </a:r>
            <a:r>
              <a:rPr sz="1300" spc="10" dirty="0">
                <a:solidFill>
                  <a:srgbClr val="E2E2E2"/>
                </a:solidFill>
                <a:cs typeface="Georgia"/>
              </a:rPr>
              <a:t> one</a:t>
            </a:r>
            <a:r>
              <a:rPr sz="1300" spc="-50" dirty="0">
                <a:solidFill>
                  <a:srgbClr val="E2E2E2"/>
                </a:solidFill>
                <a:cs typeface="Georgia"/>
              </a:rPr>
              <a:t> </a:t>
            </a:r>
            <a:r>
              <a:rPr sz="1300" spc="5" dirty="0">
                <a:solidFill>
                  <a:srgbClr val="E2E2E2"/>
                </a:solidFill>
                <a:cs typeface="Georgia"/>
              </a:rPr>
              <a:t>from</a:t>
            </a:r>
            <a:r>
              <a:rPr sz="1300" spc="25" dirty="0">
                <a:solidFill>
                  <a:srgbClr val="E2E2E2"/>
                </a:solidFill>
                <a:cs typeface="Georgia"/>
              </a:rPr>
              <a:t> </a:t>
            </a:r>
            <a:r>
              <a:rPr sz="1300" spc="10" dirty="0">
                <a:solidFill>
                  <a:srgbClr val="E2E2E2"/>
                </a:solidFill>
                <a:cs typeface="Georgia"/>
              </a:rPr>
              <a:t>the</a:t>
            </a:r>
            <a:r>
              <a:rPr sz="1300" spc="-55" dirty="0">
                <a:solidFill>
                  <a:srgbClr val="E2E2E2"/>
                </a:solidFill>
                <a:cs typeface="Georgia"/>
              </a:rPr>
              <a:t> </a:t>
            </a:r>
            <a:r>
              <a:rPr sz="1300" dirty="0">
                <a:solidFill>
                  <a:srgbClr val="E2E2E2"/>
                </a:solidFill>
                <a:cs typeface="Georgia"/>
              </a:rPr>
              <a:t>unsorted</a:t>
            </a:r>
            <a:r>
              <a:rPr sz="1300" spc="-80" dirty="0">
                <a:solidFill>
                  <a:srgbClr val="E2E2E2"/>
                </a:solidFill>
                <a:cs typeface="Georgia"/>
              </a:rPr>
              <a:t> </a:t>
            </a:r>
            <a:r>
              <a:rPr sz="1300" spc="-15" dirty="0">
                <a:solidFill>
                  <a:srgbClr val="E2E2E2"/>
                </a:solidFill>
                <a:cs typeface="Georgia"/>
              </a:rPr>
              <a:t>pile,</a:t>
            </a:r>
            <a:r>
              <a:rPr sz="1300" spc="-40" dirty="0">
                <a:solidFill>
                  <a:srgbClr val="E2E2E2"/>
                </a:solidFill>
                <a:cs typeface="Georgia"/>
              </a:rPr>
              <a:t> </a:t>
            </a:r>
            <a:r>
              <a:rPr sz="1300" spc="15" dirty="0">
                <a:solidFill>
                  <a:srgbClr val="E2E2E2"/>
                </a:solidFill>
                <a:cs typeface="Georgia"/>
              </a:rPr>
              <a:t>compare</a:t>
            </a:r>
            <a:r>
              <a:rPr sz="1300" spc="-50" dirty="0">
                <a:solidFill>
                  <a:srgbClr val="E2E2E2"/>
                </a:solidFill>
                <a:cs typeface="Georgia"/>
              </a:rPr>
              <a:t> </a:t>
            </a:r>
            <a:r>
              <a:rPr sz="1300" spc="5" dirty="0">
                <a:solidFill>
                  <a:srgbClr val="E2E2E2"/>
                </a:solidFill>
                <a:cs typeface="Georgia"/>
              </a:rPr>
              <a:t>them</a:t>
            </a:r>
            <a:r>
              <a:rPr sz="1300" spc="25" dirty="0">
                <a:solidFill>
                  <a:srgbClr val="E2E2E2"/>
                </a:solidFill>
                <a:cs typeface="Georgia"/>
              </a:rPr>
              <a:t> </a:t>
            </a:r>
            <a:r>
              <a:rPr sz="1300" spc="-5" dirty="0">
                <a:solidFill>
                  <a:srgbClr val="E2E2E2"/>
                </a:solidFill>
                <a:cs typeface="Georgia"/>
              </a:rPr>
              <a:t>with</a:t>
            </a:r>
            <a:r>
              <a:rPr sz="1300" spc="-15" dirty="0">
                <a:solidFill>
                  <a:srgbClr val="E2E2E2"/>
                </a:solidFill>
                <a:cs typeface="Georgia"/>
              </a:rPr>
              <a:t> </a:t>
            </a:r>
            <a:r>
              <a:rPr sz="1300" spc="10" dirty="0">
                <a:solidFill>
                  <a:srgbClr val="E2E2E2"/>
                </a:solidFill>
                <a:cs typeface="Georgia"/>
              </a:rPr>
              <a:t>the</a:t>
            </a:r>
            <a:r>
              <a:rPr sz="1300" spc="-55" dirty="0">
                <a:solidFill>
                  <a:srgbClr val="E2E2E2"/>
                </a:solidFill>
                <a:cs typeface="Georgia"/>
              </a:rPr>
              <a:t> </a:t>
            </a:r>
            <a:r>
              <a:rPr sz="1300" spc="-10" dirty="0">
                <a:solidFill>
                  <a:srgbClr val="E2E2E2"/>
                </a:solidFill>
                <a:cs typeface="Georgia"/>
              </a:rPr>
              <a:t>sorted</a:t>
            </a:r>
            <a:r>
              <a:rPr sz="1300" spc="-80" dirty="0">
                <a:solidFill>
                  <a:srgbClr val="E2E2E2"/>
                </a:solidFill>
                <a:cs typeface="Georgia"/>
              </a:rPr>
              <a:t> </a:t>
            </a:r>
            <a:r>
              <a:rPr sz="1300" spc="-5" dirty="0">
                <a:solidFill>
                  <a:srgbClr val="E2E2E2"/>
                </a:solidFill>
                <a:cs typeface="Georgia"/>
              </a:rPr>
              <a:t>shelf, </a:t>
            </a:r>
            <a:r>
              <a:rPr sz="1300" spc="-250" dirty="0">
                <a:solidFill>
                  <a:srgbClr val="E2E2E2"/>
                </a:solidFill>
                <a:cs typeface="Georgia"/>
              </a:rPr>
              <a:t> </a:t>
            </a:r>
            <a:r>
              <a:rPr sz="1300" spc="25" dirty="0">
                <a:solidFill>
                  <a:srgbClr val="E2E2E2"/>
                </a:solidFill>
                <a:cs typeface="Georgia"/>
              </a:rPr>
              <a:t>and</a:t>
            </a:r>
            <a:r>
              <a:rPr sz="1300" spc="-90" dirty="0">
                <a:solidFill>
                  <a:srgbClr val="E2E2E2"/>
                </a:solidFill>
                <a:cs typeface="Georgia"/>
              </a:rPr>
              <a:t> </a:t>
            </a:r>
            <a:r>
              <a:rPr sz="1300" spc="-10" dirty="0">
                <a:solidFill>
                  <a:srgbClr val="E2E2E2"/>
                </a:solidFill>
                <a:cs typeface="Georgia"/>
              </a:rPr>
              <a:t>insert</a:t>
            </a:r>
            <a:r>
              <a:rPr sz="1300" spc="20" dirty="0">
                <a:solidFill>
                  <a:srgbClr val="E2E2E2"/>
                </a:solidFill>
                <a:cs typeface="Georgia"/>
              </a:rPr>
              <a:t> </a:t>
            </a:r>
            <a:r>
              <a:rPr sz="1300" spc="5" dirty="0">
                <a:solidFill>
                  <a:srgbClr val="E2E2E2"/>
                </a:solidFill>
                <a:cs typeface="Georgia"/>
              </a:rPr>
              <a:t>them</a:t>
            </a:r>
            <a:r>
              <a:rPr sz="1300" spc="15" dirty="0">
                <a:solidFill>
                  <a:srgbClr val="E2E2E2"/>
                </a:solidFill>
                <a:cs typeface="Georgia"/>
              </a:rPr>
              <a:t> </a:t>
            </a:r>
            <a:r>
              <a:rPr sz="1300" spc="-5" dirty="0">
                <a:solidFill>
                  <a:srgbClr val="E2E2E2"/>
                </a:solidFill>
                <a:cs typeface="Georgia"/>
              </a:rPr>
              <a:t>in</a:t>
            </a:r>
            <a:r>
              <a:rPr sz="1300" spc="-35" dirty="0">
                <a:solidFill>
                  <a:srgbClr val="E2E2E2"/>
                </a:solidFill>
                <a:cs typeface="Georgia"/>
              </a:rPr>
              <a:t> </a:t>
            </a:r>
            <a:r>
              <a:rPr sz="1300" dirty="0">
                <a:solidFill>
                  <a:srgbClr val="E2E2E2"/>
                </a:solidFill>
                <a:cs typeface="Georgia"/>
              </a:rPr>
              <a:t>their</a:t>
            </a:r>
            <a:r>
              <a:rPr sz="1300" spc="-55" dirty="0">
                <a:solidFill>
                  <a:srgbClr val="E2E2E2"/>
                </a:solidFill>
                <a:cs typeface="Georgia"/>
              </a:rPr>
              <a:t> </a:t>
            </a:r>
            <a:r>
              <a:rPr sz="1300" spc="5" dirty="0">
                <a:solidFill>
                  <a:srgbClr val="E2E2E2"/>
                </a:solidFill>
                <a:cs typeface="Georgia"/>
              </a:rPr>
              <a:t>correct</a:t>
            </a:r>
            <a:r>
              <a:rPr sz="1300" spc="-55" dirty="0">
                <a:solidFill>
                  <a:srgbClr val="E2E2E2"/>
                </a:solidFill>
                <a:cs typeface="Georgia"/>
              </a:rPr>
              <a:t> </a:t>
            </a:r>
            <a:r>
              <a:rPr sz="1300" spc="-10" dirty="0">
                <a:solidFill>
                  <a:srgbClr val="E2E2E2"/>
                </a:solidFill>
                <a:cs typeface="Georgia"/>
              </a:rPr>
              <a:t>positions</a:t>
            </a:r>
            <a:r>
              <a:rPr sz="1300" spc="-5" dirty="0">
                <a:solidFill>
                  <a:srgbClr val="E2E2E2"/>
                </a:solidFill>
                <a:cs typeface="Georgia"/>
              </a:rPr>
              <a:t> by</a:t>
            </a:r>
            <a:r>
              <a:rPr sz="1300" dirty="0">
                <a:solidFill>
                  <a:srgbClr val="E2E2E2"/>
                </a:solidFill>
                <a:cs typeface="Georgia"/>
              </a:rPr>
              <a:t> </a:t>
            </a:r>
            <a:r>
              <a:rPr sz="1300" spc="-5" dirty="0">
                <a:solidFill>
                  <a:srgbClr val="E2E2E2"/>
                </a:solidFill>
                <a:cs typeface="Georgia"/>
              </a:rPr>
              <a:t>shifting</a:t>
            </a:r>
            <a:r>
              <a:rPr sz="1300" spc="-10" dirty="0">
                <a:solidFill>
                  <a:srgbClr val="E2E2E2"/>
                </a:solidFill>
                <a:cs typeface="Georgia"/>
              </a:rPr>
              <a:t> </a:t>
            </a:r>
            <a:r>
              <a:rPr sz="1300" spc="5" dirty="0">
                <a:solidFill>
                  <a:srgbClr val="E2E2E2"/>
                </a:solidFill>
                <a:cs typeface="Georgia"/>
              </a:rPr>
              <a:t>elements</a:t>
            </a:r>
            <a:r>
              <a:rPr sz="1300" spc="-80" dirty="0">
                <a:solidFill>
                  <a:srgbClr val="E2E2E2"/>
                </a:solidFill>
                <a:cs typeface="Georgia"/>
              </a:rPr>
              <a:t> </a:t>
            </a:r>
            <a:r>
              <a:rPr sz="1300" spc="-10" dirty="0">
                <a:solidFill>
                  <a:srgbClr val="E2E2E2"/>
                </a:solidFill>
                <a:cs typeface="Georgia"/>
              </a:rPr>
              <a:t>if</a:t>
            </a:r>
            <a:r>
              <a:rPr sz="1300" spc="40" dirty="0">
                <a:solidFill>
                  <a:srgbClr val="E2E2E2"/>
                </a:solidFill>
                <a:cs typeface="Georgia"/>
              </a:rPr>
              <a:t> </a:t>
            </a:r>
            <a:r>
              <a:rPr sz="1300" spc="5" dirty="0">
                <a:solidFill>
                  <a:srgbClr val="E2E2E2"/>
                </a:solidFill>
                <a:cs typeface="Georgia"/>
              </a:rPr>
              <a:t>necessary.</a:t>
            </a:r>
            <a:endParaRPr sz="1300" dirty="0">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1224</Words>
  <Application>Microsoft Office PowerPoint</Application>
  <PresentationFormat>On-screen Show (16:9)</PresentationFormat>
  <Paragraphs>53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MT</vt:lpstr>
      <vt:lpstr>Calibri</vt:lpstr>
      <vt:lpstr>Georgia</vt:lpstr>
      <vt:lpstr>Roboto</vt:lpstr>
      <vt:lpstr>Tahoma</vt:lpstr>
      <vt:lpstr>Verdana</vt:lpstr>
      <vt:lpstr>Office Theme</vt:lpstr>
      <vt:lpstr>Phone-Book</vt:lpstr>
      <vt:lpstr>PowerPoint Presentation</vt:lpstr>
      <vt:lpstr>Problem Statement</vt:lpstr>
      <vt:lpstr>Approach</vt:lpstr>
      <vt:lpstr>Using Linear search</vt:lpstr>
      <vt:lpstr>Using binary search</vt:lpstr>
      <vt:lpstr>Insertion Sort</vt:lpstr>
      <vt:lpstr>Execution</vt:lpstr>
      <vt:lpstr>Sorting</vt:lpstr>
      <vt:lpstr>Applying Insertion Sort to Phone Book Directory:</vt:lpstr>
      <vt:lpstr>Sorting Process:</vt:lpstr>
      <vt:lpstr>Searching Algorithm</vt:lpstr>
      <vt:lpstr>Applying Linear Searching</vt:lpstr>
      <vt:lpstr>Applying Binary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Phone-Book</dc:title>
  <cp:lastModifiedBy>Akshat neolia</cp:lastModifiedBy>
  <cp:revision>3</cp:revision>
  <dcterms:created xsi:type="dcterms:W3CDTF">2024-03-10T16:24:03Z</dcterms:created>
  <dcterms:modified xsi:type="dcterms:W3CDTF">2024-03-18T12:10:15Z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2024-03-08T00:00:00Z</vt:filetime>
  </property>
  <property fmtid="{D5CDD505-2E9C-101B-9397-08002B2CF9AE}" pid="3" name="LastSaved">
    <vt:filetime>2024-03-10T00:00:00Z</vt:filetime>
  </property>
</Properties>
</file>