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3.jpg" ContentType="image/jpeg"/>
  <Override PartName="/ppt/media/image4.jpg" ContentType="image/jpeg"/>
  <Override PartName="/ppt/media/image5.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0"/>
  </p:notesMasterIdLst>
  <p:sldIdLst>
    <p:sldId id="256" r:id="rId5"/>
    <p:sldId id="258" r:id="rId6"/>
    <p:sldId id="264" r:id="rId7"/>
    <p:sldId id="266" r:id="rId8"/>
    <p:sldId id="259" r:id="rId9"/>
    <p:sldId id="273" r:id="rId10"/>
    <p:sldId id="272" r:id="rId11"/>
    <p:sldId id="265" r:id="rId12"/>
    <p:sldId id="267" r:id="rId13"/>
    <p:sldId id="261" r:id="rId14"/>
    <p:sldId id="268" r:id="rId15"/>
    <p:sldId id="269" r:id="rId16"/>
    <p:sldId id="270" r:id="rId17"/>
    <p:sldId id="274" r:id="rId18"/>
    <p:sldId id="262" r:id="rId1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2212EA-08C7-45DF-B99A-D3644A27197E}" v="7" dt="2025-03-05T03:39:11.80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05" autoAdjust="0"/>
  </p:normalViewPr>
  <p:slideViewPr>
    <p:cSldViewPr>
      <p:cViewPr varScale="1">
        <p:scale>
          <a:sx n="72" d="100"/>
          <a:sy n="72" d="100"/>
        </p:scale>
        <p:origin x="176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t neolia" userId="bdccffd18969fdf8" providerId="LiveId" clId="{532212EA-08C7-45DF-B99A-D3644A27197E}"/>
    <pc:docChg chg="undo custSel addSld delSld modSld sldOrd">
      <pc:chgData name="Akshat neolia" userId="bdccffd18969fdf8" providerId="LiveId" clId="{532212EA-08C7-45DF-B99A-D3644A27197E}" dt="2025-03-05T03:39:11.789" v="328"/>
      <pc:docMkLst>
        <pc:docMk/>
      </pc:docMkLst>
      <pc:sldChg chg="addSp delSp modSp mod">
        <pc:chgData name="Akshat neolia" userId="bdccffd18969fdf8" providerId="LiveId" clId="{532212EA-08C7-45DF-B99A-D3644A27197E}" dt="2025-03-05T03:34:11.070" v="318" actId="1076"/>
        <pc:sldMkLst>
          <pc:docMk/>
          <pc:sldMk cId="0" sldId="256"/>
        </pc:sldMkLst>
        <pc:spChg chg="add del mod">
          <ac:chgData name="Akshat neolia" userId="bdccffd18969fdf8" providerId="LiveId" clId="{532212EA-08C7-45DF-B99A-D3644A27197E}" dt="2025-03-05T03:34:05.563" v="317" actId="478"/>
          <ac:spMkLst>
            <pc:docMk/>
            <pc:sldMk cId="0" sldId="256"/>
            <ac:spMk id="5" creationId="{3CFCF95F-7AC7-BDEE-4B1B-9F97DEC6F897}"/>
          </ac:spMkLst>
        </pc:spChg>
        <pc:spChg chg="mod">
          <ac:chgData name="Akshat neolia" userId="bdccffd18969fdf8" providerId="LiveId" clId="{532212EA-08C7-45DF-B99A-D3644A27197E}" dt="2025-03-05T03:34:11.070" v="318" actId="1076"/>
          <ac:spMkLst>
            <pc:docMk/>
            <pc:sldMk cId="0" sldId="256"/>
            <ac:spMk id="8" creationId="{5C3A2CB0-ADFC-181B-D75A-FC4EE7957D83}"/>
          </ac:spMkLst>
        </pc:spChg>
        <pc:spChg chg="del mod">
          <ac:chgData name="Akshat neolia" userId="bdccffd18969fdf8" providerId="LiveId" clId="{532212EA-08C7-45DF-B99A-D3644A27197E}" dt="2025-03-05T03:34:02.416" v="316" actId="478"/>
          <ac:spMkLst>
            <pc:docMk/>
            <pc:sldMk cId="0" sldId="256"/>
            <ac:spMk id="10" creationId="{3B885F1D-0DE1-2064-24B4-BAE239148F3C}"/>
          </ac:spMkLst>
        </pc:spChg>
      </pc:sldChg>
      <pc:sldChg chg="del">
        <pc:chgData name="Akshat neolia" userId="bdccffd18969fdf8" providerId="LiveId" clId="{532212EA-08C7-45DF-B99A-D3644A27197E}" dt="2025-03-05T03:10:11.718" v="4" actId="47"/>
        <pc:sldMkLst>
          <pc:docMk/>
          <pc:sldMk cId="0" sldId="257"/>
        </pc:sldMkLst>
      </pc:sldChg>
      <pc:sldChg chg="modSp mod">
        <pc:chgData name="Akshat neolia" userId="bdccffd18969fdf8" providerId="LiveId" clId="{532212EA-08C7-45DF-B99A-D3644A27197E}" dt="2025-03-05T03:28:20.610" v="296" actId="123"/>
        <pc:sldMkLst>
          <pc:docMk/>
          <pc:sldMk cId="0" sldId="258"/>
        </pc:sldMkLst>
        <pc:spChg chg="mod">
          <ac:chgData name="Akshat neolia" userId="bdccffd18969fdf8" providerId="LiveId" clId="{532212EA-08C7-45DF-B99A-D3644A27197E}" dt="2025-03-05T03:28:14.023" v="294" actId="122"/>
          <ac:spMkLst>
            <pc:docMk/>
            <pc:sldMk cId="0" sldId="258"/>
            <ac:spMk id="2" creationId="{00000000-0000-0000-0000-000000000000}"/>
          </ac:spMkLst>
        </pc:spChg>
        <pc:spChg chg="mod">
          <ac:chgData name="Akshat neolia" userId="bdccffd18969fdf8" providerId="LiveId" clId="{532212EA-08C7-45DF-B99A-D3644A27197E}" dt="2025-03-05T03:28:20.610" v="296" actId="123"/>
          <ac:spMkLst>
            <pc:docMk/>
            <pc:sldMk cId="0" sldId="258"/>
            <ac:spMk id="3" creationId="{00000000-0000-0000-0000-000000000000}"/>
          </ac:spMkLst>
        </pc:spChg>
      </pc:sldChg>
      <pc:sldChg chg="modSp add del mod">
        <pc:chgData name="Akshat neolia" userId="bdccffd18969fdf8" providerId="LiveId" clId="{532212EA-08C7-45DF-B99A-D3644A27197E}" dt="2025-03-05T03:38:14.658" v="327" actId="2711"/>
        <pc:sldMkLst>
          <pc:docMk/>
          <pc:sldMk cId="0" sldId="259"/>
        </pc:sldMkLst>
        <pc:spChg chg="mod">
          <ac:chgData name="Akshat neolia" userId="bdccffd18969fdf8" providerId="LiveId" clId="{532212EA-08C7-45DF-B99A-D3644A27197E}" dt="2025-03-05T03:38:14.658" v="327" actId="2711"/>
          <ac:spMkLst>
            <pc:docMk/>
            <pc:sldMk cId="0" sldId="259"/>
            <ac:spMk id="3" creationId="{00000000-0000-0000-0000-000000000000}"/>
          </ac:spMkLst>
        </pc:spChg>
      </pc:sldChg>
      <pc:sldChg chg="del">
        <pc:chgData name="Akshat neolia" userId="bdccffd18969fdf8" providerId="LiveId" clId="{532212EA-08C7-45DF-B99A-D3644A27197E}" dt="2025-03-05T03:09:21.014" v="2" actId="47"/>
        <pc:sldMkLst>
          <pc:docMk/>
          <pc:sldMk cId="0" sldId="260"/>
        </pc:sldMkLst>
      </pc:sldChg>
      <pc:sldChg chg="modSp mod">
        <pc:chgData name="Akshat neolia" userId="bdccffd18969fdf8" providerId="LiveId" clId="{532212EA-08C7-45DF-B99A-D3644A27197E}" dt="2025-03-05T03:19:53.168" v="207" actId="21"/>
        <pc:sldMkLst>
          <pc:docMk/>
          <pc:sldMk cId="0" sldId="261"/>
        </pc:sldMkLst>
        <pc:spChg chg="mod">
          <ac:chgData name="Akshat neolia" userId="bdccffd18969fdf8" providerId="LiveId" clId="{532212EA-08C7-45DF-B99A-D3644A27197E}" dt="2025-03-05T03:19:53.168" v="207" actId="21"/>
          <ac:spMkLst>
            <pc:docMk/>
            <pc:sldMk cId="0" sldId="261"/>
            <ac:spMk id="6" creationId="{94B62131-3F6B-BCBD-2626-87ED9B8432E8}"/>
          </ac:spMkLst>
        </pc:spChg>
      </pc:sldChg>
      <pc:sldChg chg="del">
        <pc:chgData name="Akshat neolia" userId="bdccffd18969fdf8" providerId="LiveId" clId="{532212EA-08C7-45DF-B99A-D3644A27197E}" dt="2025-03-05T03:09:20.101" v="1" actId="47"/>
        <pc:sldMkLst>
          <pc:docMk/>
          <pc:sldMk cId="3715225623" sldId="263"/>
        </pc:sldMkLst>
      </pc:sldChg>
      <pc:sldChg chg="modSp mod">
        <pc:chgData name="Akshat neolia" userId="bdccffd18969fdf8" providerId="LiveId" clId="{532212EA-08C7-45DF-B99A-D3644A27197E}" dt="2025-03-05T03:28:25.531" v="297" actId="123"/>
        <pc:sldMkLst>
          <pc:docMk/>
          <pc:sldMk cId="3459722193" sldId="264"/>
        </pc:sldMkLst>
        <pc:spChg chg="mod">
          <ac:chgData name="Akshat neolia" userId="bdccffd18969fdf8" providerId="LiveId" clId="{532212EA-08C7-45DF-B99A-D3644A27197E}" dt="2025-03-05T03:28:25.531" v="297" actId="123"/>
          <ac:spMkLst>
            <pc:docMk/>
            <pc:sldMk cId="3459722193" sldId="264"/>
            <ac:spMk id="3" creationId="{522526A1-E78F-D991-5006-656C59FA091A}"/>
          </ac:spMkLst>
        </pc:spChg>
        <pc:spChg chg="mod">
          <ac:chgData name="Akshat neolia" userId="bdccffd18969fdf8" providerId="LiveId" clId="{532212EA-08C7-45DF-B99A-D3644A27197E}" dt="2025-03-05T03:26:58.598" v="285" actId="122"/>
          <ac:spMkLst>
            <pc:docMk/>
            <pc:sldMk cId="3459722193" sldId="264"/>
            <ac:spMk id="5" creationId="{1BA58DB8-C393-ED3E-02C2-F5EA630A0720}"/>
          </ac:spMkLst>
        </pc:spChg>
      </pc:sldChg>
      <pc:sldChg chg="modSp mod">
        <pc:chgData name="Akshat neolia" userId="bdccffd18969fdf8" providerId="LiveId" clId="{532212EA-08C7-45DF-B99A-D3644A27197E}" dt="2025-03-05T03:31:47.462" v="302" actId="20577"/>
        <pc:sldMkLst>
          <pc:docMk/>
          <pc:sldMk cId="879391619" sldId="265"/>
        </pc:sldMkLst>
        <pc:spChg chg="mod">
          <ac:chgData name="Akshat neolia" userId="bdccffd18969fdf8" providerId="LiveId" clId="{532212EA-08C7-45DF-B99A-D3644A27197E}" dt="2025-03-05T03:31:47.462" v="302" actId="20577"/>
          <ac:spMkLst>
            <pc:docMk/>
            <pc:sldMk cId="879391619" sldId="265"/>
            <ac:spMk id="3" creationId="{CE28767A-9121-28B5-57D2-B581C433FFE5}"/>
          </ac:spMkLst>
        </pc:spChg>
      </pc:sldChg>
      <pc:sldChg chg="addSp modSp mod">
        <pc:chgData name="Akshat neolia" userId="bdccffd18969fdf8" providerId="LiveId" clId="{532212EA-08C7-45DF-B99A-D3644A27197E}" dt="2025-03-05T03:28:30.805" v="298" actId="123"/>
        <pc:sldMkLst>
          <pc:docMk/>
          <pc:sldMk cId="670766787" sldId="266"/>
        </pc:sldMkLst>
        <pc:spChg chg="add mod">
          <ac:chgData name="Akshat neolia" userId="bdccffd18969fdf8" providerId="LiveId" clId="{532212EA-08C7-45DF-B99A-D3644A27197E}" dt="2025-03-05T03:27:34.833" v="289" actId="571"/>
          <ac:spMkLst>
            <pc:docMk/>
            <pc:sldMk cId="670766787" sldId="266"/>
            <ac:spMk id="2" creationId="{DF6E9651-FF1B-590C-D33D-308C389993C2}"/>
          </ac:spMkLst>
        </pc:spChg>
        <pc:spChg chg="mod">
          <ac:chgData name="Akshat neolia" userId="bdccffd18969fdf8" providerId="LiveId" clId="{532212EA-08C7-45DF-B99A-D3644A27197E}" dt="2025-03-05T03:28:30.805" v="298" actId="123"/>
          <ac:spMkLst>
            <pc:docMk/>
            <pc:sldMk cId="670766787" sldId="266"/>
            <ac:spMk id="5" creationId="{689FF9BF-87C0-A41F-A817-B628872764F4}"/>
          </ac:spMkLst>
        </pc:spChg>
      </pc:sldChg>
      <pc:sldChg chg="modSp mod">
        <pc:chgData name="Akshat neolia" userId="bdccffd18969fdf8" providerId="LiveId" clId="{532212EA-08C7-45DF-B99A-D3644A27197E}" dt="2025-03-05T03:25:16.623" v="267" actId="113"/>
        <pc:sldMkLst>
          <pc:docMk/>
          <pc:sldMk cId="1742702685" sldId="267"/>
        </pc:sldMkLst>
        <pc:spChg chg="mod">
          <ac:chgData name="Akshat neolia" userId="bdccffd18969fdf8" providerId="LiveId" clId="{532212EA-08C7-45DF-B99A-D3644A27197E}" dt="2025-03-05T03:25:16.623" v="267" actId="113"/>
          <ac:spMkLst>
            <pc:docMk/>
            <pc:sldMk cId="1742702685" sldId="267"/>
            <ac:spMk id="3" creationId="{0F53D4B5-B235-BC9A-7261-C303EB2815F7}"/>
          </ac:spMkLst>
        </pc:spChg>
      </pc:sldChg>
      <pc:sldChg chg="del">
        <pc:chgData name="Akshat neolia" userId="bdccffd18969fdf8" providerId="LiveId" clId="{532212EA-08C7-45DF-B99A-D3644A27197E}" dt="2025-03-05T03:09:21.573" v="3" actId="47"/>
        <pc:sldMkLst>
          <pc:docMk/>
          <pc:sldMk cId="2460446866" sldId="268"/>
        </pc:sldMkLst>
      </pc:sldChg>
      <pc:sldChg chg="addSp delSp modSp new mod">
        <pc:chgData name="Akshat neolia" userId="bdccffd18969fdf8" providerId="LiveId" clId="{532212EA-08C7-45DF-B99A-D3644A27197E}" dt="2025-03-05T03:31:18.450" v="299" actId="14100"/>
        <pc:sldMkLst>
          <pc:docMk/>
          <pc:sldMk cId="2509041848" sldId="268"/>
        </pc:sldMkLst>
        <pc:spChg chg="del">
          <ac:chgData name="Akshat neolia" userId="bdccffd18969fdf8" providerId="LiveId" clId="{532212EA-08C7-45DF-B99A-D3644A27197E}" dt="2025-03-05T03:11:54.869" v="39" actId="478"/>
          <ac:spMkLst>
            <pc:docMk/>
            <pc:sldMk cId="2509041848" sldId="268"/>
            <ac:spMk id="2" creationId="{2F0E7288-C352-D8F2-02F5-396297A86345}"/>
          </ac:spMkLst>
        </pc:spChg>
        <pc:spChg chg="del mod">
          <ac:chgData name="Akshat neolia" userId="bdccffd18969fdf8" providerId="LiveId" clId="{532212EA-08C7-45DF-B99A-D3644A27197E}" dt="2025-03-05T03:16:26.831" v="133" actId="478"/>
          <ac:spMkLst>
            <pc:docMk/>
            <pc:sldMk cId="2509041848" sldId="268"/>
            <ac:spMk id="3" creationId="{0AD0D259-15EC-E467-8997-CE4A1FC00E65}"/>
          </ac:spMkLst>
        </pc:spChg>
        <pc:spChg chg="add mod">
          <ac:chgData name="Akshat neolia" userId="bdccffd18969fdf8" providerId="LiveId" clId="{532212EA-08C7-45DF-B99A-D3644A27197E}" dt="2025-03-05T03:31:18.450" v="299" actId="14100"/>
          <ac:spMkLst>
            <pc:docMk/>
            <pc:sldMk cId="2509041848" sldId="268"/>
            <ac:spMk id="4" creationId="{4F53791A-A0C2-0355-3627-A1D30E1A6BE4}"/>
          </ac:spMkLst>
        </pc:spChg>
      </pc:sldChg>
      <pc:sldChg chg="delSp modSp new mod">
        <pc:chgData name="Akshat neolia" userId="bdccffd18969fdf8" providerId="LiveId" clId="{532212EA-08C7-45DF-B99A-D3644A27197E}" dt="2025-03-05T03:31:26.929" v="300" actId="14100"/>
        <pc:sldMkLst>
          <pc:docMk/>
          <pc:sldMk cId="3094178747" sldId="269"/>
        </pc:sldMkLst>
        <pc:spChg chg="del">
          <ac:chgData name="Akshat neolia" userId="bdccffd18969fdf8" providerId="LiveId" clId="{532212EA-08C7-45DF-B99A-D3644A27197E}" dt="2025-03-05T03:12:47.342" v="48" actId="478"/>
          <ac:spMkLst>
            <pc:docMk/>
            <pc:sldMk cId="3094178747" sldId="269"/>
            <ac:spMk id="2" creationId="{2D3E7BC4-0DB8-7EA7-D6FE-0429044655C2}"/>
          </ac:spMkLst>
        </pc:spChg>
        <pc:spChg chg="mod">
          <ac:chgData name="Akshat neolia" userId="bdccffd18969fdf8" providerId="LiveId" clId="{532212EA-08C7-45DF-B99A-D3644A27197E}" dt="2025-03-05T03:31:26.929" v="300" actId="14100"/>
          <ac:spMkLst>
            <pc:docMk/>
            <pc:sldMk cId="3094178747" sldId="269"/>
            <ac:spMk id="3" creationId="{48A11CC8-4EE1-737E-8774-4313934184A4}"/>
          </ac:spMkLst>
        </pc:spChg>
      </pc:sldChg>
      <pc:sldChg chg="delSp modSp new mod">
        <pc:chgData name="Akshat neolia" userId="bdccffd18969fdf8" providerId="LiveId" clId="{532212EA-08C7-45DF-B99A-D3644A27197E}" dt="2025-03-05T03:31:31.660" v="301" actId="14100"/>
        <pc:sldMkLst>
          <pc:docMk/>
          <pc:sldMk cId="2397093873" sldId="270"/>
        </pc:sldMkLst>
        <pc:spChg chg="del">
          <ac:chgData name="Akshat neolia" userId="bdccffd18969fdf8" providerId="LiveId" clId="{532212EA-08C7-45DF-B99A-D3644A27197E}" dt="2025-03-05T03:13:25.355" v="54" actId="478"/>
          <ac:spMkLst>
            <pc:docMk/>
            <pc:sldMk cId="2397093873" sldId="270"/>
            <ac:spMk id="2" creationId="{5A4FD146-CA3A-0A53-D298-74965300A885}"/>
          </ac:spMkLst>
        </pc:spChg>
        <pc:spChg chg="mod">
          <ac:chgData name="Akshat neolia" userId="bdccffd18969fdf8" providerId="LiveId" clId="{532212EA-08C7-45DF-B99A-D3644A27197E}" dt="2025-03-05T03:31:31.660" v="301" actId="14100"/>
          <ac:spMkLst>
            <pc:docMk/>
            <pc:sldMk cId="2397093873" sldId="270"/>
            <ac:spMk id="3" creationId="{EC084827-407C-D7F6-CC37-D216F7B68B97}"/>
          </ac:spMkLst>
        </pc:spChg>
      </pc:sldChg>
      <pc:sldChg chg="delSp modSp new del mod">
        <pc:chgData name="Akshat neolia" userId="bdccffd18969fdf8" providerId="LiveId" clId="{532212EA-08C7-45DF-B99A-D3644A27197E}" dt="2025-03-05T03:37:59.956" v="326" actId="2696"/>
        <pc:sldMkLst>
          <pc:docMk/>
          <pc:sldMk cId="1084390018" sldId="271"/>
        </pc:sldMkLst>
        <pc:spChg chg="del">
          <ac:chgData name="Akshat neolia" userId="bdccffd18969fdf8" providerId="LiveId" clId="{532212EA-08C7-45DF-B99A-D3644A27197E}" dt="2025-03-05T03:32:40.822" v="305" actId="478"/>
          <ac:spMkLst>
            <pc:docMk/>
            <pc:sldMk cId="1084390018" sldId="271"/>
            <ac:spMk id="2" creationId="{D061C4B7-D14B-CD36-897A-F2112599FC42}"/>
          </ac:spMkLst>
        </pc:spChg>
        <pc:spChg chg="mod">
          <ac:chgData name="Akshat neolia" userId="bdccffd18969fdf8" providerId="LiveId" clId="{532212EA-08C7-45DF-B99A-D3644A27197E}" dt="2025-03-05T03:33:48.518" v="314" actId="1036"/>
          <ac:spMkLst>
            <pc:docMk/>
            <pc:sldMk cId="1084390018" sldId="271"/>
            <ac:spMk id="3" creationId="{1AE37502-ADAF-5A0E-8EC8-7001FF5B0644}"/>
          </ac:spMkLst>
        </pc:spChg>
      </pc:sldChg>
      <pc:sldChg chg="add ord">
        <pc:chgData name="Akshat neolia" userId="bdccffd18969fdf8" providerId="LiveId" clId="{532212EA-08C7-45DF-B99A-D3644A27197E}" dt="2025-03-05T03:34:55.668" v="322"/>
        <pc:sldMkLst>
          <pc:docMk/>
          <pc:sldMk cId="4283087420" sldId="272"/>
        </pc:sldMkLst>
      </pc:sldChg>
      <pc:sldChg chg="add ord">
        <pc:chgData name="Akshat neolia" userId="bdccffd18969fdf8" providerId="LiveId" clId="{532212EA-08C7-45DF-B99A-D3644A27197E}" dt="2025-03-05T03:35:20.466" v="325"/>
        <pc:sldMkLst>
          <pc:docMk/>
          <pc:sldMk cId="349091161" sldId="273"/>
        </pc:sldMkLst>
      </pc:sldChg>
      <pc:sldChg chg="add">
        <pc:chgData name="Akshat neolia" userId="bdccffd18969fdf8" providerId="LiveId" clId="{532212EA-08C7-45DF-B99A-D3644A27197E}" dt="2025-03-05T03:39:11.789" v="328"/>
        <pc:sldMkLst>
          <pc:docMk/>
          <pc:sldMk cId="489182636"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316ECA1-98CD-4230-8405-A0E0AB2C910B}" type="datetimeFigureOut">
              <a:rPr lang="en-US" smtClean="0"/>
              <a:t>3/5/2025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E5958EB-91F6-4678-AA11-665306139BF3}" type="slidenum">
              <a:rPr lang="en-US" smtClean="0"/>
              <a:t>‹#›</a:t>
            </a:fld>
            <a:endParaRPr lang="en-US"/>
          </a:p>
        </p:txBody>
      </p:sp>
    </p:spTree>
    <p:extLst>
      <p:ext uri="{BB962C8B-B14F-4D97-AF65-F5344CB8AC3E}">
        <p14:creationId xmlns:p14="http://schemas.microsoft.com/office/powerpoint/2010/main" val="330402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184461" y="3020567"/>
            <a:ext cx="2775076"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3/5/2025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6858000" y="228600"/>
            <a:ext cx="2066924" cy="838199"/>
          </a:xfrm>
          <a:prstGeom prst="rect">
            <a:avLst/>
          </a:prstGeom>
        </p:spPr>
      </p:pic>
      <p:sp>
        <p:nvSpPr>
          <p:cNvPr id="4" name="object 4"/>
          <p:cNvSpPr txBox="1"/>
          <p:nvPr/>
        </p:nvSpPr>
        <p:spPr>
          <a:xfrm>
            <a:off x="533400" y="3468537"/>
            <a:ext cx="7696200" cy="2973314"/>
          </a:xfrm>
          <a:prstGeom prst="rect">
            <a:avLst/>
          </a:prstGeom>
        </p:spPr>
        <p:txBody>
          <a:bodyPr vert="horz" wrap="square" lIns="0" tIns="127000" rIns="0" bIns="0" rtlCol="0">
            <a:spAutoFit/>
          </a:bodyPr>
          <a:lstStyle/>
          <a:p>
            <a:pPr marL="12065" marR="5080" indent="6350">
              <a:lnSpc>
                <a:spcPct val="79800"/>
              </a:lnSpc>
              <a:spcBef>
                <a:spcPts val="1000"/>
              </a:spcBef>
            </a:pPr>
            <a:r>
              <a:rPr sz="2400" spc="-10" dirty="0">
                <a:latin typeface="Calibri"/>
                <a:cs typeface="Calibri"/>
              </a:rPr>
              <a:t>Faculty </a:t>
            </a:r>
            <a:r>
              <a:rPr sz="2400" spc="-15" dirty="0">
                <a:latin typeface="Calibri"/>
                <a:cs typeface="Calibri"/>
              </a:rPr>
              <a:t>Name</a:t>
            </a:r>
            <a:r>
              <a:rPr lang="en-US" sz="2400" spc="-15" dirty="0">
                <a:latin typeface="Calibri"/>
                <a:cs typeface="Calibri"/>
              </a:rPr>
              <a:t>: Dr. Angayarkanni S</a:t>
            </a:r>
            <a:r>
              <a:rPr sz="2400" spc="-15" dirty="0">
                <a:latin typeface="Calibri"/>
                <a:cs typeface="Calibri"/>
              </a:rPr>
              <a:t> </a:t>
            </a:r>
            <a:r>
              <a:rPr sz="2400" spc="-10" dirty="0">
                <a:latin typeface="Calibri"/>
                <a:cs typeface="Calibri"/>
              </a:rPr>
              <a:t> </a:t>
            </a:r>
            <a:endParaRPr lang="en-US" sz="2400" spc="-10" dirty="0">
              <a:latin typeface="Calibri"/>
              <a:cs typeface="Calibri"/>
            </a:endParaRPr>
          </a:p>
          <a:p>
            <a:pPr marL="12065" marR="5080" indent="6350">
              <a:lnSpc>
                <a:spcPct val="79800"/>
              </a:lnSpc>
              <a:spcBef>
                <a:spcPts val="1000"/>
              </a:spcBef>
            </a:pPr>
            <a:r>
              <a:rPr sz="2400" spc="-10" dirty="0">
                <a:latin typeface="Calibri"/>
                <a:cs typeface="Calibri"/>
              </a:rPr>
              <a:t>Team </a:t>
            </a:r>
            <a:r>
              <a:rPr sz="2400" spc="-20" dirty="0">
                <a:latin typeface="Calibri"/>
                <a:cs typeface="Calibri"/>
              </a:rPr>
              <a:t>Member</a:t>
            </a:r>
            <a:r>
              <a:rPr lang="en-US" sz="2400" spc="-20" dirty="0">
                <a:latin typeface="Calibri"/>
                <a:cs typeface="Calibri"/>
              </a:rPr>
              <a:t>s</a:t>
            </a:r>
            <a:r>
              <a:rPr sz="2400" spc="-15" dirty="0">
                <a:latin typeface="Calibri"/>
                <a:cs typeface="Calibri"/>
              </a:rPr>
              <a:t> Info-</a:t>
            </a:r>
            <a:endParaRPr lang="en-US" sz="2400" spc="-15" dirty="0">
              <a:latin typeface="Calibri"/>
              <a:cs typeface="Calibri"/>
            </a:endParaRPr>
          </a:p>
          <a:p>
            <a:pPr marL="469265" marR="5080" indent="-457200">
              <a:lnSpc>
                <a:spcPct val="79800"/>
              </a:lnSpc>
              <a:spcBef>
                <a:spcPts val="1000"/>
              </a:spcBef>
              <a:buAutoNum type="arabicPeriod"/>
            </a:pPr>
            <a:r>
              <a:rPr lang="en-IN" sz="2400" spc="-15" dirty="0">
                <a:latin typeface="Calibri"/>
                <a:cs typeface="Calibri"/>
              </a:rPr>
              <a:t>Akshat Neolia (RA2211031010080)</a:t>
            </a:r>
          </a:p>
          <a:p>
            <a:pPr marL="469265" marR="5080" indent="-457200">
              <a:lnSpc>
                <a:spcPct val="79800"/>
              </a:lnSpc>
              <a:spcBef>
                <a:spcPts val="1000"/>
              </a:spcBef>
              <a:buAutoNum type="arabicPeriod"/>
            </a:pPr>
            <a:r>
              <a:rPr lang="en-IN" sz="2400" spc="-15" dirty="0">
                <a:latin typeface="Calibri"/>
                <a:cs typeface="Calibri"/>
              </a:rPr>
              <a:t>Priyanshu Kumar (RA2211031010084)</a:t>
            </a:r>
          </a:p>
          <a:p>
            <a:pPr marL="469265" marR="5080" indent="-457200">
              <a:lnSpc>
                <a:spcPct val="79800"/>
              </a:lnSpc>
              <a:spcBef>
                <a:spcPts val="1000"/>
              </a:spcBef>
              <a:buAutoNum type="arabicPeriod"/>
            </a:pPr>
            <a:r>
              <a:rPr lang="en-IN" sz="2400" spc="-15" dirty="0">
                <a:latin typeface="Calibri"/>
                <a:cs typeface="Calibri"/>
              </a:rPr>
              <a:t>Tarang Bhargava (RA2211031010099)</a:t>
            </a:r>
          </a:p>
          <a:p>
            <a:pPr marL="469265" marR="5080" indent="-457200">
              <a:lnSpc>
                <a:spcPct val="79800"/>
              </a:lnSpc>
              <a:spcBef>
                <a:spcPts val="1000"/>
              </a:spcBef>
              <a:buAutoNum type="arabicPeriod"/>
            </a:pPr>
            <a:r>
              <a:rPr lang="en-IN" sz="2400" spc="-15" dirty="0">
                <a:latin typeface="Calibri"/>
                <a:cs typeface="Calibri"/>
              </a:rPr>
              <a:t>Rajeev Singh (RA2211031010120)</a:t>
            </a:r>
          </a:p>
          <a:p>
            <a:pPr marL="469265" marR="5080" indent="-457200">
              <a:lnSpc>
                <a:spcPct val="79800"/>
              </a:lnSpc>
              <a:spcBef>
                <a:spcPts val="1000"/>
              </a:spcBef>
              <a:buAutoNum type="arabicPeriod"/>
            </a:pPr>
            <a:endParaRPr sz="2400" dirty="0">
              <a:latin typeface="Calibri"/>
              <a:cs typeface="Calibri"/>
            </a:endParaRPr>
          </a:p>
        </p:txBody>
      </p:sp>
      <p:sp>
        <p:nvSpPr>
          <p:cNvPr id="8" name="TextBox 7">
            <a:extLst>
              <a:ext uri="{FF2B5EF4-FFF2-40B4-BE49-F238E27FC236}">
                <a16:creationId xmlns:a16="http://schemas.microsoft.com/office/drawing/2014/main" id="{5C3A2CB0-ADFC-181B-D75A-FC4EE7957D83}"/>
              </a:ext>
            </a:extLst>
          </p:cNvPr>
          <p:cNvSpPr txBox="1"/>
          <p:nvPr/>
        </p:nvSpPr>
        <p:spPr>
          <a:xfrm>
            <a:off x="990600" y="1729059"/>
            <a:ext cx="6781799" cy="1077218"/>
          </a:xfrm>
          <a:prstGeom prst="rect">
            <a:avLst/>
          </a:prstGeom>
          <a:noFill/>
        </p:spPr>
        <p:txBody>
          <a:bodyPr wrap="square">
            <a:spAutoFit/>
          </a:bodyPr>
          <a:lstStyle/>
          <a:p>
            <a:pPr algn="ctr"/>
            <a:r>
              <a:rPr lang="en-US" sz="3200" b="1" dirty="0"/>
              <a:t>Road Traffic Violation Detection System</a:t>
            </a:r>
            <a:endParaRPr lang="en-US" sz="3200" b="1" dirty="0">
              <a:ea typeface="+mj-ea"/>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9766" y="298703"/>
            <a:ext cx="1861185" cy="513080"/>
          </a:xfrm>
          <a:prstGeom prst="rect">
            <a:avLst/>
          </a:prstGeom>
        </p:spPr>
        <p:txBody>
          <a:bodyPr vert="horz" wrap="square" lIns="0" tIns="12700" rIns="0" bIns="0" rtlCol="0">
            <a:spAutoFit/>
          </a:bodyPr>
          <a:lstStyle/>
          <a:p>
            <a:pPr marL="12700">
              <a:lnSpc>
                <a:spcPct val="100000"/>
              </a:lnSpc>
              <a:spcBef>
                <a:spcPts val="100"/>
              </a:spcBef>
            </a:pPr>
            <a:r>
              <a:rPr sz="3200" spc="-5" dirty="0"/>
              <a:t>References</a:t>
            </a:r>
            <a:endParaRPr sz="3200" dirty="0"/>
          </a:p>
        </p:txBody>
      </p:sp>
      <p:pic>
        <p:nvPicPr>
          <p:cNvPr id="4" name="object 4"/>
          <p:cNvPicPr/>
          <p:nvPr/>
        </p:nvPicPr>
        <p:blipFill>
          <a:blip r:embed="rId2" cstate="print"/>
          <a:stretch>
            <a:fillRect/>
          </a:stretch>
        </p:blipFill>
        <p:spPr>
          <a:xfrm>
            <a:off x="8190017" y="228600"/>
            <a:ext cx="734906" cy="298026"/>
          </a:xfrm>
          <a:prstGeom prst="rect">
            <a:avLst/>
          </a:prstGeom>
        </p:spPr>
      </p:pic>
      <p:sp>
        <p:nvSpPr>
          <p:cNvPr id="6" name="TextBox 5">
            <a:extLst>
              <a:ext uri="{FF2B5EF4-FFF2-40B4-BE49-F238E27FC236}">
                <a16:creationId xmlns:a16="http://schemas.microsoft.com/office/drawing/2014/main" id="{94B62131-3F6B-BCBD-2626-87ED9B8432E8}"/>
              </a:ext>
            </a:extLst>
          </p:cNvPr>
          <p:cNvSpPr txBox="1"/>
          <p:nvPr/>
        </p:nvSpPr>
        <p:spPr>
          <a:xfrm>
            <a:off x="286966" y="990600"/>
            <a:ext cx="8637957" cy="5386090"/>
          </a:xfrm>
          <a:prstGeom prst="rect">
            <a:avLst/>
          </a:prstGeom>
          <a:noFill/>
        </p:spPr>
        <p:txBody>
          <a:bodyPr wrap="square">
            <a:spAutoFit/>
          </a:bodyPr>
          <a:lstStyle/>
          <a:p>
            <a:pPr marL="342900" marR="438150" indent="-342900" algn="just">
              <a:spcBef>
                <a:spcPts val="365"/>
              </a:spcBef>
              <a:buAutoNum type="arabicPeriod"/>
            </a:pPr>
            <a:r>
              <a:rPr lang="de-DE" sz="1800" dirty="0">
                <a:effectLst/>
                <a:latin typeface="Times New Roman" panose="02020603050405020304" pitchFamily="18" charset="0"/>
                <a:ea typeface="Times New Roman" panose="02020603050405020304" pitchFamily="18" charset="0"/>
              </a:rPr>
              <a:t>Bose, S., Kolekar, M. H., Nawale, S., &amp; Khut, D. (2022). </a:t>
            </a:r>
            <a:r>
              <a:rPr lang="en-US" sz="1800" dirty="0" err="1">
                <a:effectLst/>
                <a:latin typeface="Times New Roman" panose="02020603050405020304" pitchFamily="18" charset="0"/>
                <a:ea typeface="Times New Roman" panose="02020603050405020304" pitchFamily="18" charset="0"/>
              </a:rPr>
              <a:t>LoLTV</a:t>
            </a:r>
            <a:r>
              <a:rPr lang="en-US" sz="1800" dirty="0">
                <a:effectLst/>
                <a:latin typeface="Times New Roman" panose="02020603050405020304" pitchFamily="18" charset="0"/>
                <a:ea typeface="Times New Roman" panose="02020603050405020304" pitchFamily="18" charset="0"/>
              </a:rPr>
              <a:t>: A Low Light Two-Wheeler Violation Dataset With Anomaly Detection Technique. IEEE Transactions on Intelligent Transportation Systems, 23(5), 342-356.</a:t>
            </a:r>
          </a:p>
          <a:p>
            <a:pPr marL="342900" marR="438150" indent="-342900" algn="just">
              <a:spcBef>
                <a:spcPts val="365"/>
              </a:spcBef>
              <a:buAutoNum type="arabicPeriod"/>
            </a:pPr>
            <a:r>
              <a:rPr lang="en-US" sz="1800" dirty="0">
                <a:effectLst/>
                <a:latin typeface="Times New Roman" panose="02020603050405020304" pitchFamily="18" charset="0"/>
                <a:ea typeface="Times New Roman" panose="02020603050405020304" pitchFamily="18" charset="0"/>
              </a:rPr>
              <a:t>Masoud, M. (2021). Machine Learning-Based Modeling of </a:t>
            </a:r>
            <a:r>
              <a:rPr lang="en-US" sz="1800" dirty="0" err="1">
                <a:effectLst/>
                <a:latin typeface="Times New Roman" panose="02020603050405020304" pitchFamily="18" charset="0"/>
                <a:ea typeface="Times New Roman" panose="02020603050405020304" pitchFamily="18" charset="0"/>
              </a:rPr>
              <a:t>Celeration</a:t>
            </a:r>
            <a:r>
              <a:rPr lang="en-US" sz="1800" dirty="0">
                <a:effectLst/>
                <a:latin typeface="Times New Roman" panose="02020603050405020304" pitchFamily="18" charset="0"/>
                <a:ea typeface="Times New Roman" panose="02020603050405020304" pitchFamily="18" charset="0"/>
              </a:rPr>
              <a:t> for Predicting Red-Light Violations. Journal of Transportation Engineering, Part A: Systems, 147(3), 04020098.</a:t>
            </a:r>
          </a:p>
          <a:p>
            <a:pPr marL="342900" marR="438150" indent="-342900" algn="just">
              <a:spcBef>
                <a:spcPts val="365"/>
              </a:spcBef>
              <a:buAutoNum type="arabicPeriod"/>
            </a:pPr>
            <a:r>
              <a:rPr lang="en-US" sz="1800" dirty="0">
                <a:effectLst/>
                <a:latin typeface="Times New Roman" panose="02020603050405020304" pitchFamily="18" charset="0"/>
                <a:ea typeface="Times New Roman" panose="02020603050405020304" pitchFamily="18" charset="0"/>
              </a:rPr>
              <a:t>Kim, J., Lee, S., &amp; Park, H. (2020). Traffic Light Recognition for Autonomous Vehicles Using CNNs and RGB-D Cameras. IEEE Transactions on Intelligent Vehicles, 5(2), 150-162.</a:t>
            </a:r>
          </a:p>
          <a:p>
            <a:pPr marL="342900" marR="438150" indent="-342900" algn="just">
              <a:spcBef>
                <a:spcPts val="365"/>
              </a:spcBef>
              <a:buAutoNum type="arabicPeriod"/>
            </a:pPr>
            <a:r>
              <a:rPr lang="en-US" sz="1800" dirty="0">
                <a:effectLst/>
                <a:latin typeface="Times New Roman" panose="02020603050405020304" pitchFamily="18" charset="0"/>
                <a:ea typeface="Times New Roman" panose="02020603050405020304" pitchFamily="18" charset="0"/>
              </a:rPr>
              <a:t>Wong, A. S., Lin, T., &amp; Abdel-Aziz, R. F. (2019). Traffic Light Detection in Real-Time Using YOLO and SSD Frameworks. IEEE Access, 7, 60633-60645.</a:t>
            </a:r>
          </a:p>
          <a:p>
            <a:pPr marL="342900" marR="438150" indent="-342900" algn="just">
              <a:spcBef>
                <a:spcPts val="365"/>
              </a:spcBef>
              <a:buAutoNum type="arabicPeriod"/>
            </a:pPr>
            <a:r>
              <a:rPr lang="en-US" sz="1800" dirty="0">
                <a:effectLst/>
                <a:latin typeface="Times New Roman" panose="02020603050405020304" pitchFamily="18" charset="0"/>
                <a:ea typeface="Times New Roman" panose="02020603050405020304" pitchFamily="18" charset="0"/>
              </a:rPr>
              <a:t>Sharma, V., Ramesh, P., &amp; Gupta, S. (2021). Super-Resolution Traffic Light Image Enhancement Using SRGAN. IEEE Access, 9, 112304-112316.</a:t>
            </a:r>
          </a:p>
          <a:p>
            <a:pPr marL="342900" marR="438150" indent="-342900" algn="just">
              <a:spcBef>
                <a:spcPts val="365"/>
              </a:spcBef>
              <a:buFontTx/>
              <a:buAutoNum type="arabicPeriod"/>
            </a:pPr>
            <a:r>
              <a:rPr lang="en-US" sz="1800" dirty="0">
                <a:effectLst/>
                <a:latin typeface="Times New Roman" panose="02020603050405020304" pitchFamily="18" charset="0"/>
                <a:ea typeface="Times New Roman" panose="02020603050405020304" pitchFamily="18" charset="0"/>
              </a:rPr>
              <a:t>Gupta, B., &amp; Zhang, Y. (2022). Anomaly Detection in Traffic Signals Using Deep Reinforcement Learning. IEEE Transactions on Neural Networks and Learning Systems, 33(10), 5212-5223.</a:t>
            </a:r>
          </a:p>
          <a:p>
            <a:pPr marL="342900" marR="438150" indent="-342900" algn="just">
              <a:spcBef>
                <a:spcPts val="365"/>
              </a:spcBef>
              <a:buFontTx/>
              <a:buAutoNum type="arabicPeriod"/>
            </a:pPr>
            <a:r>
              <a:rPr lang="en-US" sz="1800" dirty="0">
                <a:effectLst/>
                <a:latin typeface="Times New Roman" panose="02020603050405020304" pitchFamily="18" charset="0"/>
                <a:ea typeface="Times New Roman" panose="02020603050405020304" pitchFamily="18" charset="0"/>
              </a:rPr>
              <a:t>Liu, F., &amp; Wang, G. (2020). A Vision-Based System for Real-Time Traffic Light Detection Using R-CNN. Computer Vision and Image Understanding, 193, 102896.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53791A-A0C2-0355-3627-A1D30E1A6BE4}"/>
              </a:ext>
            </a:extLst>
          </p:cNvPr>
          <p:cNvSpPr txBox="1"/>
          <p:nvPr/>
        </p:nvSpPr>
        <p:spPr>
          <a:xfrm>
            <a:off x="228600" y="304800"/>
            <a:ext cx="8686800" cy="5839163"/>
          </a:xfrm>
          <a:prstGeom prst="rect">
            <a:avLst/>
          </a:prstGeom>
          <a:noFill/>
        </p:spPr>
        <p:txBody>
          <a:bodyPr wrap="square" rtlCol="0">
            <a:spAutoFit/>
          </a:bodyPr>
          <a:lstStyle/>
          <a:p>
            <a:pPr marL="342900" marR="438150" lvl="0" indent="-342900">
              <a:lnSpc>
                <a:spcPct val="115000"/>
              </a:lnSpc>
              <a:buFont typeface="+mj-lt"/>
              <a:buAutoNum type="arabicPeriod" startAt="8"/>
              <a:tabLst>
                <a:tab pos="908050" algn="l"/>
              </a:tabLst>
            </a:pPr>
            <a:r>
              <a:rPr lang="en-US" sz="1800" dirty="0">
                <a:effectLst/>
                <a:latin typeface="Times New Roman" panose="02020603050405020304" pitchFamily="18" charset="0"/>
                <a:ea typeface="Times New Roman" panose="02020603050405020304" pitchFamily="18" charset="0"/>
              </a:rPr>
              <a:t>Murthy, T., &amp; Lee, K. S. (2019). Automatic Traffic Light Recognition Using     Cascade Classifiers and Color Segmentation. International Journal of Advanced Computer Science and Applications, 10(3), 465-472.</a:t>
            </a:r>
          </a:p>
          <a:p>
            <a:pPr marL="342900" marR="438150" lvl="0" indent="-342900" algn="just">
              <a:lnSpc>
                <a:spcPct val="115000"/>
              </a:lnSpc>
              <a:buFont typeface="+mj-lt"/>
              <a:buAutoNum type="arabicPeriod" startAt="8"/>
              <a:tabLst>
                <a:tab pos="908050" algn="l"/>
              </a:tabLst>
            </a:pPr>
            <a:r>
              <a:rPr lang="en-US" sz="1800" dirty="0">
                <a:effectLst/>
                <a:latin typeface="Times New Roman" panose="02020603050405020304" pitchFamily="18" charset="0"/>
                <a:ea typeface="Times New Roman" panose="02020603050405020304" pitchFamily="18" charset="0"/>
              </a:rPr>
              <a:t>Patel, M., &amp; Shah, S. (2021). Optimized Traffic Signal Control Using Fuzzy Logic and Genetic Algorithms. Expert Systems with Applications, 174, 114772.</a:t>
            </a:r>
          </a:p>
          <a:p>
            <a:pPr marL="342900" marR="438150" lvl="0" indent="-342900" algn="just">
              <a:lnSpc>
                <a:spcPct val="115000"/>
              </a:lnSpc>
              <a:buFont typeface="+mj-lt"/>
              <a:buAutoNum type="arabicPeriod" startAt="8"/>
              <a:tabLst>
                <a:tab pos="908050" algn="l"/>
              </a:tabLst>
            </a:pPr>
            <a:r>
              <a:rPr lang="en-US" sz="1800" dirty="0">
                <a:effectLst/>
                <a:latin typeface="Times New Roman" panose="02020603050405020304" pitchFamily="18" charset="0"/>
                <a:ea typeface="Times New Roman" panose="02020603050405020304" pitchFamily="18" charset="0"/>
              </a:rPr>
              <a:t>Xu, H., &amp; Zhang, L. (2020). Real-Time Object Detection for Autonomous Vehicles: Traffic Light and Sign Recognition Using Transfer Learning. IEEE Access, 8, 72024-72035.</a:t>
            </a:r>
          </a:p>
          <a:p>
            <a:pPr marL="342900" marR="438150" lvl="0" indent="-342900" algn="just">
              <a:lnSpc>
                <a:spcPct val="115000"/>
              </a:lnSpc>
              <a:buFont typeface="+mj-lt"/>
              <a:buAutoNum type="arabicPeriod" startAt="8"/>
              <a:tabLst>
                <a:tab pos="908050" algn="l"/>
              </a:tabLst>
            </a:pPr>
            <a:r>
              <a:rPr lang="en-US" sz="1800" dirty="0">
                <a:effectLst/>
                <a:latin typeface="Times New Roman" panose="02020603050405020304" pitchFamily="18" charset="0"/>
                <a:ea typeface="Times New Roman" panose="02020603050405020304" pitchFamily="18" charset="0"/>
              </a:rPr>
              <a:t>B. Liu, C. -T. Lam, B. K. Ng, X. Yuan and S. K. </a:t>
            </a:r>
            <a:r>
              <a:rPr lang="en-US" sz="1800" dirty="0" err="1">
                <a:effectLst/>
                <a:latin typeface="Times New Roman" panose="02020603050405020304" pitchFamily="18" charset="0"/>
                <a:ea typeface="Times New Roman" panose="02020603050405020304" pitchFamily="18" charset="0"/>
              </a:rPr>
              <a:t>Im</a:t>
            </a:r>
            <a:r>
              <a:rPr lang="en-US" sz="1800" dirty="0">
                <a:effectLst/>
                <a:latin typeface="Times New Roman" panose="02020603050405020304" pitchFamily="18" charset="0"/>
                <a:ea typeface="Times New Roman" panose="02020603050405020304" pitchFamily="18" charset="0"/>
              </a:rPr>
              <a:t>, "A Graph-Based Framework for Traffic Forecasting and Congestion Detection Using Online Images From Multiple Cameras," in IEEE Access, vol. 12, pp. 3756-3767, 2024,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10.1109/ACCESS.2023.3349034.</a:t>
            </a:r>
          </a:p>
          <a:p>
            <a:pPr marL="342900" lvl="0" indent="-342900" algn="just">
              <a:lnSpc>
                <a:spcPct val="115000"/>
              </a:lnSpc>
              <a:spcAft>
                <a:spcPts val="250"/>
              </a:spcAft>
              <a:buFont typeface="+mj-lt"/>
              <a:buAutoNum type="arabicPeriod" startAt="8"/>
            </a:pPr>
            <a:r>
              <a:rPr lang="en-US" sz="1800" dirty="0">
                <a:solidFill>
                  <a:srgbClr val="000000"/>
                </a:solidFill>
                <a:effectLst/>
                <a:latin typeface="Times New Roman" panose="02020603050405020304" pitchFamily="18" charset="0"/>
                <a:ea typeface="Times New Roman" panose="02020603050405020304" pitchFamily="18" charset="0"/>
              </a:rPr>
              <a:t>B. Gong, Z. Xu, C. Lin and D. Wu, "Heterogeneous Traffic Flow Detection Using CAV-Based Sensor With I-GAIN," in IEEE Access, vol. 11, pp. 32616-32627, 2023, </a:t>
            </a:r>
            <a:r>
              <a:rPr lang="en-US" sz="1800" dirty="0" err="1">
                <a:solidFill>
                  <a:srgbClr val="000000"/>
                </a:solidFill>
                <a:effectLst/>
                <a:latin typeface="Times New Roman" panose="02020603050405020304" pitchFamily="18" charset="0"/>
                <a:ea typeface="Times New Roman" panose="02020603050405020304" pitchFamily="18" charset="0"/>
              </a:rPr>
              <a:t>doi</a:t>
            </a:r>
            <a:r>
              <a:rPr lang="en-US" sz="1800" dirty="0">
                <a:solidFill>
                  <a:srgbClr val="000000"/>
                </a:solidFill>
                <a:effectLst/>
                <a:latin typeface="Times New Roman" panose="02020603050405020304" pitchFamily="18" charset="0"/>
                <a:ea typeface="Times New Roman" panose="02020603050405020304" pitchFamily="18" charset="0"/>
              </a:rPr>
              <a:t>: 10.1109/ACCESS.2023.3263720.</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250"/>
              </a:spcAft>
              <a:buFont typeface="+mj-lt"/>
              <a:buAutoNum type="arabicPeriod" startAt="8"/>
            </a:pPr>
            <a:r>
              <a:rPr lang="en-US" sz="1800" dirty="0">
                <a:solidFill>
                  <a:srgbClr val="000000"/>
                </a:solidFill>
                <a:effectLst/>
                <a:latin typeface="Times New Roman" panose="02020603050405020304" pitchFamily="18" charset="0"/>
                <a:ea typeface="Times New Roman" panose="02020603050405020304" pitchFamily="18" charset="0"/>
              </a:rPr>
              <a:t>E. </a:t>
            </a:r>
            <a:r>
              <a:rPr lang="en-US" sz="1800" dirty="0" err="1">
                <a:solidFill>
                  <a:srgbClr val="000000"/>
                </a:solidFill>
                <a:effectLst/>
                <a:latin typeface="Times New Roman" panose="02020603050405020304" pitchFamily="18" charset="0"/>
                <a:ea typeface="Times New Roman" panose="02020603050405020304" pitchFamily="18" charset="0"/>
              </a:rPr>
              <a:t>Güney</a:t>
            </a:r>
            <a:r>
              <a:rPr lang="en-US" sz="1800" dirty="0">
                <a:solidFill>
                  <a:srgbClr val="000000"/>
                </a:solidFill>
                <a:effectLst/>
                <a:latin typeface="Times New Roman" panose="02020603050405020304" pitchFamily="18" charset="0"/>
                <a:ea typeface="Times New Roman" panose="02020603050405020304" pitchFamily="18" charset="0"/>
              </a:rPr>
              <a:t>, C. </a:t>
            </a:r>
            <a:r>
              <a:rPr lang="en-US" sz="1800" dirty="0" err="1">
                <a:solidFill>
                  <a:srgbClr val="000000"/>
                </a:solidFill>
                <a:effectLst/>
                <a:latin typeface="Times New Roman" panose="02020603050405020304" pitchFamily="18" charset="0"/>
                <a:ea typeface="Times New Roman" panose="02020603050405020304" pitchFamily="18" charset="0"/>
              </a:rPr>
              <a:t>Bayilmiş</a:t>
            </a:r>
            <a:r>
              <a:rPr lang="en-US" sz="1800" dirty="0">
                <a:solidFill>
                  <a:srgbClr val="000000"/>
                </a:solidFill>
                <a:effectLst/>
                <a:latin typeface="Times New Roman" panose="02020603050405020304" pitchFamily="18" charset="0"/>
                <a:ea typeface="Times New Roman" panose="02020603050405020304" pitchFamily="18" charset="0"/>
              </a:rPr>
              <a:t> and B. </a:t>
            </a:r>
            <a:r>
              <a:rPr lang="en-US" sz="1800" dirty="0" err="1">
                <a:solidFill>
                  <a:srgbClr val="000000"/>
                </a:solidFill>
                <a:effectLst/>
                <a:latin typeface="Times New Roman" panose="02020603050405020304" pitchFamily="18" charset="0"/>
                <a:ea typeface="Times New Roman" panose="02020603050405020304" pitchFamily="18" charset="0"/>
              </a:rPr>
              <a:t>Çakan</a:t>
            </a:r>
            <a:r>
              <a:rPr lang="en-US" sz="1800" dirty="0">
                <a:solidFill>
                  <a:srgbClr val="000000"/>
                </a:solidFill>
                <a:effectLst/>
                <a:latin typeface="Times New Roman" panose="02020603050405020304" pitchFamily="18" charset="0"/>
                <a:ea typeface="Times New Roman" panose="02020603050405020304" pitchFamily="18" charset="0"/>
              </a:rPr>
              <a:t>, "An Implementation of Real-Time Traffic Signs and Road Objects Detection Based on Mobile GPU Platforms," in IEEE Access, vol. 10, pp. 86191-86203, 2022, </a:t>
            </a:r>
            <a:r>
              <a:rPr lang="en-US" sz="1800" dirty="0" err="1">
                <a:solidFill>
                  <a:srgbClr val="000000"/>
                </a:solidFill>
                <a:effectLst/>
                <a:latin typeface="Times New Roman" panose="02020603050405020304" pitchFamily="18" charset="0"/>
                <a:ea typeface="Times New Roman" panose="02020603050405020304" pitchFamily="18" charset="0"/>
              </a:rPr>
              <a:t>doi</a:t>
            </a:r>
            <a:r>
              <a:rPr lang="en-US" sz="1800" dirty="0">
                <a:solidFill>
                  <a:srgbClr val="000000"/>
                </a:solidFill>
                <a:effectLst/>
                <a:latin typeface="Times New Roman" panose="02020603050405020304" pitchFamily="18" charset="0"/>
                <a:ea typeface="Times New Roman" panose="02020603050405020304" pitchFamily="18" charset="0"/>
              </a:rPr>
              <a:t>: 10.1109/ACCESS.2022.3198954.</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09041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A11CC8-4EE1-737E-8774-4313934184A4}"/>
              </a:ext>
            </a:extLst>
          </p:cNvPr>
          <p:cNvSpPr>
            <a:spLocks noGrp="1"/>
          </p:cNvSpPr>
          <p:nvPr>
            <p:ph type="body" idx="1"/>
          </p:nvPr>
        </p:nvSpPr>
        <p:spPr>
          <a:xfrm>
            <a:off x="304800" y="304800"/>
            <a:ext cx="8382000" cy="6219267"/>
          </a:xfrm>
        </p:spPr>
        <p:txBody>
          <a:bodyPr/>
          <a:lstStyle/>
          <a:p>
            <a:pPr marL="342900" lvl="0" indent="-342900" algn="just">
              <a:lnSpc>
                <a:spcPct val="115000"/>
              </a:lnSpc>
              <a:spcAft>
                <a:spcPts val="250"/>
              </a:spcAft>
              <a:buFont typeface="+mj-lt"/>
              <a:buAutoNum type="arabicPeriod" startAt="14"/>
            </a:pPr>
            <a:r>
              <a:rPr lang="en-US" sz="1800" dirty="0">
                <a:solidFill>
                  <a:srgbClr val="000000"/>
                </a:solidFill>
                <a:effectLst/>
                <a:latin typeface="Times New Roman" panose="02020603050405020304" pitchFamily="18" charset="0"/>
                <a:ea typeface="Times New Roman" panose="02020603050405020304" pitchFamily="18" charset="0"/>
              </a:rPr>
              <a:t>B. Gong, Z. Xu, C. Lin and D. Wu, "Heterogeneous Traffic Flow Detection Using CAV-Based Sensor With I-GAIN," in IEEE Access, vol. 11, pp. 32616-32627, 2023, </a:t>
            </a:r>
            <a:r>
              <a:rPr lang="en-US" sz="1800" dirty="0" err="1">
                <a:solidFill>
                  <a:srgbClr val="000000"/>
                </a:solidFill>
                <a:effectLst/>
                <a:latin typeface="Times New Roman" panose="02020603050405020304" pitchFamily="18" charset="0"/>
                <a:ea typeface="Times New Roman" panose="02020603050405020304" pitchFamily="18" charset="0"/>
              </a:rPr>
              <a:t>doi</a:t>
            </a:r>
            <a:r>
              <a:rPr lang="en-US" sz="1800" dirty="0">
                <a:solidFill>
                  <a:srgbClr val="000000"/>
                </a:solidFill>
                <a:effectLst/>
                <a:latin typeface="Times New Roman" panose="02020603050405020304" pitchFamily="18" charset="0"/>
                <a:ea typeface="Times New Roman" panose="02020603050405020304" pitchFamily="18" charset="0"/>
              </a:rPr>
              <a:t>: 10.1109/ACCESS.2023.3263720.</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250"/>
              </a:spcAft>
              <a:buFont typeface="+mj-lt"/>
              <a:buAutoNum type="arabicPeriod" startAt="14"/>
            </a:pPr>
            <a:r>
              <a:rPr lang="en-US" sz="1800" dirty="0">
                <a:solidFill>
                  <a:srgbClr val="000000"/>
                </a:solidFill>
                <a:effectLst/>
                <a:latin typeface="Times New Roman" panose="02020603050405020304" pitchFamily="18" charset="0"/>
                <a:ea typeface="Times New Roman" panose="02020603050405020304" pitchFamily="18" charset="0"/>
              </a:rPr>
              <a:t>E. </a:t>
            </a:r>
            <a:r>
              <a:rPr lang="en-US" sz="1800" dirty="0" err="1">
                <a:solidFill>
                  <a:srgbClr val="000000"/>
                </a:solidFill>
                <a:effectLst/>
                <a:latin typeface="Times New Roman" panose="02020603050405020304" pitchFamily="18" charset="0"/>
                <a:ea typeface="Times New Roman" panose="02020603050405020304" pitchFamily="18" charset="0"/>
              </a:rPr>
              <a:t>Güney</a:t>
            </a:r>
            <a:r>
              <a:rPr lang="en-US" sz="1800" dirty="0">
                <a:solidFill>
                  <a:srgbClr val="000000"/>
                </a:solidFill>
                <a:effectLst/>
                <a:latin typeface="Times New Roman" panose="02020603050405020304" pitchFamily="18" charset="0"/>
                <a:ea typeface="Times New Roman" panose="02020603050405020304" pitchFamily="18" charset="0"/>
              </a:rPr>
              <a:t>, C. </a:t>
            </a:r>
            <a:r>
              <a:rPr lang="en-US" sz="1800" dirty="0" err="1">
                <a:solidFill>
                  <a:srgbClr val="000000"/>
                </a:solidFill>
                <a:effectLst/>
                <a:latin typeface="Times New Roman" panose="02020603050405020304" pitchFamily="18" charset="0"/>
                <a:ea typeface="Times New Roman" panose="02020603050405020304" pitchFamily="18" charset="0"/>
              </a:rPr>
              <a:t>Bayilmiş</a:t>
            </a:r>
            <a:r>
              <a:rPr lang="en-US" sz="1800" dirty="0">
                <a:solidFill>
                  <a:srgbClr val="000000"/>
                </a:solidFill>
                <a:effectLst/>
                <a:latin typeface="Times New Roman" panose="02020603050405020304" pitchFamily="18" charset="0"/>
                <a:ea typeface="Times New Roman" panose="02020603050405020304" pitchFamily="18" charset="0"/>
              </a:rPr>
              <a:t> and B. </a:t>
            </a:r>
            <a:r>
              <a:rPr lang="en-US" sz="1800" dirty="0" err="1">
                <a:solidFill>
                  <a:srgbClr val="000000"/>
                </a:solidFill>
                <a:effectLst/>
                <a:latin typeface="Times New Roman" panose="02020603050405020304" pitchFamily="18" charset="0"/>
                <a:ea typeface="Times New Roman" panose="02020603050405020304" pitchFamily="18" charset="0"/>
              </a:rPr>
              <a:t>Çakan</a:t>
            </a:r>
            <a:r>
              <a:rPr lang="en-US" sz="1800" dirty="0">
                <a:solidFill>
                  <a:srgbClr val="000000"/>
                </a:solidFill>
                <a:effectLst/>
                <a:latin typeface="Times New Roman" panose="02020603050405020304" pitchFamily="18" charset="0"/>
                <a:ea typeface="Times New Roman" panose="02020603050405020304" pitchFamily="18" charset="0"/>
              </a:rPr>
              <a:t>, "An Implementation of Real-Time Traffic Signs and Road Objects Detection Based on Mobile GPU Platforms," in IEEE Access, vol. 10, pp. 86191-86203, 2022, </a:t>
            </a:r>
            <a:r>
              <a:rPr lang="en-US" sz="1800" dirty="0" err="1">
                <a:solidFill>
                  <a:srgbClr val="000000"/>
                </a:solidFill>
                <a:effectLst/>
                <a:latin typeface="Times New Roman" panose="02020603050405020304" pitchFamily="18" charset="0"/>
                <a:ea typeface="Times New Roman" panose="02020603050405020304" pitchFamily="18" charset="0"/>
              </a:rPr>
              <a:t>doi</a:t>
            </a:r>
            <a:r>
              <a:rPr lang="en-US" sz="1800" dirty="0">
                <a:solidFill>
                  <a:srgbClr val="000000"/>
                </a:solidFill>
                <a:effectLst/>
                <a:latin typeface="Times New Roman" panose="02020603050405020304" pitchFamily="18" charset="0"/>
                <a:ea typeface="Times New Roman" panose="02020603050405020304" pitchFamily="18" charset="0"/>
              </a:rPr>
              <a:t>: 10.1109/ACCESS.2022.3198954.</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250"/>
              </a:spcAft>
              <a:buFont typeface="+mj-lt"/>
              <a:buAutoNum type="arabicPeriod" startAt="14"/>
            </a:pPr>
            <a:r>
              <a:rPr lang="en-US" sz="1800" dirty="0">
                <a:solidFill>
                  <a:srgbClr val="000000"/>
                </a:solidFill>
                <a:effectLst/>
                <a:latin typeface="Times New Roman" panose="02020603050405020304" pitchFamily="18" charset="0"/>
                <a:ea typeface="Times New Roman" panose="02020603050405020304" pitchFamily="18" charset="0"/>
              </a:rPr>
              <a:t>M. Driss </a:t>
            </a:r>
            <a:r>
              <a:rPr lang="en-US" sz="1800" dirty="0" err="1">
                <a:solidFill>
                  <a:srgbClr val="000000"/>
                </a:solidFill>
                <a:effectLst/>
                <a:latin typeface="Times New Roman" panose="02020603050405020304" pitchFamily="18" charset="0"/>
                <a:ea typeface="Times New Roman" panose="02020603050405020304" pitchFamily="18" charset="0"/>
              </a:rPr>
              <a:t>Laanaoui</a:t>
            </a:r>
            <a:r>
              <a:rPr lang="en-US" sz="1800" dirty="0">
                <a:solidFill>
                  <a:srgbClr val="000000"/>
                </a:solidFill>
                <a:effectLst/>
                <a:latin typeface="Times New Roman" panose="02020603050405020304" pitchFamily="18" charset="0"/>
                <a:ea typeface="Times New Roman" panose="02020603050405020304" pitchFamily="18" charset="0"/>
              </a:rPr>
              <a:t>, M. </a:t>
            </a:r>
            <a:r>
              <a:rPr lang="en-US" sz="1800" dirty="0" err="1">
                <a:solidFill>
                  <a:srgbClr val="000000"/>
                </a:solidFill>
                <a:effectLst/>
                <a:latin typeface="Times New Roman" panose="02020603050405020304" pitchFamily="18" charset="0"/>
                <a:ea typeface="Times New Roman" panose="02020603050405020304" pitchFamily="18" charset="0"/>
              </a:rPr>
              <a:t>Lachgar</a:t>
            </a:r>
            <a:r>
              <a:rPr lang="en-US" sz="1800" dirty="0">
                <a:solidFill>
                  <a:srgbClr val="000000"/>
                </a:solidFill>
                <a:effectLst/>
                <a:latin typeface="Times New Roman" panose="02020603050405020304" pitchFamily="18" charset="0"/>
                <a:ea typeface="Times New Roman" panose="02020603050405020304" pitchFamily="18" charset="0"/>
              </a:rPr>
              <a:t>, H. Mohamed, H. Hamid, S. Gracia Villar and I. Ashraf, "Enhancing Urban Traffic Management Through Real-Time Anomaly Detection and Load Balancing," in IEEE Access, vol. 12, pp. 63683-63700, 2024, </a:t>
            </a:r>
            <a:r>
              <a:rPr lang="en-US" sz="1800" dirty="0" err="1">
                <a:solidFill>
                  <a:srgbClr val="000000"/>
                </a:solidFill>
                <a:effectLst/>
                <a:latin typeface="Times New Roman" panose="02020603050405020304" pitchFamily="18" charset="0"/>
                <a:ea typeface="Times New Roman" panose="02020603050405020304" pitchFamily="18" charset="0"/>
              </a:rPr>
              <a:t>doi</a:t>
            </a:r>
            <a:r>
              <a:rPr lang="en-US" sz="1800" dirty="0">
                <a:solidFill>
                  <a:srgbClr val="000000"/>
                </a:solidFill>
                <a:effectLst/>
                <a:latin typeface="Times New Roman" panose="02020603050405020304" pitchFamily="18" charset="0"/>
                <a:ea typeface="Times New Roman" panose="02020603050405020304" pitchFamily="18" charset="0"/>
              </a:rPr>
              <a:t>: 10.1109/ACCESS.2024.3393981.</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250"/>
              </a:spcAft>
              <a:buFont typeface="+mj-lt"/>
              <a:buAutoNum type="arabicPeriod" startAt="14"/>
            </a:pPr>
            <a:r>
              <a:rPr lang="en-US" sz="1800" dirty="0">
                <a:solidFill>
                  <a:srgbClr val="000000"/>
                </a:solidFill>
                <a:effectLst/>
                <a:latin typeface="Times New Roman" panose="02020603050405020304" pitchFamily="18" charset="0"/>
                <a:ea typeface="Times New Roman" panose="02020603050405020304" pitchFamily="18" charset="0"/>
              </a:rPr>
              <a:t>P. Liu, Z. Xie and T. Li, "UCN-YOLOv5: Traffic Sign Object Detection Algorithm Based on Deep Learning," in IEEE Access, vol. 11, pp. 110039-110050, 2023, </a:t>
            </a:r>
            <a:r>
              <a:rPr lang="en-US" sz="1800" dirty="0" err="1">
                <a:solidFill>
                  <a:srgbClr val="000000"/>
                </a:solidFill>
                <a:effectLst/>
                <a:latin typeface="Times New Roman" panose="02020603050405020304" pitchFamily="18" charset="0"/>
                <a:ea typeface="Times New Roman" panose="02020603050405020304" pitchFamily="18" charset="0"/>
              </a:rPr>
              <a:t>doi</a:t>
            </a:r>
            <a:r>
              <a:rPr lang="en-US" sz="1800" dirty="0">
                <a:solidFill>
                  <a:srgbClr val="000000"/>
                </a:solidFill>
                <a:effectLst/>
                <a:latin typeface="Times New Roman" panose="02020603050405020304" pitchFamily="18" charset="0"/>
                <a:ea typeface="Times New Roman" panose="02020603050405020304" pitchFamily="18" charset="0"/>
              </a:rPr>
              <a:t>: 10.1109/ACCESS.2023.3322371.</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250"/>
              </a:spcAft>
              <a:buFont typeface="+mj-lt"/>
              <a:buAutoNum type="arabicPeriod" startAt="14"/>
            </a:pPr>
            <a:r>
              <a:rPr lang="en-US" sz="1800" dirty="0">
                <a:solidFill>
                  <a:srgbClr val="000000"/>
                </a:solidFill>
                <a:effectLst/>
                <a:latin typeface="Times New Roman" panose="02020603050405020304" pitchFamily="18" charset="0"/>
                <a:ea typeface="Times New Roman" panose="02020603050405020304" pitchFamily="18" charset="0"/>
              </a:rPr>
              <a:t>X. Mo, C. Sun, C. Zhang, J. Tian and Z. Shao, "Research on Expressway Traffic Event Detection at Night Based on Mask-SpyNet," in IEEE Access, vol. 10, pp. 69053-69062, 2022, </a:t>
            </a:r>
            <a:r>
              <a:rPr lang="en-US" sz="1800" dirty="0" err="1">
                <a:solidFill>
                  <a:srgbClr val="000000"/>
                </a:solidFill>
                <a:effectLst/>
                <a:latin typeface="Times New Roman" panose="02020603050405020304" pitchFamily="18" charset="0"/>
                <a:ea typeface="Times New Roman" panose="02020603050405020304" pitchFamily="18" charset="0"/>
              </a:rPr>
              <a:t>doi</a:t>
            </a:r>
            <a:r>
              <a:rPr lang="en-US" sz="1800" dirty="0">
                <a:solidFill>
                  <a:srgbClr val="000000"/>
                </a:solidFill>
                <a:effectLst/>
                <a:latin typeface="Times New Roman" panose="02020603050405020304" pitchFamily="18" charset="0"/>
                <a:ea typeface="Times New Roman" panose="02020603050405020304" pitchFamily="18" charset="0"/>
              </a:rPr>
              <a:t>: 10.1109/ACCESS.2022.3178714.</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250"/>
              </a:spcAft>
              <a:buFont typeface="+mj-lt"/>
              <a:buAutoNum type="arabicPeriod" startAt="14"/>
            </a:pPr>
            <a:r>
              <a:rPr lang="en-US" sz="1800" dirty="0">
                <a:solidFill>
                  <a:srgbClr val="000000"/>
                </a:solidFill>
                <a:effectLst/>
                <a:latin typeface="Times New Roman" panose="02020603050405020304" pitchFamily="18" charset="0"/>
                <a:ea typeface="Times New Roman" panose="02020603050405020304" pitchFamily="18" charset="0"/>
              </a:rPr>
              <a:t>L. Kessler and K. </a:t>
            </a:r>
            <a:r>
              <a:rPr lang="en-US" sz="1800" dirty="0" err="1">
                <a:solidFill>
                  <a:srgbClr val="000000"/>
                </a:solidFill>
                <a:effectLst/>
                <a:latin typeface="Times New Roman" panose="02020603050405020304" pitchFamily="18" charset="0"/>
                <a:ea typeface="Times New Roman" panose="02020603050405020304" pitchFamily="18" charset="0"/>
              </a:rPr>
              <a:t>Bogenberger</a:t>
            </a:r>
            <a:r>
              <a:rPr lang="en-US" sz="1800" dirty="0">
                <a:solidFill>
                  <a:srgbClr val="000000"/>
                </a:solidFill>
                <a:effectLst/>
                <a:latin typeface="Times New Roman" panose="02020603050405020304" pitchFamily="18" charset="0"/>
                <a:ea typeface="Times New Roman" panose="02020603050405020304" pitchFamily="18" charset="0"/>
              </a:rPr>
              <a:t>, "Detection Rate of Congestion Patterns Comparing Multiple Traffic Sensor Technologies," in IEEE Open Journal of Intelligent Transportation Systems, vol. 5, pp. 29-40, 2024, </a:t>
            </a:r>
            <a:r>
              <a:rPr lang="en-US" sz="1800" dirty="0" err="1">
                <a:solidFill>
                  <a:srgbClr val="000000"/>
                </a:solidFill>
                <a:effectLst/>
                <a:latin typeface="Times New Roman" panose="02020603050405020304" pitchFamily="18" charset="0"/>
                <a:ea typeface="Times New Roman" panose="02020603050405020304" pitchFamily="18" charset="0"/>
              </a:rPr>
              <a:t>doi</a:t>
            </a:r>
            <a:r>
              <a:rPr lang="en-US" sz="1800" dirty="0">
                <a:solidFill>
                  <a:srgbClr val="000000"/>
                </a:solidFill>
                <a:effectLst/>
                <a:latin typeface="Times New Roman" panose="02020603050405020304" pitchFamily="18" charset="0"/>
                <a:ea typeface="Times New Roman" panose="02020603050405020304" pitchFamily="18" charset="0"/>
              </a:rPr>
              <a:t>: 10.1109/OJITS.2023.3341631.</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94178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084827-407C-D7F6-CC37-D216F7B68B97}"/>
              </a:ext>
            </a:extLst>
          </p:cNvPr>
          <p:cNvSpPr>
            <a:spLocks noGrp="1"/>
          </p:cNvSpPr>
          <p:nvPr>
            <p:ph type="body" idx="1"/>
          </p:nvPr>
        </p:nvSpPr>
        <p:spPr>
          <a:xfrm>
            <a:off x="304800" y="304800"/>
            <a:ext cx="8382000" cy="5900718"/>
          </a:xfrm>
        </p:spPr>
        <p:txBody>
          <a:bodyPr/>
          <a:lstStyle/>
          <a:p>
            <a:pPr marL="342900" lvl="0" indent="-342900" algn="just">
              <a:lnSpc>
                <a:spcPct val="115000"/>
              </a:lnSpc>
              <a:spcAft>
                <a:spcPts val="250"/>
              </a:spcAft>
              <a:buFont typeface="+mj-lt"/>
              <a:buAutoNum type="arabicPeriod" startAt="20"/>
            </a:pPr>
            <a:r>
              <a:rPr lang="en-US" sz="1800" dirty="0">
                <a:solidFill>
                  <a:srgbClr val="000000"/>
                </a:solidFill>
                <a:effectLst/>
                <a:latin typeface="Times New Roman" panose="02020603050405020304" pitchFamily="18" charset="0"/>
                <a:ea typeface="Times New Roman" panose="02020603050405020304" pitchFamily="18" charset="0"/>
              </a:rPr>
              <a:t>J. -T. Park, C. -Y. Shin, U. -J. Baek and M. -S. Kim, "User Behavior Detection Using Multi-Modal Signatures of Encrypted Network Traffic," in IEEE Access, vol. 11, pp. 97353-97372, 2023, </a:t>
            </a:r>
            <a:r>
              <a:rPr lang="en-US" sz="1800" dirty="0" err="1">
                <a:solidFill>
                  <a:srgbClr val="000000"/>
                </a:solidFill>
                <a:effectLst/>
                <a:latin typeface="Times New Roman" panose="02020603050405020304" pitchFamily="18" charset="0"/>
                <a:ea typeface="Times New Roman" panose="02020603050405020304" pitchFamily="18" charset="0"/>
              </a:rPr>
              <a:t>doi</a:t>
            </a:r>
            <a:r>
              <a:rPr lang="en-US" sz="1800" dirty="0">
                <a:solidFill>
                  <a:srgbClr val="000000"/>
                </a:solidFill>
                <a:effectLst/>
                <a:latin typeface="Times New Roman" panose="02020603050405020304" pitchFamily="18" charset="0"/>
                <a:ea typeface="Times New Roman" panose="02020603050405020304" pitchFamily="18" charset="0"/>
              </a:rPr>
              <a:t>: 10.1109/ACCESS.2023.3311889.</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250"/>
              </a:spcAft>
              <a:buFont typeface="+mj-lt"/>
              <a:buAutoNum type="arabicPeriod" startAt="20"/>
            </a:pPr>
            <a:r>
              <a:rPr lang="en-US" sz="1800" dirty="0">
                <a:solidFill>
                  <a:srgbClr val="000000"/>
                </a:solidFill>
                <a:effectLst/>
                <a:latin typeface="Times New Roman" panose="02020603050405020304" pitchFamily="18" charset="0"/>
                <a:ea typeface="Times New Roman" panose="02020603050405020304" pitchFamily="18" charset="0"/>
              </a:rPr>
              <a:t>R. Hu, H. Li, D. Huang, X. Xu and K. He, "Traffic Sign Detection Based on Driving Sight Distance in Haze Environment," in IEEE Access, vol. 10, pp. 101124-101136, 2022, </a:t>
            </a:r>
            <a:r>
              <a:rPr lang="en-US" sz="1800" dirty="0" err="1">
                <a:solidFill>
                  <a:srgbClr val="000000"/>
                </a:solidFill>
                <a:effectLst/>
                <a:latin typeface="Times New Roman" panose="02020603050405020304" pitchFamily="18" charset="0"/>
                <a:ea typeface="Times New Roman" panose="02020603050405020304" pitchFamily="18" charset="0"/>
              </a:rPr>
              <a:t>doi</a:t>
            </a:r>
            <a:r>
              <a:rPr lang="en-US" sz="1800" dirty="0">
                <a:solidFill>
                  <a:srgbClr val="000000"/>
                </a:solidFill>
                <a:effectLst/>
                <a:latin typeface="Times New Roman" panose="02020603050405020304" pitchFamily="18" charset="0"/>
                <a:ea typeface="Times New Roman" panose="02020603050405020304" pitchFamily="18" charset="0"/>
              </a:rPr>
              <a:t>: 10.1109/ACCESS.2022.3208108.</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250"/>
              </a:spcAft>
              <a:buFont typeface="+mj-lt"/>
              <a:buAutoNum type="arabicPeriod" startAt="20"/>
            </a:pPr>
            <a:r>
              <a:rPr lang="en-US" sz="1800" dirty="0">
                <a:solidFill>
                  <a:srgbClr val="000000"/>
                </a:solidFill>
                <a:effectLst/>
                <a:latin typeface="Times New Roman" panose="02020603050405020304" pitchFamily="18" charset="0"/>
                <a:ea typeface="Times New Roman" panose="02020603050405020304" pitchFamily="18" charset="0"/>
              </a:rPr>
              <a:t>V. A. </a:t>
            </a:r>
            <a:r>
              <a:rPr lang="en-US" sz="1800" dirty="0" err="1">
                <a:solidFill>
                  <a:srgbClr val="000000"/>
                </a:solidFill>
                <a:effectLst/>
                <a:latin typeface="Times New Roman" panose="02020603050405020304" pitchFamily="18" charset="0"/>
                <a:ea typeface="Times New Roman" panose="02020603050405020304" pitchFamily="18" charset="0"/>
              </a:rPr>
              <a:t>Adewopo</a:t>
            </a:r>
            <a:r>
              <a:rPr lang="en-US" sz="1800" dirty="0">
                <a:solidFill>
                  <a:srgbClr val="000000"/>
                </a:solidFill>
                <a:effectLst/>
                <a:latin typeface="Times New Roman" panose="02020603050405020304" pitchFamily="18" charset="0"/>
                <a:ea typeface="Times New Roman" panose="02020603050405020304" pitchFamily="18" charset="0"/>
              </a:rPr>
              <a:t> and N. Elsayed, "Smart City Transportation: Deep Learning Ensemble Approach for Traffic Accident Detection," in IEEE Access, vol. 12, pp. 59134-59147, 2024, </a:t>
            </a:r>
            <a:r>
              <a:rPr lang="en-US" sz="1800" dirty="0" err="1">
                <a:solidFill>
                  <a:srgbClr val="000000"/>
                </a:solidFill>
                <a:effectLst/>
                <a:latin typeface="Times New Roman" panose="02020603050405020304" pitchFamily="18" charset="0"/>
                <a:ea typeface="Times New Roman" panose="02020603050405020304" pitchFamily="18" charset="0"/>
              </a:rPr>
              <a:t>doi</a:t>
            </a:r>
            <a:r>
              <a:rPr lang="en-US" sz="1800" dirty="0">
                <a:solidFill>
                  <a:srgbClr val="000000"/>
                </a:solidFill>
                <a:effectLst/>
                <a:latin typeface="Times New Roman" panose="02020603050405020304" pitchFamily="18" charset="0"/>
                <a:ea typeface="Times New Roman" panose="02020603050405020304" pitchFamily="18" charset="0"/>
              </a:rPr>
              <a:t>: 10.1109/ACCESS.2024.3387972.</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250"/>
              </a:spcAft>
              <a:buFont typeface="+mj-lt"/>
              <a:buAutoNum type="arabicPeriod" startAt="20"/>
            </a:pPr>
            <a:r>
              <a:rPr lang="en-US" sz="1800" dirty="0">
                <a:solidFill>
                  <a:srgbClr val="000000"/>
                </a:solidFill>
                <a:effectLst/>
                <a:latin typeface="Times New Roman" panose="02020603050405020304" pitchFamily="18" charset="0"/>
                <a:ea typeface="Times New Roman" panose="02020603050405020304" pitchFamily="18" charset="0"/>
              </a:rPr>
              <a:t>D. </a:t>
            </a:r>
            <a:r>
              <a:rPr lang="en-US" sz="1800" dirty="0" err="1">
                <a:solidFill>
                  <a:srgbClr val="000000"/>
                </a:solidFill>
                <a:effectLst/>
                <a:latin typeface="Times New Roman" panose="02020603050405020304" pitchFamily="18" charset="0"/>
                <a:ea typeface="Times New Roman" panose="02020603050405020304" pitchFamily="18" charset="0"/>
              </a:rPr>
              <a:t>Herzalla</a:t>
            </a:r>
            <a:r>
              <a:rPr lang="en-US" sz="1800" dirty="0">
                <a:solidFill>
                  <a:srgbClr val="000000"/>
                </a:solidFill>
                <a:effectLst/>
                <a:latin typeface="Times New Roman" panose="02020603050405020304" pitchFamily="18" charset="0"/>
                <a:ea typeface="Times New Roman" panose="02020603050405020304" pitchFamily="18" charset="0"/>
              </a:rPr>
              <a:t>, W. T. Lunardi and M. </a:t>
            </a:r>
            <a:r>
              <a:rPr lang="en-US" sz="1800" dirty="0" err="1">
                <a:solidFill>
                  <a:srgbClr val="000000"/>
                </a:solidFill>
                <a:effectLst/>
                <a:latin typeface="Times New Roman" panose="02020603050405020304" pitchFamily="18" charset="0"/>
                <a:ea typeface="Times New Roman" panose="02020603050405020304" pitchFamily="18" charset="0"/>
              </a:rPr>
              <a:t>Andreoni</a:t>
            </a:r>
            <a:r>
              <a:rPr lang="en-US" sz="1800" dirty="0">
                <a:solidFill>
                  <a:srgbClr val="000000"/>
                </a:solidFill>
                <a:effectLst/>
                <a:latin typeface="Times New Roman" panose="02020603050405020304" pitchFamily="18" charset="0"/>
                <a:ea typeface="Times New Roman" panose="02020603050405020304" pitchFamily="18" charset="0"/>
              </a:rPr>
              <a:t>, "TII-SSRC-23 Dataset: Typological Exploration of Diverse Traffic Patterns for Intrusion Detection," in IEEE Access, vol. 11, pp. 118577-118594, 2023, </a:t>
            </a:r>
            <a:r>
              <a:rPr lang="en-US" sz="1800" dirty="0" err="1">
                <a:solidFill>
                  <a:srgbClr val="000000"/>
                </a:solidFill>
                <a:effectLst/>
                <a:latin typeface="Times New Roman" panose="02020603050405020304" pitchFamily="18" charset="0"/>
                <a:ea typeface="Times New Roman" panose="02020603050405020304" pitchFamily="18" charset="0"/>
              </a:rPr>
              <a:t>doi</a:t>
            </a:r>
            <a:r>
              <a:rPr lang="en-US" sz="1800" dirty="0">
                <a:solidFill>
                  <a:srgbClr val="000000"/>
                </a:solidFill>
                <a:effectLst/>
                <a:latin typeface="Times New Roman" panose="02020603050405020304" pitchFamily="18" charset="0"/>
                <a:ea typeface="Times New Roman" panose="02020603050405020304" pitchFamily="18" charset="0"/>
              </a:rPr>
              <a:t>: 10.1109/ACCESS.2023.3319213.</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250"/>
              </a:spcAft>
              <a:buFont typeface="+mj-lt"/>
              <a:buAutoNum type="arabicPeriod" startAt="20"/>
            </a:pPr>
            <a:r>
              <a:rPr lang="en-US" sz="1800" dirty="0">
                <a:solidFill>
                  <a:srgbClr val="000000"/>
                </a:solidFill>
                <a:effectLst/>
                <a:latin typeface="Times New Roman" panose="02020603050405020304" pitchFamily="18" charset="0"/>
                <a:ea typeface="Times New Roman" panose="02020603050405020304" pitchFamily="18" charset="0"/>
              </a:rPr>
              <a:t>I. </a:t>
            </a:r>
            <a:r>
              <a:rPr lang="en-US" sz="1800" dirty="0" err="1">
                <a:solidFill>
                  <a:srgbClr val="000000"/>
                </a:solidFill>
                <a:effectLst/>
                <a:latin typeface="Times New Roman" panose="02020603050405020304" pitchFamily="18" charset="0"/>
                <a:ea typeface="Times New Roman" panose="02020603050405020304" pitchFamily="18" charset="0"/>
              </a:rPr>
              <a:t>Bisio</a:t>
            </a:r>
            <a:r>
              <a:rPr lang="en-US" sz="1800" dirty="0">
                <a:solidFill>
                  <a:srgbClr val="000000"/>
                </a:solidFill>
                <a:effectLst/>
                <a:latin typeface="Times New Roman" panose="02020603050405020304" pitchFamily="18" charset="0"/>
                <a:ea typeface="Times New Roman" panose="02020603050405020304" pitchFamily="18" charset="0"/>
              </a:rPr>
              <a:t>, C. </a:t>
            </a:r>
            <a:r>
              <a:rPr lang="en-US" sz="1800" dirty="0" err="1">
                <a:solidFill>
                  <a:srgbClr val="000000"/>
                </a:solidFill>
                <a:effectLst/>
                <a:latin typeface="Times New Roman" panose="02020603050405020304" pitchFamily="18" charset="0"/>
                <a:ea typeface="Times New Roman" panose="02020603050405020304" pitchFamily="18" charset="0"/>
              </a:rPr>
              <a:t>Garibotto</a:t>
            </a:r>
            <a:r>
              <a:rPr lang="en-US" sz="1800" dirty="0">
                <a:solidFill>
                  <a:srgbClr val="000000"/>
                </a:solidFill>
                <a:effectLst/>
                <a:latin typeface="Times New Roman" panose="02020603050405020304" pitchFamily="18" charset="0"/>
                <a:ea typeface="Times New Roman" panose="02020603050405020304" pitchFamily="18" charset="0"/>
              </a:rPr>
              <a:t>, H. Haleem, F. </a:t>
            </a:r>
            <a:r>
              <a:rPr lang="en-US" sz="1800" dirty="0" err="1">
                <a:solidFill>
                  <a:srgbClr val="000000"/>
                </a:solidFill>
                <a:effectLst/>
                <a:latin typeface="Times New Roman" panose="02020603050405020304" pitchFamily="18" charset="0"/>
                <a:ea typeface="Times New Roman" panose="02020603050405020304" pitchFamily="18" charset="0"/>
              </a:rPr>
              <a:t>Lavagetto</a:t>
            </a:r>
            <a:r>
              <a:rPr lang="en-US" sz="1800" dirty="0">
                <a:solidFill>
                  <a:srgbClr val="000000"/>
                </a:solidFill>
                <a:effectLst/>
                <a:latin typeface="Times New Roman" panose="02020603050405020304" pitchFamily="18" charset="0"/>
                <a:ea typeface="Times New Roman" panose="02020603050405020304" pitchFamily="18" charset="0"/>
              </a:rPr>
              <a:t> and A. </a:t>
            </a:r>
            <a:r>
              <a:rPr lang="en-US" sz="1800" dirty="0" err="1">
                <a:solidFill>
                  <a:srgbClr val="000000"/>
                </a:solidFill>
                <a:effectLst/>
                <a:latin typeface="Times New Roman" panose="02020603050405020304" pitchFamily="18" charset="0"/>
                <a:ea typeface="Times New Roman" panose="02020603050405020304" pitchFamily="18" charset="0"/>
              </a:rPr>
              <a:t>Sciarrone</a:t>
            </a:r>
            <a:r>
              <a:rPr lang="en-US" sz="1800" dirty="0">
                <a:solidFill>
                  <a:srgbClr val="000000"/>
                </a:solidFill>
                <a:effectLst/>
                <a:latin typeface="Times New Roman" panose="02020603050405020304" pitchFamily="18" charset="0"/>
                <a:ea typeface="Times New Roman" panose="02020603050405020304" pitchFamily="18" charset="0"/>
              </a:rPr>
              <a:t>, "A Systematic Review of Drone Based Road Traffic Monitoring System," in IEEE Access, vol. 10, pp. 101537-101555, 2022, </a:t>
            </a:r>
            <a:r>
              <a:rPr lang="en-US" sz="1800" dirty="0" err="1">
                <a:solidFill>
                  <a:srgbClr val="000000"/>
                </a:solidFill>
                <a:effectLst/>
                <a:latin typeface="Times New Roman" panose="02020603050405020304" pitchFamily="18" charset="0"/>
                <a:ea typeface="Times New Roman" panose="02020603050405020304" pitchFamily="18" charset="0"/>
              </a:rPr>
              <a:t>doi</a:t>
            </a:r>
            <a:r>
              <a:rPr lang="en-US" sz="1800" dirty="0">
                <a:solidFill>
                  <a:srgbClr val="000000"/>
                </a:solidFill>
                <a:effectLst/>
                <a:latin typeface="Times New Roman" panose="02020603050405020304" pitchFamily="18" charset="0"/>
                <a:ea typeface="Times New Roman" panose="02020603050405020304" pitchFamily="18" charset="0"/>
              </a:rPr>
              <a:t>: 10.1109/ACCESS.2022.3207282.</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250"/>
              </a:spcAft>
              <a:buFont typeface="+mj-lt"/>
              <a:buAutoNum type="arabicPeriod" startAt="20"/>
            </a:pPr>
            <a:r>
              <a:rPr lang="en-US" sz="1800" dirty="0">
                <a:solidFill>
                  <a:srgbClr val="000000"/>
                </a:solidFill>
                <a:effectLst/>
                <a:latin typeface="Times New Roman" panose="02020603050405020304" pitchFamily="18" charset="0"/>
                <a:ea typeface="Times New Roman" panose="02020603050405020304" pitchFamily="18" charset="0"/>
              </a:rPr>
              <a:t>Y. Yan, C. Deng, J. Ma, Y. Wang and Y. Li, "A Traffic Sign Recognition Method Under Complex Illumination Conditions," in IEEE Access, vol. 11, pp. 39185-39196, 2023, </a:t>
            </a:r>
            <a:r>
              <a:rPr lang="en-US" sz="1800" dirty="0" err="1">
                <a:solidFill>
                  <a:srgbClr val="000000"/>
                </a:solidFill>
                <a:effectLst/>
                <a:latin typeface="Times New Roman" panose="02020603050405020304" pitchFamily="18" charset="0"/>
                <a:ea typeface="Times New Roman" panose="02020603050405020304" pitchFamily="18" charset="0"/>
              </a:rPr>
              <a:t>doi</a:t>
            </a:r>
            <a:r>
              <a:rPr lang="en-US" sz="1800" dirty="0">
                <a:solidFill>
                  <a:srgbClr val="000000"/>
                </a:solidFill>
                <a:effectLst/>
                <a:latin typeface="Times New Roman" panose="02020603050405020304" pitchFamily="18" charset="0"/>
                <a:ea typeface="Times New Roman" panose="02020603050405020304" pitchFamily="18" charset="0"/>
              </a:rPr>
              <a:t>: 10.1109/ACCESS.2023.3266825.</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97093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3DE1-9021-600D-F1AF-550D44F19847}"/>
              </a:ext>
            </a:extLst>
          </p:cNvPr>
          <p:cNvSpPr>
            <a:spLocks noGrp="1"/>
          </p:cNvSpPr>
          <p:nvPr>
            <p:ph type="title"/>
          </p:nvPr>
        </p:nvSpPr>
        <p:spPr>
          <a:xfrm>
            <a:off x="628650" y="1131094"/>
            <a:ext cx="7886700" cy="677108"/>
          </a:xfrm>
        </p:spPr>
        <p:txBody>
          <a:bodyPr/>
          <a:lstStyle/>
          <a:p>
            <a:pPr algn="ctr"/>
            <a:r>
              <a:rPr lang="en-US" b="1" dirty="0"/>
              <a:t>Project Demonstration</a:t>
            </a:r>
          </a:p>
        </p:txBody>
      </p:sp>
      <p:pic>
        <p:nvPicPr>
          <p:cNvPr id="5" name="Picture 4">
            <a:extLst>
              <a:ext uri="{FF2B5EF4-FFF2-40B4-BE49-F238E27FC236}">
                <a16:creationId xmlns:a16="http://schemas.microsoft.com/office/drawing/2014/main" id="{886E5D3B-4CC2-3058-1B1A-5FB314074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0" y="3246626"/>
            <a:ext cx="4572000" cy="2480281"/>
          </a:xfrm>
          <a:prstGeom prst="rect">
            <a:avLst/>
          </a:prstGeom>
        </p:spPr>
      </p:pic>
      <p:pic>
        <p:nvPicPr>
          <p:cNvPr id="7" name="Picture 6">
            <a:extLst>
              <a:ext uri="{FF2B5EF4-FFF2-40B4-BE49-F238E27FC236}">
                <a16:creationId xmlns:a16="http://schemas.microsoft.com/office/drawing/2014/main" id="{5EB2F7D3-875F-6773-A997-F339D82EE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9388" y="1838227"/>
            <a:ext cx="4572000" cy="2571750"/>
          </a:xfrm>
          <a:prstGeom prst="rect">
            <a:avLst/>
          </a:prstGeom>
        </p:spPr>
      </p:pic>
    </p:spTree>
    <p:extLst>
      <p:ext uri="{BB962C8B-B14F-4D97-AF65-F5344CB8AC3E}">
        <p14:creationId xmlns:p14="http://schemas.microsoft.com/office/powerpoint/2010/main" val="489182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1910">
              <a:lnSpc>
                <a:spcPct val="100000"/>
              </a:lnSpc>
              <a:spcBef>
                <a:spcPts val="100"/>
              </a:spcBef>
            </a:pPr>
            <a:r>
              <a:rPr spc="-5" dirty="0"/>
              <a:t>THANK</a:t>
            </a:r>
            <a:r>
              <a:rPr spc="-90" dirty="0"/>
              <a:t> </a:t>
            </a:r>
            <a:r>
              <a:rPr spc="-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298702"/>
            <a:ext cx="3893615" cy="505267"/>
          </a:xfrm>
          <a:prstGeom prst="rect">
            <a:avLst/>
          </a:prstGeom>
        </p:spPr>
        <p:txBody>
          <a:bodyPr vert="horz" wrap="square" lIns="0" tIns="12700" rIns="0" bIns="0" rtlCol="0">
            <a:spAutoFit/>
          </a:bodyPr>
          <a:lstStyle/>
          <a:p>
            <a:pPr marL="12700" algn="ctr">
              <a:lnSpc>
                <a:spcPct val="100000"/>
              </a:lnSpc>
              <a:spcBef>
                <a:spcPts val="100"/>
              </a:spcBef>
            </a:pPr>
            <a:r>
              <a:rPr sz="3200" b="1" spc="-5" dirty="0">
                <a:latin typeface="Times New Roman" panose="02020603050405020304" pitchFamily="18" charset="0"/>
                <a:cs typeface="Times New Roman" panose="02020603050405020304" pitchFamily="18" charset="0"/>
              </a:rPr>
              <a:t>Problem</a:t>
            </a:r>
            <a:r>
              <a:rPr sz="3200" b="1" spc="-85" dirty="0">
                <a:latin typeface="Times New Roman" panose="02020603050405020304" pitchFamily="18" charset="0"/>
                <a:cs typeface="Times New Roman" panose="02020603050405020304" pitchFamily="18" charset="0"/>
              </a:rPr>
              <a:t> </a:t>
            </a:r>
            <a:r>
              <a:rPr sz="3200" b="1" spc="-5" dirty="0">
                <a:latin typeface="Times New Roman" panose="02020603050405020304" pitchFamily="18" charset="0"/>
                <a:cs typeface="Times New Roman" panose="02020603050405020304" pitchFamily="18" charset="0"/>
              </a:rPr>
              <a:t>Statement</a:t>
            </a:r>
            <a:endParaRPr sz="32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381001" y="1295400"/>
            <a:ext cx="8534400" cy="3398366"/>
          </a:xfrm>
          <a:prstGeom prst="rect">
            <a:avLst/>
          </a:prstGeom>
        </p:spPr>
        <p:txBody>
          <a:bodyPr vert="horz" wrap="square" lIns="0" tIns="12700" rIns="0" bIns="0" rtlCol="0">
            <a:spAutoFit/>
          </a:bodyPr>
          <a:lstStyle/>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In modern urban environments, managing traffic efficiently while ensuring safety is a critical challenge. Traditional traffic monitoring systems, which rely on human intervention, often struggle to maintain accuracy due to varying lighting conditions, camera placements, video quality, and the dynamic nature of traffic flow. These systems are particularly challenged in detecting traffic light violations, which are a significant cause of accidents and congestion. There is a need for an automated, scalable traffic monitoring solution that can operate autonomously, adapt to changing environmental conditions, and accurately detect violations in real-time. The goal is to develop a system that reduces reliance on human resources while improving the precision and reliability of traffic violation detection, contributing to safer and more efficient urban traffic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2526A1-E78F-D991-5006-656C59FA091A}"/>
              </a:ext>
            </a:extLst>
          </p:cNvPr>
          <p:cNvSpPr>
            <a:spLocks noGrp="1"/>
          </p:cNvSpPr>
          <p:nvPr>
            <p:ph type="body" idx="1"/>
          </p:nvPr>
        </p:nvSpPr>
        <p:spPr>
          <a:xfrm>
            <a:off x="457200" y="838200"/>
            <a:ext cx="8229600" cy="5816977"/>
          </a:xfrm>
        </p:spPr>
        <p:txBody>
          <a:bodyPr/>
          <a:lstStyle/>
          <a:p>
            <a:pPr algn="just"/>
            <a:r>
              <a:rPr lang="en-US" b="1" dirty="0">
                <a:latin typeface="Times New Roman" panose="02020603050405020304" pitchFamily="18" charset="0"/>
                <a:cs typeface="Times New Roman" panose="02020603050405020304" pitchFamily="18" charset="0"/>
              </a:rPr>
              <a:t>Significance: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Enhanced Traffic Safety: </a:t>
            </a:r>
            <a:r>
              <a:rPr lang="en-US" dirty="0">
                <a:latin typeface="Times New Roman" panose="02020603050405020304" pitchFamily="18" charset="0"/>
                <a:cs typeface="Times New Roman" panose="02020603050405020304" pitchFamily="18" charset="0"/>
              </a:rPr>
              <a:t>By accurately detecting traffic light violations in real-time, the system can significantly reduce the occurrence of accidents at intersections, thereby improving overall road safety.</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Reduction in Human Error: </a:t>
            </a:r>
            <a:r>
              <a:rPr lang="en-US" dirty="0">
                <a:latin typeface="Times New Roman" panose="02020603050405020304" pitchFamily="18" charset="0"/>
                <a:cs typeface="Times New Roman" panose="02020603050405020304" pitchFamily="18" charset="0"/>
              </a:rPr>
              <a:t>The automated system minimizes the need for human intervention, reducing the chances of errors that can occur due to fatigue or oversight, leading to more reliable traffic monitoring.</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 Scalability for Urban Growth: </a:t>
            </a:r>
            <a:r>
              <a:rPr lang="en-US" dirty="0">
                <a:latin typeface="Times New Roman" panose="02020603050405020304" pitchFamily="18" charset="0"/>
                <a:cs typeface="Times New Roman" panose="02020603050405020304" pitchFamily="18" charset="0"/>
              </a:rPr>
              <a:t>As cities continue to grow, the system’s ability to scale and handle large volumes of traffic data ensures that it can be deployed across multiple locations without compromising performance.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4. Adaptability to Environmental Changes: </a:t>
            </a:r>
            <a:r>
              <a:rPr lang="en-US" dirty="0">
                <a:latin typeface="Times New Roman" panose="02020603050405020304" pitchFamily="18" charset="0"/>
                <a:cs typeface="Times New Roman" panose="02020603050405020304" pitchFamily="18" charset="0"/>
              </a:rPr>
              <a:t>The system's ability to adjust to varying lighting conditions, camera angles, and other environmental factors makes it versatile and effective in diverse urban settings, ensuring consistent accuracy day and night.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 Real-Time Data Processing: </a:t>
            </a:r>
            <a:r>
              <a:rPr lang="en-US" dirty="0">
                <a:latin typeface="Times New Roman" panose="02020603050405020304" pitchFamily="18" charset="0"/>
                <a:cs typeface="Times New Roman" panose="02020603050405020304" pitchFamily="18" charset="0"/>
              </a:rPr>
              <a:t>Utilizing Apache Kafka and Apache Spark enables the system to process and analyze traffic data in real-time, providing immediate feedback and response, which is crucial for dynamic traffic management.</a:t>
            </a:r>
          </a:p>
        </p:txBody>
      </p:sp>
      <p:sp>
        <p:nvSpPr>
          <p:cNvPr id="5" name="TextBox 4">
            <a:extLst>
              <a:ext uri="{FF2B5EF4-FFF2-40B4-BE49-F238E27FC236}">
                <a16:creationId xmlns:a16="http://schemas.microsoft.com/office/drawing/2014/main" id="{1BA58DB8-C393-ED3E-02C2-F5EA630A0720}"/>
              </a:ext>
            </a:extLst>
          </p:cNvPr>
          <p:cNvSpPr txBox="1"/>
          <p:nvPr/>
        </p:nvSpPr>
        <p:spPr>
          <a:xfrm>
            <a:off x="1143000" y="264142"/>
            <a:ext cx="5791200" cy="461665"/>
          </a:xfrm>
          <a:prstGeom prst="rect">
            <a:avLst/>
          </a:prstGeom>
          <a:noFill/>
        </p:spPr>
        <p:txBody>
          <a:bodyPr wrap="square">
            <a:spAutoFit/>
          </a:bodyPr>
          <a:lstStyle/>
          <a:p>
            <a:pPr marL="12065" algn="ctr">
              <a:lnSpc>
                <a:spcPct val="100000"/>
              </a:lnSpc>
              <a:tabLst>
                <a:tab pos="316865" algn="l"/>
                <a:tab pos="317500" algn="l"/>
              </a:tabLst>
            </a:pPr>
            <a:r>
              <a:rPr lang="en-US" sz="2400" b="1" spc="-5" dirty="0">
                <a:latin typeface="Calibri"/>
                <a:cs typeface="Calibri"/>
              </a:rPr>
              <a:t>List</a:t>
            </a:r>
            <a:r>
              <a:rPr lang="en-US" sz="2400" b="1" spc="-20" dirty="0">
                <a:latin typeface="Calibri"/>
                <a:cs typeface="Calibri"/>
              </a:rPr>
              <a:t> </a:t>
            </a:r>
            <a:r>
              <a:rPr lang="en-US" sz="2400" b="1" spc="-5" dirty="0">
                <a:latin typeface="Calibri"/>
                <a:cs typeface="Calibri"/>
              </a:rPr>
              <a:t>the</a:t>
            </a:r>
            <a:r>
              <a:rPr lang="en-US" sz="2400" b="1" spc="-15" dirty="0">
                <a:latin typeface="Calibri"/>
                <a:cs typeface="Calibri"/>
              </a:rPr>
              <a:t> </a:t>
            </a:r>
            <a:r>
              <a:rPr lang="en-US" sz="2400" b="1" spc="-5" dirty="0">
                <a:latin typeface="Calibri"/>
                <a:cs typeface="Calibri"/>
              </a:rPr>
              <a:t>topic’s</a:t>
            </a:r>
            <a:r>
              <a:rPr lang="en-US" sz="2400" b="1" spc="-20" dirty="0">
                <a:latin typeface="Calibri"/>
                <a:cs typeface="Calibri"/>
              </a:rPr>
              <a:t> </a:t>
            </a:r>
            <a:r>
              <a:rPr lang="en-US" sz="2400" b="1" spc="-5" dirty="0">
                <a:latin typeface="Calibri"/>
                <a:cs typeface="Calibri"/>
              </a:rPr>
              <a:t>significance</a:t>
            </a:r>
            <a:r>
              <a:rPr lang="en-US" sz="2400" b="1" spc="-15" dirty="0">
                <a:latin typeface="Calibri"/>
                <a:cs typeface="Calibri"/>
              </a:rPr>
              <a:t> </a:t>
            </a:r>
            <a:r>
              <a:rPr lang="en-US" sz="2400" b="1" dirty="0">
                <a:latin typeface="Calibri"/>
                <a:cs typeface="Calibri"/>
              </a:rPr>
              <a:t>and</a:t>
            </a:r>
            <a:r>
              <a:rPr lang="en-US" sz="2400" b="1" spc="-20" dirty="0">
                <a:latin typeface="Calibri"/>
                <a:cs typeface="Calibri"/>
              </a:rPr>
              <a:t> </a:t>
            </a:r>
            <a:r>
              <a:rPr lang="en-US" sz="2400" b="1" spc="-5" dirty="0">
                <a:latin typeface="Calibri"/>
                <a:cs typeface="Calibri"/>
              </a:rPr>
              <a:t>SDG</a:t>
            </a:r>
            <a:endParaRPr lang="en-US" sz="2400" b="1" dirty="0">
              <a:latin typeface="Calibri"/>
              <a:cs typeface="Calibri"/>
            </a:endParaRPr>
          </a:p>
        </p:txBody>
      </p:sp>
    </p:spTree>
    <p:extLst>
      <p:ext uri="{BB962C8B-B14F-4D97-AF65-F5344CB8AC3E}">
        <p14:creationId xmlns:p14="http://schemas.microsoft.com/office/powerpoint/2010/main" val="3459722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9FF9BF-87C0-A41F-A817-B628872764F4}"/>
              </a:ext>
            </a:extLst>
          </p:cNvPr>
          <p:cNvSpPr txBox="1"/>
          <p:nvPr/>
        </p:nvSpPr>
        <p:spPr>
          <a:xfrm>
            <a:off x="152400" y="381000"/>
            <a:ext cx="8839200" cy="3139321"/>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6. Improved Traffic Flow: </a:t>
            </a:r>
            <a:r>
              <a:rPr lang="en-US" dirty="0">
                <a:latin typeface="Times New Roman" panose="02020603050405020304" pitchFamily="18" charset="0"/>
                <a:cs typeface="Times New Roman" panose="02020603050405020304" pitchFamily="18" charset="0"/>
              </a:rPr>
              <a:t>By efficiently detecting and addressing violations, the system helps in reducing congestion, leading to smoother traffic flow and reduced delays for commuters.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7. Cost-Effective Monitoring: </a:t>
            </a:r>
            <a:r>
              <a:rPr lang="en-US" dirty="0">
                <a:latin typeface="Times New Roman" panose="02020603050405020304" pitchFamily="18" charset="0"/>
                <a:cs typeface="Times New Roman" panose="02020603050405020304" pitchFamily="18" charset="0"/>
              </a:rPr>
              <a:t>Automating traffic violation detection reduces the need for extensive human resources, lowering operational costs while maintaining or even enhancing monitoring capabilities.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8. Foundation for Smart City Development: </a:t>
            </a:r>
            <a:r>
              <a:rPr lang="en-US" dirty="0">
                <a:latin typeface="Times New Roman" panose="02020603050405020304" pitchFamily="18" charset="0"/>
                <a:cs typeface="Times New Roman" panose="02020603050405020304" pitchFamily="18" charset="0"/>
              </a:rPr>
              <a:t>This system contributes to the broader development of smart city initiatives by integrating advanced technologies into urban infrastructure, paving the way for more intelligent and connected urban environments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76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298703"/>
            <a:ext cx="3200535" cy="505267"/>
          </a:xfrm>
          <a:prstGeom prst="rect">
            <a:avLst/>
          </a:prstGeom>
        </p:spPr>
        <p:txBody>
          <a:bodyPr vert="horz" wrap="square" lIns="0" tIns="12700" rIns="0" bIns="0" rtlCol="0">
            <a:spAutoFit/>
          </a:bodyPr>
          <a:lstStyle/>
          <a:p>
            <a:pPr marL="12700" algn="ctr">
              <a:lnSpc>
                <a:spcPct val="100000"/>
              </a:lnSpc>
              <a:spcBef>
                <a:spcPts val="100"/>
              </a:spcBef>
            </a:pPr>
            <a:r>
              <a:rPr sz="3200" b="1" spc="-15" dirty="0"/>
              <a:t>Proposed</a:t>
            </a:r>
            <a:r>
              <a:rPr sz="3200" b="1" spc="-60" dirty="0"/>
              <a:t> </a:t>
            </a:r>
            <a:r>
              <a:rPr sz="3200" b="1" spc="-5" dirty="0"/>
              <a:t>Model</a:t>
            </a:r>
            <a:endParaRPr sz="3200" b="1" dirty="0"/>
          </a:p>
        </p:txBody>
      </p:sp>
      <p:sp>
        <p:nvSpPr>
          <p:cNvPr id="3" name="object 3"/>
          <p:cNvSpPr txBox="1"/>
          <p:nvPr/>
        </p:nvSpPr>
        <p:spPr>
          <a:xfrm>
            <a:off x="263534" y="929640"/>
            <a:ext cx="8290559" cy="3770263"/>
          </a:xfrm>
          <a:prstGeom prst="rect">
            <a:avLst/>
          </a:prstGeom>
        </p:spPr>
        <p:txBody>
          <a:bodyPr vert="horz" wrap="square" lIns="0" tIns="12700" rIns="0" bIns="0" rtlCol="0">
            <a:spAutoFit/>
          </a:bodyPr>
          <a:lstStyle/>
          <a:p>
            <a:pPr marL="12065" marR="5080" algn="just">
              <a:lnSpc>
                <a:spcPct val="100000"/>
              </a:lnSpc>
              <a:spcBef>
                <a:spcPts val="100"/>
              </a:spcBef>
              <a:tabLst>
                <a:tab pos="316865" algn="l"/>
                <a:tab pos="317500" algn="l"/>
              </a:tabLst>
            </a:pPr>
            <a:endParaRPr lang="en-US" sz="2000" spc="-5" dirty="0">
              <a:latin typeface="Times New Roman" panose="02020603050405020304" pitchFamily="18" charset="0"/>
              <a:cs typeface="Times New Roman" panose="02020603050405020304" pitchFamily="18" charset="0"/>
            </a:endParaRPr>
          </a:p>
          <a:p>
            <a:pPr marL="12065" marR="5080" algn="just">
              <a:lnSpc>
                <a:spcPct val="100000"/>
              </a:lnSpc>
              <a:spcBef>
                <a:spcPts val="100"/>
              </a:spcBef>
              <a:tabLst>
                <a:tab pos="316865" algn="l"/>
                <a:tab pos="317500" algn="l"/>
              </a:tabLst>
            </a:pPr>
            <a:endParaRPr lang="en-US" sz="2000" spc="-5" dirty="0">
              <a:latin typeface="Times New Roman" panose="02020603050405020304" pitchFamily="18" charset="0"/>
              <a:cs typeface="Times New Roman" panose="02020603050405020304" pitchFamily="18" charset="0"/>
            </a:endParaRPr>
          </a:p>
          <a:p>
            <a:pPr marL="316865" marR="5080" indent="-304800" algn="just">
              <a:lnSpc>
                <a:spcPct val="100000"/>
              </a:lnSpc>
              <a:spcBef>
                <a:spcPts val="100"/>
              </a:spcBef>
              <a:buFont typeface="Arial MT"/>
              <a:buChar char="•"/>
              <a:tabLst>
                <a:tab pos="316865" algn="l"/>
                <a:tab pos="317500" algn="l"/>
              </a:tabLst>
            </a:pPr>
            <a:r>
              <a:rPr lang="en-US" sz="2000" spc="-5" dirty="0">
                <a:latin typeface="Times New Roman" panose="02020603050405020304" pitchFamily="18" charset="0"/>
                <a:cs typeface="Times New Roman" panose="02020603050405020304" pitchFamily="18" charset="0"/>
              </a:rPr>
              <a:t>The proposed system is an automatic traffic red-light violation detection solution designed for smart city transportation management. </a:t>
            </a:r>
          </a:p>
          <a:p>
            <a:pPr marL="316865" marR="5080" indent="-304800" algn="just">
              <a:lnSpc>
                <a:spcPct val="100000"/>
              </a:lnSpc>
              <a:spcBef>
                <a:spcPts val="100"/>
              </a:spcBef>
              <a:buFont typeface="Arial MT"/>
              <a:buChar char="•"/>
              <a:tabLst>
                <a:tab pos="316865" algn="l"/>
                <a:tab pos="317500" algn="l"/>
              </a:tabLst>
            </a:pPr>
            <a:r>
              <a:rPr lang="en-US" sz="2000" spc="-5" dirty="0">
                <a:latin typeface="Times New Roman" panose="02020603050405020304" pitchFamily="18" charset="0"/>
                <a:cs typeface="Times New Roman" panose="02020603050405020304" pitchFamily="18" charset="0"/>
              </a:rPr>
              <a:t>Utilizing advanced computer vision techniques, the system is implemented using OpenCV in a Python environment. It integrates an object detector and object tracker to monitor vehicle positions accurately. </a:t>
            </a:r>
          </a:p>
          <a:p>
            <a:pPr marL="316865" marR="5080" indent="-304800" algn="just">
              <a:lnSpc>
                <a:spcPct val="100000"/>
              </a:lnSpc>
              <a:spcBef>
                <a:spcPts val="100"/>
              </a:spcBef>
              <a:buFont typeface="Arial MT"/>
              <a:buChar char="•"/>
              <a:tabLst>
                <a:tab pos="316865" algn="l"/>
                <a:tab pos="317500" algn="l"/>
              </a:tabLst>
            </a:pPr>
            <a:r>
              <a:rPr lang="en-US" sz="2000" spc="-5" dirty="0">
                <a:latin typeface="Times New Roman" panose="02020603050405020304" pitchFamily="18" charset="0"/>
                <a:cs typeface="Times New Roman" panose="02020603050405020304" pitchFamily="18" charset="0"/>
              </a:rPr>
              <a:t>The primary function of the system is to identify vehicles that violate red lights. By maintaining precise tracking of vehicle locations, the system ensures accurate detection of violations. </a:t>
            </a:r>
          </a:p>
          <a:p>
            <a:pPr marL="316865" marR="5080" indent="-304800" algn="just">
              <a:lnSpc>
                <a:spcPct val="100000"/>
              </a:lnSpc>
              <a:spcBef>
                <a:spcPts val="100"/>
              </a:spcBef>
              <a:buFont typeface="Arial MT"/>
              <a:buChar char="•"/>
              <a:tabLst>
                <a:tab pos="316865" algn="l"/>
                <a:tab pos="317500" algn="l"/>
              </a:tabLst>
            </a:pPr>
            <a:r>
              <a:rPr lang="en-US" sz="2000" spc="-5" dirty="0">
                <a:latin typeface="Times New Roman" panose="02020603050405020304" pitchFamily="18" charset="0"/>
                <a:cs typeface="Times New Roman" panose="02020603050405020304" pitchFamily="18" charset="0"/>
              </a:rPr>
              <a:t>The results from initial tests indicate high precision, effectively distinguishing and recording all instances of red-light infractions.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84AACF-6279-CCBF-143F-8358F47714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291794"/>
            <a:ext cx="8915400" cy="2334263"/>
          </a:xfrm>
          <a:prstGeom prst="rect">
            <a:avLst/>
          </a:prstGeom>
        </p:spPr>
      </p:pic>
      <p:sp>
        <p:nvSpPr>
          <p:cNvPr id="4" name="TextBox 3">
            <a:extLst>
              <a:ext uri="{FF2B5EF4-FFF2-40B4-BE49-F238E27FC236}">
                <a16:creationId xmlns:a16="http://schemas.microsoft.com/office/drawing/2014/main" id="{9BAF09D3-FB16-D163-5CE7-EE659134C8E8}"/>
              </a:ext>
            </a:extLst>
          </p:cNvPr>
          <p:cNvSpPr txBox="1"/>
          <p:nvPr/>
        </p:nvSpPr>
        <p:spPr>
          <a:xfrm>
            <a:off x="685800" y="304800"/>
            <a:ext cx="7848600" cy="584775"/>
          </a:xfrm>
          <a:prstGeom prst="rect">
            <a:avLst/>
          </a:prstGeom>
          <a:noFill/>
        </p:spPr>
        <p:txBody>
          <a:bodyPr wrap="square" rtlCol="0">
            <a:spAutoFit/>
          </a:bodyPr>
          <a:lstStyle/>
          <a:p>
            <a:pPr algn="ctr"/>
            <a:r>
              <a:rPr lang="en-US" sz="3200" b="1" dirty="0"/>
              <a:t>ARCHITECTURE DIAGRAM</a:t>
            </a:r>
          </a:p>
        </p:txBody>
      </p:sp>
    </p:spTree>
    <p:extLst>
      <p:ext uri="{BB962C8B-B14F-4D97-AF65-F5344CB8AC3E}">
        <p14:creationId xmlns:p14="http://schemas.microsoft.com/office/powerpoint/2010/main" val="34909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5502A6-7675-A053-0B96-7C86B38A0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425" y="309562"/>
            <a:ext cx="4629150" cy="6238875"/>
          </a:xfrm>
          <a:prstGeom prst="rect">
            <a:avLst/>
          </a:prstGeom>
        </p:spPr>
      </p:pic>
    </p:spTree>
    <p:extLst>
      <p:ext uri="{BB962C8B-B14F-4D97-AF65-F5344CB8AC3E}">
        <p14:creationId xmlns:p14="http://schemas.microsoft.com/office/powerpoint/2010/main" val="4283087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28767A-9121-28B5-57D2-B581C433FFE5}"/>
              </a:ext>
            </a:extLst>
          </p:cNvPr>
          <p:cNvSpPr>
            <a:spLocks noGrp="1"/>
          </p:cNvSpPr>
          <p:nvPr>
            <p:ph type="body" idx="1"/>
          </p:nvPr>
        </p:nvSpPr>
        <p:spPr>
          <a:xfrm>
            <a:off x="457200" y="304800"/>
            <a:ext cx="8229600" cy="5940088"/>
          </a:xfrm>
        </p:spPr>
        <p:txBody>
          <a:bodyPr/>
          <a:lstStyle/>
          <a:p>
            <a:pPr algn="ctr"/>
            <a:r>
              <a:rPr lang="en-US" sz="2600" b="1" dirty="0">
                <a:latin typeface="Times New Roman" panose="02020603050405020304" pitchFamily="18" charset="0"/>
                <a:cs typeface="Times New Roman" panose="02020603050405020304" pitchFamily="18" charset="0"/>
              </a:rPr>
              <a:t>SDG’s</a:t>
            </a:r>
          </a:p>
          <a:p>
            <a:pPr algn="l"/>
            <a:r>
              <a:rPr lang="en-US" dirty="0">
                <a:latin typeface="Times New Roman" panose="02020603050405020304" pitchFamily="18" charset="0"/>
                <a:cs typeface="Times New Roman" panose="02020603050405020304" pitchFamily="18" charset="0"/>
              </a:rPr>
              <a:t>Relevance to Sustainable Development Goals (SDGs)</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1. SDG 3: Good Health and Well-being</a:t>
            </a:r>
          </a:p>
          <a:p>
            <a:pPr algn="l"/>
            <a:r>
              <a:rPr lang="en-US" dirty="0">
                <a:latin typeface="Times New Roman" panose="02020603050405020304" pitchFamily="18" charset="0"/>
                <a:cs typeface="Times New Roman" panose="02020603050405020304" pitchFamily="18" charset="0"/>
              </a:rPr>
              <a:t>   -Relevance: By reducing traffic violations and improving road safety, the system contributes to lowering the number of road accidents, which enhances public health and well-being. Safer streets lead to fewer injuries and fatalities, directly supporting the goal of promoting good health.</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2. SDG 9: Industry, Innovation, and Infrastructure</a:t>
            </a:r>
          </a:p>
          <a:p>
            <a:pPr algn="l"/>
            <a:r>
              <a:rPr lang="en-US" dirty="0">
                <a:latin typeface="Times New Roman" panose="02020603050405020304" pitchFamily="18" charset="0"/>
                <a:cs typeface="Times New Roman" panose="02020603050405020304" pitchFamily="18" charset="0"/>
              </a:rPr>
              <a:t>   - Relevance: The implementation of advanced technologies like computer vision, Apache Kafka, and Apache Spark in traffic management fosters innovation and infrastructure development. This aligns with SDG 9 by supporting the creation of resilient, sustainable urban infrastructure and promoting innovation in transportation systems.</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3. SDG 11: Sustainable Cities and Communities</a:t>
            </a:r>
          </a:p>
          <a:p>
            <a:pPr algn="l"/>
            <a:r>
              <a:rPr lang="en-US" dirty="0">
                <a:latin typeface="Times New Roman" panose="02020603050405020304" pitchFamily="18" charset="0"/>
                <a:cs typeface="Times New Roman" panose="02020603050405020304" pitchFamily="18" charset="0"/>
              </a:rPr>
              <a:t>   - Relevance: The system contributes to building safer and more sustainable cities by improving traffic management, reducing congestion, and enhancing the efficiency of urban transportation networks. These improvements lead to more livable and sustainable urban environments.</a:t>
            </a:r>
          </a:p>
        </p:txBody>
      </p:sp>
    </p:spTree>
    <p:extLst>
      <p:ext uri="{BB962C8B-B14F-4D97-AF65-F5344CB8AC3E}">
        <p14:creationId xmlns:p14="http://schemas.microsoft.com/office/powerpoint/2010/main" val="87939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53D4B5-B235-BC9A-7261-C303EB2815F7}"/>
              </a:ext>
            </a:extLst>
          </p:cNvPr>
          <p:cNvSpPr>
            <a:spLocks noGrp="1"/>
          </p:cNvSpPr>
          <p:nvPr>
            <p:ph type="body" idx="1"/>
          </p:nvPr>
        </p:nvSpPr>
        <p:spPr>
          <a:xfrm>
            <a:off x="457200" y="381000"/>
            <a:ext cx="8229600" cy="4985980"/>
          </a:xfrm>
        </p:spPr>
        <p:txBody>
          <a:bodyPr/>
          <a:lstStyle/>
          <a:p>
            <a:pPr algn="l"/>
            <a:r>
              <a:rPr lang="en-US" b="1" dirty="0">
                <a:latin typeface="Calibri "/>
              </a:rPr>
              <a:t>4</a:t>
            </a:r>
            <a:r>
              <a:rPr lang="en-US" b="1" dirty="0">
                <a:latin typeface="Times New Roman" panose="02020603050405020304" pitchFamily="18" charset="0"/>
                <a:cs typeface="Times New Roman" panose="02020603050405020304" pitchFamily="18" charset="0"/>
              </a:rPr>
              <a:t>. SDG 13: Climate Action</a:t>
            </a:r>
          </a:p>
          <a:p>
            <a:pPr algn="l"/>
            <a:r>
              <a:rPr lang="en-US" dirty="0">
                <a:latin typeface="Times New Roman" panose="02020603050405020304" pitchFamily="18" charset="0"/>
                <a:cs typeface="Times New Roman" panose="02020603050405020304" pitchFamily="18" charset="0"/>
              </a:rPr>
              <a:t>   - Relevance: By reducing traffic congestion and optimizing traffic flow, the system indirectly contributes to lowering vehicle emissions, which supports climate action goals. Efficient traffic management can lead to reduced fuel consumption and lower greenhouse gas emissions.</a:t>
            </a: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5. SDG 8: Decent Work and Economic Growth</a:t>
            </a:r>
          </a:p>
          <a:p>
            <a:pPr algn="l"/>
            <a:r>
              <a:rPr lang="en-US" sz="1800" dirty="0">
                <a:latin typeface="Times New Roman" panose="02020603050405020304" pitchFamily="18" charset="0"/>
                <a:cs typeface="Times New Roman" panose="02020603050405020304" pitchFamily="18" charset="0"/>
              </a:rPr>
              <a:t>   - Relevance: The system’s automation reduces the need for manual traffic monitoring, which can free up human resources for more value-added tasks, contributing to economic efficiency. Additionally, by supporting safer roads, it fosters a more stable environment for economic activities.</a:t>
            </a: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6. SDG 16: Peace, Justice, and Strong Institutions</a:t>
            </a:r>
          </a:p>
          <a:p>
            <a:pPr algn="l"/>
            <a:r>
              <a:rPr lang="en-US" sz="1800" dirty="0">
                <a:latin typeface="Times New Roman" panose="02020603050405020304" pitchFamily="18" charset="0"/>
                <a:cs typeface="Times New Roman" panose="02020603050405020304" pitchFamily="18" charset="0"/>
              </a:rPr>
              <a:t>   - Relevance: Enhancing traffic law enforcement through automated detection of violations supports the rule of law and strengthens institutions by ensuring that traffic regulations are followed more consistently. This contributes to the development of safer and more just communities.</a:t>
            </a:r>
          </a:p>
          <a:p>
            <a:endParaRPr lang="en-US" dirty="0">
              <a:latin typeface="Calibri "/>
            </a:endParaRPr>
          </a:p>
        </p:txBody>
      </p:sp>
    </p:spTree>
    <p:extLst>
      <p:ext uri="{BB962C8B-B14F-4D97-AF65-F5344CB8AC3E}">
        <p14:creationId xmlns:p14="http://schemas.microsoft.com/office/powerpoint/2010/main" val="1742702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5F64AC0605B144A746E5701B429C1F" ma:contentTypeVersion="4" ma:contentTypeDescription="Create a new document." ma:contentTypeScope="" ma:versionID="0456821c854487f9cb6a513df16a0387">
  <xsd:schema xmlns:xsd="http://www.w3.org/2001/XMLSchema" xmlns:xs="http://www.w3.org/2001/XMLSchema" xmlns:p="http://schemas.microsoft.com/office/2006/metadata/properties" xmlns:ns3="c083ae07-a5c7-4094-8737-c1a0ae4fffbf" targetNamespace="http://schemas.microsoft.com/office/2006/metadata/properties" ma:root="true" ma:fieldsID="c63e8beceda8309ae5483258906d1788" ns3:_="">
    <xsd:import namespace="c083ae07-a5c7-4094-8737-c1a0ae4fffbf"/>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83ae07-a5c7-4094-8737-c1a0ae4fff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2DCC56-F309-4AFA-AFB2-E1571507C7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83ae07-a5c7-4094-8737-c1a0ae4fff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2AFDB3-5D02-4CD2-9CEA-D9D78FED125A}">
  <ds:schemaRefs>
    <ds:schemaRef ds:uri="http://schemas.microsoft.com/sharepoint/v3/contenttype/forms"/>
  </ds:schemaRefs>
</ds:datastoreItem>
</file>

<file path=customXml/itemProps3.xml><?xml version="1.0" encoding="utf-8"?>
<ds:datastoreItem xmlns:ds="http://schemas.openxmlformats.org/officeDocument/2006/customXml" ds:itemID="{6B6DD856-CF7A-430F-9780-2A867842A387}">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c083ae07-a5c7-4094-8737-c1a0ae4fffb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451</TotalTime>
  <Words>2070</Words>
  <Application>Microsoft Office PowerPoint</Application>
  <PresentationFormat>On-screen Show (4:3)</PresentationFormat>
  <Paragraphs>81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 MT</vt:lpstr>
      <vt:lpstr>Calibri</vt:lpstr>
      <vt:lpstr>Calibri </vt:lpstr>
      <vt:lpstr>Times New Roman</vt:lpstr>
      <vt:lpstr>Office Theme</vt:lpstr>
      <vt:lpstr>PowerPoint Presentation</vt:lpstr>
      <vt:lpstr>Problem Statement</vt:lpstr>
      <vt:lpstr>PowerPoint Presentation</vt:lpstr>
      <vt:lpstr>PowerPoint Presentation</vt:lpstr>
      <vt:lpstr>Proposed Model</vt:lpstr>
      <vt:lpstr>PowerPoint Presentation</vt:lpstr>
      <vt:lpstr>PowerPoint Presentation</vt:lpstr>
      <vt:lpstr>PowerPoint Presentation</vt:lpstr>
      <vt:lpstr>PowerPoint Presentation</vt:lpstr>
      <vt:lpstr>References</vt:lpstr>
      <vt:lpstr>PowerPoint Presentation</vt:lpstr>
      <vt:lpstr>PowerPoint Presentation</vt:lpstr>
      <vt:lpstr>PowerPoint Presentation</vt:lpstr>
      <vt:lpstr>Project 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Tarang Bhargava</dc:creator>
  <cp:lastModifiedBy>Akshat neolia</cp:lastModifiedBy>
  <cp:revision>20</cp:revision>
  <dcterms:created xsi:type="dcterms:W3CDTF">2024-08-13T17:26:09Z</dcterms:created>
  <dcterms:modified xsi:type="dcterms:W3CDTF">2025-03-05T03:39:19Z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ContentTypeId">
    <vt:lpwstr>0x010100135F64AC0605B144A746E5701B429C1F</vt:lpwstr>
  </property>
</Properties>
</file>