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10">
  <p:sldMasterIdLst>
    <p:sldMasterId id="2147483648" r:id="rId1"/>
    <p:sldMasterId id="2147483712" r:id="rId2"/>
  </p:sldMasterIdLst>
  <p:notesMasterIdLst>
    <p:notesMasterId r:id="rId15"/>
  </p:notesMasterIdLst>
  <p:sldIdLst>
    <p:sldId id="280" r:id="rId3"/>
    <p:sldId id="260" r:id="rId4"/>
    <p:sldId id="261" r:id="rId5"/>
    <p:sldId id="285" r:id="rId6"/>
    <p:sldId id="273" r:id="rId7"/>
    <p:sldId id="264" r:id="rId8"/>
    <p:sldId id="274" r:id="rId9"/>
    <p:sldId id="270" r:id="rId10"/>
    <p:sldId id="283" r:id="rId11"/>
    <p:sldId id="284" r:id="rId12"/>
    <p:sldId id="269" r:id="rId13"/>
    <p:sldId id="259" r:id="rId14"/>
  </p:sldIdLst>
  <p:sldSz cx="9144000" cy="5143500" type="screen16x9"/>
  <p:notesSz cx="6858000" cy="9144000"/>
  <p:embeddedFontLst>
    <p:embeddedFont>
      <p:font typeface="Palatino Linotype" panose="02040502050505030304" pitchFamily="18" charset="0"/>
      <p:regular r:id="rId16"/>
      <p:bold r:id="rId17"/>
      <p:italic r:id="rId18"/>
      <p:boldItalic r:id="rId19"/>
    </p:embeddedFont>
    <p:embeddedFont>
      <p:font typeface="Tw Cen MT" panose="020B06020201040206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jDSBQEc35YCfIbSei/vMUuGQlsB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esh Babu C"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EC3EC4-268A-449A-9A67-88EF05F56E5F}">
  <a:tblStyle styleId="{C8EC3EC4-268A-449A-9A67-88EF05F56E5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03" d="100"/>
          <a:sy n="103" d="100"/>
        </p:scale>
        <p:origin x="293"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font" Target="fonts/font6.fntdata"/><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2EB579-C4F7-4D17-BDBD-CA11CBE6D456}"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1D8E8A87-453A-415D-96B9-313E80FC14FA}">
      <dgm:prSet/>
      <dgm:spPr/>
      <dgm:t>
        <a:bodyPr/>
        <a:lstStyle/>
        <a:p>
          <a:r>
            <a:rPr lang="en-US" b="0" dirty="0">
              <a:latin typeface="Times New Roman" panose="02020603050405020304" pitchFamily="18" charset="0"/>
              <a:cs typeface="Times New Roman" panose="02020603050405020304" pitchFamily="18" charset="0"/>
            </a:rPr>
            <a:t>Email Security Enhancement</a:t>
          </a:r>
        </a:p>
      </dgm:t>
    </dgm:pt>
    <dgm:pt modelId="{315FE7A7-3266-4562-8A7F-14483F39C618}" type="parTrans" cxnId="{B41CAEB4-9549-4F22-93F8-FE95290DF6F9}">
      <dgm:prSet/>
      <dgm:spPr/>
      <dgm:t>
        <a:bodyPr/>
        <a:lstStyle/>
        <a:p>
          <a:endParaRPr lang="en-US"/>
        </a:p>
      </dgm:t>
    </dgm:pt>
    <dgm:pt modelId="{E9A92652-1C88-4AAA-9F96-DD1079B1891B}" type="sibTrans" cxnId="{B41CAEB4-9549-4F22-93F8-FE95290DF6F9}">
      <dgm:prSet/>
      <dgm:spPr/>
      <dgm:t>
        <a:bodyPr/>
        <a:lstStyle/>
        <a:p>
          <a:endParaRPr lang="en-US"/>
        </a:p>
      </dgm:t>
    </dgm:pt>
    <dgm:pt modelId="{1C58B91B-A425-4071-A1EA-84097BE2FF6A}">
      <dgm:prSet/>
      <dgm:spPr/>
      <dgm:t>
        <a:bodyPr/>
        <a:lstStyle/>
        <a:p>
          <a:r>
            <a:rPr lang="en-US" b="0" dirty="0">
              <a:latin typeface="Times New Roman" panose="02020603050405020304" pitchFamily="18" charset="0"/>
              <a:cs typeface="Times New Roman" panose="02020603050405020304" pitchFamily="18" charset="0"/>
            </a:rPr>
            <a:t>Business Communication Protection</a:t>
          </a:r>
        </a:p>
      </dgm:t>
    </dgm:pt>
    <dgm:pt modelId="{EEE76024-2402-4FF5-9B0B-AEE1DDC2D8F9}" type="parTrans" cxnId="{2391D340-C2E2-479B-905E-35C4FAFDD175}">
      <dgm:prSet/>
      <dgm:spPr/>
      <dgm:t>
        <a:bodyPr/>
        <a:lstStyle/>
        <a:p>
          <a:endParaRPr lang="en-US"/>
        </a:p>
      </dgm:t>
    </dgm:pt>
    <dgm:pt modelId="{C64AD087-3AB3-42C6-82CE-3132DE0C9EED}" type="sibTrans" cxnId="{2391D340-C2E2-479B-905E-35C4FAFDD175}">
      <dgm:prSet/>
      <dgm:spPr/>
      <dgm:t>
        <a:bodyPr/>
        <a:lstStyle/>
        <a:p>
          <a:endParaRPr lang="en-US"/>
        </a:p>
      </dgm:t>
    </dgm:pt>
    <dgm:pt modelId="{622F9A73-0B45-406D-92BF-48728752197A}">
      <dgm:prSet/>
      <dgm:spPr/>
      <dgm:t>
        <a:bodyPr/>
        <a:lstStyle/>
        <a:p>
          <a:r>
            <a:rPr lang="en-US" dirty="0">
              <a:latin typeface="Times New Roman" panose="02020603050405020304" pitchFamily="18" charset="0"/>
              <a:cs typeface="Times New Roman" panose="02020603050405020304" pitchFamily="18" charset="0"/>
            </a:rPr>
            <a:t>Cybersecurity Improvements</a:t>
          </a:r>
        </a:p>
      </dgm:t>
    </dgm:pt>
    <dgm:pt modelId="{80D85FC0-64BE-4594-B3D1-6FD5EAF97501}" type="parTrans" cxnId="{D391BF87-B33C-4431-8819-187602F22B08}">
      <dgm:prSet/>
      <dgm:spPr/>
      <dgm:t>
        <a:bodyPr/>
        <a:lstStyle/>
        <a:p>
          <a:endParaRPr lang="en-US"/>
        </a:p>
      </dgm:t>
    </dgm:pt>
    <dgm:pt modelId="{027803AC-86C0-4F3B-B7FD-5B154BE57D59}" type="sibTrans" cxnId="{D391BF87-B33C-4431-8819-187602F22B08}">
      <dgm:prSet/>
      <dgm:spPr/>
      <dgm:t>
        <a:bodyPr/>
        <a:lstStyle/>
        <a:p>
          <a:endParaRPr lang="en-US"/>
        </a:p>
      </dgm:t>
    </dgm:pt>
    <dgm:pt modelId="{21DF4FAA-3D26-4CCC-ACD6-B20185A41792}">
      <dgm:prSet/>
      <dgm:spPr/>
      <dgm:t>
        <a:bodyPr/>
        <a:lstStyle/>
        <a:p>
          <a:r>
            <a:rPr lang="en-IN" b="0" i="0" dirty="0">
              <a:latin typeface="Times New Roman" panose="02020603050405020304" pitchFamily="18" charset="0"/>
              <a:cs typeface="Times New Roman" panose="02020603050405020304" pitchFamily="18" charset="0"/>
            </a:rPr>
            <a:t>Education</a:t>
          </a:r>
          <a:endParaRPr lang="en-US" dirty="0">
            <a:latin typeface="Times New Roman" panose="02020603050405020304" pitchFamily="18" charset="0"/>
            <a:cs typeface="Times New Roman" panose="02020603050405020304" pitchFamily="18" charset="0"/>
          </a:endParaRPr>
        </a:p>
      </dgm:t>
    </dgm:pt>
    <dgm:pt modelId="{DB9D1B87-C860-49CB-89FF-AC35EC309CFB}" type="parTrans" cxnId="{92882E31-D86D-4245-A83A-341D20E42BC5}">
      <dgm:prSet/>
      <dgm:spPr/>
      <dgm:t>
        <a:bodyPr/>
        <a:lstStyle/>
        <a:p>
          <a:endParaRPr lang="en-US"/>
        </a:p>
      </dgm:t>
    </dgm:pt>
    <dgm:pt modelId="{395AB7EE-E75A-4081-8BAC-2B33F39F6188}" type="sibTrans" cxnId="{92882E31-D86D-4245-A83A-341D20E42BC5}">
      <dgm:prSet/>
      <dgm:spPr/>
      <dgm:t>
        <a:bodyPr/>
        <a:lstStyle/>
        <a:p>
          <a:endParaRPr lang="en-US"/>
        </a:p>
      </dgm:t>
    </dgm:pt>
    <dgm:pt modelId="{A3F43F84-3A5C-43A9-92EF-82E09931AA3C}">
      <dgm:prSet/>
      <dgm:spPr/>
      <dgm:t>
        <a:bodyPr/>
        <a:lstStyle/>
        <a:p>
          <a:r>
            <a:rPr lang="en-US" dirty="0">
              <a:latin typeface="Times New Roman" panose="02020603050405020304" pitchFamily="18" charset="0"/>
              <a:cs typeface="Times New Roman" panose="02020603050405020304" pitchFamily="18" charset="0"/>
            </a:rPr>
            <a:t>Scalable for Enterprises </a:t>
          </a:r>
        </a:p>
      </dgm:t>
    </dgm:pt>
    <dgm:pt modelId="{DDFA3A32-8538-45A2-B37F-CEA507364594}" type="parTrans" cxnId="{57EC703D-0FEE-4885-87CE-BC86E729B72C}">
      <dgm:prSet/>
      <dgm:spPr/>
      <dgm:t>
        <a:bodyPr/>
        <a:lstStyle/>
        <a:p>
          <a:endParaRPr lang="en-US"/>
        </a:p>
      </dgm:t>
    </dgm:pt>
    <dgm:pt modelId="{DD545543-266C-4691-82D4-2D078CAF66F5}" type="sibTrans" cxnId="{57EC703D-0FEE-4885-87CE-BC86E729B72C}">
      <dgm:prSet/>
      <dgm:spPr/>
      <dgm:t>
        <a:bodyPr/>
        <a:lstStyle/>
        <a:p>
          <a:endParaRPr lang="en-US"/>
        </a:p>
      </dgm:t>
    </dgm:pt>
    <dgm:pt modelId="{D71B2BF6-B954-4BDC-BF40-7DDFB207AF0F}">
      <dgm:prSet/>
      <dgm:spPr/>
      <dgm:t>
        <a:bodyPr/>
        <a:lstStyle/>
        <a:p>
          <a:r>
            <a:rPr lang="en-US" b="0" dirty="0">
              <a:latin typeface="Times New Roman" panose="02020603050405020304" pitchFamily="18" charset="0"/>
              <a:cs typeface="Times New Roman" panose="02020603050405020304" pitchFamily="18" charset="0"/>
            </a:rPr>
            <a:t>Automated Spam Filtering </a:t>
          </a:r>
        </a:p>
      </dgm:t>
    </dgm:pt>
    <dgm:pt modelId="{B204F307-CD78-4938-A52C-8B5AB3C4A9DC}" type="sibTrans" cxnId="{3BE438C9-2A02-455C-BD29-CB82961CDAEC}">
      <dgm:prSet/>
      <dgm:spPr/>
      <dgm:t>
        <a:bodyPr/>
        <a:lstStyle/>
        <a:p>
          <a:endParaRPr lang="en-US"/>
        </a:p>
      </dgm:t>
    </dgm:pt>
    <dgm:pt modelId="{53E01248-B0E9-4C4C-80A4-E045B8D4B1EA}" type="parTrans" cxnId="{3BE438C9-2A02-455C-BD29-CB82961CDAEC}">
      <dgm:prSet/>
      <dgm:spPr/>
      <dgm:t>
        <a:bodyPr/>
        <a:lstStyle/>
        <a:p>
          <a:endParaRPr lang="en-US"/>
        </a:p>
      </dgm:t>
    </dgm:pt>
    <dgm:pt modelId="{A10B590C-5C3B-4A33-BC67-3E8C38194BDB}" type="pres">
      <dgm:prSet presAssocID="{382EB579-C4F7-4D17-BDBD-CA11CBE6D456}" presName="diagram" presStyleCnt="0">
        <dgm:presLayoutVars>
          <dgm:dir/>
          <dgm:resizeHandles val="exact"/>
        </dgm:presLayoutVars>
      </dgm:prSet>
      <dgm:spPr/>
    </dgm:pt>
    <dgm:pt modelId="{0882D24F-C409-4276-936B-216DD7BEB8E2}" type="pres">
      <dgm:prSet presAssocID="{1D8E8A87-453A-415D-96B9-313E80FC14FA}" presName="node" presStyleLbl="node1" presStyleIdx="0" presStyleCnt="6">
        <dgm:presLayoutVars>
          <dgm:bulletEnabled val="1"/>
        </dgm:presLayoutVars>
      </dgm:prSet>
      <dgm:spPr/>
    </dgm:pt>
    <dgm:pt modelId="{CF153A8E-99DC-4ADF-802A-A8EE7E6942A4}" type="pres">
      <dgm:prSet presAssocID="{E9A92652-1C88-4AAA-9F96-DD1079B1891B}" presName="sibTrans" presStyleCnt="0"/>
      <dgm:spPr/>
    </dgm:pt>
    <dgm:pt modelId="{A5C8EA27-D3CD-4B47-9E2F-B1777BAE4132}" type="pres">
      <dgm:prSet presAssocID="{D71B2BF6-B954-4BDC-BF40-7DDFB207AF0F}" presName="node" presStyleLbl="node1" presStyleIdx="1" presStyleCnt="6">
        <dgm:presLayoutVars>
          <dgm:bulletEnabled val="1"/>
        </dgm:presLayoutVars>
      </dgm:prSet>
      <dgm:spPr/>
    </dgm:pt>
    <dgm:pt modelId="{FD02D0AD-B67A-4537-AA8B-DF60AD1D4264}" type="pres">
      <dgm:prSet presAssocID="{B204F307-CD78-4938-A52C-8B5AB3C4A9DC}" presName="sibTrans" presStyleCnt="0"/>
      <dgm:spPr/>
    </dgm:pt>
    <dgm:pt modelId="{C8D0CBDA-AEB6-4EF3-A841-C17B51644460}" type="pres">
      <dgm:prSet presAssocID="{1C58B91B-A425-4071-A1EA-84097BE2FF6A}" presName="node" presStyleLbl="node1" presStyleIdx="2" presStyleCnt="6">
        <dgm:presLayoutVars>
          <dgm:bulletEnabled val="1"/>
        </dgm:presLayoutVars>
      </dgm:prSet>
      <dgm:spPr/>
    </dgm:pt>
    <dgm:pt modelId="{7247B68D-CF2E-45AC-995E-ECF6DC07D3E3}" type="pres">
      <dgm:prSet presAssocID="{C64AD087-3AB3-42C6-82CE-3132DE0C9EED}" presName="sibTrans" presStyleCnt="0"/>
      <dgm:spPr/>
    </dgm:pt>
    <dgm:pt modelId="{881DB608-34DF-456F-B261-E5E5C37AE049}" type="pres">
      <dgm:prSet presAssocID="{622F9A73-0B45-406D-92BF-48728752197A}" presName="node" presStyleLbl="node1" presStyleIdx="3" presStyleCnt="6">
        <dgm:presLayoutVars>
          <dgm:bulletEnabled val="1"/>
        </dgm:presLayoutVars>
      </dgm:prSet>
      <dgm:spPr/>
    </dgm:pt>
    <dgm:pt modelId="{69A3186E-D6D6-4F51-AEFE-850F81D63A69}" type="pres">
      <dgm:prSet presAssocID="{027803AC-86C0-4F3B-B7FD-5B154BE57D59}" presName="sibTrans" presStyleCnt="0"/>
      <dgm:spPr/>
    </dgm:pt>
    <dgm:pt modelId="{F7ECD510-A7D5-4C1E-84BF-03EA82BC3116}" type="pres">
      <dgm:prSet presAssocID="{21DF4FAA-3D26-4CCC-ACD6-B20185A41792}" presName="node" presStyleLbl="node1" presStyleIdx="4" presStyleCnt="6">
        <dgm:presLayoutVars>
          <dgm:bulletEnabled val="1"/>
        </dgm:presLayoutVars>
      </dgm:prSet>
      <dgm:spPr/>
    </dgm:pt>
    <dgm:pt modelId="{1106C4E6-8C5F-4AE7-9BAE-939500F5179A}" type="pres">
      <dgm:prSet presAssocID="{395AB7EE-E75A-4081-8BAC-2B33F39F6188}" presName="sibTrans" presStyleCnt="0"/>
      <dgm:spPr/>
    </dgm:pt>
    <dgm:pt modelId="{B4D04A30-1106-4C6A-A001-E9C4957F171D}" type="pres">
      <dgm:prSet presAssocID="{A3F43F84-3A5C-43A9-92EF-82E09931AA3C}" presName="node" presStyleLbl="node1" presStyleIdx="5" presStyleCnt="6">
        <dgm:presLayoutVars>
          <dgm:bulletEnabled val="1"/>
        </dgm:presLayoutVars>
      </dgm:prSet>
      <dgm:spPr/>
    </dgm:pt>
  </dgm:ptLst>
  <dgm:cxnLst>
    <dgm:cxn modelId="{C9115F00-C5D8-4CEE-84B7-62BC3353B750}" type="presOf" srcId="{382EB579-C4F7-4D17-BDBD-CA11CBE6D456}" destId="{A10B590C-5C3B-4A33-BC67-3E8C38194BDB}" srcOrd="0" destOrd="0" presId="urn:microsoft.com/office/officeart/2005/8/layout/default"/>
    <dgm:cxn modelId="{F3852727-9513-438F-B69D-878F4B11BFC5}" type="presOf" srcId="{1C58B91B-A425-4071-A1EA-84097BE2FF6A}" destId="{C8D0CBDA-AEB6-4EF3-A841-C17B51644460}" srcOrd="0" destOrd="0" presId="urn:microsoft.com/office/officeart/2005/8/layout/default"/>
    <dgm:cxn modelId="{59449428-0121-4CA8-B59D-AF5527D3EFF6}" type="presOf" srcId="{A3F43F84-3A5C-43A9-92EF-82E09931AA3C}" destId="{B4D04A30-1106-4C6A-A001-E9C4957F171D}" srcOrd="0" destOrd="0" presId="urn:microsoft.com/office/officeart/2005/8/layout/default"/>
    <dgm:cxn modelId="{92882E31-D86D-4245-A83A-341D20E42BC5}" srcId="{382EB579-C4F7-4D17-BDBD-CA11CBE6D456}" destId="{21DF4FAA-3D26-4CCC-ACD6-B20185A41792}" srcOrd="4" destOrd="0" parTransId="{DB9D1B87-C860-49CB-89FF-AC35EC309CFB}" sibTransId="{395AB7EE-E75A-4081-8BAC-2B33F39F6188}"/>
    <dgm:cxn modelId="{57EC703D-0FEE-4885-87CE-BC86E729B72C}" srcId="{382EB579-C4F7-4D17-BDBD-CA11CBE6D456}" destId="{A3F43F84-3A5C-43A9-92EF-82E09931AA3C}" srcOrd="5" destOrd="0" parTransId="{DDFA3A32-8538-45A2-B37F-CEA507364594}" sibTransId="{DD545543-266C-4691-82D4-2D078CAF66F5}"/>
    <dgm:cxn modelId="{2391D340-C2E2-479B-905E-35C4FAFDD175}" srcId="{382EB579-C4F7-4D17-BDBD-CA11CBE6D456}" destId="{1C58B91B-A425-4071-A1EA-84097BE2FF6A}" srcOrd="2" destOrd="0" parTransId="{EEE76024-2402-4FF5-9B0B-AEE1DDC2D8F9}" sibTransId="{C64AD087-3AB3-42C6-82CE-3132DE0C9EED}"/>
    <dgm:cxn modelId="{5DC6FF49-3FCA-4E1A-8F50-F76E52F1DB9F}" type="presOf" srcId="{1D8E8A87-453A-415D-96B9-313E80FC14FA}" destId="{0882D24F-C409-4276-936B-216DD7BEB8E2}" srcOrd="0" destOrd="0" presId="urn:microsoft.com/office/officeart/2005/8/layout/default"/>
    <dgm:cxn modelId="{D391BF87-B33C-4431-8819-187602F22B08}" srcId="{382EB579-C4F7-4D17-BDBD-CA11CBE6D456}" destId="{622F9A73-0B45-406D-92BF-48728752197A}" srcOrd="3" destOrd="0" parTransId="{80D85FC0-64BE-4594-B3D1-6FD5EAF97501}" sibTransId="{027803AC-86C0-4F3B-B7FD-5B154BE57D59}"/>
    <dgm:cxn modelId="{94F3DB89-AD92-45BA-885C-A8229CDA77E6}" type="presOf" srcId="{622F9A73-0B45-406D-92BF-48728752197A}" destId="{881DB608-34DF-456F-B261-E5E5C37AE049}" srcOrd="0" destOrd="0" presId="urn:microsoft.com/office/officeart/2005/8/layout/default"/>
    <dgm:cxn modelId="{92938EA0-094D-404C-B844-C310A787DC0F}" type="presOf" srcId="{21DF4FAA-3D26-4CCC-ACD6-B20185A41792}" destId="{F7ECD510-A7D5-4C1E-84BF-03EA82BC3116}" srcOrd="0" destOrd="0" presId="urn:microsoft.com/office/officeart/2005/8/layout/default"/>
    <dgm:cxn modelId="{B41CAEB4-9549-4F22-93F8-FE95290DF6F9}" srcId="{382EB579-C4F7-4D17-BDBD-CA11CBE6D456}" destId="{1D8E8A87-453A-415D-96B9-313E80FC14FA}" srcOrd="0" destOrd="0" parTransId="{315FE7A7-3266-4562-8A7F-14483F39C618}" sibTransId="{E9A92652-1C88-4AAA-9F96-DD1079B1891B}"/>
    <dgm:cxn modelId="{5146ADB6-32B4-4924-A82E-F23D7972C0D8}" type="presOf" srcId="{D71B2BF6-B954-4BDC-BF40-7DDFB207AF0F}" destId="{A5C8EA27-D3CD-4B47-9E2F-B1777BAE4132}" srcOrd="0" destOrd="0" presId="urn:microsoft.com/office/officeart/2005/8/layout/default"/>
    <dgm:cxn modelId="{3BE438C9-2A02-455C-BD29-CB82961CDAEC}" srcId="{382EB579-C4F7-4D17-BDBD-CA11CBE6D456}" destId="{D71B2BF6-B954-4BDC-BF40-7DDFB207AF0F}" srcOrd="1" destOrd="0" parTransId="{53E01248-B0E9-4C4C-80A4-E045B8D4B1EA}" sibTransId="{B204F307-CD78-4938-A52C-8B5AB3C4A9DC}"/>
    <dgm:cxn modelId="{7AA4312A-02C8-4DBA-8166-9F4441617B53}" type="presParOf" srcId="{A10B590C-5C3B-4A33-BC67-3E8C38194BDB}" destId="{0882D24F-C409-4276-936B-216DD7BEB8E2}" srcOrd="0" destOrd="0" presId="urn:microsoft.com/office/officeart/2005/8/layout/default"/>
    <dgm:cxn modelId="{04B9A9CA-D8AF-40DD-AF17-9951C681E194}" type="presParOf" srcId="{A10B590C-5C3B-4A33-BC67-3E8C38194BDB}" destId="{CF153A8E-99DC-4ADF-802A-A8EE7E6942A4}" srcOrd="1" destOrd="0" presId="urn:microsoft.com/office/officeart/2005/8/layout/default"/>
    <dgm:cxn modelId="{477BEB9F-88B1-4D31-9AE6-AD11897A4B92}" type="presParOf" srcId="{A10B590C-5C3B-4A33-BC67-3E8C38194BDB}" destId="{A5C8EA27-D3CD-4B47-9E2F-B1777BAE4132}" srcOrd="2" destOrd="0" presId="urn:microsoft.com/office/officeart/2005/8/layout/default"/>
    <dgm:cxn modelId="{0FEFB52E-8002-4D34-9061-96D0CCD2CDF5}" type="presParOf" srcId="{A10B590C-5C3B-4A33-BC67-3E8C38194BDB}" destId="{FD02D0AD-B67A-4537-AA8B-DF60AD1D4264}" srcOrd="3" destOrd="0" presId="urn:microsoft.com/office/officeart/2005/8/layout/default"/>
    <dgm:cxn modelId="{96788AD6-151B-4149-A739-B3C1BFD770B9}" type="presParOf" srcId="{A10B590C-5C3B-4A33-BC67-3E8C38194BDB}" destId="{C8D0CBDA-AEB6-4EF3-A841-C17B51644460}" srcOrd="4" destOrd="0" presId="urn:microsoft.com/office/officeart/2005/8/layout/default"/>
    <dgm:cxn modelId="{F368F49C-800E-49FF-B5A4-148162A3E495}" type="presParOf" srcId="{A10B590C-5C3B-4A33-BC67-3E8C38194BDB}" destId="{7247B68D-CF2E-45AC-995E-ECF6DC07D3E3}" srcOrd="5" destOrd="0" presId="urn:microsoft.com/office/officeart/2005/8/layout/default"/>
    <dgm:cxn modelId="{988F1944-B537-4D9B-BA02-4E078B034CC9}" type="presParOf" srcId="{A10B590C-5C3B-4A33-BC67-3E8C38194BDB}" destId="{881DB608-34DF-456F-B261-E5E5C37AE049}" srcOrd="6" destOrd="0" presId="urn:microsoft.com/office/officeart/2005/8/layout/default"/>
    <dgm:cxn modelId="{3A57AB65-890E-4D4A-86EE-B64CF156D59E}" type="presParOf" srcId="{A10B590C-5C3B-4A33-BC67-3E8C38194BDB}" destId="{69A3186E-D6D6-4F51-AEFE-850F81D63A69}" srcOrd="7" destOrd="0" presId="urn:microsoft.com/office/officeart/2005/8/layout/default"/>
    <dgm:cxn modelId="{5F0E049E-1318-4786-8A88-EC9FCCF47386}" type="presParOf" srcId="{A10B590C-5C3B-4A33-BC67-3E8C38194BDB}" destId="{F7ECD510-A7D5-4C1E-84BF-03EA82BC3116}" srcOrd="8" destOrd="0" presId="urn:microsoft.com/office/officeart/2005/8/layout/default"/>
    <dgm:cxn modelId="{C41A819C-2C59-4A4A-8351-C22E3C2AADFB}" type="presParOf" srcId="{A10B590C-5C3B-4A33-BC67-3E8C38194BDB}" destId="{1106C4E6-8C5F-4AE7-9BAE-939500F5179A}" srcOrd="9" destOrd="0" presId="urn:microsoft.com/office/officeart/2005/8/layout/default"/>
    <dgm:cxn modelId="{A73CF9C6-2A03-42B7-B798-FD511A03791D}" type="presParOf" srcId="{A10B590C-5C3B-4A33-BC67-3E8C38194BDB}" destId="{B4D04A30-1106-4C6A-A001-E9C4957F171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2D24F-C409-4276-936B-216DD7BEB8E2}">
      <dsp:nvSpPr>
        <dsp:cNvPr id="0" name=""/>
        <dsp:cNvSpPr/>
      </dsp:nvSpPr>
      <dsp:spPr>
        <a:xfrm>
          <a:off x="0" y="29766"/>
          <a:ext cx="2464593" cy="147875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Times New Roman" panose="02020603050405020304" pitchFamily="18" charset="0"/>
              <a:cs typeface="Times New Roman" panose="02020603050405020304" pitchFamily="18" charset="0"/>
            </a:rPr>
            <a:t>Email Security Enhancement</a:t>
          </a:r>
        </a:p>
      </dsp:txBody>
      <dsp:txXfrm>
        <a:off x="0" y="29766"/>
        <a:ext cx="2464593" cy="1478756"/>
      </dsp:txXfrm>
    </dsp:sp>
    <dsp:sp modelId="{A5C8EA27-D3CD-4B47-9E2F-B1777BAE4132}">
      <dsp:nvSpPr>
        <dsp:cNvPr id="0" name=""/>
        <dsp:cNvSpPr/>
      </dsp:nvSpPr>
      <dsp:spPr>
        <a:xfrm>
          <a:off x="2711053" y="29766"/>
          <a:ext cx="2464593" cy="147875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Times New Roman" panose="02020603050405020304" pitchFamily="18" charset="0"/>
              <a:cs typeface="Times New Roman" panose="02020603050405020304" pitchFamily="18" charset="0"/>
            </a:rPr>
            <a:t>Automated Spam Filtering </a:t>
          </a:r>
        </a:p>
      </dsp:txBody>
      <dsp:txXfrm>
        <a:off x="2711053" y="29766"/>
        <a:ext cx="2464593" cy="1478756"/>
      </dsp:txXfrm>
    </dsp:sp>
    <dsp:sp modelId="{C8D0CBDA-AEB6-4EF3-A841-C17B51644460}">
      <dsp:nvSpPr>
        <dsp:cNvPr id="0" name=""/>
        <dsp:cNvSpPr/>
      </dsp:nvSpPr>
      <dsp:spPr>
        <a:xfrm>
          <a:off x="5422106" y="29766"/>
          <a:ext cx="2464593" cy="147875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kern="1200" dirty="0">
              <a:latin typeface="Times New Roman" panose="02020603050405020304" pitchFamily="18" charset="0"/>
              <a:cs typeface="Times New Roman" panose="02020603050405020304" pitchFamily="18" charset="0"/>
            </a:rPr>
            <a:t>Business Communication Protection</a:t>
          </a:r>
        </a:p>
      </dsp:txBody>
      <dsp:txXfrm>
        <a:off x="5422106" y="29766"/>
        <a:ext cx="2464593" cy="1478756"/>
      </dsp:txXfrm>
    </dsp:sp>
    <dsp:sp modelId="{881DB608-34DF-456F-B261-E5E5C37AE049}">
      <dsp:nvSpPr>
        <dsp:cNvPr id="0" name=""/>
        <dsp:cNvSpPr/>
      </dsp:nvSpPr>
      <dsp:spPr>
        <a:xfrm>
          <a:off x="0" y="1754981"/>
          <a:ext cx="2464593" cy="147875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Cybersecurity Improvements</a:t>
          </a:r>
        </a:p>
      </dsp:txBody>
      <dsp:txXfrm>
        <a:off x="0" y="1754981"/>
        <a:ext cx="2464593" cy="1478756"/>
      </dsp:txXfrm>
    </dsp:sp>
    <dsp:sp modelId="{F7ECD510-A7D5-4C1E-84BF-03EA82BC3116}">
      <dsp:nvSpPr>
        <dsp:cNvPr id="0" name=""/>
        <dsp:cNvSpPr/>
      </dsp:nvSpPr>
      <dsp:spPr>
        <a:xfrm>
          <a:off x="2711053" y="1754981"/>
          <a:ext cx="2464593" cy="147875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0" i="0" kern="1200" dirty="0">
              <a:latin typeface="Times New Roman" panose="02020603050405020304" pitchFamily="18" charset="0"/>
              <a:cs typeface="Times New Roman" panose="02020603050405020304" pitchFamily="18" charset="0"/>
            </a:rPr>
            <a:t>Education</a:t>
          </a:r>
          <a:endParaRPr lang="en-US" sz="2700" kern="1200" dirty="0">
            <a:latin typeface="Times New Roman" panose="02020603050405020304" pitchFamily="18" charset="0"/>
            <a:cs typeface="Times New Roman" panose="02020603050405020304" pitchFamily="18" charset="0"/>
          </a:endParaRPr>
        </a:p>
      </dsp:txBody>
      <dsp:txXfrm>
        <a:off x="2711053" y="1754981"/>
        <a:ext cx="2464593" cy="1478756"/>
      </dsp:txXfrm>
    </dsp:sp>
    <dsp:sp modelId="{B4D04A30-1106-4C6A-A001-E9C4957F171D}">
      <dsp:nvSpPr>
        <dsp:cNvPr id="0" name=""/>
        <dsp:cNvSpPr/>
      </dsp:nvSpPr>
      <dsp:spPr>
        <a:xfrm>
          <a:off x="5422106" y="1754981"/>
          <a:ext cx="2464593" cy="147875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Scalable for Enterprises </a:t>
          </a:r>
        </a:p>
      </dsp:txBody>
      <dsp:txXfrm>
        <a:off x="5422106" y="1754981"/>
        <a:ext cx="2464593" cy="147875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5463750" y="1371629"/>
            <a:ext cx="438870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endParaRPr lang="en-IN"/>
          </a:p>
        </p:txBody>
      </p:sp>
      <p:sp>
        <p:nvSpPr>
          <p:cNvPr id="5" name="Footer Placeholder 4"/>
          <p:cNvSpPr>
            <a:spLocks noGrp="1"/>
          </p:cNvSpPr>
          <p:nvPr>
            <p:ph type="ftr" sz="quarter" idx="11"/>
          </p:nvPr>
        </p:nvSpPr>
        <p:spPr>
          <a:xfrm>
            <a:off x="1407318" y="4057651"/>
            <a:ext cx="3843665" cy="273844"/>
          </a:xfrm>
        </p:spPr>
        <p:txBody>
          <a:bodyPr/>
          <a:lstStyle/>
          <a:p>
            <a:endParaRPr lang="en-IN"/>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5220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20508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63358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31371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39125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01944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2630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556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361071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424931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6066350"/>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656625332"/>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5876848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418202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15175790"/>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4370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4554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8"/>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9"/>
          <p:cNvSpPr txBox="1">
            <a:spLocks noGrp="1"/>
          </p:cNvSpPr>
          <p:nvPr>
            <p:ph type="body" idx="3"/>
          </p:nvPr>
        </p:nvSpPr>
        <p:spPr>
          <a:xfrm>
            <a:off x="4645025" y="1151335"/>
            <a:ext cx="4041900" cy="4797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2"/>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a:spLocks noGrp="1"/>
          </p:cNvSpPr>
          <p:nvPr>
            <p:ph type="pic" idx="2"/>
          </p:nvPr>
        </p:nvSpPr>
        <p:spPr>
          <a:xfrm>
            <a:off x="1792288" y="459581"/>
            <a:ext cx="5486400" cy="3086100"/>
          </a:xfrm>
          <a:prstGeom prst="rect">
            <a:avLst/>
          </a:prstGeom>
          <a:noFill/>
          <a:ln>
            <a:noFill/>
          </a:ln>
        </p:spPr>
      </p:sp>
      <p:sp>
        <p:nvSpPr>
          <p:cNvPr id="68" name="Google Shape;68;p13"/>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939384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taylorfrancis.com/search?contributorName=Anik%20Sen&amp;contributorRole=author&amp;redirectFromPDP=true&amp;context=ubx" TargetMode="External"/><Relationship Id="rId3" Type="http://schemas.openxmlformats.org/officeDocument/2006/relationships/hyperlink" Target="https://www.taylorfrancis.com/chapters/edit/10.1201/9781003256083-13/tf-idf-feature-based-spam-filtering-mobile-sms-using-machine-learning-approach-syed-md-minhaz-hossain-khaleque-md-aashiq-kamal-anik-sen-iqbal-sarker" TargetMode="External"/><Relationship Id="rId7" Type="http://schemas.openxmlformats.org/officeDocument/2006/relationships/hyperlink" Target="https://www.taylorfrancis.com/search?contributorName=Khaleque%20Md.%20Aashiq%20Kamal&amp;contributorRole=author&amp;redirectFromPDP=true&amp;context=ubx" TargetMode="External"/><Relationship Id="rId12" Type="http://schemas.openxmlformats.org/officeDocument/2006/relationships/hyperlink" Target="https://openurl.ebsco.com/results?sid=ebsco:ocu:record&amp;bquery=AU+Khushboo&amp;link_origin=scholar.google.com&amp;searchDescription=Khushboo" TargetMode="External"/><Relationship Id="rId2" Type="http://schemas.openxmlformats.org/officeDocument/2006/relationships/hyperlink" Target="https://www.sciencedirect.com/science/article/pii/S1877050919318617" TargetMode="External"/><Relationship Id="rId1" Type="http://schemas.openxmlformats.org/officeDocument/2006/relationships/slideLayout" Target="../slideLayouts/slideLayout2.xml"/><Relationship Id="rId6" Type="http://schemas.openxmlformats.org/officeDocument/2006/relationships/hyperlink" Target="https://www.taylorfrancis.com/search?contributorName=Syed%20Md.%20Minhaz%20Hossain&amp;contributorRole=author&amp;redirectFromPDP=true&amp;context=ubx" TargetMode="External"/><Relationship Id="rId11" Type="http://schemas.openxmlformats.org/officeDocument/2006/relationships/hyperlink" Target="https://openurl.ebsco.com/results?sid=ebsco:ocu:record&amp;bquery=AU+Das,%20Sukriti&amp;link_origin=scholar.google.com&amp;searchDescription=Das,%20Sukriti" TargetMode="External"/><Relationship Id="rId5" Type="http://schemas.openxmlformats.org/officeDocument/2006/relationships/hyperlink" Target="https://openurl.ebsco.com/EPDB%3Agcd%3A9%3A22663577/detailv2?sid=ebsco%3Aplink%3Ascholar-a&amp;id=ebsco%3Agcd%3A149982498&amp;crl=c&amp;jrnl=20888708&amp;id_token_hint=eyJraWQiOiIxNjg2MTQ5MjEzNjMxIiwiYWxnIjoiUlMyNTYifQ.eyJzdWIiOiJzMzkxODcwMC5tYWluIiwiZGV2aWNlX2lkIjoiMzU5ZTE0NTUtYjgzMi00NGM5LTk5NjktMDBmYmVlNGQ4ZGFjIiwiYW1yIjpbImlwIl0sImlzcyI6Imh0dHBzOlwvXC9hdXRoLmVic2NvLnpvbmVcL2FwaVwvZGlzcGF0Y2hlciIsImNsaWVudF9pZCI6ImF3Z3ljSXg1N01yd25EUTVoNFVlNnlDVkVQMHI1TXQ5IiwiYXVkIjpbImh0dHBzOlwvXC9hdXRoLmVic2NvLnpvbmVcL2FwaVwvZGlzcGF0Y2hlciIsImh0dHA6XC9cL2F1dGgtY3h0LW1nci5jaGV3aWUtbGl2ZS5la3MuZWhvc3QtbGl2ZS5laXNsei5jb20iLCJodHRwczpcL1wvYWNjZXNzLWFwaS5lYnNjby5jb20iLCJhd2d5Y0l4NTdNcnduRFE1aDRVZTZ5Q1ZFUDByNU10OSJdLCJhenAiOiJhd2d5Y0l4NTdNcnduRFE1aDRVZTZ5Q1ZFUDByNU10OSIsImlkdCI6Imluc3RpdHV0aW9uYWwiLCJleHAiOjE3NDIyOTM3ODYsImlhdCI6MTc0MjI5MDE4NiwiY2xpZW50X25hbWUiOiJXZWJhdXRoIC0gTmV3IEVEUyBpZF90b2tlbiIsImp0aSI6ImM4NTY4M2Q3LTNhZjctNGE1OS04ZjU5LTJkMWJmODExNTBkYSIsInVzZXJuYW1lIjoiSW5zdGl0dXRpb25hbFVzZXIifQ.GLZhSwg_URZGpq21ipq6_W8-Z7NTODIijqpibEW2ETRKi49mFWBmPo51ldWjgHj21raGKW6f7Npf7mpIDsrWscDUecaefYcOsaIw5hj5ETdidYZ7PrNJfprSbKLfQT3jHsvgrV1dYujA8P5mAN0uqe2N4_9i_qEd_Rs-LWJT5dsyHQxxegHNiODQhHNAsNwvM9amXgW6s3SjhY2UhxJMg1FxjDlvbjdT3IibFZPibRYWW9B6sscpvo3LsbxMIrB91OQJuo5Gi9laqazM6_bBIwq7CMbVv28wU8DnkCQOLp2Z_FuPAdhPQ07V6dyOh21swp9OKtU4mqxgAyCYb5ntGQ&amp;link_origin=scholar.google.com" TargetMode="External"/><Relationship Id="rId10" Type="http://schemas.openxmlformats.org/officeDocument/2006/relationships/hyperlink" Target="https://openurl.ebsco.com/results?sid=ebsco:ocu:record&amp;bquery=AU+Jaiswal,%20Manjit&amp;link_origin=scholar.google.com&amp;searchDescription=Jaiswal,%20Manjit" TargetMode="External"/><Relationship Id="rId4" Type="http://schemas.openxmlformats.org/officeDocument/2006/relationships/hyperlink" Target="https://citeseerx.ist.psu.edu/document?repid=rep1&amp;type=pdf&amp;doi=278459cbdda843632e79d2fbc8afc60c5ac4fad1" TargetMode="External"/><Relationship Id="rId9" Type="http://schemas.openxmlformats.org/officeDocument/2006/relationships/hyperlink" Target="https://www.taylorfrancis.com/search?contributorName=Iqbal%20H.%20Sarker&amp;contributorRole=author&amp;redirectFromPDP=true&amp;context=ubx"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1872448"/>
            <a:ext cx="7772400" cy="1102500"/>
          </a:xfrm>
          <a:prstGeom prst="rect">
            <a:avLst/>
          </a:prstGeom>
          <a:noFill/>
          <a:ln>
            <a:noFill/>
          </a:ln>
        </p:spPr>
        <p:txBody>
          <a:bodyPr spcFirstLastPara="1" wrap="square" lIns="91425" tIns="45700" rIns="91425" bIns="45700" anchor="ctr" anchorCtr="0">
            <a:normAutofit/>
          </a:bodyPr>
          <a:lstStyle/>
          <a:p>
            <a:pPr lvl="0">
              <a:buSzPts val="4400"/>
            </a:pPr>
            <a:r>
              <a:rPr lang="en-US" sz="3600" dirty="0">
                <a:latin typeface="Times New Roman" panose="02020603050405020304" pitchFamily="18" charset="0"/>
                <a:cs typeface="Times New Roman" panose="02020603050405020304" pitchFamily="18" charset="0"/>
              </a:rPr>
              <a:t>Spam Mail Detection using TF-IDF</a:t>
            </a:r>
            <a:endParaRPr lang="en-US" sz="3600" dirty="0">
              <a:latin typeface="Times New Roman" panose="02020603050405020304" pitchFamily="18" charset="0"/>
              <a:cs typeface="Times New Roman" panose="02020603050405020304" pitchFamily="18" charset="0"/>
              <a:sym typeface="Palatino Linotype"/>
            </a:endParaRPr>
          </a:p>
        </p:txBody>
      </p:sp>
      <p:sp>
        <p:nvSpPr>
          <p:cNvPr id="89" name="Google Shape;89;p1"/>
          <p:cNvSpPr txBox="1">
            <a:spLocks noGrp="1"/>
          </p:cNvSpPr>
          <p:nvPr>
            <p:ph type="subTitle" idx="1"/>
          </p:nvPr>
        </p:nvSpPr>
        <p:spPr>
          <a:xfrm>
            <a:off x="505521" y="3136825"/>
            <a:ext cx="8274205" cy="1485900"/>
          </a:xfrm>
          <a:prstGeom prst="rect">
            <a:avLst/>
          </a:prstGeom>
          <a:noFill/>
          <a:ln>
            <a:noFill/>
          </a:ln>
        </p:spPr>
        <p:txBody>
          <a:bodyPr spcFirstLastPara="1" wrap="square" lIns="91425" tIns="45700" rIns="91425" bIns="45700" anchor="ctr" anchorCtr="0">
            <a:noAutofit/>
          </a:bodyPr>
          <a:lstStyle/>
          <a:p>
            <a:pPr marL="0" lvl="0" indent="0" algn="just">
              <a:spcBef>
                <a:spcPts val="0"/>
              </a:spcBef>
              <a:buSzPct val="100000"/>
            </a:pPr>
            <a:endParaRPr lang="en-US" sz="1900" dirty="0">
              <a:solidFill>
                <a:schemeClr val="tx1"/>
              </a:solidFill>
              <a:latin typeface="Times New Roman" panose="02020603050405020304" pitchFamily="18" charset="0"/>
              <a:ea typeface="Palatino Linotype"/>
              <a:cs typeface="Times New Roman" panose="02020603050405020304" pitchFamily="18" charset="0"/>
              <a:sym typeface="Palatino Linotype"/>
            </a:endParaRPr>
          </a:p>
          <a:p>
            <a:pPr marL="0" lvl="0" indent="0" algn="just">
              <a:spcBef>
                <a:spcPts val="0"/>
              </a:spcBef>
              <a:buSzPct val="100000"/>
            </a:pPr>
            <a:endParaRPr lang="en-US" sz="1900" dirty="0">
              <a:solidFill>
                <a:schemeClr val="tx1"/>
              </a:solidFill>
              <a:latin typeface="Times New Roman" panose="02020603050405020304" pitchFamily="18" charset="0"/>
              <a:ea typeface="Palatino Linotype"/>
              <a:cs typeface="Times New Roman" panose="02020603050405020304" pitchFamily="18" charset="0"/>
              <a:sym typeface="Palatino Linotype"/>
            </a:endParaRPr>
          </a:p>
          <a:p>
            <a:pPr marL="0" lvl="0" indent="0" algn="just">
              <a:spcBef>
                <a:spcPts val="0"/>
              </a:spcBef>
              <a:buSzPct val="100000"/>
            </a:pPr>
            <a:endParaRPr lang="en-US" sz="1900" dirty="0">
              <a:solidFill>
                <a:schemeClr val="tx1"/>
              </a:solidFill>
              <a:latin typeface="Times New Roman" panose="02020603050405020304" pitchFamily="18" charset="0"/>
              <a:ea typeface="Palatino Linotype"/>
              <a:cs typeface="Times New Roman" panose="02020603050405020304" pitchFamily="18" charset="0"/>
              <a:sym typeface="Palatino Linotype"/>
            </a:endParaRPr>
          </a:p>
          <a:p>
            <a:pPr marL="0" lvl="0" indent="0" algn="r">
              <a:spcBef>
                <a:spcPts val="0"/>
              </a:spcBef>
              <a:buSzPct val="100000"/>
            </a:pPr>
            <a:r>
              <a:rPr lang="en-US" sz="1900" dirty="0">
                <a:solidFill>
                  <a:schemeClr val="tx1"/>
                </a:solidFill>
                <a:latin typeface="Times New Roman" panose="02020603050405020304" pitchFamily="18" charset="0"/>
                <a:ea typeface="Palatino Linotype"/>
                <a:cs typeface="Times New Roman" panose="02020603050405020304" pitchFamily="18" charset="0"/>
                <a:sym typeface="Palatino Linotype"/>
              </a:rPr>
              <a:t> Akshat Neolia (RA2211031010080)</a:t>
            </a:r>
          </a:p>
        </p:txBody>
      </p:sp>
      <p:pic>
        <p:nvPicPr>
          <p:cNvPr id="90" name="Google Shape;90;p1"/>
          <p:cNvPicPr preferRelativeResize="0"/>
          <p:nvPr/>
        </p:nvPicPr>
        <p:blipFill rotWithShape="1">
          <a:blip r:embed="rId3">
            <a:alphaModFix/>
          </a:blip>
          <a:srcRect/>
          <a:stretch/>
        </p:blipFill>
        <p:spPr>
          <a:xfrm>
            <a:off x="7248925" y="152176"/>
            <a:ext cx="1279275" cy="431625"/>
          </a:xfrm>
          <a:prstGeom prst="rect">
            <a:avLst/>
          </a:prstGeom>
          <a:noFill/>
          <a:ln>
            <a:noFill/>
          </a:ln>
        </p:spPr>
      </p:pic>
      <p:sp>
        <p:nvSpPr>
          <p:cNvPr id="91" name="Google Shape;91;p1"/>
          <p:cNvSpPr/>
          <p:nvPr/>
        </p:nvSpPr>
        <p:spPr>
          <a:xfrm>
            <a:off x="1070400" y="164328"/>
            <a:ext cx="7003200" cy="1708120"/>
          </a:xfrm>
          <a:prstGeom prst="rect">
            <a:avLst/>
          </a:prstGeom>
          <a:noFill/>
          <a:ln>
            <a:noFill/>
          </a:ln>
        </p:spPr>
        <p:txBody>
          <a:bodyPr spcFirstLastPara="1" wrap="square" lIns="91425" tIns="45700" rIns="91425" bIns="45700" anchor="ctr" anchorCtr="0">
            <a:spAutoFit/>
          </a:bodyPr>
          <a:lstStyle/>
          <a:p>
            <a:pPr marL="0" marR="0" lvl="0" indent="0" algn="ctr" defTabSz="914400" rtl="0" eaLnBrk="1" fontAlgn="auto" latinLnBrk="0" hangingPunct="1">
              <a:lnSpc>
                <a:spcPct val="150000"/>
              </a:lnSpc>
              <a:spcBef>
                <a:spcPts val="0"/>
              </a:spcBef>
              <a:spcAft>
                <a:spcPts val="0"/>
              </a:spcAft>
              <a:buClr>
                <a:srgbClr val="000000"/>
              </a:buClr>
              <a:buSzPts val="2000"/>
              <a:buFont typeface="Arial"/>
              <a:buNone/>
              <a:tabLst/>
              <a:defRPr/>
            </a:pPr>
            <a:endParaRPr kumimoji="0" sz="20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endParaRPr>
          </a:p>
          <a:p>
            <a:pPr marL="0" marR="0" lvl="0" indent="0" algn="ctr" defTabSz="914400" rtl="0" eaLnBrk="1" fontAlgn="auto" latinLnBrk="0" hangingPunct="1">
              <a:lnSpc>
                <a:spcPct val="150000"/>
              </a:lnSpc>
              <a:spcBef>
                <a:spcPts val="0"/>
              </a:spcBef>
              <a:spcAft>
                <a:spcPts val="0"/>
              </a:spcAft>
              <a:buClr>
                <a:srgbClr val="000000"/>
              </a:buClr>
              <a:buSzPts val="2000"/>
              <a:buFont typeface="Arial"/>
              <a:buNone/>
              <a:tabLst/>
              <a:defRPr/>
            </a:pPr>
            <a:r>
              <a:rPr kumimoji="0" lang="en-US" sz="20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rPr>
              <a:t>SRM INSTITUTE OF SCIENCE AND TECHNOLOGY </a:t>
            </a:r>
            <a:endParaRPr kumimoji="0" sz="20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endParaRPr>
          </a:p>
          <a:p>
            <a:pPr marL="0" marR="0" lvl="0" indent="0" algn="ctr" defTabSz="914400" rtl="0" eaLnBrk="1" fontAlgn="auto" latinLnBrk="0" hangingPunct="1">
              <a:lnSpc>
                <a:spcPct val="150000"/>
              </a:lnSpc>
              <a:spcBef>
                <a:spcPts val="0"/>
              </a:spcBef>
              <a:spcAft>
                <a:spcPts val="0"/>
              </a:spcAft>
              <a:buClr>
                <a:srgbClr val="000000"/>
              </a:buClr>
              <a:buSzPts val="1500"/>
              <a:buFont typeface="Arial"/>
              <a:buNone/>
              <a:tabLst/>
              <a:defRPr/>
            </a:pPr>
            <a:r>
              <a:rPr kumimoji="0" lang="en-US" sz="15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rPr>
              <a:t>FACULTY OF ENGINEERING AND TECHNOLOGY</a:t>
            </a:r>
            <a:endParaRPr kumimoji="0" sz="1500" b="0"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endParaRPr>
          </a:p>
          <a:p>
            <a:pPr marL="0" marR="0" lvl="0" indent="0" algn="ctr" defTabSz="914400" rtl="0" eaLnBrk="1" fontAlgn="auto" latinLnBrk="0" hangingPunct="1">
              <a:lnSpc>
                <a:spcPct val="150000"/>
              </a:lnSpc>
              <a:spcBef>
                <a:spcPts val="0"/>
              </a:spcBef>
              <a:spcAft>
                <a:spcPts val="0"/>
              </a:spcAft>
              <a:buClr>
                <a:srgbClr val="000000"/>
              </a:buClr>
              <a:buSzPts val="1500"/>
              <a:buFont typeface="Arial"/>
              <a:buNone/>
              <a:tabLst/>
              <a:defRPr/>
            </a:pPr>
            <a:r>
              <a:rPr kumimoji="0" lang="en-US" sz="15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rPr>
              <a:t>DEPARTMENT OF NETWORKING AND COMMUNICATIONS</a:t>
            </a:r>
            <a:endParaRPr kumimoji="0" sz="1500" b="0"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0DE377-5A3F-282A-8503-7CF92EB7DE8A}"/>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9CC09E5-D01A-300F-97E6-C269EF3EC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7956F-5596-A526-4DAB-6E59A9ED5246}"/>
              </a:ext>
            </a:extLst>
          </p:cNvPr>
          <p:cNvSpPr>
            <a:spLocks noGrp="1"/>
          </p:cNvSpPr>
          <p:nvPr>
            <p:ph type="title"/>
          </p:nvPr>
        </p:nvSpPr>
        <p:spPr>
          <a:xfrm>
            <a:off x="452393" y="500046"/>
            <a:ext cx="3611090" cy="985854"/>
          </a:xfrm>
        </p:spPr>
        <p:txBody>
          <a:bodyPr vert="horz" lIns="91440" tIns="45720" rIns="91440" bIns="45720" rtlCol="0" anchor="t">
            <a:normAutofit/>
          </a:bodyPr>
          <a:lstStyle/>
          <a:p>
            <a:pPr algn="l">
              <a:lnSpc>
                <a:spcPct val="90000"/>
              </a:lnSpc>
              <a:spcBef>
                <a:spcPct val="0"/>
              </a:spcBef>
            </a:pPr>
            <a:r>
              <a:rPr lang="en-US" sz="3000" b="1" kern="1200" dirty="0">
                <a:solidFill>
                  <a:schemeClr val="tx1"/>
                </a:solidFill>
                <a:latin typeface="Times New Roman" panose="02020603050405020304" pitchFamily="18" charset="0"/>
                <a:ea typeface="+mj-ea"/>
                <a:cs typeface="Times New Roman" panose="02020603050405020304" pitchFamily="18" charset="0"/>
              </a:rPr>
              <a:t>Final Result  Analysis / Output</a:t>
            </a:r>
          </a:p>
        </p:txBody>
      </p:sp>
      <p:grpSp>
        <p:nvGrpSpPr>
          <p:cNvPr id="54" name="Group 53">
            <a:extLst>
              <a:ext uri="{FF2B5EF4-FFF2-40B4-BE49-F238E27FC236}">
                <a16:creationId xmlns:a16="http://schemas.microsoft.com/office/drawing/2014/main" id="{C5742996-FA1A-0272-FA0F-D5B8402684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2238744"/>
            <a:ext cx="548639" cy="505095"/>
            <a:chOff x="3940602" y="308034"/>
            <a:chExt cx="2116791" cy="3428999"/>
          </a:xfrm>
          <a:solidFill>
            <a:schemeClr val="accent4"/>
          </a:solidFill>
        </p:grpSpPr>
        <p:sp>
          <p:nvSpPr>
            <p:cNvPr id="55" name="Rectangle 54">
              <a:extLst>
                <a:ext uri="{FF2B5EF4-FFF2-40B4-BE49-F238E27FC236}">
                  <a16:creationId xmlns:a16="http://schemas.microsoft.com/office/drawing/2014/main" id="{53CDB920-945F-3913-9545-443CE375A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1633A4D-B8B0-FD82-1B1A-2DF90D490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66D23A4-89C7-6BE2-815D-BC1A6C16E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6F1E54AA-2FF3-EDF9-D1FF-A62CBC988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4D99402-68CF-2737-60F7-100DA2CEE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293914"/>
            <a:ext cx="4507025" cy="451280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549E507-BF9D-B683-7461-807EF93CA3BB}"/>
              </a:ext>
            </a:extLst>
          </p:cNvPr>
          <p:cNvPicPr>
            <a:picLocks noChangeAspect="1"/>
          </p:cNvPicPr>
          <p:nvPr/>
        </p:nvPicPr>
        <p:blipFill>
          <a:blip r:embed="rId2"/>
          <a:srcRect l="2440" r="9437" b="3"/>
          <a:stretch/>
        </p:blipFill>
        <p:spPr>
          <a:xfrm>
            <a:off x="4411246" y="500046"/>
            <a:ext cx="4160643" cy="4099343"/>
          </a:xfrm>
          <a:prstGeom prst="rect">
            <a:avLst/>
          </a:prstGeom>
        </p:spPr>
      </p:pic>
    </p:spTree>
    <p:extLst>
      <p:ext uri="{BB962C8B-B14F-4D97-AF65-F5344CB8AC3E}">
        <p14:creationId xmlns:p14="http://schemas.microsoft.com/office/powerpoint/2010/main" val="140125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20903"/>
            <a:ext cx="7421963" cy="775252"/>
          </a:xfrm>
        </p:spPr>
        <p:txBody>
          <a:bodyPr>
            <a:normAutofit/>
          </a:bodyPr>
          <a:lstStyle/>
          <a:p>
            <a:r>
              <a:rPr lang="en-US" sz="3000" b="1" dirty="0">
                <a:solidFill>
                  <a:srgbClr val="FFFFFF"/>
                </a:solidFill>
                <a:latin typeface="Times New Roman" panose="02020603050405020304" pitchFamily="18" charset="0"/>
                <a:cs typeface="Times New Roman" panose="02020603050405020304" pitchFamily="18" charset="0"/>
              </a:rPr>
              <a:t>References</a:t>
            </a:r>
            <a:endParaRPr lang="en-IN" sz="3000" b="1" dirty="0">
              <a:solidFill>
                <a:srgbClr val="FFFFFF"/>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99006" y="1295400"/>
            <a:ext cx="8799485" cy="3710940"/>
          </a:xfrm>
        </p:spPr>
        <p:txBody>
          <a:bodyPr anchor="ctr">
            <a:noAutofit/>
          </a:bodyPr>
          <a:lstStyle/>
          <a:p>
            <a:pPr marR="633730" algn="just" rtl="0" fontAlgn="base">
              <a:lnSpc>
                <a:spcPct val="90000"/>
              </a:lnSpc>
              <a:spcBef>
                <a:spcPts val="0"/>
              </a:spcBef>
              <a:spcAft>
                <a:spcPts val="0"/>
              </a:spcAft>
            </a:pPr>
            <a:r>
              <a:rPr lang="en-US" sz="1100" b="0" i="0" dirty="0">
                <a:solidFill>
                  <a:srgbClr val="222222"/>
                </a:solidFill>
                <a:effectLst/>
                <a:latin typeface="Times New Roman" panose="02020603050405020304" pitchFamily="18" charset="0"/>
                <a:cs typeface="Times New Roman" panose="02020603050405020304" pitchFamily="18" charset="0"/>
              </a:rPr>
              <a:t>Jaiswal, M. and Das, S., 2021. Detecting spam e-mails using stop word TF-IDF and stemming algorithm with Naïve Bayes classifier on the multicore GPU. </a:t>
            </a:r>
            <a:r>
              <a:rPr lang="en-US" sz="1100" b="0" i="1" dirty="0">
                <a:solidFill>
                  <a:srgbClr val="222222"/>
                </a:solidFill>
                <a:effectLst/>
                <a:latin typeface="Times New Roman" panose="02020603050405020304" pitchFamily="18" charset="0"/>
                <a:cs typeface="Times New Roman" panose="02020603050405020304" pitchFamily="18" charset="0"/>
              </a:rPr>
              <a:t>International Journal of Electrical &amp; Computer Engineering (2088-8708)</a:t>
            </a:r>
            <a:r>
              <a:rPr lang="en-US" sz="1100" b="0" i="0" dirty="0">
                <a:solidFill>
                  <a:srgbClr val="222222"/>
                </a:solidFill>
                <a:effectLst/>
                <a:latin typeface="Times New Roman" panose="02020603050405020304" pitchFamily="18" charset="0"/>
                <a:cs typeface="Times New Roman" panose="02020603050405020304" pitchFamily="18" charset="0"/>
              </a:rPr>
              <a:t>, </a:t>
            </a:r>
            <a:r>
              <a:rPr lang="en-US" sz="1100" b="0" i="1" dirty="0">
                <a:solidFill>
                  <a:srgbClr val="222222"/>
                </a:solidFill>
                <a:effectLst/>
                <a:latin typeface="Times New Roman" panose="02020603050405020304" pitchFamily="18" charset="0"/>
                <a:cs typeface="Times New Roman" panose="02020603050405020304" pitchFamily="18" charset="0"/>
              </a:rPr>
              <a:t>11</a:t>
            </a:r>
            <a:r>
              <a:rPr lang="en-US" sz="1100" b="0" i="0" dirty="0">
                <a:solidFill>
                  <a:srgbClr val="222222"/>
                </a:solidFill>
                <a:effectLst/>
                <a:latin typeface="Times New Roman" panose="02020603050405020304" pitchFamily="18" charset="0"/>
                <a:cs typeface="Times New Roman" panose="02020603050405020304" pitchFamily="18" charset="0"/>
              </a:rPr>
              <a:t>(4).</a:t>
            </a:r>
          </a:p>
          <a:p>
            <a:pPr marR="633730" algn="just" rtl="0" fontAlgn="base">
              <a:lnSpc>
                <a:spcPct val="90000"/>
              </a:lnSpc>
              <a:spcBef>
                <a:spcPts val="0"/>
              </a:spcBef>
              <a:spcAft>
                <a:spcPts val="0"/>
              </a:spcAft>
            </a:pPr>
            <a:endParaRPr lang="en-US" sz="1100" dirty="0">
              <a:latin typeface="Times New Roman" panose="02020603050405020304" pitchFamily="18" charset="0"/>
              <a:cs typeface="Times New Roman" panose="02020603050405020304" pitchFamily="18" charset="0"/>
            </a:endParaRPr>
          </a:p>
          <a:p>
            <a:pPr marR="633730" algn="just" rtl="0" fontAlgn="base">
              <a:lnSpc>
                <a:spcPct val="90000"/>
              </a:lnSpc>
              <a:spcBef>
                <a:spcPts val="0"/>
              </a:spcBef>
              <a:spcAft>
                <a:spcPts val="0"/>
              </a:spcAft>
            </a:pPr>
            <a:r>
              <a:rPr lang="en-US" sz="1100" b="0" i="0" dirty="0" err="1">
                <a:solidFill>
                  <a:srgbClr val="222222"/>
                </a:solidFill>
                <a:effectLst/>
                <a:latin typeface="Times New Roman" panose="02020603050405020304" pitchFamily="18" charset="0"/>
                <a:cs typeface="Times New Roman" panose="02020603050405020304" pitchFamily="18" charset="0"/>
              </a:rPr>
              <a:t>Sjarif</a:t>
            </a:r>
            <a:r>
              <a:rPr lang="en-US" sz="1100" b="0" i="0" dirty="0">
                <a:solidFill>
                  <a:srgbClr val="222222"/>
                </a:solidFill>
                <a:effectLst/>
                <a:latin typeface="Times New Roman" panose="02020603050405020304" pitchFamily="18" charset="0"/>
                <a:cs typeface="Times New Roman" panose="02020603050405020304" pitchFamily="18" charset="0"/>
              </a:rPr>
              <a:t>, N.N.A., Azmi, N.F.M., </a:t>
            </a:r>
            <a:r>
              <a:rPr lang="en-US" sz="1100" b="0" i="0" dirty="0" err="1">
                <a:solidFill>
                  <a:srgbClr val="222222"/>
                </a:solidFill>
                <a:effectLst/>
                <a:latin typeface="Times New Roman" panose="02020603050405020304" pitchFamily="18" charset="0"/>
                <a:cs typeface="Times New Roman" panose="02020603050405020304" pitchFamily="18" charset="0"/>
              </a:rPr>
              <a:t>Chuprat</a:t>
            </a:r>
            <a:r>
              <a:rPr lang="en-US" sz="1100" b="0" i="0" dirty="0">
                <a:solidFill>
                  <a:srgbClr val="222222"/>
                </a:solidFill>
                <a:effectLst/>
                <a:latin typeface="Times New Roman" panose="02020603050405020304" pitchFamily="18" charset="0"/>
                <a:cs typeface="Times New Roman" panose="02020603050405020304" pitchFamily="18" charset="0"/>
              </a:rPr>
              <a:t>, S., Sarkan, H.M., Yahya, Y. and Sam, S.M., 2019. SMS spam message detection using term frequency-inverse document frequency and random forest algorithm. </a:t>
            </a:r>
            <a:r>
              <a:rPr lang="en-US" sz="1100" b="0" i="1" dirty="0">
                <a:solidFill>
                  <a:srgbClr val="222222"/>
                </a:solidFill>
                <a:effectLst/>
                <a:latin typeface="Times New Roman" panose="02020603050405020304" pitchFamily="18" charset="0"/>
                <a:cs typeface="Times New Roman" panose="02020603050405020304" pitchFamily="18" charset="0"/>
              </a:rPr>
              <a:t>Procedia Computer Science</a:t>
            </a:r>
            <a:r>
              <a:rPr lang="en-US" sz="1100" b="0" i="0" dirty="0">
                <a:solidFill>
                  <a:srgbClr val="222222"/>
                </a:solidFill>
                <a:effectLst/>
                <a:latin typeface="Times New Roman" panose="02020603050405020304" pitchFamily="18" charset="0"/>
                <a:cs typeface="Times New Roman" panose="02020603050405020304" pitchFamily="18" charset="0"/>
              </a:rPr>
              <a:t>, </a:t>
            </a:r>
            <a:r>
              <a:rPr lang="en-US" sz="1100" b="0" i="1" dirty="0">
                <a:solidFill>
                  <a:srgbClr val="222222"/>
                </a:solidFill>
                <a:effectLst/>
                <a:latin typeface="Times New Roman" panose="02020603050405020304" pitchFamily="18" charset="0"/>
                <a:cs typeface="Times New Roman" panose="02020603050405020304" pitchFamily="18" charset="0"/>
              </a:rPr>
              <a:t>161</a:t>
            </a:r>
            <a:r>
              <a:rPr lang="en-US" sz="1100" b="0" i="0" dirty="0">
                <a:solidFill>
                  <a:srgbClr val="222222"/>
                </a:solidFill>
                <a:effectLst/>
                <a:latin typeface="Times New Roman" panose="02020603050405020304" pitchFamily="18" charset="0"/>
                <a:cs typeface="Times New Roman" panose="02020603050405020304" pitchFamily="18" charset="0"/>
              </a:rPr>
              <a:t>, pp.509-515.</a:t>
            </a:r>
          </a:p>
          <a:p>
            <a:pPr marR="633730" algn="just" rtl="0" fontAlgn="base">
              <a:lnSpc>
                <a:spcPct val="90000"/>
              </a:lnSpc>
              <a:spcBef>
                <a:spcPts val="0"/>
              </a:spcBef>
              <a:spcAft>
                <a:spcPts val="0"/>
              </a:spcAft>
            </a:pPr>
            <a:endParaRPr lang="en-IN" sz="1100" dirty="0">
              <a:latin typeface="Times New Roman" panose="02020603050405020304" pitchFamily="18" charset="0"/>
              <a:cs typeface="Times New Roman" panose="02020603050405020304" pitchFamily="18" charset="0"/>
            </a:endParaRPr>
          </a:p>
          <a:p>
            <a:pPr marR="633730" algn="just" rtl="0" fontAlgn="base">
              <a:lnSpc>
                <a:spcPct val="90000"/>
              </a:lnSpc>
              <a:spcBef>
                <a:spcPts val="0"/>
              </a:spcBef>
              <a:spcAft>
                <a:spcPts val="0"/>
              </a:spcAft>
            </a:pPr>
            <a:r>
              <a:rPr lang="en-US" sz="1100" b="0" i="0" dirty="0" err="1">
                <a:solidFill>
                  <a:srgbClr val="222222"/>
                </a:solidFill>
                <a:effectLst/>
                <a:latin typeface="Times New Roman" panose="02020603050405020304" pitchFamily="18" charset="0"/>
                <a:cs typeface="Times New Roman" panose="02020603050405020304" pitchFamily="18" charset="0"/>
              </a:rPr>
              <a:t>Sjarif</a:t>
            </a:r>
            <a:r>
              <a:rPr lang="en-US" sz="1100" b="0" i="0" dirty="0">
                <a:solidFill>
                  <a:srgbClr val="222222"/>
                </a:solidFill>
                <a:effectLst/>
                <a:latin typeface="Times New Roman" panose="02020603050405020304" pitchFamily="18" charset="0"/>
                <a:cs typeface="Times New Roman" panose="02020603050405020304" pitchFamily="18" charset="0"/>
              </a:rPr>
              <a:t>, N.N.A., Azmi, N.F.M., </a:t>
            </a:r>
            <a:r>
              <a:rPr lang="en-US" sz="1100" b="0" i="0" dirty="0" err="1">
                <a:solidFill>
                  <a:srgbClr val="222222"/>
                </a:solidFill>
                <a:effectLst/>
                <a:latin typeface="Times New Roman" panose="02020603050405020304" pitchFamily="18" charset="0"/>
                <a:cs typeface="Times New Roman" panose="02020603050405020304" pitchFamily="18" charset="0"/>
              </a:rPr>
              <a:t>Chuprat</a:t>
            </a:r>
            <a:r>
              <a:rPr lang="en-US" sz="1100" b="0" i="0" dirty="0">
                <a:solidFill>
                  <a:srgbClr val="222222"/>
                </a:solidFill>
                <a:effectLst/>
                <a:latin typeface="Times New Roman" panose="02020603050405020304" pitchFamily="18" charset="0"/>
                <a:cs typeface="Times New Roman" panose="02020603050405020304" pitchFamily="18" charset="0"/>
              </a:rPr>
              <a:t>, S., Sarkan, H.M., Yahya, Y. and Sam, S.M., 2019. SMS spam message detection using term frequency-inverse document frequency and random forest algorithm. </a:t>
            </a:r>
            <a:r>
              <a:rPr lang="en-US" sz="1100" b="0" i="1" dirty="0">
                <a:solidFill>
                  <a:srgbClr val="222222"/>
                </a:solidFill>
                <a:effectLst/>
                <a:latin typeface="Times New Roman" panose="02020603050405020304" pitchFamily="18" charset="0"/>
                <a:cs typeface="Times New Roman" panose="02020603050405020304" pitchFamily="18" charset="0"/>
              </a:rPr>
              <a:t>Procedia Computer Science</a:t>
            </a:r>
            <a:r>
              <a:rPr lang="en-US" sz="1100" b="0" i="0" dirty="0">
                <a:solidFill>
                  <a:srgbClr val="222222"/>
                </a:solidFill>
                <a:effectLst/>
                <a:latin typeface="Times New Roman" panose="02020603050405020304" pitchFamily="18" charset="0"/>
                <a:cs typeface="Times New Roman" panose="02020603050405020304" pitchFamily="18" charset="0"/>
              </a:rPr>
              <a:t>, </a:t>
            </a:r>
            <a:r>
              <a:rPr lang="en-US" sz="1100" b="0" i="1" dirty="0">
                <a:solidFill>
                  <a:srgbClr val="222222"/>
                </a:solidFill>
                <a:effectLst/>
                <a:latin typeface="Times New Roman" panose="02020603050405020304" pitchFamily="18" charset="0"/>
                <a:cs typeface="Times New Roman" panose="02020603050405020304" pitchFamily="18" charset="0"/>
              </a:rPr>
              <a:t>161</a:t>
            </a:r>
            <a:r>
              <a:rPr lang="en-US" sz="1100" b="0" i="0" dirty="0">
                <a:solidFill>
                  <a:srgbClr val="222222"/>
                </a:solidFill>
                <a:effectLst/>
                <a:latin typeface="Times New Roman" panose="02020603050405020304" pitchFamily="18" charset="0"/>
                <a:cs typeface="Times New Roman" panose="02020603050405020304" pitchFamily="18" charset="0"/>
              </a:rPr>
              <a:t>, pp.509-515.</a:t>
            </a:r>
            <a:endParaRPr lang="en-US" sz="1100" b="0" i="0" dirty="0">
              <a:effectLst/>
              <a:latin typeface="Times New Roman" panose="02020603050405020304" pitchFamily="18" charset="0"/>
              <a:cs typeface="Times New Roman" panose="02020603050405020304" pitchFamily="18" charset="0"/>
            </a:endParaRPr>
          </a:p>
          <a:p>
            <a:pPr marR="617855" algn="just" rtl="0" fontAlgn="base">
              <a:lnSpc>
                <a:spcPct val="90000"/>
              </a:lnSpc>
              <a:spcBef>
                <a:spcPts val="0"/>
              </a:spcBef>
              <a:spcAft>
                <a:spcPts val="0"/>
              </a:spcAf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R="617855" algn="just" rtl="0" fontAlgn="base">
              <a:lnSpc>
                <a:spcPct val="90000"/>
              </a:lnSpc>
              <a:spcBef>
                <a:spcPts val="0"/>
              </a:spcBef>
              <a:spcAft>
                <a:spcPts val="0"/>
              </a:spcAft>
              <a:buFont typeface="Arial" panose="020B0604020202020204" pitchFamily="34" charset="0"/>
              <a:buChar char="•"/>
            </a:pPr>
            <a:r>
              <a:rPr lang="en-US" sz="1100" b="0" i="0" dirty="0">
                <a:effectLst/>
                <a:latin typeface="Times New Roman" panose="02020603050405020304" pitchFamily="18" charset="0"/>
                <a:cs typeface="Times New Roman" panose="02020603050405020304" pitchFamily="18" charset="0"/>
              </a:rPr>
              <a:t>Hossain, S.M.M., Kamal, K.M.A., Sen, A. and Sarker, I.H., 2023. TF-IDF feature-based spam filtering of mobile SMS using a machine learning approach. In Applied Intelligence for Industry 4.0 (pp. 162-175). Chapman and Hall/CRC.</a:t>
            </a:r>
          </a:p>
          <a:p>
            <a:pPr marR="617855" algn="just" rtl="0" fontAlgn="base">
              <a:lnSpc>
                <a:spcPct val="90000"/>
              </a:lnSpc>
              <a:spcBef>
                <a:spcPts val="0"/>
              </a:spcBef>
              <a:spcAft>
                <a:spcPts val="0"/>
              </a:spcAft>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a:p>
            <a:pPr marR="617855" algn="just" fontAlgn="base">
              <a:lnSpc>
                <a:spcPct val="90000"/>
              </a:lnSpc>
              <a:spcBef>
                <a:spcPts val="0"/>
              </a:spcBef>
            </a:pPr>
            <a:r>
              <a:rPr lang="en-US" sz="1100" b="0" i="0" dirty="0">
                <a:solidFill>
                  <a:srgbClr val="222222"/>
                </a:solidFill>
                <a:effectLst/>
                <a:latin typeface="Times New Roman" panose="02020603050405020304" pitchFamily="18" charset="0"/>
                <a:cs typeface="Times New Roman" panose="02020603050405020304" pitchFamily="18" charset="0"/>
              </a:rPr>
              <a:t>Saputra, N.J., 2024. Analysis of </a:t>
            </a:r>
            <a:r>
              <a:rPr lang="en-US" sz="1100" b="0" i="0" dirty="0" err="1">
                <a:solidFill>
                  <a:srgbClr val="222222"/>
                </a:solidFill>
                <a:effectLst/>
                <a:latin typeface="Times New Roman" panose="02020603050405020304" pitchFamily="18" charset="0"/>
                <a:cs typeface="Times New Roman" panose="02020603050405020304" pitchFamily="18" charset="0"/>
              </a:rPr>
              <a:t>sms</a:t>
            </a:r>
            <a:r>
              <a:rPr lang="en-US" sz="1100" b="0" i="0" dirty="0">
                <a:solidFill>
                  <a:srgbClr val="222222"/>
                </a:solidFill>
                <a:effectLst/>
                <a:latin typeface="Times New Roman" panose="02020603050405020304" pitchFamily="18" charset="0"/>
                <a:cs typeface="Times New Roman" panose="02020603050405020304" pitchFamily="18" charset="0"/>
              </a:rPr>
              <a:t> spam detection using </a:t>
            </a:r>
            <a:r>
              <a:rPr lang="en-US" sz="1100" b="0" i="0" dirty="0" err="1">
                <a:solidFill>
                  <a:srgbClr val="222222"/>
                </a:solidFill>
                <a:effectLst/>
                <a:latin typeface="Times New Roman" panose="02020603050405020304" pitchFamily="18" charset="0"/>
                <a:cs typeface="Times New Roman" panose="02020603050405020304" pitchFamily="18" charset="0"/>
              </a:rPr>
              <a:t>tf-idf</a:t>
            </a:r>
            <a:r>
              <a:rPr lang="en-US" sz="1100" b="0" i="0" dirty="0">
                <a:solidFill>
                  <a:srgbClr val="222222"/>
                </a:solidFill>
                <a:effectLst/>
                <a:latin typeface="Times New Roman" panose="02020603050405020304" pitchFamily="18" charset="0"/>
                <a:cs typeface="Times New Roman" panose="02020603050405020304" pitchFamily="18" charset="0"/>
              </a:rPr>
              <a:t>: A study on </a:t>
            </a:r>
            <a:r>
              <a:rPr lang="en-US" sz="1100" b="0" i="0" dirty="0" err="1">
                <a:solidFill>
                  <a:srgbClr val="222222"/>
                </a:solidFill>
                <a:effectLst/>
                <a:latin typeface="Times New Roman" panose="02020603050405020304" pitchFamily="18" charset="0"/>
                <a:cs typeface="Times New Roman" panose="02020603050405020304" pitchFamily="18" charset="0"/>
              </a:rPr>
              <a:t>sms</a:t>
            </a:r>
            <a:r>
              <a:rPr lang="en-US" sz="1100" b="0" i="0" dirty="0">
                <a:solidFill>
                  <a:srgbClr val="222222"/>
                </a:solidFill>
                <a:effectLst/>
                <a:latin typeface="Times New Roman" panose="02020603050405020304" pitchFamily="18" charset="0"/>
                <a:cs typeface="Times New Roman" panose="02020603050405020304" pitchFamily="18" charset="0"/>
              </a:rPr>
              <a:t> spam collection dataset. </a:t>
            </a:r>
            <a:r>
              <a:rPr lang="en-US" sz="1100" b="0" i="1" dirty="0" err="1">
                <a:solidFill>
                  <a:srgbClr val="222222"/>
                </a:solidFill>
                <a:effectLst/>
                <a:latin typeface="Times New Roman" panose="02020603050405020304" pitchFamily="18" charset="0"/>
                <a:cs typeface="Times New Roman" panose="02020603050405020304" pitchFamily="18" charset="0"/>
              </a:rPr>
              <a:t>Jurnal</a:t>
            </a:r>
            <a:r>
              <a:rPr lang="en-US" sz="1100" b="0" i="1" dirty="0">
                <a:solidFill>
                  <a:srgbClr val="222222"/>
                </a:solidFill>
                <a:effectLst/>
                <a:latin typeface="Times New Roman" panose="02020603050405020304" pitchFamily="18" charset="0"/>
                <a:cs typeface="Times New Roman" panose="02020603050405020304" pitchFamily="18" charset="0"/>
              </a:rPr>
              <a:t> </a:t>
            </a:r>
            <a:r>
              <a:rPr lang="en-US" sz="1100" b="0" i="1" dirty="0" err="1">
                <a:solidFill>
                  <a:srgbClr val="222222"/>
                </a:solidFill>
                <a:effectLst/>
                <a:latin typeface="Times New Roman" panose="02020603050405020304" pitchFamily="18" charset="0"/>
                <a:cs typeface="Times New Roman" panose="02020603050405020304" pitchFamily="18" charset="0"/>
              </a:rPr>
              <a:t>Sosial</a:t>
            </a:r>
            <a:r>
              <a:rPr lang="en-US" sz="1100" b="0" i="1" dirty="0">
                <a:solidFill>
                  <a:srgbClr val="222222"/>
                </a:solidFill>
                <a:effectLst/>
                <a:latin typeface="Times New Roman" panose="02020603050405020304" pitchFamily="18" charset="0"/>
                <a:cs typeface="Times New Roman" panose="02020603050405020304" pitchFamily="18" charset="0"/>
              </a:rPr>
              <a:t> </a:t>
            </a:r>
            <a:r>
              <a:rPr lang="en-US" sz="1100" b="0" i="1" dirty="0" err="1">
                <a:solidFill>
                  <a:srgbClr val="222222"/>
                </a:solidFill>
                <a:effectLst/>
                <a:latin typeface="Times New Roman" panose="02020603050405020304" pitchFamily="18" charset="0"/>
                <a:cs typeface="Times New Roman" panose="02020603050405020304" pitchFamily="18" charset="0"/>
              </a:rPr>
              <a:t>Teknologi</a:t>
            </a:r>
            <a:r>
              <a:rPr lang="en-US" sz="1100" b="0" i="0" dirty="0">
                <a:solidFill>
                  <a:srgbClr val="222222"/>
                </a:solidFill>
                <a:effectLst/>
                <a:latin typeface="Times New Roman" panose="02020603050405020304" pitchFamily="18" charset="0"/>
                <a:cs typeface="Times New Roman" panose="02020603050405020304" pitchFamily="18" charset="0"/>
              </a:rPr>
              <a:t>, </a:t>
            </a:r>
            <a:r>
              <a:rPr lang="en-US" sz="1100" b="0" i="1" dirty="0">
                <a:solidFill>
                  <a:srgbClr val="222222"/>
                </a:solidFill>
                <a:effectLst/>
                <a:latin typeface="Times New Roman" panose="02020603050405020304" pitchFamily="18" charset="0"/>
                <a:cs typeface="Times New Roman" panose="02020603050405020304" pitchFamily="18" charset="0"/>
              </a:rPr>
              <a:t>4</a:t>
            </a:r>
            <a:r>
              <a:rPr lang="en-US" sz="1100" b="0" i="0" dirty="0">
                <a:solidFill>
                  <a:srgbClr val="222222"/>
                </a:solidFill>
                <a:effectLst/>
                <a:latin typeface="Times New Roman" panose="02020603050405020304" pitchFamily="18" charset="0"/>
                <a:cs typeface="Times New Roman" panose="02020603050405020304" pitchFamily="18" charset="0"/>
              </a:rPr>
              <a:t>(4), pp.213-217.</a:t>
            </a:r>
          </a:p>
          <a:p>
            <a:pPr marR="617855" algn="just" fontAlgn="base">
              <a:lnSpc>
                <a:spcPct val="90000"/>
              </a:lnSpc>
              <a:spcBef>
                <a:spcPts val="0"/>
              </a:spcBef>
            </a:pPr>
            <a:endParaRPr lang="en-IN" sz="1100" b="0" i="0" u="none" strike="noStrike" dirty="0">
              <a:effectLst/>
              <a:latin typeface="Times New Roman" panose="02020603050405020304" pitchFamily="18" charset="0"/>
              <a:cs typeface="Times New Roman" panose="02020603050405020304" pitchFamily="18" charset="0"/>
            </a:endParaRPr>
          </a:p>
          <a:p>
            <a:pPr marR="493395" algn="just" rtl="0" fontAlgn="base">
              <a:lnSpc>
                <a:spcPct val="90000"/>
              </a:lnSpc>
              <a:spcBef>
                <a:spcPts val="5"/>
              </a:spcBef>
              <a:spcAft>
                <a:spcPts val="0"/>
              </a:spcAft>
            </a:pPr>
            <a:r>
              <a:rPr lang="en-US" sz="1100" b="0" i="0" dirty="0">
                <a:solidFill>
                  <a:srgbClr val="222222"/>
                </a:solidFill>
                <a:effectLst/>
                <a:latin typeface="Times New Roman" panose="02020603050405020304" pitchFamily="18" charset="0"/>
                <a:cs typeface="Times New Roman" panose="02020603050405020304" pitchFamily="18" charset="0"/>
              </a:rPr>
              <a:t>Chavez, A., 2020. </a:t>
            </a:r>
            <a:r>
              <a:rPr lang="en-US" sz="1100" b="0" i="1" dirty="0">
                <a:solidFill>
                  <a:srgbClr val="222222"/>
                </a:solidFill>
                <a:effectLst/>
                <a:latin typeface="Times New Roman" panose="02020603050405020304" pitchFamily="18" charset="0"/>
                <a:cs typeface="Times New Roman" panose="02020603050405020304" pitchFamily="18" charset="0"/>
              </a:rPr>
              <a:t>TF-IDF classification based Multinomial Naïve Bayes model for spam filtering</a:t>
            </a:r>
            <a:r>
              <a:rPr lang="en-US" sz="1100" b="0" i="0" dirty="0">
                <a:solidFill>
                  <a:srgbClr val="222222"/>
                </a:solidFill>
                <a:effectLst/>
                <a:latin typeface="Times New Roman" panose="02020603050405020304" pitchFamily="18" charset="0"/>
                <a:cs typeface="Times New Roman" panose="02020603050405020304" pitchFamily="18" charset="0"/>
              </a:rPr>
              <a:t> (Doctoral dissertation, Dublin, National College of Ireland).</a:t>
            </a:r>
          </a:p>
          <a:p>
            <a:pPr marR="493395" algn="just" rtl="0" fontAlgn="base">
              <a:lnSpc>
                <a:spcPct val="90000"/>
              </a:lnSpc>
              <a:spcBef>
                <a:spcPts val="5"/>
              </a:spcBef>
              <a:spcAft>
                <a:spcPts val="0"/>
              </a:spcAft>
            </a:pPr>
            <a:endParaRPr lang="en-IN" sz="1100" b="0" i="0" u="none" strike="noStrike" dirty="0">
              <a:effectLst/>
              <a:latin typeface="Times New Roman" panose="02020603050405020304" pitchFamily="18" charset="0"/>
              <a:cs typeface="Times New Roman" panose="02020603050405020304" pitchFamily="18" charset="0"/>
            </a:endParaRPr>
          </a:p>
          <a:p>
            <a:pPr marR="748030" algn="just" rtl="0" fontAlgn="base">
              <a:lnSpc>
                <a:spcPct val="90000"/>
              </a:lnSpc>
              <a:spcBef>
                <a:spcPts val="0"/>
              </a:spcBef>
              <a:spcAft>
                <a:spcPts val="0"/>
              </a:spcAft>
            </a:pPr>
            <a:r>
              <a:rPr lang="en-US" sz="1100" b="0" i="0" dirty="0">
                <a:solidFill>
                  <a:srgbClr val="222222"/>
                </a:solidFill>
                <a:effectLst/>
                <a:latin typeface="Times New Roman" panose="02020603050405020304" pitchFamily="18" charset="0"/>
                <a:cs typeface="Times New Roman" panose="02020603050405020304" pitchFamily="18" charset="0"/>
              </a:rPr>
              <a:t>Yusupov, K., Islam, M.R., </a:t>
            </a:r>
            <a:r>
              <a:rPr lang="en-US" sz="1100" b="0" i="0" dirty="0" err="1">
                <a:solidFill>
                  <a:srgbClr val="222222"/>
                </a:solidFill>
                <a:effectLst/>
                <a:latin typeface="Times New Roman" panose="02020603050405020304" pitchFamily="18" charset="0"/>
                <a:cs typeface="Times New Roman" panose="02020603050405020304" pitchFamily="18" charset="0"/>
              </a:rPr>
              <a:t>Muminov</a:t>
            </a:r>
            <a:r>
              <a:rPr lang="en-US" sz="1100" b="0" i="0" dirty="0">
                <a:solidFill>
                  <a:srgbClr val="222222"/>
                </a:solidFill>
                <a:effectLst/>
                <a:latin typeface="Times New Roman" panose="02020603050405020304" pitchFamily="18" charset="0"/>
                <a:cs typeface="Times New Roman" panose="02020603050405020304" pitchFamily="18" charset="0"/>
              </a:rPr>
              <a:t>, I., </a:t>
            </a:r>
            <a:r>
              <a:rPr lang="en-US" sz="1100" b="0" i="0" dirty="0" err="1">
                <a:solidFill>
                  <a:srgbClr val="222222"/>
                </a:solidFill>
                <a:effectLst/>
                <a:latin typeface="Times New Roman" panose="02020603050405020304" pitchFamily="18" charset="0"/>
                <a:cs typeface="Times New Roman" panose="02020603050405020304" pitchFamily="18" charset="0"/>
              </a:rPr>
              <a:t>Sahlabadi</a:t>
            </a:r>
            <a:r>
              <a:rPr lang="en-US" sz="1100" b="0" i="0" dirty="0">
                <a:solidFill>
                  <a:srgbClr val="222222"/>
                </a:solidFill>
                <a:effectLst/>
                <a:latin typeface="Times New Roman" panose="02020603050405020304" pitchFamily="18" charset="0"/>
                <a:cs typeface="Times New Roman" panose="02020603050405020304" pitchFamily="18" charset="0"/>
              </a:rPr>
              <a:t>, M. and Yim, K., 2024, November. Comparative Analysis of Machine Learning and Deep Learning Models for Email Spam Classification Using TF-IDF and Word Embedding Techniques. In </a:t>
            </a:r>
            <a:r>
              <a:rPr lang="en-US" sz="1100" b="0" i="1" dirty="0">
                <a:solidFill>
                  <a:srgbClr val="222222"/>
                </a:solidFill>
                <a:effectLst/>
                <a:latin typeface="Times New Roman" panose="02020603050405020304" pitchFamily="18" charset="0"/>
                <a:cs typeface="Times New Roman" panose="02020603050405020304" pitchFamily="18" charset="0"/>
              </a:rPr>
              <a:t>International Conference on Broadband and Wireless Computing, Communication and Applications</a:t>
            </a:r>
            <a:r>
              <a:rPr lang="en-US" sz="1100" b="0" i="0" dirty="0">
                <a:solidFill>
                  <a:srgbClr val="222222"/>
                </a:solidFill>
                <a:effectLst/>
                <a:latin typeface="Times New Roman" panose="02020603050405020304" pitchFamily="18" charset="0"/>
                <a:cs typeface="Times New Roman" panose="02020603050405020304" pitchFamily="18" charset="0"/>
              </a:rPr>
              <a:t> (pp. 114-122). Cham: Springer Nature Switzerland.</a:t>
            </a:r>
          </a:p>
          <a:p>
            <a:pPr marR="748030" algn="just" rtl="0" fontAlgn="base">
              <a:lnSpc>
                <a:spcPct val="90000"/>
              </a:lnSpc>
              <a:spcBef>
                <a:spcPts val="0"/>
              </a:spcBef>
              <a:spcAft>
                <a:spcPts val="0"/>
              </a:spcAft>
            </a:pPr>
            <a:endParaRPr lang="en-IN" sz="1100" b="0" i="0" u="none" strike="noStrike" dirty="0">
              <a:effectLst/>
              <a:latin typeface="Times New Roman" panose="02020603050405020304" pitchFamily="18" charset="0"/>
              <a:cs typeface="Times New Roman" panose="02020603050405020304" pitchFamily="18" charset="0"/>
            </a:endParaRPr>
          </a:p>
          <a:p>
            <a:pPr marR="633730" algn="just" rtl="0" fontAlgn="base">
              <a:lnSpc>
                <a:spcPct val="90000"/>
              </a:lnSpc>
              <a:spcBef>
                <a:spcPts val="0"/>
              </a:spcBef>
              <a:spcAft>
                <a:spcPts val="0"/>
              </a:spcAft>
            </a:pPr>
            <a:r>
              <a:rPr lang="en-US" sz="1100" b="0" i="0" dirty="0">
                <a:solidFill>
                  <a:srgbClr val="222222"/>
                </a:solidFill>
                <a:effectLst/>
                <a:latin typeface="Times New Roman" panose="02020603050405020304" pitchFamily="18" charset="0"/>
                <a:cs typeface="Times New Roman" panose="02020603050405020304" pitchFamily="18" charset="0"/>
              </a:rPr>
              <a:t>Aizawa, A., 2003. An information-theoretic perspective of </a:t>
            </a:r>
            <a:r>
              <a:rPr lang="en-US" sz="1100" b="0" i="0" dirty="0" err="1">
                <a:solidFill>
                  <a:srgbClr val="222222"/>
                </a:solidFill>
                <a:effectLst/>
                <a:latin typeface="Times New Roman" panose="02020603050405020304" pitchFamily="18" charset="0"/>
                <a:cs typeface="Times New Roman" panose="02020603050405020304" pitchFamily="18" charset="0"/>
              </a:rPr>
              <a:t>tf</a:t>
            </a:r>
            <a:r>
              <a:rPr lang="en-US" sz="1100" b="0" i="0" dirty="0">
                <a:solidFill>
                  <a:srgbClr val="222222"/>
                </a:solidFill>
                <a:effectLst/>
                <a:latin typeface="Times New Roman" panose="02020603050405020304" pitchFamily="18" charset="0"/>
                <a:cs typeface="Times New Roman" panose="02020603050405020304" pitchFamily="18" charset="0"/>
              </a:rPr>
              <a:t>–</a:t>
            </a:r>
            <a:r>
              <a:rPr lang="en-US" sz="1100" b="0" i="0" dirty="0" err="1">
                <a:solidFill>
                  <a:srgbClr val="222222"/>
                </a:solidFill>
                <a:effectLst/>
                <a:latin typeface="Times New Roman" panose="02020603050405020304" pitchFamily="18" charset="0"/>
                <a:cs typeface="Times New Roman" panose="02020603050405020304" pitchFamily="18" charset="0"/>
              </a:rPr>
              <a:t>idf</a:t>
            </a:r>
            <a:r>
              <a:rPr lang="en-US" sz="1100" b="0" i="0" dirty="0">
                <a:solidFill>
                  <a:srgbClr val="222222"/>
                </a:solidFill>
                <a:effectLst/>
                <a:latin typeface="Times New Roman" panose="02020603050405020304" pitchFamily="18" charset="0"/>
                <a:cs typeface="Times New Roman" panose="02020603050405020304" pitchFamily="18" charset="0"/>
              </a:rPr>
              <a:t> measures. </a:t>
            </a:r>
            <a:r>
              <a:rPr lang="en-US" sz="1100" b="0" i="1" dirty="0">
                <a:solidFill>
                  <a:srgbClr val="222222"/>
                </a:solidFill>
                <a:effectLst/>
                <a:latin typeface="Times New Roman" panose="02020603050405020304" pitchFamily="18" charset="0"/>
                <a:cs typeface="Times New Roman" panose="02020603050405020304" pitchFamily="18" charset="0"/>
              </a:rPr>
              <a:t>Information Processing &amp; Management</a:t>
            </a:r>
            <a:r>
              <a:rPr lang="en-US" sz="1100" b="0" i="0" dirty="0">
                <a:solidFill>
                  <a:srgbClr val="222222"/>
                </a:solidFill>
                <a:effectLst/>
                <a:latin typeface="Times New Roman" panose="02020603050405020304" pitchFamily="18" charset="0"/>
                <a:cs typeface="Times New Roman" panose="02020603050405020304" pitchFamily="18" charset="0"/>
              </a:rPr>
              <a:t>, </a:t>
            </a:r>
            <a:r>
              <a:rPr lang="en-US" sz="1100" b="0" i="1" dirty="0">
                <a:solidFill>
                  <a:srgbClr val="222222"/>
                </a:solidFill>
                <a:effectLst/>
                <a:latin typeface="Times New Roman" panose="02020603050405020304" pitchFamily="18" charset="0"/>
                <a:cs typeface="Times New Roman" panose="02020603050405020304" pitchFamily="18" charset="0"/>
              </a:rPr>
              <a:t>39</a:t>
            </a:r>
            <a:r>
              <a:rPr lang="en-US" sz="1100" b="0" i="0" dirty="0">
                <a:solidFill>
                  <a:srgbClr val="222222"/>
                </a:solidFill>
                <a:effectLst/>
                <a:latin typeface="Times New Roman" panose="02020603050405020304" pitchFamily="18" charset="0"/>
                <a:cs typeface="Times New Roman" panose="02020603050405020304" pitchFamily="18" charset="0"/>
              </a:rPr>
              <a:t>(1), pp.45-65.</a:t>
            </a:r>
            <a:endParaRPr lang="en-IN" sz="1100" b="0"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44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endParaRPr dirty="0">
              <a:solidFill>
                <a:srgbClr val="FF0000"/>
              </a:solidFill>
            </a:endParaRPr>
          </a:p>
          <a:p>
            <a:pPr marL="0" lvl="0" indent="0" algn="ctr" rtl="0">
              <a:lnSpc>
                <a:spcPct val="100000"/>
              </a:lnSpc>
              <a:spcBef>
                <a:spcPts val="640"/>
              </a:spcBef>
              <a:spcAft>
                <a:spcPts val="0"/>
              </a:spcAft>
              <a:buClr>
                <a:schemeClr val="dk1"/>
              </a:buClr>
              <a:buSzPts val="3200"/>
              <a:buNone/>
            </a:pPr>
            <a:endParaRPr dirty="0">
              <a:solidFill>
                <a:srgbClr val="FF0000"/>
              </a:solidFill>
            </a:endParaRPr>
          </a:p>
          <a:p>
            <a:pPr marL="0" lvl="0" indent="0" algn="ctr" rtl="0">
              <a:lnSpc>
                <a:spcPct val="100000"/>
              </a:lnSpc>
              <a:spcBef>
                <a:spcPts val="640"/>
              </a:spcBef>
              <a:spcAft>
                <a:spcPts val="0"/>
              </a:spcAft>
              <a:buClr>
                <a:srgbClr val="FF0000"/>
              </a:buClr>
              <a:buSzPts val="3200"/>
              <a:buNone/>
            </a:pPr>
            <a:r>
              <a:rPr lang="en-US" b="1" dirty="0">
                <a:solidFill>
                  <a:srgbClr val="FF0000"/>
                </a:solidFill>
                <a:latin typeface="Palatino Linotype"/>
                <a:ea typeface="Palatino Linotype"/>
                <a:cs typeface="Palatino Linotype"/>
                <a:sym typeface="Palatino Linotype"/>
              </a:rPr>
              <a:t>THANKS</a:t>
            </a:r>
            <a:endParaRPr b="1" dirty="0">
              <a:solidFill>
                <a:srgbClr val="FF0000"/>
              </a:solidFill>
              <a:latin typeface="Palatino Linotype"/>
              <a:ea typeface="Palatino Linotype"/>
              <a:cs typeface="Palatino Linotype"/>
              <a:sym typeface="Palatino Linotype"/>
            </a:endParaRPr>
          </a:p>
        </p:txBody>
      </p:sp>
      <p:pic>
        <p:nvPicPr>
          <p:cNvPr id="118" name="Google Shape;118;p3"/>
          <p:cNvPicPr preferRelativeResize="0"/>
          <p:nvPr/>
        </p:nvPicPr>
        <p:blipFill rotWithShape="1">
          <a:blip r:embed="rId3">
            <a:alphaModFix/>
          </a:blip>
          <a:srcRect/>
          <a:stretch/>
        </p:blipFill>
        <p:spPr>
          <a:xfrm>
            <a:off x="7248925" y="152176"/>
            <a:ext cx="1279275" cy="43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20903"/>
            <a:ext cx="7421963" cy="775252"/>
          </a:xfrm>
        </p:spPr>
        <p:txBody>
          <a:bodyPr>
            <a:normAutofit/>
          </a:bodyPr>
          <a:lstStyle/>
          <a:p>
            <a:r>
              <a:rPr lang="en-US" sz="3000" b="1" dirty="0">
                <a:solidFill>
                  <a:srgbClr val="FFFFFF"/>
                </a:solidFill>
                <a:latin typeface="Times New Roman" panose="02020603050405020304" pitchFamily="18" charset="0"/>
                <a:cs typeface="Times New Roman" panose="02020603050405020304" pitchFamily="18" charset="0"/>
              </a:rPr>
              <a:t>Abstract</a:t>
            </a:r>
            <a:endParaRPr lang="en-IN" sz="3000" b="1" dirty="0">
              <a:solidFill>
                <a:srgbClr val="FFFFFF"/>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93617" y="1212040"/>
            <a:ext cx="8950380" cy="3427789"/>
          </a:xfrm>
        </p:spPr>
        <p:txBody>
          <a:bodyPr anchor="ctr">
            <a:noAutofit/>
          </a:bodyPr>
          <a:lstStyle/>
          <a:p>
            <a:pPr marL="0" marR="501650" indent="0" algn="just">
              <a:lnSpc>
                <a:spcPct val="150000"/>
              </a:lnSpc>
              <a:buNone/>
            </a:pPr>
            <a:r>
              <a:rPr lang="en-US" sz="1500" dirty="0">
                <a:effectLst/>
                <a:latin typeface="Times New Roman" panose="02020603050405020304" pitchFamily="18" charset="0"/>
                <a:ea typeface="Times New Roman" panose="02020603050405020304" pitchFamily="18" charset="0"/>
              </a:rPr>
              <a:t>Spam emails pose a significant challenge in digital communication, leading to security threats and unnecessary clutter. This project implements a machine learning-based spam detection system using Python, leveraging natural language processing techniques. The model is trained using a dataset containing labeled emails, where TF-IDF (Term Frequency-Inverse Document Frequency) vectorization is applied to convert textual data into numerical features. </a:t>
            </a:r>
            <a:r>
              <a:rPr lang="en-US" sz="1500" dirty="0">
                <a:latin typeface="Times New Roman" panose="02020603050405020304" pitchFamily="18" charset="0"/>
                <a:ea typeface="Times New Roman" panose="02020603050405020304" pitchFamily="18" charset="0"/>
              </a:rPr>
              <a:t>Naïve Bayes</a:t>
            </a:r>
            <a:r>
              <a:rPr lang="en-US" sz="1500" dirty="0">
                <a:effectLst/>
                <a:latin typeface="Times New Roman" panose="02020603050405020304" pitchFamily="18" charset="0"/>
                <a:ea typeface="Times New Roman" panose="02020603050405020304" pitchFamily="18" charset="0"/>
              </a:rPr>
              <a:t> model is employed for classification, distinguishing between spam and non-spam (ham) emails. The system is evaluated based on accuracy on both training and testing datasets, demonstrating its effectiveness in spam detection. The implementation is structured into data preprocessing, feature extraction, model training, and prediction. This project provides an efficient and scalable approach to automatically identifying spam emails, enhancing email security and user experience.</a:t>
            </a:r>
          </a:p>
        </p:txBody>
      </p:sp>
      <p:sp>
        <p:nvSpPr>
          <p:cNvPr id="4" name="Slide Number Placeholder 3"/>
          <p:cNvSpPr>
            <a:spLocks noGrp="1"/>
          </p:cNvSpPr>
          <p:nvPr>
            <p:ph type="sldNum" idx="12"/>
          </p:nvPr>
        </p:nvSpPr>
        <p:spPr>
          <a:xfrm>
            <a:off x="8778240" y="4841748"/>
            <a:ext cx="336042" cy="273843"/>
          </a:xfrm>
        </p:spPr>
        <p:txBody>
          <a:bodyPr>
            <a:normAutofit/>
          </a:bodyPr>
          <a:lstStyle/>
          <a:p>
            <a:pPr marL="0" lvl="0" indent="0" rtl="0">
              <a:lnSpc>
                <a:spcPct val="90000"/>
              </a:lnSpc>
              <a:spcBef>
                <a:spcPts val="0"/>
              </a:spcBef>
              <a:spcAft>
                <a:spcPts val="600"/>
              </a:spcAft>
              <a:buNone/>
            </a:pPr>
            <a:fld id="{00000000-1234-1234-1234-123412341234}" type="slidenum">
              <a:rPr lang="en-US" sz="700">
                <a:solidFill>
                  <a:schemeClr val="tx1">
                    <a:lumMod val="50000"/>
                    <a:lumOff val="50000"/>
                  </a:schemeClr>
                </a:solidFill>
              </a:rPr>
              <a:pPr marL="0" lvl="0" indent="0" rtl="0">
                <a:lnSpc>
                  <a:spcPct val="90000"/>
                </a:lnSpc>
                <a:spcBef>
                  <a:spcPts val="0"/>
                </a:spcBef>
                <a:spcAft>
                  <a:spcPts val="600"/>
                </a:spcAft>
                <a:buNone/>
              </a:pPr>
              <a:t>2</a:t>
            </a:fld>
            <a:endParaRPr lang="en-US" sz="700">
              <a:solidFill>
                <a:schemeClr val="tx1">
                  <a:lumMod val="50000"/>
                  <a:lumOff val="50000"/>
                </a:schemeClr>
              </a:solidFill>
            </a:endParaRPr>
          </a:p>
        </p:txBody>
      </p:sp>
    </p:spTree>
    <p:extLst>
      <p:ext uri="{BB962C8B-B14F-4D97-AF65-F5344CB8AC3E}">
        <p14:creationId xmlns:p14="http://schemas.microsoft.com/office/powerpoint/2010/main" val="68207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015" y="208901"/>
            <a:ext cx="7421963" cy="775252"/>
          </a:xfrm>
        </p:spPr>
        <p:txBody>
          <a:bodyPr>
            <a:normAutofit/>
          </a:bodyPr>
          <a:lstStyle/>
          <a:p>
            <a:r>
              <a:rPr lang="en-US" sz="3000" b="1" dirty="0">
                <a:solidFill>
                  <a:srgbClr val="FFFFFF"/>
                </a:solidFill>
                <a:latin typeface="Times New Roman" panose="02020603050405020304" pitchFamily="18" charset="0"/>
                <a:cs typeface="Times New Roman" panose="02020603050405020304" pitchFamily="18" charset="0"/>
              </a:rPr>
              <a:t>Introduction</a:t>
            </a:r>
            <a:endParaRPr lang="en-IN" sz="3000" b="1" dirty="0">
              <a:solidFill>
                <a:srgbClr val="FFFFFF"/>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88982" y="1254969"/>
            <a:ext cx="8566031" cy="3860447"/>
          </a:xfrm>
        </p:spPr>
        <p:txBody>
          <a:bodyPr anchor="ctr">
            <a:noAutofit/>
          </a:bodyPr>
          <a:lstStyle/>
          <a:p>
            <a:pPr marL="285750" indent="-285750" algn="just">
              <a:lnSpc>
                <a:spcPct val="150000"/>
              </a:lnSpc>
            </a:pPr>
            <a:r>
              <a:rPr lang="en-US" sz="1600" b="1" dirty="0">
                <a:latin typeface="Times New Roman" panose="02020603050405020304" pitchFamily="18" charset="0"/>
                <a:cs typeface="Times New Roman" panose="02020603050405020304" pitchFamily="18" charset="0"/>
              </a:rPr>
              <a:t>Overview</a:t>
            </a:r>
            <a:r>
              <a:rPr lang="en-US" sz="1600" dirty="0">
                <a:latin typeface="Times New Roman" panose="02020603050405020304" pitchFamily="18" charset="0"/>
                <a:cs typeface="Times New Roman" panose="02020603050405020304" pitchFamily="18" charset="0"/>
              </a:rPr>
              <a:t>: Spam mail detection is a crucial application of machine learning that helps in identifying and filtering out unwanted or harmful emails. Spam messages often contain phishing attempts, advertisements, or malicious content, making automated detection essential for cybersecurity. An effective spam detection system improves email security, enhances productivity, and ensures a clutter-free inbox.</a:t>
            </a:r>
          </a:p>
          <a:p>
            <a:pPr marL="285750" indent="-285750" algn="just">
              <a:lnSpc>
                <a:spcPct val="150000"/>
              </a:lnSpc>
            </a:pPr>
            <a:r>
              <a:rPr lang="en-US" sz="1600" b="1" dirty="0">
                <a:latin typeface="Times New Roman" panose="02020603050405020304" pitchFamily="18" charset="0"/>
                <a:cs typeface="Times New Roman" panose="02020603050405020304" pitchFamily="18" charset="0"/>
              </a:rPr>
              <a:t>Role of TF-IDF</a:t>
            </a:r>
            <a:r>
              <a:rPr lang="en-US" sz="1600" dirty="0">
                <a:latin typeface="Times New Roman" panose="02020603050405020304" pitchFamily="18" charset="0"/>
                <a:cs typeface="Times New Roman" panose="02020603050405020304" pitchFamily="18" charset="0"/>
              </a:rPr>
              <a:t>: Term Frequency-Inverse Document Frequency (TF-IDF) is a widely used technique for feature extraction in text classification. It converts raw text data into numerical form by assessing the importance of words in a collection of emails. By reducing the influence of common words and highlighting significant terms, TF-IDF enhances the accuracy of spam classification, making it easier for the model to differentiate spam from legitimate emails.</a:t>
            </a:r>
          </a:p>
        </p:txBody>
      </p:sp>
      <p:sp>
        <p:nvSpPr>
          <p:cNvPr id="4" name="Slide Number Placeholder 3"/>
          <p:cNvSpPr>
            <a:spLocks noGrp="1"/>
          </p:cNvSpPr>
          <p:nvPr>
            <p:ph type="sldNum" idx="12"/>
          </p:nvPr>
        </p:nvSpPr>
        <p:spPr>
          <a:xfrm>
            <a:off x="8778240" y="4841573"/>
            <a:ext cx="334434" cy="273844"/>
          </a:xfrm>
        </p:spPr>
        <p:txBody>
          <a:bodyPr>
            <a:normAutofit/>
          </a:bodyPr>
          <a:lstStyle/>
          <a:p>
            <a:pPr marL="0" lvl="0" indent="0" rtl="0">
              <a:lnSpc>
                <a:spcPct val="90000"/>
              </a:lnSpc>
              <a:spcBef>
                <a:spcPts val="0"/>
              </a:spcBef>
              <a:spcAft>
                <a:spcPts val="600"/>
              </a:spcAft>
              <a:buNone/>
            </a:pPr>
            <a:fld id="{00000000-1234-1234-1234-123412341234}" type="slidenum">
              <a:rPr lang="en-US" sz="700">
                <a:solidFill>
                  <a:schemeClr val="tx1">
                    <a:lumMod val="50000"/>
                    <a:lumOff val="50000"/>
                  </a:schemeClr>
                </a:solidFill>
              </a:rPr>
              <a:pPr marL="0" lvl="0" indent="0" rtl="0">
                <a:lnSpc>
                  <a:spcPct val="90000"/>
                </a:lnSpc>
                <a:spcBef>
                  <a:spcPts val="0"/>
                </a:spcBef>
                <a:spcAft>
                  <a:spcPts val="600"/>
                </a:spcAft>
                <a:buNone/>
              </a:pPr>
              <a:t>3</a:t>
            </a:fld>
            <a:endParaRPr lang="en-US" sz="700">
              <a:solidFill>
                <a:schemeClr val="tx1">
                  <a:lumMod val="50000"/>
                  <a:lumOff val="50000"/>
                </a:schemeClr>
              </a:solidFill>
            </a:endParaRPr>
          </a:p>
        </p:txBody>
      </p:sp>
    </p:spTree>
    <p:extLst>
      <p:ext uri="{BB962C8B-B14F-4D97-AF65-F5344CB8AC3E}">
        <p14:creationId xmlns:p14="http://schemas.microsoft.com/office/powerpoint/2010/main" val="114157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CF751A-EA7C-B64E-8FAD-BCA0014A707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A4C6E7-310E-CE55-3E40-0E8554635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9E27C7-632B-BE0A-8067-34D6A802B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D06087E-4F8A-4F36-AF7E-E5E4EAE3D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2E656C5-CE25-8B27-48F2-F3A8D0651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F404D07-7615-B841-8EA1-4767A9D50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C8849-3224-CF34-08CF-D27A1C4E66DC}"/>
              </a:ext>
            </a:extLst>
          </p:cNvPr>
          <p:cNvSpPr>
            <a:spLocks noGrp="1"/>
          </p:cNvSpPr>
          <p:nvPr>
            <p:ph type="title"/>
          </p:nvPr>
        </p:nvSpPr>
        <p:spPr>
          <a:xfrm>
            <a:off x="861015" y="208901"/>
            <a:ext cx="7421963" cy="775252"/>
          </a:xfrm>
        </p:spPr>
        <p:txBody>
          <a:bodyPr>
            <a:normAutofit/>
          </a:bodyPr>
          <a:lstStyle/>
          <a:p>
            <a:r>
              <a:rPr lang="en-US" sz="3000" b="1" dirty="0">
                <a:solidFill>
                  <a:srgbClr val="FFFFFF"/>
                </a:solidFill>
                <a:latin typeface="Times New Roman" panose="02020603050405020304" pitchFamily="18" charset="0"/>
                <a:cs typeface="Times New Roman" panose="02020603050405020304" pitchFamily="18" charset="0"/>
              </a:rPr>
              <a:t>Introduction</a:t>
            </a:r>
            <a:endParaRPr lang="en-IN" sz="3000" b="1" dirty="0">
              <a:solidFill>
                <a:srgbClr val="FFFFFF"/>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7E79A03-98DC-9EF7-9110-ADE5CAD853DB}"/>
              </a:ext>
            </a:extLst>
          </p:cNvPr>
          <p:cNvSpPr>
            <a:spLocks noGrp="1"/>
          </p:cNvSpPr>
          <p:nvPr>
            <p:ph type="body" idx="1"/>
          </p:nvPr>
        </p:nvSpPr>
        <p:spPr>
          <a:xfrm>
            <a:off x="288982" y="1254970"/>
            <a:ext cx="8566031" cy="2053225"/>
          </a:xfrm>
        </p:spPr>
        <p:txBody>
          <a:bodyPr anchor="ctr">
            <a:noAutofit/>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rPr>
              <a:t>Objective</a:t>
            </a:r>
            <a:r>
              <a:rPr lang="en-US" sz="1600" dirty="0">
                <a:latin typeface="Times New Roman" panose="02020603050405020304" pitchFamily="18" charset="0"/>
                <a:cs typeface="Times New Roman" panose="02020603050405020304" pitchFamily="18" charset="0"/>
              </a:rPr>
              <a:t>: The primary objective of this project is to develop an efficient and accurate spam detection system using machine learning techniques. By leveraging TF-IDF for feature extraction and applying a logistic regression model for classification, the system can effectively identify spam emails. The goal is to achieve high accuracy in distinguishing spam from ham emails, providing a reliable and automated solution for email filtering.</a:t>
            </a:r>
          </a:p>
        </p:txBody>
      </p:sp>
      <p:sp>
        <p:nvSpPr>
          <p:cNvPr id="4" name="Slide Number Placeholder 3">
            <a:extLst>
              <a:ext uri="{FF2B5EF4-FFF2-40B4-BE49-F238E27FC236}">
                <a16:creationId xmlns:a16="http://schemas.microsoft.com/office/drawing/2014/main" id="{C7294460-9052-117E-E9FF-052001377658}"/>
              </a:ext>
            </a:extLst>
          </p:cNvPr>
          <p:cNvSpPr>
            <a:spLocks noGrp="1"/>
          </p:cNvSpPr>
          <p:nvPr>
            <p:ph type="sldNum" idx="12"/>
          </p:nvPr>
        </p:nvSpPr>
        <p:spPr>
          <a:xfrm>
            <a:off x="8778240" y="4841573"/>
            <a:ext cx="334434" cy="273844"/>
          </a:xfrm>
        </p:spPr>
        <p:txBody>
          <a:bodyPr>
            <a:normAutofit/>
          </a:bodyPr>
          <a:lstStyle/>
          <a:p>
            <a:pPr marL="0" lvl="0" indent="0" rtl="0">
              <a:lnSpc>
                <a:spcPct val="90000"/>
              </a:lnSpc>
              <a:spcBef>
                <a:spcPts val="0"/>
              </a:spcBef>
              <a:spcAft>
                <a:spcPts val="600"/>
              </a:spcAft>
              <a:buNone/>
            </a:pPr>
            <a:fld id="{00000000-1234-1234-1234-123412341234}" type="slidenum">
              <a:rPr lang="en-US" sz="700">
                <a:solidFill>
                  <a:schemeClr val="tx1">
                    <a:lumMod val="50000"/>
                    <a:lumOff val="50000"/>
                  </a:schemeClr>
                </a:solidFill>
              </a:rPr>
              <a:pPr marL="0" lvl="0" indent="0" rtl="0">
                <a:lnSpc>
                  <a:spcPct val="90000"/>
                </a:lnSpc>
                <a:spcBef>
                  <a:spcPts val="0"/>
                </a:spcBef>
                <a:spcAft>
                  <a:spcPts val="600"/>
                </a:spcAft>
                <a:buNone/>
              </a:pPr>
              <a:t>4</a:t>
            </a:fld>
            <a:endParaRPr lang="en-US" sz="700">
              <a:solidFill>
                <a:schemeClr val="tx1">
                  <a:lumMod val="50000"/>
                  <a:lumOff val="50000"/>
                </a:schemeClr>
              </a:solidFill>
            </a:endParaRPr>
          </a:p>
        </p:txBody>
      </p:sp>
    </p:spTree>
    <p:extLst>
      <p:ext uri="{BB962C8B-B14F-4D97-AF65-F5344CB8AC3E}">
        <p14:creationId xmlns:p14="http://schemas.microsoft.com/office/powerpoint/2010/main" val="1196180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CE3690-3A89-4876-6FBE-24660193FD90}"/>
              </a:ext>
            </a:extLst>
          </p:cNvPr>
          <p:cNvSpPr>
            <a:spLocks noGrp="1"/>
          </p:cNvSpPr>
          <p:nvPr>
            <p:ph type="title"/>
          </p:nvPr>
        </p:nvSpPr>
        <p:spPr>
          <a:xfrm>
            <a:off x="861016" y="208901"/>
            <a:ext cx="7421963" cy="775252"/>
          </a:xfrm>
        </p:spPr>
        <p:txBody>
          <a:bodyPr>
            <a:normAutofit/>
          </a:bodyPr>
          <a:lstStyle/>
          <a:p>
            <a:r>
              <a:rPr lang="en-IN" sz="3000" b="1" dirty="0">
                <a:solidFill>
                  <a:srgbClr val="FFFFFF"/>
                </a:solidFill>
                <a:latin typeface="Times New Roman" panose="02020603050405020304" pitchFamily="18" charset="0"/>
                <a:cs typeface="Times New Roman" panose="02020603050405020304" pitchFamily="18" charset="0"/>
              </a:rPr>
              <a:t>Motivation</a:t>
            </a:r>
          </a:p>
        </p:txBody>
      </p:sp>
      <p:sp>
        <p:nvSpPr>
          <p:cNvPr id="3" name="Text Placeholder 2">
            <a:extLst>
              <a:ext uri="{FF2B5EF4-FFF2-40B4-BE49-F238E27FC236}">
                <a16:creationId xmlns:a16="http://schemas.microsoft.com/office/drawing/2014/main" id="{3B63D178-99C3-E0BD-7990-289D03E9D281}"/>
              </a:ext>
            </a:extLst>
          </p:cNvPr>
          <p:cNvSpPr>
            <a:spLocks noGrp="1"/>
          </p:cNvSpPr>
          <p:nvPr>
            <p:ph type="body" idx="1"/>
          </p:nvPr>
        </p:nvSpPr>
        <p:spPr>
          <a:xfrm>
            <a:off x="474453" y="1319842"/>
            <a:ext cx="8303787" cy="3602755"/>
          </a:xfrm>
        </p:spPr>
        <p:txBody>
          <a:bodyPr anchor="ctr">
            <a:normAutofit/>
          </a:bodyPr>
          <a:lstStyle/>
          <a:p>
            <a:pPr marR="501650" rtl="0">
              <a:lnSpc>
                <a:spcPct val="90000"/>
              </a:lnSpc>
              <a:spcBef>
                <a:spcPts val="5"/>
              </a:spcBef>
              <a:spcAft>
                <a:spcPts val="0"/>
              </a:spcAft>
            </a:pPr>
            <a:r>
              <a:rPr lang="en-US" sz="1600" dirty="0">
                <a:latin typeface="Times New Roman" panose="02020603050405020304" pitchFamily="18" charset="0"/>
                <a:cs typeface="Times New Roman" panose="02020603050405020304" pitchFamily="18" charset="0"/>
              </a:rPr>
              <a:t>In the digital age, email communication has become an integral part of personal and professional life. However, with the increasing volume of emails, the risk of receiving spam or malicious content has also risen significantly. Spam emails not only clutter inboxes but also pose serious security threats, including phishing attacks, malware distribution, and fraudulent schemes.</a:t>
            </a:r>
          </a:p>
          <a:p>
            <a:pPr marL="114300" marR="501650" indent="0" rtl="0">
              <a:lnSpc>
                <a:spcPct val="90000"/>
              </a:lnSpc>
              <a:spcBef>
                <a:spcPts val="5"/>
              </a:spcBef>
              <a:spcAft>
                <a:spcPts val="0"/>
              </a:spcAft>
              <a:buNone/>
            </a:pPr>
            <a:endParaRPr lang="en-IN" sz="1600" dirty="0">
              <a:effectLst/>
              <a:latin typeface="Times New Roman" panose="02020603050405020304" pitchFamily="18" charset="0"/>
              <a:cs typeface="Times New Roman" panose="02020603050405020304" pitchFamily="18" charset="0"/>
            </a:endParaRPr>
          </a:p>
          <a:p>
            <a:pPr marR="501650" rtl="0">
              <a:lnSpc>
                <a:spcPct val="90000"/>
              </a:lnSpc>
              <a:spcBef>
                <a:spcPts val="5"/>
              </a:spcBef>
              <a:spcAft>
                <a:spcPts val="0"/>
              </a:spcAft>
            </a:pPr>
            <a:r>
              <a:rPr lang="en-US" sz="1600" dirty="0">
                <a:latin typeface="Times New Roman" panose="02020603050405020304" pitchFamily="18" charset="0"/>
                <a:cs typeface="Times New Roman" panose="02020603050405020304" pitchFamily="18" charset="0"/>
              </a:rPr>
              <a:t>Traditional rule-based spam detection systems are limited in their ability to adapt to the evolving tactics of spammers. Therefore, machine learning-based approaches more intelligent and scalable solution.</a:t>
            </a:r>
          </a:p>
          <a:p>
            <a:pPr marL="114300" marR="501650" indent="0" rtl="0">
              <a:lnSpc>
                <a:spcPct val="90000"/>
              </a:lnSpc>
              <a:spcBef>
                <a:spcPts val="5"/>
              </a:spcBef>
              <a:spcAft>
                <a:spcPts val="0"/>
              </a:spcAft>
              <a:buNone/>
            </a:pPr>
            <a:endParaRPr lang="en-IN" sz="1600" dirty="0">
              <a:effectLst/>
              <a:latin typeface="Times New Roman" panose="02020603050405020304" pitchFamily="18" charset="0"/>
              <a:cs typeface="Times New Roman" panose="02020603050405020304" pitchFamily="18" charset="0"/>
            </a:endParaRPr>
          </a:p>
          <a:p>
            <a:pPr marR="501650" rtl="0">
              <a:lnSpc>
                <a:spcPct val="90000"/>
              </a:lnSpc>
              <a:spcBef>
                <a:spcPts val="5"/>
              </a:spcBef>
              <a:spcAft>
                <a:spcPts val="0"/>
              </a:spcAft>
            </a:pPr>
            <a:r>
              <a:rPr lang="en-US" sz="1600" dirty="0">
                <a:latin typeface="Times New Roman" panose="02020603050405020304" pitchFamily="18" charset="0"/>
                <a:cs typeface="Times New Roman" panose="02020603050405020304" pitchFamily="18" charset="0"/>
              </a:rPr>
              <a:t>Our motivation is to use </a:t>
            </a:r>
            <a:r>
              <a:rPr lang="en-US" sz="1600" b="1" dirty="0">
                <a:latin typeface="Times New Roman" panose="02020603050405020304" pitchFamily="18" charset="0"/>
                <a:cs typeface="Times New Roman" panose="02020603050405020304" pitchFamily="18" charset="0"/>
              </a:rPr>
              <a:t>TF-IDF (Term Frequency-Inverse Document Frequency)</a:t>
            </a:r>
            <a:r>
              <a:rPr lang="en-US" sz="1600" dirty="0">
                <a:latin typeface="Times New Roman" panose="02020603050405020304" pitchFamily="18" charset="0"/>
                <a:cs typeface="Times New Roman" panose="02020603050405020304" pitchFamily="18" charset="0"/>
              </a:rPr>
              <a:t> to find important patterns in email text and build an effective spam detection system. By testing different machine learning algorithms, we aim to accurately identify and separate spam emails from real ones. This project will help improve online security and make email management easier for users.</a:t>
            </a:r>
          </a:p>
          <a:p>
            <a:pPr marL="114300" indent="0">
              <a:lnSpc>
                <a:spcPct val="90000"/>
              </a:lnSpc>
              <a:buNone/>
            </a:pPr>
            <a:endParaRPr lang="en-IN" sz="1100" dirty="0"/>
          </a:p>
        </p:txBody>
      </p:sp>
      <p:sp>
        <p:nvSpPr>
          <p:cNvPr id="4" name="Slide Number Placeholder 3">
            <a:extLst>
              <a:ext uri="{FF2B5EF4-FFF2-40B4-BE49-F238E27FC236}">
                <a16:creationId xmlns:a16="http://schemas.microsoft.com/office/drawing/2014/main" id="{A8D859B5-BCD6-0E9E-2BB1-8EE3F75A4931}"/>
              </a:ext>
            </a:extLst>
          </p:cNvPr>
          <p:cNvSpPr>
            <a:spLocks noGrp="1"/>
          </p:cNvSpPr>
          <p:nvPr>
            <p:ph type="sldNum" idx="12"/>
          </p:nvPr>
        </p:nvSpPr>
        <p:spPr>
          <a:xfrm>
            <a:off x="8778240" y="4841573"/>
            <a:ext cx="334434" cy="273844"/>
          </a:xfrm>
        </p:spPr>
        <p:txBody>
          <a:bodyPr>
            <a:normAutofit/>
          </a:bodyPr>
          <a:lstStyle/>
          <a:p>
            <a:pPr marL="0" lvl="0" indent="0" rtl="0">
              <a:lnSpc>
                <a:spcPct val="90000"/>
              </a:lnSpc>
              <a:spcBef>
                <a:spcPts val="0"/>
              </a:spcBef>
              <a:spcAft>
                <a:spcPts val="600"/>
              </a:spcAft>
              <a:buNone/>
            </a:pPr>
            <a:fld id="{00000000-1234-1234-1234-123412341234}" type="slidenum">
              <a:rPr lang="en-US" sz="700">
                <a:solidFill>
                  <a:schemeClr val="tx1">
                    <a:lumMod val="50000"/>
                    <a:lumOff val="50000"/>
                  </a:schemeClr>
                </a:solidFill>
              </a:rPr>
              <a:pPr marL="0" lvl="0" indent="0" rtl="0">
                <a:lnSpc>
                  <a:spcPct val="90000"/>
                </a:lnSpc>
                <a:spcBef>
                  <a:spcPts val="0"/>
                </a:spcBef>
                <a:spcAft>
                  <a:spcPts val="600"/>
                </a:spcAft>
                <a:buNone/>
              </a:pPr>
              <a:t>5</a:t>
            </a:fld>
            <a:endParaRPr lang="en-US" sz="700">
              <a:solidFill>
                <a:schemeClr val="tx1">
                  <a:lumMod val="50000"/>
                  <a:lumOff val="50000"/>
                </a:schemeClr>
              </a:solidFill>
            </a:endParaRPr>
          </a:p>
        </p:txBody>
      </p:sp>
    </p:spTree>
    <p:extLst>
      <p:ext uri="{BB962C8B-B14F-4D97-AF65-F5344CB8AC3E}">
        <p14:creationId xmlns:p14="http://schemas.microsoft.com/office/powerpoint/2010/main" val="334706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181966"/>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181595"/>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9144001" cy="1180732"/>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4" y="186028"/>
            <a:ext cx="7979136" cy="869400"/>
          </a:xfrm>
        </p:spPr>
        <p:txBody>
          <a:bodyPr vert="horz" lIns="91440" tIns="45720" rIns="91440" bIns="45720" rtlCol="0" anchor="ctr">
            <a:normAutofit/>
          </a:bodyPr>
          <a:lstStyle/>
          <a:p>
            <a:pPr>
              <a:lnSpc>
                <a:spcPct val="90000"/>
              </a:lnSpc>
              <a:spcBef>
                <a:spcPct val="0"/>
              </a:spcBef>
            </a:pPr>
            <a:r>
              <a:rPr lang="en-US" sz="3000" b="1" kern="1200" dirty="0">
                <a:solidFill>
                  <a:srgbClr val="FFFFFF"/>
                </a:solidFill>
                <a:latin typeface="Times New Roman" panose="02020603050405020304" pitchFamily="18" charset="0"/>
                <a:ea typeface="+mj-ea"/>
                <a:cs typeface="Times New Roman" panose="02020603050405020304" pitchFamily="18" charset="0"/>
              </a:rPr>
              <a:t>Literature Review</a:t>
            </a:r>
          </a:p>
        </p:txBody>
      </p:sp>
      <p:sp>
        <p:nvSpPr>
          <p:cNvPr id="4" name="Slide Number Placeholder 3"/>
          <p:cNvSpPr>
            <a:spLocks noGrp="1"/>
          </p:cNvSpPr>
          <p:nvPr>
            <p:ph type="sldNum" idx="12"/>
          </p:nvPr>
        </p:nvSpPr>
        <p:spPr>
          <a:xfrm>
            <a:off x="8778239" y="4841748"/>
            <a:ext cx="336042" cy="273843"/>
          </a:xfrm>
        </p:spPr>
        <p:txBody>
          <a:bodyPr vert="horz" lIns="91440" tIns="45720" rIns="91440" bIns="45720" rtlCol="0" anchor="ctr">
            <a:normAutofit/>
          </a:bodyPr>
          <a:lstStyle/>
          <a:p>
            <a:pPr lvl="0" indent="0">
              <a:lnSpc>
                <a:spcPct val="90000"/>
              </a:lnSpc>
              <a:spcBef>
                <a:spcPts val="0"/>
              </a:spcBef>
              <a:spcAft>
                <a:spcPts val="600"/>
              </a:spcAft>
              <a:buNone/>
            </a:pPr>
            <a:fld id="{00000000-1234-1234-1234-123412341234}" type="slidenum">
              <a:rPr lang="en-US" sz="700" kern="1200">
                <a:solidFill>
                  <a:schemeClr val="tx1">
                    <a:lumMod val="50000"/>
                    <a:lumOff val="50000"/>
                  </a:schemeClr>
                </a:solidFill>
                <a:latin typeface="+mn-lt"/>
                <a:ea typeface="+mn-ea"/>
                <a:cs typeface="+mn-cs"/>
              </a:rPr>
              <a:pPr lvl="0" indent="0">
                <a:lnSpc>
                  <a:spcPct val="90000"/>
                </a:lnSpc>
                <a:spcBef>
                  <a:spcPts val="0"/>
                </a:spcBef>
                <a:spcAft>
                  <a:spcPts val="600"/>
                </a:spcAft>
                <a:buNone/>
              </a:pPr>
              <a:t>6</a:t>
            </a:fld>
            <a:endParaRPr lang="en-US" sz="700" kern="1200">
              <a:solidFill>
                <a:schemeClr val="tx1">
                  <a:lumMod val="50000"/>
                  <a:lumOff val="50000"/>
                </a:schemeClr>
              </a:solidFill>
              <a:latin typeface="+mn-lt"/>
              <a:ea typeface="+mn-ea"/>
              <a:cs typeface="+mn-cs"/>
            </a:endParaRPr>
          </a:p>
        </p:txBody>
      </p:sp>
      <p:graphicFrame>
        <p:nvGraphicFramePr>
          <p:cNvPr id="5" name="Table 4">
            <a:extLst>
              <a:ext uri="{FF2B5EF4-FFF2-40B4-BE49-F238E27FC236}">
                <a16:creationId xmlns:a16="http://schemas.microsoft.com/office/drawing/2014/main" id="{AEFC3457-5E3A-ECF6-1B75-D2D3A8970051}"/>
              </a:ext>
            </a:extLst>
          </p:cNvPr>
          <p:cNvGraphicFramePr>
            <a:graphicFrameLocks noGrp="1"/>
          </p:cNvGraphicFramePr>
          <p:nvPr>
            <p:extLst>
              <p:ext uri="{D42A27DB-BD31-4B8C-83A1-F6EECF244321}">
                <p14:modId xmlns:p14="http://schemas.microsoft.com/office/powerpoint/2010/main" val="2265230880"/>
              </p:ext>
            </p:extLst>
          </p:nvPr>
        </p:nvGraphicFramePr>
        <p:xfrm>
          <a:off x="383467" y="1217904"/>
          <a:ext cx="8476052" cy="3406260"/>
        </p:xfrm>
        <a:graphic>
          <a:graphicData uri="http://schemas.openxmlformats.org/drawingml/2006/table">
            <a:tbl>
              <a:tblPr firstRow="1" bandRow="1">
                <a:solidFill>
                  <a:srgbClr val="F2F2F2">
                    <a:alpha val="45098"/>
                  </a:srgbClr>
                </a:solidFill>
              </a:tblPr>
              <a:tblGrid>
                <a:gridCol w="4658283">
                  <a:extLst>
                    <a:ext uri="{9D8B030D-6E8A-4147-A177-3AD203B41FA5}">
                      <a16:colId xmlns:a16="http://schemas.microsoft.com/office/drawing/2014/main" val="110100131"/>
                    </a:ext>
                  </a:extLst>
                </a:gridCol>
                <a:gridCol w="2479190">
                  <a:extLst>
                    <a:ext uri="{9D8B030D-6E8A-4147-A177-3AD203B41FA5}">
                      <a16:colId xmlns:a16="http://schemas.microsoft.com/office/drawing/2014/main" val="2287296725"/>
                    </a:ext>
                  </a:extLst>
                </a:gridCol>
                <a:gridCol w="1338579">
                  <a:extLst>
                    <a:ext uri="{9D8B030D-6E8A-4147-A177-3AD203B41FA5}">
                      <a16:colId xmlns:a16="http://schemas.microsoft.com/office/drawing/2014/main" val="4009439937"/>
                    </a:ext>
                  </a:extLst>
                </a:gridCol>
              </a:tblGrid>
              <a:tr h="574296">
                <a:tc>
                  <a:txBody>
                    <a:bodyPr/>
                    <a:lstStyle/>
                    <a:p>
                      <a:pPr algn="ctr">
                        <a:lnSpc>
                          <a:spcPct val="107000"/>
                        </a:lnSpc>
                        <a:spcAft>
                          <a:spcPts val="800"/>
                        </a:spcAft>
                      </a:pPr>
                      <a:r>
                        <a:rPr lang="en-US" sz="1400" b="0" u="sng" kern="1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Title</a:t>
                      </a:r>
                      <a:endParaRPr lang="en-IN" sz="1400" b="0" kern="1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0003" marR="40003" marT="89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7000"/>
                        </a:lnSpc>
                        <a:spcAft>
                          <a:spcPts val="800"/>
                        </a:spcAft>
                      </a:pPr>
                      <a:r>
                        <a:rPr lang="en-US" sz="1400" b="0" u="sng" kern="1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Author</a:t>
                      </a:r>
                      <a:endParaRPr lang="en-IN" sz="1400" b="0" kern="1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0003" marR="40003" marT="89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7000"/>
                        </a:lnSpc>
                        <a:spcAft>
                          <a:spcPts val="800"/>
                        </a:spcAft>
                      </a:pPr>
                      <a:r>
                        <a:rPr lang="en-US" sz="1400" b="0" u="sng" kern="1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(Published Year)</a:t>
                      </a:r>
                      <a:endParaRPr lang="en-IN" sz="1400" b="0" kern="1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0003" marR="40003" marT="899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903761558"/>
                  </a:ext>
                </a:extLst>
              </a:tr>
              <a:tr h="2787969">
                <a:tc>
                  <a:txBody>
                    <a:bodyPr/>
                    <a:lstStyle/>
                    <a:p>
                      <a:pPr marL="228600" marR="0" lvl="0" indent="-228600" algn="just" defTabSz="914400" rtl="0" eaLnBrk="1" fontAlgn="auto" latinLnBrk="0" hangingPunct="1">
                        <a:lnSpc>
                          <a:spcPct val="107000"/>
                        </a:lnSpc>
                        <a:spcBef>
                          <a:spcPts val="0"/>
                        </a:spcBef>
                        <a:spcAft>
                          <a:spcPts val="800"/>
                        </a:spcAft>
                        <a:buClr>
                          <a:srgbClr val="000000"/>
                        </a:buClr>
                        <a:buSzTx/>
                        <a:buFont typeface="+mj-lt"/>
                        <a:buAutoNum type="arabicPeriod"/>
                        <a:tabLst/>
                        <a:defRPr/>
                      </a:pPr>
                      <a:r>
                        <a:rPr lang="en-US" sz="12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SMS Spam Message Detection using Term Frequency-Inverse Document Frequency and Random Forest Algorithm.</a:t>
                      </a:r>
                      <a:r>
                        <a:rPr lang="en-IN" sz="12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Paper Link</a:t>
                      </a:r>
                      <a:endParaRPr lang="en-IN" sz="12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buFont typeface="+mj-lt"/>
                        <a:buAutoNum type="arabicPeriod"/>
                      </a:pPr>
                      <a:endParaRPr lang="en-IN" sz="1200" b="0" i="0" u="none" strike="noStrike"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Arial"/>
                      </a:endParaRPr>
                    </a:p>
                    <a:p>
                      <a:pPr marL="228600" indent="-228600" algn="just">
                        <a:buFont typeface="+mj-lt"/>
                        <a:buAutoNum type="arabicPeriod"/>
                      </a:pPr>
                      <a:r>
                        <a:rPr lang="en-US" sz="12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TF-IDF Feature-Based Spam Filtering of Mobile SMS Using a      Machine Learning Approach. </a:t>
                      </a:r>
                      <a:r>
                        <a:rPr lang="en-US" sz="12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3"/>
                        </a:rPr>
                        <a:t>Paper Link</a:t>
                      </a:r>
                      <a:endParaRPr lang="en-IN" sz="12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107000"/>
                        </a:lnSpc>
                        <a:spcAft>
                          <a:spcPts val="800"/>
                        </a:spcAft>
                        <a:buFont typeface="+mj-lt"/>
                        <a:buAutoNum type="arabicPeriod"/>
                      </a:pPr>
                      <a:endParaRPr lang="en-US" sz="12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107000"/>
                        </a:lnSpc>
                        <a:spcAft>
                          <a:spcPts val="800"/>
                        </a:spcAft>
                        <a:buFont typeface="+mj-lt"/>
                        <a:buAutoNum type="arabicPeriod"/>
                      </a:pPr>
                      <a:r>
                        <a:rPr lang="en-US" sz="1200" dirty="0">
                          <a:latin typeface="Times New Roman" panose="02020603050405020304" pitchFamily="18" charset="0"/>
                          <a:cs typeface="Times New Roman" panose="02020603050405020304" pitchFamily="18" charset="0"/>
                        </a:rPr>
                        <a:t>A Novel Method of Spam Mail Detection using Text Based Clustering Approach</a:t>
                      </a:r>
                      <a:r>
                        <a:rPr lang="en-US" sz="12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Paper Link</a:t>
                      </a:r>
                      <a:endParaRPr lang="en-US" sz="12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lvl="0" indent="-228600" algn="just" defTabSz="914400" rtl="0" eaLnBrk="1" fontAlgn="auto" latinLnBrk="0" hangingPunct="1">
                        <a:lnSpc>
                          <a:spcPct val="107000"/>
                        </a:lnSpc>
                        <a:spcBef>
                          <a:spcPts val="0"/>
                        </a:spcBef>
                        <a:spcAft>
                          <a:spcPts val="800"/>
                        </a:spcAft>
                        <a:buClr>
                          <a:srgbClr val="000000"/>
                        </a:buClr>
                        <a:buSzTx/>
                        <a:buFont typeface="+mj-lt"/>
                        <a:buAutoNum type="arabicPeriod"/>
                        <a:tabLst/>
                        <a:defRPr/>
                      </a:pPr>
                      <a:r>
                        <a:rPr lang="en-US" sz="12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Detecting spam e-mails using stop word TF-IDF and stemming algorithm with Naïve Bayes classifier on the multicore GPU. </a:t>
                      </a:r>
                      <a:r>
                        <a:rPr lang="en-US" sz="12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5"/>
                        </a:rPr>
                        <a:t>Paper Link</a:t>
                      </a:r>
                      <a:endParaRPr lang="en-US" sz="12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pPr marL="228600" marR="0" lvl="0" indent="-228600" algn="just" defTabSz="914400" rtl="0" eaLnBrk="1" fontAlgn="auto" latinLnBrk="0" hangingPunct="1">
                        <a:lnSpc>
                          <a:spcPct val="107000"/>
                        </a:lnSpc>
                        <a:spcBef>
                          <a:spcPts val="0"/>
                        </a:spcBef>
                        <a:spcAft>
                          <a:spcPts val="800"/>
                        </a:spcAft>
                        <a:buClr>
                          <a:srgbClr val="000000"/>
                        </a:buClr>
                        <a:buSzTx/>
                        <a:buFont typeface="+mj-lt"/>
                        <a:buAutoNum type="arabicPeriod"/>
                        <a:tabLst/>
                        <a:defRPr/>
                      </a:pPr>
                      <a:endParaRPr lang="en-IN" sz="12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7619" marR="77619" marT="89959" marB="388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nSpc>
                          <a:spcPct val="107000"/>
                        </a:lnSpc>
                        <a:spcAft>
                          <a:spcPts val="800"/>
                        </a:spcAft>
                      </a:pPr>
                      <a:r>
                        <a:rPr lang="en-US" sz="1000" dirty="0">
                          <a:effectLst/>
                          <a:latin typeface="Times New Roman" panose="02020603050405020304" pitchFamily="18" charset="0"/>
                          <a:cs typeface="Times New Roman" panose="02020603050405020304" pitchFamily="18" charset="0"/>
                        </a:rPr>
                        <a:t>Nilam Nur Amir </a:t>
                      </a:r>
                      <a:r>
                        <a:rPr lang="en-US" sz="1000" dirty="0" err="1">
                          <a:effectLst/>
                          <a:latin typeface="Times New Roman" panose="02020603050405020304" pitchFamily="18" charset="0"/>
                          <a:cs typeface="Times New Roman" panose="02020603050405020304" pitchFamily="18" charset="0"/>
                        </a:rPr>
                        <a:t>Sjarif</a:t>
                      </a:r>
                      <a:r>
                        <a:rPr lang="en-US" sz="1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000" dirty="0" err="1">
                          <a:effectLst/>
                          <a:latin typeface="Times New Roman" panose="02020603050405020304" pitchFamily="18" charset="0"/>
                          <a:cs typeface="Times New Roman" panose="02020603050405020304" pitchFamily="18" charset="0"/>
                        </a:rPr>
                        <a:t>Nurulhuda</a:t>
                      </a:r>
                      <a:r>
                        <a:rPr lang="en-US" sz="1000" dirty="0">
                          <a:effectLst/>
                          <a:latin typeface="Times New Roman" panose="02020603050405020304" pitchFamily="18" charset="0"/>
                          <a:cs typeface="Times New Roman" panose="02020603050405020304" pitchFamily="18" charset="0"/>
                        </a:rPr>
                        <a:t> Firdaus </a:t>
                      </a:r>
                      <a:r>
                        <a:rPr lang="en-US" sz="1000" dirty="0" err="1">
                          <a:effectLst/>
                          <a:latin typeface="Times New Roman" panose="02020603050405020304" pitchFamily="18" charset="0"/>
                          <a:cs typeface="Times New Roman" panose="02020603050405020304" pitchFamily="18" charset="0"/>
                        </a:rPr>
                        <a:t>MohdAzmi</a:t>
                      </a:r>
                      <a:r>
                        <a:rPr lang="en-US" sz="1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000" dirty="0" err="1">
                          <a:effectLst/>
                          <a:latin typeface="Times New Roman" panose="02020603050405020304" pitchFamily="18" charset="0"/>
                          <a:cs typeface="Times New Roman" panose="02020603050405020304" pitchFamily="18" charset="0"/>
                        </a:rPr>
                        <a:t>Suriayati</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Chuprat</a:t>
                      </a:r>
                      <a:r>
                        <a:rPr lang="en-US" sz="1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000" dirty="0" err="1">
                          <a:effectLst/>
                          <a:latin typeface="Times New Roman" panose="02020603050405020304" pitchFamily="18" charset="0"/>
                          <a:cs typeface="Times New Roman" panose="02020603050405020304" pitchFamily="18" charset="0"/>
                        </a:rPr>
                        <a:t>HaslinaMd</a:t>
                      </a:r>
                      <a:r>
                        <a:rPr lang="en-US" sz="1000" dirty="0">
                          <a:effectLst/>
                          <a:latin typeface="Times New Roman" panose="02020603050405020304" pitchFamily="18" charset="0"/>
                          <a:cs typeface="Times New Roman" panose="02020603050405020304" pitchFamily="18" charset="0"/>
                        </a:rPr>
                        <a:t> Sarkan</a:t>
                      </a:r>
                      <a:r>
                        <a:rPr lang="en-US" sz="1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000" dirty="0" err="1">
                          <a:effectLst/>
                          <a:latin typeface="Times New Roman" panose="02020603050405020304" pitchFamily="18" charset="0"/>
                          <a:cs typeface="Times New Roman" panose="02020603050405020304" pitchFamily="18" charset="0"/>
                        </a:rPr>
                        <a:t>Yazriwati</a:t>
                      </a:r>
                      <a:r>
                        <a:rPr lang="en-US" sz="1000" dirty="0">
                          <a:effectLst/>
                          <a:latin typeface="Times New Roman" panose="02020603050405020304" pitchFamily="18" charset="0"/>
                          <a:cs typeface="Times New Roman" panose="02020603050405020304" pitchFamily="18" charset="0"/>
                        </a:rPr>
                        <a:t> Yahya</a:t>
                      </a:r>
                      <a:r>
                        <a:rPr lang="en-US" sz="1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000" dirty="0">
                          <a:effectLst/>
                          <a:latin typeface="Times New Roman" panose="02020603050405020304" pitchFamily="18" charset="0"/>
                          <a:cs typeface="Times New Roman" panose="02020603050405020304" pitchFamily="18" charset="0"/>
                        </a:rPr>
                        <a:t>Suriani Mohd Sam</a:t>
                      </a:r>
                      <a:endParaRPr lang="en-IN" sz="12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000" b="0" i="1"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6">
                            <a:extLst>
                              <a:ext uri="{A12FA001-AC4F-418D-AE19-62706E023703}">
                                <ahyp:hlinkClr xmlns:ahyp="http://schemas.microsoft.com/office/drawing/2018/hyperlinkcolor" val="tx"/>
                              </a:ext>
                            </a:extLst>
                          </a:hlinkClick>
                        </a:rPr>
                        <a:t>Syed Md. Minhaz Hossain</a:t>
                      </a:r>
                      <a:r>
                        <a:rPr lang="en-US" sz="1000" b="0" i="1"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000" b="0" i="1"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hlinkClick r:id="rId7">
                            <a:extLst>
                              <a:ext uri="{A12FA001-AC4F-418D-AE19-62706E023703}">
                                <ahyp:hlinkClr xmlns:ahyp="http://schemas.microsoft.com/office/drawing/2018/hyperlinkcolor" val="tx"/>
                              </a:ext>
                            </a:extLst>
                          </a:hlinkClick>
                        </a:rPr>
                        <a:t>Khaleque</a:t>
                      </a:r>
                      <a:r>
                        <a:rPr lang="en-US" sz="1000" b="0" i="1"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7">
                            <a:extLst>
                              <a:ext uri="{A12FA001-AC4F-418D-AE19-62706E023703}">
                                <ahyp:hlinkClr xmlns:ahyp="http://schemas.microsoft.com/office/drawing/2018/hyperlinkcolor" val="tx"/>
                              </a:ext>
                            </a:extLst>
                          </a:hlinkClick>
                        </a:rPr>
                        <a:t> Md. Aashiq Kamal</a:t>
                      </a:r>
                      <a:r>
                        <a:rPr lang="en-US" sz="1000" b="0" i="1"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000" b="0" i="1"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8">
                            <a:extLst>
                              <a:ext uri="{A12FA001-AC4F-418D-AE19-62706E023703}">
                                <ahyp:hlinkClr xmlns:ahyp="http://schemas.microsoft.com/office/drawing/2018/hyperlinkcolor" val="tx"/>
                              </a:ext>
                            </a:extLst>
                          </a:hlinkClick>
                        </a:rPr>
                        <a:t>Anik Sen</a:t>
                      </a:r>
                      <a:r>
                        <a:rPr lang="en-US" sz="1000" b="0" i="1"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000" b="0" i="1"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9">
                            <a:extLst>
                              <a:ext uri="{A12FA001-AC4F-418D-AE19-62706E023703}">
                                <ahyp:hlinkClr xmlns:ahyp="http://schemas.microsoft.com/office/drawing/2018/hyperlinkcolor" val="tx"/>
                              </a:ext>
                            </a:extLst>
                          </a:hlinkClick>
                        </a:rPr>
                        <a:t>Iqbal H. Sarker</a:t>
                      </a:r>
                      <a:r>
                        <a:rPr lang="en-IN" sz="10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IN" sz="12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Times New Roman" panose="02020603050405020304" pitchFamily="18" charset="0"/>
                          <a:cs typeface="Times New Roman" panose="02020603050405020304" pitchFamily="18" charset="0"/>
                        </a:rPr>
                        <a:t>M. </a:t>
                      </a:r>
                      <a:r>
                        <a:rPr lang="en-US" sz="1000" dirty="0" err="1">
                          <a:latin typeface="Times New Roman" panose="02020603050405020304" pitchFamily="18" charset="0"/>
                          <a:cs typeface="Times New Roman" panose="02020603050405020304" pitchFamily="18" charset="0"/>
                        </a:rPr>
                        <a:t>Basavaraju</a:t>
                      </a:r>
                      <a:r>
                        <a:rPr lang="en-US" sz="1000" dirty="0">
                          <a:latin typeface="Times New Roman" panose="02020603050405020304" pitchFamily="18" charset="0"/>
                          <a:cs typeface="Times New Roman" panose="02020603050405020304" pitchFamily="18" charset="0"/>
                        </a:rPr>
                        <a:t>, Dr. R. Prabhakar </a:t>
                      </a:r>
                    </a:p>
                    <a:p>
                      <a:pPr>
                        <a:lnSpc>
                          <a:spcPct val="107000"/>
                        </a:lnSpc>
                        <a:spcAft>
                          <a:spcPts val="800"/>
                        </a:spcAft>
                      </a:pPr>
                      <a:endParaRPr lang="en-US" sz="1000" b="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lang="en-US" sz="1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10">
                            <a:extLst>
                              <a:ext uri="{A12FA001-AC4F-418D-AE19-62706E023703}">
                                <ahyp:hlinkClr xmlns:ahyp="http://schemas.microsoft.com/office/drawing/2018/hyperlinkcolor" val="tx"/>
                              </a:ext>
                            </a:extLst>
                          </a:hlinkClick>
                        </a:rPr>
                        <a:t>Jaiswal, Manjit</a:t>
                      </a:r>
                      <a:r>
                        <a:rPr lang="en-US" sz="1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11">
                            <a:extLst>
                              <a:ext uri="{A12FA001-AC4F-418D-AE19-62706E023703}">
                                <ahyp:hlinkClr xmlns:ahyp="http://schemas.microsoft.com/office/drawing/2018/hyperlinkcolor" val="tx"/>
                              </a:ext>
                            </a:extLst>
                          </a:hlinkClick>
                        </a:rPr>
                        <a:t>Das, Sukriti</a:t>
                      </a:r>
                      <a:r>
                        <a:rPr lang="en-US" sz="1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12">
                            <a:extLst>
                              <a:ext uri="{A12FA001-AC4F-418D-AE19-62706E023703}">
                                <ahyp:hlinkClr xmlns:ahyp="http://schemas.microsoft.com/office/drawing/2018/hyperlinkcolor" val="tx"/>
                              </a:ext>
                            </a:extLst>
                          </a:hlinkClick>
                        </a:rPr>
                        <a:t>Khushboo</a:t>
                      </a:r>
                      <a:endParaRPr lang="en-US" sz="10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pPr>
                        <a:lnSpc>
                          <a:spcPct val="107000"/>
                        </a:lnSpc>
                        <a:spcAft>
                          <a:spcPts val="800"/>
                        </a:spcAft>
                      </a:pPr>
                      <a:endParaRPr lang="en-IN" sz="10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7619" marR="77619" marT="89959" marB="388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lnSpc>
                          <a:spcPct val="107000"/>
                        </a:lnSpc>
                        <a:spcAft>
                          <a:spcPts val="800"/>
                        </a:spcAft>
                      </a:pPr>
                      <a:r>
                        <a:rPr lang="en-US" sz="12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2023</a:t>
                      </a:r>
                      <a:endParaRPr lang="en-IN" sz="12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2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2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2023</a:t>
                      </a:r>
                      <a:r>
                        <a:rPr lang="en-US" sz="12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2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2022</a:t>
                      </a:r>
                    </a:p>
                    <a:p>
                      <a:pPr algn="ctr">
                        <a:lnSpc>
                          <a:spcPct val="107000"/>
                        </a:lnSpc>
                        <a:spcAft>
                          <a:spcPts val="800"/>
                        </a:spcAft>
                      </a:pPr>
                      <a:endParaRPr lang="en-US" sz="12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2021</a:t>
                      </a:r>
                      <a:endParaRPr lang="en-IN" sz="12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0003" marR="40003" marT="8995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extLst>
                  <a:ext uri="{0D108BD9-81ED-4DB2-BD59-A6C34878D82A}">
                    <a16:rowId xmlns:a16="http://schemas.microsoft.com/office/drawing/2014/main" val="1625703313"/>
                  </a:ext>
                </a:extLst>
              </a:tr>
            </a:tbl>
          </a:graphicData>
        </a:graphic>
      </p:graphicFrame>
    </p:spTree>
    <p:extLst>
      <p:ext uri="{BB962C8B-B14F-4D97-AF65-F5344CB8AC3E}">
        <p14:creationId xmlns:p14="http://schemas.microsoft.com/office/powerpoint/2010/main" val="3792980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3A3AF082-F8E0-430E-6305-A930D48B13B3}"/>
              </a:ext>
            </a:extLst>
          </p:cNvPr>
          <p:cNvPicPr>
            <a:picLocks noChangeAspect="1"/>
          </p:cNvPicPr>
          <p:nvPr/>
        </p:nvPicPr>
        <p:blipFill rotWithShape="1">
          <a:blip r:embed="rId2">
            <a:duotone>
              <a:schemeClr val="bg2">
                <a:shade val="45000"/>
                <a:satMod val="135000"/>
              </a:schemeClr>
              <a:prstClr val="white"/>
            </a:duotone>
          </a:blip>
          <a:srcRect l="6325" r="12343" b="2"/>
          <a:stretch/>
        </p:blipFill>
        <p:spPr>
          <a:xfrm>
            <a:off x="20" y="10"/>
            <a:ext cx="9143980" cy="5143490"/>
          </a:xfrm>
          <a:prstGeom prst="rect">
            <a:avLst/>
          </a:prstGeom>
        </p:spPr>
      </p:pic>
      <p:sp>
        <p:nvSpPr>
          <p:cNvPr id="41" name="Rectangle 4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4246B4-1AF1-409B-AD58-74C1C242CC0F}"/>
              </a:ext>
            </a:extLst>
          </p:cNvPr>
          <p:cNvSpPr>
            <a:spLocks noGrp="1"/>
          </p:cNvSpPr>
          <p:nvPr>
            <p:ph type="title"/>
          </p:nvPr>
        </p:nvSpPr>
        <p:spPr>
          <a:xfrm>
            <a:off x="628650" y="273843"/>
            <a:ext cx="7886700" cy="994173"/>
          </a:xfrm>
        </p:spPr>
        <p:txBody>
          <a:bodyPr>
            <a:normAutofit/>
          </a:bodyPr>
          <a:lstStyle/>
          <a:p>
            <a:r>
              <a:rPr lang="en-IN" sz="3000" b="1" dirty="0">
                <a:solidFill>
                  <a:schemeClr val="bg1"/>
                </a:solidFill>
                <a:latin typeface="Times New Roman" panose="02020603050405020304" pitchFamily="18" charset="0"/>
                <a:cs typeface="Times New Roman" panose="02020603050405020304" pitchFamily="18" charset="0"/>
              </a:rPr>
              <a:t>Scope &amp; Application</a:t>
            </a:r>
          </a:p>
        </p:txBody>
      </p:sp>
      <p:graphicFrame>
        <p:nvGraphicFramePr>
          <p:cNvPr id="36" name="Text Placeholder 2">
            <a:extLst>
              <a:ext uri="{FF2B5EF4-FFF2-40B4-BE49-F238E27FC236}">
                <a16:creationId xmlns:a16="http://schemas.microsoft.com/office/drawing/2014/main" id="{1C9A2CB0-6934-4BB8-AA85-D0CF0979B36E}"/>
              </a:ext>
            </a:extLst>
          </p:cNvPr>
          <p:cNvGraphicFramePr/>
          <p:nvPr>
            <p:extLst>
              <p:ext uri="{D42A27DB-BD31-4B8C-83A1-F6EECF244321}">
                <p14:modId xmlns:p14="http://schemas.microsoft.com/office/powerpoint/2010/main" val="3460840839"/>
              </p:ext>
            </p:extLst>
          </p:nvPr>
        </p:nvGraphicFramePr>
        <p:xfrm>
          <a:off x="628650" y="1369218"/>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802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97"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499" name="Group 498">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00"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01"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2"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3"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04"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5"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6"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7"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8"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9"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0"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1"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8"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6"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8"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0"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1"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2"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3"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5"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1"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3"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2"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4"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16"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4"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5"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6"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7"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8"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9"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0"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1"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2"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3"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84"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5"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6"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7"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8"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9"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0"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1"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2"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3"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4"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5"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6"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513" name="Rectangle 512">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15"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 y="-2810"/>
            <a:ext cx="9144002" cy="5143500"/>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517" name="Group 516">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518"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19"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0"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1"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22"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3"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4"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5"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6"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7"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8"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9"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0"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1"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2"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3"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4"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5"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6"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7"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8"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9"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0"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1"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2"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3"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4"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5"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6"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47"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8"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9"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0"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1"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2"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3"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4"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5"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6"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7"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8"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59"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0"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1"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2"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3"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4"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5"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6"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7"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8"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9"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0"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1"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B8DF60DE-AFBC-6D7B-A902-11D68C973731}"/>
              </a:ext>
            </a:extLst>
          </p:cNvPr>
          <p:cNvSpPr>
            <a:spLocks noGrp="1"/>
          </p:cNvSpPr>
          <p:nvPr>
            <p:ph type="title"/>
          </p:nvPr>
        </p:nvSpPr>
        <p:spPr>
          <a:xfrm>
            <a:off x="1369218" y="852454"/>
            <a:ext cx="2801206" cy="1040878"/>
          </a:xfrm>
        </p:spPr>
        <p:txBody>
          <a:bodyPr vert="horz" lIns="91440" tIns="45720" rIns="91440" bIns="45720" rtlCol="0" anchor="b">
            <a:normAutofit/>
          </a:bodyPr>
          <a:lstStyle/>
          <a:p>
            <a:pPr defTabSz="914400"/>
            <a:r>
              <a:rPr lang="en-US" sz="3400" dirty="0">
                <a:ln w="3175" cmpd="sng">
                  <a:noFill/>
                </a:ln>
                <a:solidFill>
                  <a:srgbClr val="FFFFFF"/>
                </a:solidFill>
                <a:effectLst/>
              </a:rPr>
              <a:t>Architecture Diagram</a:t>
            </a:r>
            <a:endParaRPr lang="en-US" sz="3400" dirty="0">
              <a:solidFill>
                <a:srgbClr val="FFFFFF"/>
              </a:solidFill>
            </a:endParaRPr>
          </a:p>
        </p:txBody>
      </p:sp>
      <p:sp useBgFill="1">
        <p:nvSpPr>
          <p:cNvPr id="573"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9" y="606042"/>
            <a:ext cx="3964782" cy="3925796"/>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computer&#10;&#10;AI-generated content may be incorrect.">
            <a:extLst>
              <a:ext uri="{FF2B5EF4-FFF2-40B4-BE49-F238E27FC236}">
                <a16:creationId xmlns:a16="http://schemas.microsoft.com/office/drawing/2014/main" id="{FF30FF44-55B3-C293-0D7E-04E06C4EE3AD}"/>
              </a:ext>
            </a:extLst>
          </p:cNvPr>
          <p:cNvPicPr>
            <a:picLocks noChangeAspect="1"/>
          </p:cNvPicPr>
          <p:nvPr/>
        </p:nvPicPr>
        <p:blipFill>
          <a:blip r:embed="rId3"/>
          <a:stretch>
            <a:fillRect/>
          </a:stretch>
        </p:blipFill>
        <p:spPr>
          <a:xfrm>
            <a:off x="4891942" y="548041"/>
            <a:ext cx="3850481" cy="3983797"/>
          </a:xfrm>
          <a:prstGeom prst="rect">
            <a:avLst/>
          </a:prstGeom>
        </p:spPr>
      </p:pic>
    </p:spTree>
    <p:extLst>
      <p:ext uri="{BB962C8B-B14F-4D97-AF65-F5344CB8AC3E}">
        <p14:creationId xmlns:p14="http://schemas.microsoft.com/office/powerpoint/2010/main" val="222732015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2097CF-4656-1CDB-A5EA-77137F7ACA6F}"/>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4B64E-87C0-0A08-2F41-9D9986059959}"/>
              </a:ext>
            </a:extLst>
          </p:cNvPr>
          <p:cNvSpPr>
            <a:spLocks noGrp="1"/>
          </p:cNvSpPr>
          <p:nvPr>
            <p:ph type="title"/>
          </p:nvPr>
        </p:nvSpPr>
        <p:spPr>
          <a:xfrm>
            <a:off x="452393" y="500046"/>
            <a:ext cx="3611090" cy="955374"/>
          </a:xfrm>
        </p:spPr>
        <p:txBody>
          <a:bodyPr vert="horz" lIns="91440" tIns="45720" rIns="91440" bIns="45720" rtlCol="0" anchor="t">
            <a:normAutofit/>
          </a:bodyPr>
          <a:lstStyle/>
          <a:p>
            <a:pPr algn="l">
              <a:lnSpc>
                <a:spcPct val="90000"/>
              </a:lnSpc>
              <a:spcBef>
                <a:spcPct val="0"/>
              </a:spcBef>
            </a:pPr>
            <a:r>
              <a:rPr lang="en-US" sz="3000" b="1" kern="1200" dirty="0">
                <a:solidFill>
                  <a:schemeClr val="tx1"/>
                </a:solidFill>
                <a:latin typeface="Times New Roman" panose="02020603050405020304" pitchFamily="18" charset="0"/>
                <a:ea typeface="+mj-ea"/>
                <a:cs typeface="Times New Roman" panose="02020603050405020304" pitchFamily="18" charset="0"/>
              </a:rPr>
              <a:t>Final Result  Analysis / Output</a:t>
            </a:r>
          </a:p>
        </p:txBody>
      </p:sp>
      <p:grpSp>
        <p:nvGrpSpPr>
          <p:cNvPr id="54" name="Group 5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2238744"/>
            <a:ext cx="548639" cy="505095"/>
            <a:chOff x="3940602" y="308034"/>
            <a:chExt cx="2116791" cy="3428999"/>
          </a:xfrm>
          <a:solidFill>
            <a:schemeClr val="accent4"/>
          </a:solidFill>
        </p:grpSpPr>
        <p:sp>
          <p:nvSpPr>
            <p:cNvPr id="55" name="Rectangle 5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293914"/>
            <a:ext cx="4507025" cy="451280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98262B1-5103-3985-717F-3BC57177F3E3}"/>
              </a:ext>
            </a:extLst>
          </p:cNvPr>
          <p:cNvPicPr>
            <a:picLocks noChangeAspect="1"/>
          </p:cNvPicPr>
          <p:nvPr/>
        </p:nvPicPr>
        <p:blipFill>
          <a:blip r:embed="rId2"/>
          <a:stretch>
            <a:fillRect/>
          </a:stretch>
        </p:blipFill>
        <p:spPr>
          <a:xfrm>
            <a:off x="4411246" y="500046"/>
            <a:ext cx="4160643" cy="4022968"/>
          </a:xfrm>
          <a:prstGeom prst="rect">
            <a:avLst/>
          </a:prstGeom>
        </p:spPr>
      </p:pic>
    </p:spTree>
    <p:extLst>
      <p:ext uri="{BB962C8B-B14F-4D97-AF65-F5344CB8AC3E}">
        <p14:creationId xmlns:p14="http://schemas.microsoft.com/office/powerpoint/2010/main" val="182381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2411</TotalTime>
  <Words>1098</Words>
  <Application>Microsoft Office PowerPoint</Application>
  <PresentationFormat>On-screen Show (16:9)</PresentationFormat>
  <Paragraphs>80</Paragraphs>
  <Slides>12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Palatino Linotype</vt:lpstr>
      <vt:lpstr>Times New Roman</vt:lpstr>
      <vt:lpstr>Tw Cen MT</vt:lpstr>
      <vt:lpstr>Office Theme</vt:lpstr>
      <vt:lpstr>Circuit</vt:lpstr>
      <vt:lpstr>Spam Mail Detection using TF-IDF</vt:lpstr>
      <vt:lpstr>Abstract</vt:lpstr>
      <vt:lpstr>Introduction</vt:lpstr>
      <vt:lpstr>Introduction</vt:lpstr>
      <vt:lpstr>Motivation</vt:lpstr>
      <vt:lpstr>Literature Review</vt:lpstr>
      <vt:lpstr>Scope &amp; Application</vt:lpstr>
      <vt:lpstr>Architecture Diagram</vt:lpstr>
      <vt:lpstr>Final Result  Analysis / Output</vt:lpstr>
      <vt:lpstr>Final Result  Analysis / Output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Akshat neolia</cp:lastModifiedBy>
  <cp:revision>46</cp:revision>
  <dcterms:created xsi:type="dcterms:W3CDTF">2020-05-13T07:00:09Z</dcterms:created>
  <dcterms:modified xsi:type="dcterms:W3CDTF">2025-03-20T11:29:52Z</dcterms:modified>
</cp:coreProperties>
</file>