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58" r:id="rId3"/>
    <p:sldId id="259" r:id="rId4"/>
    <p:sldId id="260" r:id="rId5"/>
    <p:sldId id="261" r:id="rId6"/>
    <p:sldId id="262" r:id="rId7"/>
    <p:sldId id="263" r:id="rId8"/>
    <p:sldId id="264" r:id="rId9"/>
    <p:sldId id="265" r:id="rId10"/>
    <p:sldId id="266" r:id="rId11"/>
    <p:sldId id="267" r:id="rId12"/>
    <p:sldId id="275" r:id="rId13"/>
    <p:sldId id="271" r:id="rId14"/>
    <p:sldId id="268" r:id="rId15"/>
    <p:sldId id="269" r:id="rId16"/>
    <p:sldId id="270" r:id="rId17"/>
    <p:sldId id="272"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26B38C-F368-42E4-8D2E-1DFA85278171}"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C982A-88D9-4D75-BA4B-C1121023B0A4}" type="slidenum">
              <a:rPr lang="en-IN" smtClean="0"/>
              <a:t>‹#›</a:t>
            </a:fld>
            <a:endParaRPr lang="en-IN"/>
          </a:p>
        </p:txBody>
      </p:sp>
    </p:spTree>
    <p:extLst>
      <p:ext uri="{BB962C8B-B14F-4D97-AF65-F5344CB8AC3E}">
        <p14:creationId xmlns:p14="http://schemas.microsoft.com/office/powerpoint/2010/main" val="3309151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26B38C-F368-42E4-8D2E-1DFA85278171}"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C982A-88D9-4D75-BA4B-C1121023B0A4}" type="slidenum">
              <a:rPr lang="en-IN" smtClean="0"/>
              <a:t>‹#›</a:t>
            </a:fld>
            <a:endParaRPr lang="en-IN"/>
          </a:p>
        </p:txBody>
      </p:sp>
    </p:spTree>
    <p:extLst>
      <p:ext uri="{BB962C8B-B14F-4D97-AF65-F5344CB8AC3E}">
        <p14:creationId xmlns:p14="http://schemas.microsoft.com/office/powerpoint/2010/main" val="1808593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26B38C-F368-42E4-8D2E-1DFA85278171}"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C982A-88D9-4D75-BA4B-C1121023B0A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71757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26B38C-F368-42E4-8D2E-1DFA85278171}"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C982A-88D9-4D75-BA4B-C1121023B0A4}" type="slidenum">
              <a:rPr lang="en-IN" smtClean="0"/>
              <a:t>‹#›</a:t>
            </a:fld>
            <a:endParaRPr lang="en-IN"/>
          </a:p>
        </p:txBody>
      </p:sp>
    </p:spTree>
    <p:extLst>
      <p:ext uri="{BB962C8B-B14F-4D97-AF65-F5344CB8AC3E}">
        <p14:creationId xmlns:p14="http://schemas.microsoft.com/office/powerpoint/2010/main" val="4274886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26B38C-F368-42E4-8D2E-1DFA85278171}"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C982A-88D9-4D75-BA4B-C1121023B0A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49450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26B38C-F368-42E4-8D2E-1DFA85278171}"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C982A-88D9-4D75-BA4B-C1121023B0A4}" type="slidenum">
              <a:rPr lang="en-IN" smtClean="0"/>
              <a:t>‹#›</a:t>
            </a:fld>
            <a:endParaRPr lang="en-IN"/>
          </a:p>
        </p:txBody>
      </p:sp>
    </p:spTree>
    <p:extLst>
      <p:ext uri="{BB962C8B-B14F-4D97-AF65-F5344CB8AC3E}">
        <p14:creationId xmlns:p14="http://schemas.microsoft.com/office/powerpoint/2010/main" val="1520785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26B38C-F368-42E4-8D2E-1DFA85278171}"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C982A-88D9-4D75-BA4B-C1121023B0A4}" type="slidenum">
              <a:rPr lang="en-IN" smtClean="0"/>
              <a:t>‹#›</a:t>
            </a:fld>
            <a:endParaRPr lang="en-IN"/>
          </a:p>
        </p:txBody>
      </p:sp>
    </p:spTree>
    <p:extLst>
      <p:ext uri="{BB962C8B-B14F-4D97-AF65-F5344CB8AC3E}">
        <p14:creationId xmlns:p14="http://schemas.microsoft.com/office/powerpoint/2010/main" val="2213747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26B38C-F368-42E4-8D2E-1DFA85278171}"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C982A-88D9-4D75-BA4B-C1121023B0A4}" type="slidenum">
              <a:rPr lang="en-IN" smtClean="0"/>
              <a:t>‹#›</a:t>
            </a:fld>
            <a:endParaRPr lang="en-IN"/>
          </a:p>
        </p:txBody>
      </p:sp>
    </p:spTree>
    <p:extLst>
      <p:ext uri="{BB962C8B-B14F-4D97-AF65-F5344CB8AC3E}">
        <p14:creationId xmlns:p14="http://schemas.microsoft.com/office/powerpoint/2010/main" val="3080821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26B38C-F368-42E4-8D2E-1DFA85278171}"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C982A-88D9-4D75-BA4B-C1121023B0A4}" type="slidenum">
              <a:rPr lang="en-IN" smtClean="0"/>
              <a:t>‹#›</a:t>
            </a:fld>
            <a:endParaRPr lang="en-IN"/>
          </a:p>
        </p:txBody>
      </p:sp>
    </p:spTree>
    <p:extLst>
      <p:ext uri="{BB962C8B-B14F-4D97-AF65-F5344CB8AC3E}">
        <p14:creationId xmlns:p14="http://schemas.microsoft.com/office/powerpoint/2010/main" val="2145259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26B38C-F368-42E4-8D2E-1DFA85278171}"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5C982A-88D9-4D75-BA4B-C1121023B0A4}" type="slidenum">
              <a:rPr lang="en-IN" smtClean="0"/>
              <a:t>‹#›</a:t>
            </a:fld>
            <a:endParaRPr lang="en-IN"/>
          </a:p>
        </p:txBody>
      </p:sp>
    </p:spTree>
    <p:extLst>
      <p:ext uri="{BB962C8B-B14F-4D97-AF65-F5344CB8AC3E}">
        <p14:creationId xmlns:p14="http://schemas.microsoft.com/office/powerpoint/2010/main" val="2170490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26B38C-F368-42E4-8D2E-1DFA85278171}"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5C982A-88D9-4D75-BA4B-C1121023B0A4}" type="slidenum">
              <a:rPr lang="en-IN" smtClean="0"/>
              <a:t>‹#›</a:t>
            </a:fld>
            <a:endParaRPr lang="en-IN"/>
          </a:p>
        </p:txBody>
      </p:sp>
    </p:spTree>
    <p:extLst>
      <p:ext uri="{BB962C8B-B14F-4D97-AF65-F5344CB8AC3E}">
        <p14:creationId xmlns:p14="http://schemas.microsoft.com/office/powerpoint/2010/main" val="32760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26B38C-F368-42E4-8D2E-1DFA85278171}" type="datetimeFigureOut">
              <a:rPr lang="en-IN" smtClean="0"/>
              <a:t>30-10-2023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5C982A-88D9-4D75-BA4B-C1121023B0A4}" type="slidenum">
              <a:rPr lang="en-IN" smtClean="0"/>
              <a:t>‹#›</a:t>
            </a:fld>
            <a:endParaRPr lang="en-IN"/>
          </a:p>
        </p:txBody>
      </p:sp>
    </p:spTree>
    <p:extLst>
      <p:ext uri="{BB962C8B-B14F-4D97-AF65-F5344CB8AC3E}">
        <p14:creationId xmlns:p14="http://schemas.microsoft.com/office/powerpoint/2010/main" val="2878941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26B38C-F368-42E4-8D2E-1DFA85278171}" type="datetimeFigureOut">
              <a:rPr lang="en-IN" smtClean="0"/>
              <a:t>30-10-2023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5C982A-88D9-4D75-BA4B-C1121023B0A4}" type="slidenum">
              <a:rPr lang="en-IN" smtClean="0"/>
              <a:t>‹#›</a:t>
            </a:fld>
            <a:endParaRPr lang="en-IN"/>
          </a:p>
        </p:txBody>
      </p:sp>
    </p:spTree>
    <p:extLst>
      <p:ext uri="{BB962C8B-B14F-4D97-AF65-F5344CB8AC3E}">
        <p14:creationId xmlns:p14="http://schemas.microsoft.com/office/powerpoint/2010/main" val="2880699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26B38C-F368-42E4-8D2E-1DFA85278171}" type="datetimeFigureOut">
              <a:rPr lang="en-IN" smtClean="0"/>
              <a:t>30-10-2023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5C982A-88D9-4D75-BA4B-C1121023B0A4}" type="slidenum">
              <a:rPr lang="en-IN" smtClean="0"/>
              <a:t>‹#›</a:t>
            </a:fld>
            <a:endParaRPr lang="en-IN"/>
          </a:p>
        </p:txBody>
      </p:sp>
    </p:spTree>
    <p:extLst>
      <p:ext uri="{BB962C8B-B14F-4D97-AF65-F5344CB8AC3E}">
        <p14:creationId xmlns:p14="http://schemas.microsoft.com/office/powerpoint/2010/main" val="788890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26B38C-F368-42E4-8D2E-1DFA85278171}"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5C982A-88D9-4D75-BA4B-C1121023B0A4}" type="slidenum">
              <a:rPr lang="en-IN" smtClean="0"/>
              <a:t>‹#›</a:t>
            </a:fld>
            <a:endParaRPr lang="en-IN"/>
          </a:p>
        </p:txBody>
      </p:sp>
    </p:spTree>
    <p:extLst>
      <p:ext uri="{BB962C8B-B14F-4D97-AF65-F5344CB8AC3E}">
        <p14:creationId xmlns:p14="http://schemas.microsoft.com/office/powerpoint/2010/main" val="2603848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26B38C-F368-42E4-8D2E-1DFA85278171}"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5C982A-88D9-4D75-BA4B-C1121023B0A4}" type="slidenum">
              <a:rPr lang="en-IN" smtClean="0"/>
              <a:t>‹#›</a:t>
            </a:fld>
            <a:endParaRPr lang="en-IN"/>
          </a:p>
        </p:txBody>
      </p:sp>
    </p:spTree>
    <p:extLst>
      <p:ext uri="{BB962C8B-B14F-4D97-AF65-F5344CB8AC3E}">
        <p14:creationId xmlns:p14="http://schemas.microsoft.com/office/powerpoint/2010/main" val="1071171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26B38C-F368-42E4-8D2E-1DFA85278171}" type="datetimeFigureOut">
              <a:rPr lang="en-IN" smtClean="0"/>
              <a:t>30-10-2023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3D5C982A-88D9-4D75-BA4B-C1121023B0A4}" type="slidenum">
              <a:rPr lang="en-IN" smtClean="0"/>
              <a:t>‹#›</a:t>
            </a:fld>
            <a:endParaRPr lang="en-IN"/>
          </a:p>
        </p:txBody>
      </p:sp>
    </p:spTree>
    <p:extLst>
      <p:ext uri="{BB962C8B-B14F-4D97-AF65-F5344CB8AC3E}">
        <p14:creationId xmlns:p14="http://schemas.microsoft.com/office/powerpoint/2010/main" val="187743917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tudentwebsite.blogspot.com/2009/11/class-diagram-for-bank-process-online.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D04FA4-ACA8-4BB9-5708-EDE650A75136}"/>
              </a:ext>
            </a:extLst>
          </p:cNvPr>
          <p:cNvSpPr txBox="1"/>
          <p:nvPr/>
        </p:nvSpPr>
        <p:spPr>
          <a:xfrm>
            <a:off x="2600793" y="3241224"/>
            <a:ext cx="6100996" cy="942053"/>
          </a:xfrm>
          <a:prstGeom prst="rect">
            <a:avLst/>
          </a:prstGeom>
          <a:noFill/>
        </p:spPr>
        <p:txBody>
          <a:bodyPr wrap="square">
            <a:spAutoFit/>
          </a:bodyPr>
          <a:lstStyle/>
          <a:p>
            <a:pPr algn="ctr">
              <a:lnSpc>
                <a:spcPct val="107000"/>
              </a:lnSpc>
              <a:spcAft>
                <a:spcPts val="800"/>
              </a:spcAft>
            </a:pPr>
            <a:r>
              <a:rPr lang="en-US" sz="5400" b="1" dirty="0">
                <a:effectLst>
                  <a:reflection blurRad="6350" stA="53000" endA="300" endPos="35500" dir="5400000" sy="-90000" algn="bl"/>
                </a:effectLst>
                <a:latin typeface="Calibri" panose="020F0502020204030204" pitchFamily="34" charset="0"/>
                <a:ea typeface="Calibri" panose="020F0502020204030204" pitchFamily="34" charset="0"/>
                <a:cs typeface="Times New Roman" panose="02020603050405020304" pitchFamily="18" charset="0"/>
              </a:rPr>
              <a:t>WEBSITE BLOCKER</a:t>
            </a:r>
            <a:endParaRPr lang="en-IN" sz="5400"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32384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00BD7CF5-950E-6738-4E82-8AA0FA1E69F5}"/>
              </a:ext>
            </a:extLst>
          </p:cNvPr>
          <p:cNvGraphicFramePr>
            <a:graphicFrameLocks noGrp="1"/>
          </p:cNvGraphicFramePr>
          <p:nvPr>
            <p:extLst>
              <p:ext uri="{D42A27DB-BD31-4B8C-83A1-F6EECF244321}">
                <p14:modId xmlns:p14="http://schemas.microsoft.com/office/powerpoint/2010/main" val="3972487243"/>
              </p:ext>
            </p:extLst>
          </p:nvPr>
        </p:nvGraphicFramePr>
        <p:xfrm>
          <a:off x="352273" y="899410"/>
          <a:ext cx="9151494" cy="4422097"/>
        </p:xfrm>
        <a:graphic>
          <a:graphicData uri="http://schemas.openxmlformats.org/drawingml/2006/table">
            <a:tbl>
              <a:tblPr firstRow="1" bandRow="1">
                <a:tableStyleId>{5C22544A-7EE6-4342-B048-85BDC9FD1C3A}</a:tableStyleId>
              </a:tblPr>
              <a:tblGrid>
                <a:gridCol w="3050498">
                  <a:extLst>
                    <a:ext uri="{9D8B030D-6E8A-4147-A177-3AD203B41FA5}">
                      <a16:colId xmlns:a16="http://schemas.microsoft.com/office/drawing/2014/main" val="3770840908"/>
                    </a:ext>
                  </a:extLst>
                </a:gridCol>
                <a:gridCol w="3050498">
                  <a:extLst>
                    <a:ext uri="{9D8B030D-6E8A-4147-A177-3AD203B41FA5}">
                      <a16:colId xmlns:a16="http://schemas.microsoft.com/office/drawing/2014/main" val="3303929263"/>
                    </a:ext>
                  </a:extLst>
                </a:gridCol>
                <a:gridCol w="3050498">
                  <a:extLst>
                    <a:ext uri="{9D8B030D-6E8A-4147-A177-3AD203B41FA5}">
                      <a16:colId xmlns:a16="http://schemas.microsoft.com/office/drawing/2014/main" val="2240875164"/>
                    </a:ext>
                  </a:extLst>
                </a:gridCol>
              </a:tblGrid>
              <a:tr h="475920">
                <a:tc>
                  <a:txBody>
                    <a:bodyPr/>
                    <a:lstStyle/>
                    <a:p>
                      <a:pPr>
                        <a:lnSpc>
                          <a:spcPct val="107000"/>
                        </a:lnSpc>
                        <a:spcAft>
                          <a:spcPts val="800"/>
                        </a:spcAft>
                      </a:pPr>
                      <a:r>
                        <a:rPr lang="en-IN" sz="14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Author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Year Of Publication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800" b="1" kern="1200" dirty="0">
                          <a:solidFill>
                            <a:schemeClr val="lt1"/>
                          </a:solidFill>
                          <a:effectLst/>
                          <a:latin typeface="+mn-lt"/>
                          <a:ea typeface="+mn-ea"/>
                          <a:cs typeface="+mn-cs"/>
                        </a:rPr>
                        <a:t>Observation</a:t>
                      </a:r>
                      <a:endParaRPr lang="en-IN" dirty="0"/>
                    </a:p>
                  </a:txBody>
                  <a:tcPr/>
                </a:tc>
                <a:extLst>
                  <a:ext uri="{0D108BD9-81ED-4DB2-BD59-A6C34878D82A}">
                    <a16:rowId xmlns:a16="http://schemas.microsoft.com/office/drawing/2014/main" val="3718759347"/>
                  </a:ext>
                </a:extLst>
              </a:tr>
              <a:tr h="3172806">
                <a:tc>
                  <a:txBody>
                    <a:bodyPr/>
                    <a:lstStyle/>
                    <a:p>
                      <a:r>
                        <a:rPr lang="en-US" dirty="0"/>
                        <a:t>Ashish Kumar Singh</a:t>
                      </a:r>
                      <a:endParaRPr lang="en-IN" dirty="0"/>
                    </a:p>
                  </a:txBody>
                  <a:tcPr/>
                </a:tc>
                <a:tc>
                  <a:txBody>
                    <a:bodyPr/>
                    <a:lstStyle/>
                    <a:p>
                      <a:r>
                        <a:rPr lang="en-US" dirty="0"/>
                        <a:t>2019</a:t>
                      </a:r>
                      <a:endParaRPr lang="en-IN" dirty="0"/>
                    </a:p>
                  </a:txBody>
                  <a:tcPr/>
                </a:tc>
                <a:tc>
                  <a:txBody>
                    <a:bodyPr/>
                    <a:lstStyle/>
                    <a:p>
                      <a:r>
                        <a:rPr lang="en-IN" sz="1100" dirty="0"/>
                        <a:t>Explains</a:t>
                      </a:r>
                      <a:r>
                        <a:rPr lang="en-US" sz="1100" dirty="0"/>
                        <a:t> how ads can be blocked in any websites and why should we block some unwanted ads. It also mention how useful it will be if ad is blocked and it will increase user browsing experience. Jing Wang et.al [2] presents paper on Systematic Discovery of Unvalidated Redirects and Forwards in Web Application which helps in understanding how http websites can leak personal information of users and disadvantages of http websites and ads.</a:t>
                      </a:r>
                      <a:endParaRPr lang="en-IN" sz="1100" dirty="0"/>
                    </a:p>
                  </a:txBody>
                  <a:tcPr/>
                </a:tc>
                <a:extLst>
                  <a:ext uri="{0D108BD9-81ED-4DB2-BD59-A6C34878D82A}">
                    <a16:rowId xmlns:a16="http://schemas.microsoft.com/office/drawing/2014/main" val="2198195593"/>
                  </a:ext>
                </a:extLst>
              </a:tr>
              <a:tr h="773371">
                <a:tc>
                  <a:txBody>
                    <a:bodyPr/>
                    <a:lstStyle/>
                    <a:p>
                      <a:r>
                        <a:rPr lang="en-IN" dirty="0"/>
                        <a:t>Zhou Li et.al</a:t>
                      </a:r>
                    </a:p>
                  </a:txBody>
                  <a:tcPr/>
                </a:tc>
                <a:tc>
                  <a:txBody>
                    <a:bodyPr/>
                    <a:lstStyle/>
                    <a:p>
                      <a:r>
                        <a:rPr lang="en-US" dirty="0"/>
                        <a:t>2019</a:t>
                      </a:r>
                      <a:endParaRPr lang="en-IN" dirty="0"/>
                    </a:p>
                  </a:txBody>
                  <a:tcPr/>
                </a:tc>
                <a:tc>
                  <a:txBody>
                    <a:bodyPr/>
                    <a:lstStyle/>
                    <a:p>
                      <a:r>
                        <a:rPr lang="en-US" sz="1100" dirty="0"/>
                        <a:t>Explains how to block unwanted website and corrupted website to safe your system from malware.</a:t>
                      </a:r>
                      <a:endParaRPr lang="en-IN" sz="1100" dirty="0"/>
                    </a:p>
                  </a:txBody>
                  <a:tcPr/>
                </a:tc>
                <a:extLst>
                  <a:ext uri="{0D108BD9-81ED-4DB2-BD59-A6C34878D82A}">
                    <a16:rowId xmlns:a16="http://schemas.microsoft.com/office/drawing/2014/main" val="2559879077"/>
                  </a:ext>
                </a:extLst>
              </a:tr>
            </a:tbl>
          </a:graphicData>
        </a:graphic>
      </p:graphicFrame>
      <p:sp>
        <p:nvSpPr>
          <p:cNvPr id="4" name="TextBox 3">
            <a:extLst>
              <a:ext uri="{FF2B5EF4-FFF2-40B4-BE49-F238E27FC236}">
                <a16:creationId xmlns:a16="http://schemas.microsoft.com/office/drawing/2014/main" id="{CF2CF875-11C7-B0D9-E912-40187AE6756B}"/>
              </a:ext>
            </a:extLst>
          </p:cNvPr>
          <p:cNvSpPr txBox="1"/>
          <p:nvPr/>
        </p:nvSpPr>
        <p:spPr>
          <a:xfrm>
            <a:off x="0" y="0"/>
            <a:ext cx="9151494" cy="721736"/>
          </a:xfrm>
          <a:prstGeom prst="rect">
            <a:avLst/>
          </a:prstGeom>
          <a:noFill/>
        </p:spPr>
        <p:txBody>
          <a:bodyPr wrap="square">
            <a:spAutoFit/>
          </a:bodyPr>
          <a:lstStyle/>
          <a:p>
            <a:pPr>
              <a:lnSpc>
                <a:spcPct val="107000"/>
              </a:lnSpc>
              <a:spcAft>
                <a:spcPts val="800"/>
              </a:spcAft>
            </a:pPr>
            <a:r>
              <a:rPr lang="en-US" sz="4000" b="1" i="1" u="sng" dirty="0">
                <a:effectLst/>
                <a:latin typeface="Calibri" panose="020F0502020204030204" pitchFamily="34" charset="0"/>
                <a:ea typeface="Calibri" panose="020F0502020204030204" pitchFamily="34" charset="0"/>
                <a:cs typeface="Times New Roman" panose="02020603050405020304" pitchFamily="18" charset="0"/>
              </a:rPr>
              <a:t>LITERATURE SURVEY:</a:t>
            </a:r>
            <a:endParaRPr lang="en-IN" sz="4000" b="1" i="1" u="sng"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5521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DDE3CEC4-4FDC-CF8E-9D15-15DBC3F2F52F}"/>
              </a:ext>
            </a:extLst>
          </p:cNvPr>
          <p:cNvSpPr>
            <a:spLocks noChangeAspect="1" noChangeArrowheads="1"/>
          </p:cNvSpPr>
          <p:nvPr/>
        </p:nvSpPr>
        <p:spPr bwMode="auto">
          <a:xfrm>
            <a:off x="5915608" y="3248608"/>
            <a:ext cx="332792" cy="33279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id="{78D45A71-46EC-4A74-FF54-B8640CE4FC3D}"/>
              </a:ext>
            </a:extLst>
          </p:cNvPr>
          <p:cNvPicPr>
            <a:picLocks noChangeAspect="1"/>
          </p:cNvPicPr>
          <p:nvPr/>
        </p:nvPicPr>
        <p:blipFill>
          <a:blip r:embed="rId2"/>
          <a:stretch>
            <a:fillRect/>
          </a:stretch>
        </p:blipFill>
        <p:spPr>
          <a:xfrm>
            <a:off x="381000" y="587830"/>
            <a:ext cx="9033588" cy="4298495"/>
          </a:xfrm>
          <a:prstGeom prst="rect">
            <a:avLst/>
          </a:prstGeom>
        </p:spPr>
      </p:pic>
      <p:sp>
        <p:nvSpPr>
          <p:cNvPr id="4" name="Rectangle 3">
            <a:extLst>
              <a:ext uri="{FF2B5EF4-FFF2-40B4-BE49-F238E27FC236}">
                <a16:creationId xmlns:a16="http://schemas.microsoft.com/office/drawing/2014/main" id="{050DA611-65A7-F765-1A5C-A82F2A411228}"/>
              </a:ext>
            </a:extLst>
          </p:cNvPr>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5" name="Rectangle 4">
            <a:extLst>
              <a:ext uri="{FF2B5EF4-FFF2-40B4-BE49-F238E27FC236}">
                <a16:creationId xmlns:a16="http://schemas.microsoft.com/office/drawing/2014/main" id="{70F43BF8-6384-EEB2-3272-4557AE26D46C}"/>
              </a:ext>
            </a:extLst>
          </p:cNvPr>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6" name="Rectangle 5">
            <a:extLst>
              <a:ext uri="{FF2B5EF4-FFF2-40B4-BE49-F238E27FC236}">
                <a16:creationId xmlns:a16="http://schemas.microsoft.com/office/drawing/2014/main" id="{9CB1C5EF-1745-D0B9-2BDA-4A04D0D7CF44}"/>
              </a:ext>
            </a:extLst>
          </p:cNvPr>
          <p:cNvSpPr>
            <a:spLocks noChangeArrowheads="1"/>
          </p:cNvSpPr>
          <p:nvPr/>
        </p:nvSpPr>
        <p:spPr bwMode="auto">
          <a:xfrm>
            <a:off x="0" y="-125343"/>
            <a:ext cx="568296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1" u="sng"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USE CASE  DIAGRAM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4A4798E5-A6B6-FA47-F0B6-9F7C92149FC2}"/>
              </a:ext>
            </a:extLst>
          </p:cNvPr>
          <p:cNvSpPr>
            <a:spLocks noChangeArrowheads="1"/>
          </p:cNvSpPr>
          <p:nvPr/>
        </p:nvSpPr>
        <p:spPr bwMode="auto">
          <a:xfrm>
            <a:off x="0" y="762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8FE23F63-3935-BE85-B20F-42A996F26E14}"/>
              </a:ext>
            </a:extLst>
          </p:cNvPr>
          <p:cNvSpPr>
            <a:spLocks noChangeArrowheads="1"/>
          </p:cNvSpPr>
          <p:nvPr/>
        </p:nvSpPr>
        <p:spPr bwMode="auto">
          <a:xfrm>
            <a:off x="0" y="1066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4981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2B7A7-A874-608F-0FF5-555E8BBE2C6A}"/>
              </a:ext>
            </a:extLst>
          </p:cNvPr>
          <p:cNvSpPr>
            <a:spLocks noGrp="1"/>
          </p:cNvSpPr>
          <p:nvPr>
            <p:ph type="title"/>
          </p:nvPr>
        </p:nvSpPr>
        <p:spPr/>
        <p:txBody>
          <a:bodyPr/>
          <a:lstStyle/>
          <a:p>
            <a:r>
              <a:rPr lang="en-US" b="1" i="1" u="sng" dirty="0">
                <a:solidFill>
                  <a:schemeClr val="tx1"/>
                </a:solidFill>
              </a:rPr>
              <a:t>Architecture Diagram:-</a:t>
            </a:r>
            <a:endParaRPr lang="en-IN" b="1" i="1" u="sng" dirty="0">
              <a:solidFill>
                <a:schemeClr val="tx1"/>
              </a:solidFill>
            </a:endParaRPr>
          </a:p>
        </p:txBody>
      </p:sp>
      <p:pic>
        <p:nvPicPr>
          <p:cNvPr id="5122" name="Picture 2" descr="Web Application Architecture. What's web application ...">
            <a:extLst>
              <a:ext uri="{FF2B5EF4-FFF2-40B4-BE49-F238E27FC236}">
                <a16:creationId xmlns:a16="http://schemas.microsoft.com/office/drawing/2014/main" id="{C6E337BD-AF69-44BD-9B28-3A10961596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425" y="1732547"/>
            <a:ext cx="6214175" cy="4753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35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 fragment from a website class diagram. | Download Scientific Diagram">
            <a:extLst>
              <a:ext uri="{FF2B5EF4-FFF2-40B4-BE49-F238E27FC236}">
                <a16:creationId xmlns:a16="http://schemas.microsoft.com/office/drawing/2014/main" id="{4C7066E9-0D21-B342-ACB8-D31B8EA03DB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id="{2E47BE5F-4A0D-552A-9318-D64BAA2C4647}"/>
              </a:ext>
            </a:extLst>
          </p:cNvPr>
          <p:cNvPicPr>
            <a:picLocks noChangeAspect="1"/>
          </p:cNvPicPr>
          <p:nvPr/>
        </p:nvPicPr>
        <p:blipFill>
          <a:blip r:embed="rId2"/>
          <a:stretch>
            <a:fillRect/>
          </a:stretch>
        </p:blipFill>
        <p:spPr>
          <a:xfrm>
            <a:off x="1357410" y="1138335"/>
            <a:ext cx="6880630" cy="3683161"/>
          </a:xfrm>
          <a:prstGeom prst="rect">
            <a:avLst/>
          </a:prstGeom>
        </p:spPr>
      </p:pic>
      <p:sp>
        <p:nvSpPr>
          <p:cNvPr id="5" name="TextBox 4">
            <a:extLst>
              <a:ext uri="{FF2B5EF4-FFF2-40B4-BE49-F238E27FC236}">
                <a16:creationId xmlns:a16="http://schemas.microsoft.com/office/drawing/2014/main" id="{DCEEC4D8-8AF1-EB7E-AED5-9CD5BEE8AE85}"/>
              </a:ext>
            </a:extLst>
          </p:cNvPr>
          <p:cNvSpPr txBox="1"/>
          <p:nvPr/>
        </p:nvSpPr>
        <p:spPr>
          <a:xfrm>
            <a:off x="0" y="0"/>
            <a:ext cx="6096000" cy="707886"/>
          </a:xfrm>
          <a:prstGeom prst="rect">
            <a:avLst/>
          </a:prstGeom>
          <a:noFill/>
        </p:spPr>
        <p:txBody>
          <a:bodyPr wrap="square">
            <a:spAutoFit/>
          </a:bodyPr>
          <a:lstStyle/>
          <a:p>
            <a:r>
              <a:rPr lang="en-IN" sz="4000" b="1" i="1" u="sng" dirty="0">
                <a:effectLst/>
                <a:latin typeface="Arial" panose="020B0604020202020204" pitchFamily="34" charset="0"/>
                <a:ea typeface="Calibri" panose="020F0502020204030204" pitchFamily="34" charset="0"/>
              </a:rPr>
              <a:t>Class Diagram</a:t>
            </a:r>
            <a:endParaRPr lang="en-IN" sz="4000" dirty="0"/>
          </a:p>
        </p:txBody>
      </p:sp>
    </p:spTree>
    <p:extLst>
      <p:ext uri="{BB962C8B-B14F-4D97-AF65-F5344CB8AC3E}">
        <p14:creationId xmlns:p14="http://schemas.microsoft.com/office/powerpoint/2010/main" val="1961949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E102C7-CCF4-9106-96DB-F071A5392192}"/>
              </a:ext>
            </a:extLst>
          </p:cNvPr>
          <p:cNvSpPr txBox="1"/>
          <p:nvPr/>
        </p:nvSpPr>
        <p:spPr>
          <a:xfrm>
            <a:off x="9331" y="-65314"/>
            <a:ext cx="9153330" cy="1136786"/>
          </a:xfrm>
          <a:prstGeom prst="rect">
            <a:avLst/>
          </a:prstGeom>
          <a:noFill/>
        </p:spPr>
        <p:txBody>
          <a:bodyPr wrap="square">
            <a:spAutoFit/>
          </a:bodyPr>
          <a:lstStyle/>
          <a:p>
            <a:pPr>
              <a:lnSpc>
                <a:spcPct val="107000"/>
              </a:lnSpc>
              <a:spcAft>
                <a:spcPts val="800"/>
              </a:spcAft>
            </a:pPr>
            <a:r>
              <a:rPr lang="en-US" sz="4000" b="1" i="1" u="sng" dirty="0">
                <a:effectLst/>
                <a:latin typeface="Calibri" panose="020F0502020204030204" pitchFamily="34" charset="0"/>
                <a:ea typeface="Calibri" panose="020F0502020204030204" pitchFamily="34" charset="0"/>
                <a:cs typeface="Times New Roman" panose="02020603050405020304" pitchFamily="18" charset="0"/>
              </a:rPr>
              <a:t>Flow chart </a:t>
            </a:r>
            <a:endParaRPr lang="en-IN" sz="4000" b="1" i="1" u="sng"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AutoShape 2" descr="Blocking System Flowchart | Download Scientific Diagram">
            <a:extLst>
              <a:ext uri="{FF2B5EF4-FFF2-40B4-BE49-F238E27FC236}">
                <a16:creationId xmlns:a16="http://schemas.microsoft.com/office/drawing/2014/main" id="{8FDD08E8-3EE6-1CB5-2CC5-7066ADA5AE2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82B945E6-959A-01E9-2FA3-12E0E335E2EB}"/>
              </a:ext>
            </a:extLst>
          </p:cNvPr>
          <p:cNvPicPr>
            <a:picLocks noChangeAspect="1"/>
          </p:cNvPicPr>
          <p:nvPr/>
        </p:nvPicPr>
        <p:blipFill>
          <a:blip r:embed="rId2"/>
          <a:stretch>
            <a:fillRect/>
          </a:stretch>
        </p:blipFill>
        <p:spPr>
          <a:xfrm>
            <a:off x="1912777" y="578498"/>
            <a:ext cx="4488024" cy="6279502"/>
          </a:xfrm>
          <a:prstGeom prst="rect">
            <a:avLst/>
          </a:prstGeom>
        </p:spPr>
      </p:pic>
    </p:spTree>
    <p:extLst>
      <p:ext uri="{BB962C8B-B14F-4D97-AF65-F5344CB8AC3E}">
        <p14:creationId xmlns:p14="http://schemas.microsoft.com/office/powerpoint/2010/main" val="842819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5AEADF-0040-2635-749C-EBDB69C83FA5}"/>
              </a:ext>
            </a:extLst>
          </p:cNvPr>
          <p:cNvSpPr txBox="1"/>
          <p:nvPr/>
        </p:nvSpPr>
        <p:spPr>
          <a:xfrm>
            <a:off x="0" y="0"/>
            <a:ext cx="9153330" cy="4862870"/>
          </a:xfrm>
          <a:prstGeom prst="rect">
            <a:avLst/>
          </a:prstGeom>
          <a:noFill/>
        </p:spPr>
        <p:txBody>
          <a:bodyPr wrap="square">
            <a:spAutoFit/>
          </a:bodyPr>
          <a:lstStyle/>
          <a:p>
            <a:r>
              <a:rPr lang="en-IN" sz="4000" b="1" i="1" u="sng" dirty="0">
                <a:solidFill>
                  <a:srgbClr val="343434"/>
                </a:solidFill>
                <a:latin typeface="Montserrat" panose="00000500000000000000" pitchFamily="2" charset="0"/>
                <a:ea typeface="Calibri" panose="020F0502020204030204" pitchFamily="34" charset="0"/>
                <a:cs typeface="Times New Roman" panose="02020603050405020304" pitchFamily="18" charset="0"/>
              </a:rPr>
              <a:t>A</a:t>
            </a:r>
            <a:r>
              <a:rPr lang="en-IN" sz="4000" b="1" i="1" u="sng"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lgorithm :-</a:t>
            </a:r>
          </a:p>
          <a:p>
            <a: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Step1:Design the use case </a:t>
            </a:r>
            <a:r>
              <a:rPr lang="en-IN" sz="1800" dirty="0">
                <a:effectLst/>
                <a:latin typeface="Calibri" panose="020F0502020204030204" pitchFamily="34" charset="0"/>
                <a:ea typeface="Calibri" panose="020F0502020204030204" pitchFamily="34" charset="0"/>
                <a:cs typeface="Times New Roman" panose="02020603050405020304" pitchFamily="18" charset="0"/>
              </a:rPr>
              <a:t>diagram</a:t>
            </a:r>
            <a: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 under the use case view ,sequence ,class, </a:t>
            </a:r>
            <a:r>
              <a:rPr lang="en-IN" sz="1800" dirty="0" err="1">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collaboration,activity,state</a:t>
            </a:r>
            <a: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 chart, diagram under the logical view, component diagram under the component view. Deployment diagram under the deployment view for the online ticket reservation system.</a:t>
            </a:r>
            <a:b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br>
            <a: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Step2:</a:t>
            </a:r>
            <a:b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br>
            <a: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Select the menu tool in that chooses the option, in that choose the tab notation and set the default language as ANCI C++ and click ok.</a:t>
            </a:r>
          </a:p>
          <a:p>
            <a: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Step3:</a:t>
            </a:r>
            <a:b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br>
            <a:r>
              <a:rPr lang="en-IN" sz="1800" dirty="0" err="1">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Goto</a:t>
            </a:r>
            <a: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 to the component view ,in that select anyone of the relevant component in the component diagram and right click the component and choose open specification and click the realize tab and assign the classes listed.</a:t>
            </a:r>
            <a:b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br>
            <a: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Step4:</a:t>
            </a:r>
            <a:b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br>
            <a: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Right the same component choose open specification and select general tab </a:t>
            </a:r>
            <a:r>
              <a:rPr lang="en-IN" sz="1800" dirty="0" err="1">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andset</a:t>
            </a:r>
            <a: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 the language as and press apply.</a:t>
            </a:r>
            <a:b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3308603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833E1-5D32-A72F-55C7-0FA80363C8B3}"/>
              </a:ext>
            </a:extLst>
          </p:cNvPr>
          <p:cNvSpPr>
            <a:spLocks noGrp="1"/>
          </p:cNvSpPr>
          <p:nvPr>
            <p:ph type="title"/>
          </p:nvPr>
        </p:nvSpPr>
        <p:spPr>
          <a:xfrm>
            <a:off x="0" y="65314"/>
            <a:ext cx="9274002" cy="1865086"/>
          </a:xfrm>
        </p:spPr>
        <p:txBody>
          <a:bodyPr>
            <a:normAutofit fontScale="90000"/>
          </a:bodyPr>
          <a:lstStyle/>
          <a:p>
            <a:r>
              <a:rPr lang="en-IN" sz="22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Step5:</a:t>
            </a:r>
            <a:br>
              <a:rPr lang="en-IN" sz="22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br>
            <a:r>
              <a:rPr lang="en-IN" sz="22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Select the same component in the browser window right click it, choose and click generate code. The directory window specifies the directory path where the header file and input files are to be stored and press ok.</a:t>
            </a:r>
            <a:br>
              <a:rPr lang="en-IN" sz="2200" dirty="0"/>
            </a:br>
            <a:br>
              <a:rPr lang="en-IN" sz="36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br>
            <a:br>
              <a:rPr lang="en-IN" dirty="0"/>
            </a:br>
            <a:endParaRPr lang="en-IN" dirty="0"/>
          </a:p>
        </p:txBody>
      </p:sp>
      <p:sp>
        <p:nvSpPr>
          <p:cNvPr id="4" name="TextBox 3">
            <a:extLst>
              <a:ext uri="{FF2B5EF4-FFF2-40B4-BE49-F238E27FC236}">
                <a16:creationId xmlns:a16="http://schemas.microsoft.com/office/drawing/2014/main" id="{DDA48D21-1045-F743-979A-EFB427871A9E}"/>
              </a:ext>
            </a:extLst>
          </p:cNvPr>
          <p:cNvSpPr txBox="1"/>
          <p:nvPr/>
        </p:nvSpPr>
        <p:spPr>
          <a:xfrm>
            <a:off x="0" y="1651518"/>
            <a:ext cx="9137001" cy="967444"/>
          </a:xfrm>
          <a:prstGeom prst="rect">
            <a:avLst/>
          </a:prstGeom>
          <a:noFill/>
        </p:spPr>
        <p:txBody>
          <a:bodyPr wrap="square">
            <a:spAutoFit/>
          </a:bodyPr>
          <a:lstStyle/>
          <a:p>
            <a:pPr>
              <a:lnSpc>
                <a:spcPct val="107000"/>
              </a:lnSpc>
              <a:spcAft>
                <a:spcPts val="800"/>
              </a:spcAft>
            </a:pPr>
            <a: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Step6:</a:t>
            </a:r>
            <a:b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br>
            <a: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All the required files will be generated in the specified directory. If any change is done in the </a:t>
            </a:r>
            <a:r>
              <a:rPr lang="en-IN" sz="1800" u="sng" dirty="0">
                <a:solidFill>
                  <a:srgbClr val="AB183D"/>
                </a:solidFill>
                <a:effectLst/>
                <a:latin typeface="Montserrat" panose="00000500000000000000" pitchFamily="2" charset="0"/>
                <a:ea typeface="Calibri" panose="020F0502020204030204" pitchFamily="34" charset="0"/>
                <a:cs typeface="Times New Roman" panose="02020603050405020304" pitchFamily="18" charset="0"/>
                <a:hlinkClick r:id="rId2"/>
              </a:rPr>
              <a:t>class diagram</a:t>
            </a:r>
            <a: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 does the above steps again.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12788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262AA0-23C9-8ABE-7231-FAB193192B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118" y="1507034"/>
            <a:ext cx="4336375" cy="2143826"/>
          </a:xfrm>
          <a:prstGeom prst="rect">
            <a:avLst/>
          </a:prstGeom>
        </p:spPr>
      </p:pic>
      <p:sp>
        <p:nvSpPr>
          <p:cNvPr id="7" name="TextBox 6">
            <a:extLst>
              <a:ext uri="{FF2B5EF4-FFF2-40B4-BE49-F238E27FC236}">
                <a16:creationId xmlns:a16="http://schemas.microsoft.com/office/drawing/2014/main" id="{F70062B0-36C2-6F50-5374-4F1E322ADE2B}"/>
              </a:ext>
            </a:extLst>
          </p:cNvPr>
          <p:cNvSpPr txBox="1"/>
          <p:nvPr/>
        </p:nvSpPr>
        <p:spPr>
          <a:xfrm>
            <a:off x="0" y="1"/>
            <a:ext cx="6142653" cy="1568699"/>
          </a:xfrm>
          <a:prstGeom prst="rect">
            <a:avLst/>
          </a:prstGeom>
          <a:noFill/>
        </p:spPr>
        <p:txBody>
          <a:bodyPr wrap="square">
            <a:spAutoFit/>
          </a:bodyPr>
          <a:lstStyle/>
          <a:p>
            <a:pPr>
              <a:lnSpc>
                <a:spcPct val="107000"/>
              </a:lnSpc>
              <a:spcAft>
                <a:spcPts val="800"/>
              </a:spcAft>
            </a:pPr>
            <a:r>
              <a:rPr lang="en-US" sz="4000" dirty="0">
                <a:effectLst/>
                <a:latin typeface="Calibri" panose="020F0502020204030204" pitchFamily="34" charset="0"/>
                <a:ea typeface="Calibri" panose="020F0502020204030204" pitchFamily="34" charset="0"/>
                <a:cs typeface="Times New Roman" panose="02020603050405020304" pitchFamily="18" charset="0"/>
              </a:rPr>
              <a:t>Module:-</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a:t>
            </a:r>
            <a:r>
              <a:rPr lang="en-US" sz="2000" b="1" i="1" u="sng" dirty="0">
                <a:effectLst/>
                <a:latin typeface="Calibri" panose="020F0502020204030204" pitchFamily="34" charset="0"/>
                <a:ea typeface="Calibri" panose="020F0502020204030204" pitchFamily="34" charset="0"/>
                <a:cs typeface="Times New Roman" panose="02020603050405020304" pitchFamily="18" charset="0"/>
              </a:rPr>
              <a:t>BLOCK DIVISION: -</a:t>
            </a:r>
            <a:endParaRPr lang="en-IN" sz="2000" b="1" i="1" u="sng"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 block a particular website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2277EA13-01A4-4AC7-64FA-62757A8F2865}"/>
              </a:ext>
            </a:extLst>
          </p:cNvPr>
          <p:cNvSpPr txBox="1"/>
          <p:nvPr/>
        </p:nvSpPr>
        <p:spPr>
          <a:xfrm>
            <a:off x="0" y="3554963"/>
            <a:ext cx="9141667" cy="807465"/>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a:t>
            </a:r>
            <a:r>
              <a:rPr lang="en-US" sz="2000" b="1" i="1" u="sng" dirty="0">
                <a:effectLst/>
                <a:latin typeface="Calibri" panose="020F0502020204030204" pitchFamily="34" charset="0"/>
                <a:ea typeface="Calibri" panose="020F0502020204030204" pitchFamily="34" charset="0"/>
                <a:cs typeface="Times New Roman" panose="02020603050405020304" pitchFamily="18" charset="0"/>
              </a:rPr>
              <a:t>UNBLOCK DIVISION:-</a:t>
            </a:r>
            <a:endParaRPr lang="en-IN" sz="2000" b="1" i="1" u="sng"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 unblock a particular website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50112DE4-C267-59DA-B245-E720420E38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46" y="4426954"/>
            <a:ext cx="4563714" cy="1848023"/>
          </a:xfrm>
          <a:prstGeom prst="rect">
            <a:avLst/>
          </a:prstGeom>
        </p:spPr>
      </p:pic>
    </p:spTree>
    <p:extLst>
      <p:ext uri="{BB962C8B-B14F-4D97-AF65-F5344CB8AC3E}">
        <p14:creationId xmlns:p14="http://schemas.microsoft.com/office/powerpoint/2010/main" val="3741984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BC97CB-46F2-858C-FCD5-A8A3FE11CA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551" y="867659"/>
            <a:ext cx="9205588" cy="4963797"/>
          </a:xfrm>
          <a:prstGeom prst="rect">
            <a:avLst/>
          </a:prstGeom>
        </p:spPr>
      </p:pic>
    </p:spTree>
    <p:extLst>
      <p:ext uri="{BB962C8B-B14F-4D97-AF65-F5344CB8AC3E}">
        <p14:creationId xmlns:p14="http://schemas.microsoft.com/office/powerpoint/2010/main" val="3999565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643E8A-FD58-112B-FBF6-14F748F03134}"/>
              </a:ext>
            </a:extLst>
          </p:cNvPr>
          <p:cNvSpPr txBox="1"/>
          <p:nvPr/>
        </p:nvSpPr>
        <p:spPr>
          <a:xfrm>
            <a:off x="0" y="0"/>
            <a:ext cx="9151493" cy="5601533"/>
          </a:xfrm>
          <a:prstGeom prst="rect">
            <a:avLst/>
          </a:prstGeom>
          <a:noFill/>
        </p:spPr>
        <p:txBody>
          <a:bodyPr wrap="square">
            <a:spAutoFit/>
          </a:bodyPr>
          <a:lstStyle/>
          <a:p>
            <a:pPr algn="just"/>
            <a:r>
              <a:rPr lang="en-US" sz="4000" b="1" i="1" u="sng" dirty="0">
                <a:effectLst/>
                <a:latin typeface="erdana"/>
              </a:rPr>
              <a:t>Introduction</a:t>
            </a:r>
          </a:p>
          <a:p>
            <a:pPr marL="342900" indent="-342900" algn="just">
              <a:buFont typeface="Arial" panose="020B0604020202020204" pitchFamily="34" charset="0"/>
              <a:buChar char="•"/>
            </a:pPr>
            <a:r>
              <a:rPr lang="en-US" sz="2000" b="0" i="0" dirty="0">
                <a:solidFill>
                  <a:srgbClr val="333333"/>
                </a:solidFill>
                <a:effectLst/>
                <a:latin typeface="inter-regular"/>
              </a:rPr>
              <a:t>In this section of the tutorial, we are going to build a real-time most popular python application known as website blocker.</a:t>
            </a:r>
          </a:p>
          <a:p>
            <a:pPr marL="342900" indent="-342900" algn="just">
              <a:buFont typeface="Arial" panose="020B0604020202020204" pitchFamily="34" charset="0"/>
              <a:buChar char="•"/>
            </a:pPr>
            <a:r>
              <a:rPr lang="en-US" sz="2000" b="0" i="0" dirty="0">
                <a:solidFill>
                  <a:srgbClr val="333333"/>
                </a:solidFill>
                <a:effectLst/>
                <a:latin typeface="inter-regular"/>
              </a:rPr>
              <a:t>This application can be used to block the websites so that the user can not open them during the specific period.</a:t>
            </a:r>
          </a:p>
          <a:p>
            <a:pPr marL="342900" indent="-342900">
              <a:buFont typeface="Arial" panose="020B0604020202020204" pitchFamily="34" charset="0"/>
              <a:buChar char="•"/>
            </a:pPr>
            <a:r>
              <a:rPr lang="en-US" sz="2000" b="0" i="0" dirty="0">
                <a:solidFill>
                  <a:srgbClr val="333333"/>
                </a:solidFill>
                <a:effectLst/>
                <a:latin typeface="inter-regular"/>
              </a:rPr>
              <a:t>Let's discuss how can we build such an application by using python.</a:t>
            </a:r>
          </a:p>
          <a:p>
            <a:pPr marL="285750" indent="-285750">
              <a:buFont typeface="Arial" panose="020B0604020202020204" pitchFamily="34" charset="0"/>
              <a:buChar char="•"/>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 website blocker is a software program that intentionally restricts access to particular sites. </a:t>
            </a:r>
          </a:p>
          <a:p>
            <a:pPr marL="285750" indent="-285750">
              <a:buFont typeface="Arial" panose="020B0604020202020204" pitchFamily="34" charset="0"/>
              <a:buChar char="•"/>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purpose of website blockers is to deter users from using distracting websites </a:t>
            </a: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unwanted website</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instead of completing their work. </a:t>
            </a:r>
            <a:endPar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Website blocks can be installed on a particular browser as an extension, or sometimes on a computer hard drive. </a:t>
            </a:r>
          </a:p>
          <a:p>
            <a:pPr marL="285750" indent="-285750">
              <a:buFont typeface="Arial" panose="020B0604020202020204" pitchFamily="34" charset="0"/>
              <a:buChar char="•"/>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 typical blocker allows users to input particular links into a list. All standard browsers have this feature built, which can usually be access through the advanced browser settings menu. </a:t>
            </a:r>
          </a:p>
          <a:p>
            <a:pPr marL="285750" indent="-285750">
              <a:buFont typeface="Arial" panose="020B0604020202020204" pitchFamily="34" charset="0"/>
              <a:buChar char="•"/>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It is also possible to configure an IP address the same way, if desired, blocking a particular site from all computers that share the same network.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2714187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237C3F-FA1E-6710-A0A6-7EB70FC2C3E0}"/>
              </a:ext>
            </a:extLst>
          </p:cNvPr>
          <p:cNvSpPr txBox="1"/>
          <p:nvPr/>
        </p:nvSpPr>
        <p:spPr>
          <a:xfrm>
            <a:off x="0" y="0"/>
            <a:ext cx="10310327" cy="5176417"/>
          </a:xfrm>
          <a:prstGeom prst="rect">
            <a:avLst/>
          </a:prstGeom>
          <a:noFill/>
        </p:spPr>
        <p:txBody>
          <a:bodyPr wrap="square">
            <a:spAutoFit/>
          </a:bodyPr>
          <a:lstStyle/>
          <a:p>
            <a:pPr>
              <a:lnSpc>
                <a:spcPct val="107000"/>
              </a:lnSpc>
              <a:spcAft>
                <a:spcPts val="800"/>
              </a:spcAft>
            </a:pPr>
            <a:r>
              <a:rPr lang="en-IN" sz="4000" b="1" i="1" u="sng" dirty="0">
                <a:effectLst/>
                <a:latin typeface="Calibri" panose="020F0502020204030204" pitchFamily="34" charset="0"/>
                <a:ea typeface="Calibri" panose="020F0502020204030204" pitchFamily="34" charset="0"/>
                <a:cs typeface="Times New Roman" panose="02020603050405020304" pitchFamily="18" charset="0"/>
              </a:rPr>
              <a:t> ADVANTAGES</a:t>
            </a: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0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Unwanted Sites - One major problem with websites is that a large amount do not feature what you might call G-rated content; i.e. content for all ages. Plus for many people, the content is explicit, hateful, hurtful and very much unwanted.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20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Examples are porn sites, gambling sites, sites for people to voice their dislike over other races, religions, sexual orientation and more. Not only do you get crude language and </a:t>
            </a:r>
            <a:r>
              <a:rPr lang="en-IN" sz="2000" dirty="0" err="1">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x-rated</a:t>
            </a:r>
            <a:r>
              <a:rPr lang="en-IN" sz="20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 photos on the sites, you can pick up computer bugs or unwanted cookies from the sites, attract nuts and place yourself in danger if you interact with others there. So for all ages, these sites can be dangerous and unwanted.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0936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384346-6A22-D891-B984-F25FA4757FC4}"/>
              </a:ext>
            </a:extLst>
          </p:cNvPr>
          <p:cNvSpPr txBox="1"/>
          <p:nvPr/>
        </p:nvSpPr>
        <p:spPr>
          <a:xfrm>
            <a:off x="0" y="0"/>
            <a:ext cx="9153330" cy="5439053"/>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Fun Sites - Many fun sites like those offering interesting interactions with forums, fun safe games like cards or gaming like the kinds played with Xbox or Nintendo systems, are great - -but time consuming. This may be alright for time off, but for students who should be studying and adults and teens who should be working, they can cause: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76225" indent="-228600">
              <a:lnSpc>
                <a:spcPct val="107000"/>
              </a:lnSpc>
              <a:spcAft>
                <a:spcPts val="800"/>
              </a:spcAft>
            </a:pP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a:t>
            </a:r>
            <a:r>
              <a:rPr lang="en-IN"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Loss in work production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76225" indent="-228600">
              <a:lnSpc>
                <a:spcPct val="107000"/>
              </a:lnSpc>
              <a:spcAft>
                <a:spcPts val="800"/>
              </a:spcAft>
            </a:pP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a:t>
            </a:r>
            <a:r>
              <a:rPr lang="en-IN"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Loss in homework time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76225" indent="-228600">
              <a:lnSpc>
                <a:spcPct val="107000"/>
              </a:lnSpc>
              <a:spcAft>
                <a:spcPts val="800"/>
              </a:spcAft>
            </a:pP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a:t>
            </a:r>
            <a:r>
              <a:rPr lang="en-IN"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Loss in family time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76225" indent="-228600">
              <a:lnSpc>
                <a:spcPct val="107000"/>
              </a:lnSpc>
              <a:spcAft>
                <a:spcPts val="800"/>
              </a:spcAft>
            </a:pP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a:t>
            </a:r>
            <a:r>
              <a:rPr lang="en-IN"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Low grade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76225" indent="-228600">
              <a:lnSpc>
                <a:spcPct val="107000"/>
              </a:lnSpc>
              <a:spcAft>
                <a:spcPts val="800"/>
              </a:spcAft>
            </a:pP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a:t>
            </a:r>
            <a:r>
              <a:rPr lang="en-IN"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Low work reviews = lower pay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Additional stress and loss in personal rest-and-relation time also results. So time needs monitored on these types of sites.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4153437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0D82C9-3211-0EBF-E5F1-6807C53C11AC}"/>
              </a:ext>
            </a:extLst>
          </p:cNvPr>
          <p:cNvSpPr txBox="1"/>
          <p:nvPr/>
        </p:nvSpPr>
        <p:spPr>
          <a:xfrm>
            <a:off x="0" y="-65314"/>
            <a:ext cx="9153330" cy="2442079"/>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24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Unsafe Sites - Some websites might look like they have a lot to offer, but once you click them on, you can run into technical trouble. For example, you might get scripts that automatically try to take over your computer in different ways, banners and pop-up ads that try and do insert tracking devices into your systems and much more.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0064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CEDA8D-C184-EB0B-1083-3D0E0FA1FAF0}"/>
              </a:ext>
            </a:extLst>
          </p:cNvPr>
          <p:cNvSpPr txBox="1"/>
          <p:nvPr/>
        </p:nvSpPr>
        <p:spPr>
          <a:xfrm>
            <a:off x="0" y="1"/>
            <a:ext cx="9153330" cy="5303440"/>
          </a:xfrm>
          <a:prstGeom prst="rect">
            <a:avLst/>
          </a:prstGeom>
          <a:noFill/>
        </p:spPr>
        <p:txBody>
          <a:bodyPr wrap="square">
            <a:spAutoFit/>
          </a:bodyPr>
          <a:lstStyle/>
          <a:p>
            <a:pPr>
              <a:lnSpc>
                <a:spcPct val="107000"/>
              </a:lnSpc>
              <a:spcAft>
                <a:spcPts val="800"/>
              </a:spcAft>
            </a:pPr>
            <a:r>
              <a:rPr lang="en-IN" sz="4000" b="1" i="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DISADVANTAGES</a:t>
            </a: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dirty="0">
                <a:solidFill>
                  <a:srgbClr val="111111"/>
                </a:solidFill>
                <a:effectLst/>
                <a:latin typeface="Open Sans" panose="020B0606030504020204" pitchFamily="34" charset="0"/>
                <a:ea typeface="Times New Roman" panose="02020603050405020304" pitchFamily="18" charset="0"/>
                <a:cs typeface="Times New Roman" panose="02020603050405020304" pitchFamily="18" charset="0"/>
              </a:rPr>
              <a:t>outside interference in the source code of the page, possible interception of data and traffic.</a:t>
            </a:r>
            <a:endParaRPr lang="en-IN" sz="20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dirty="0">
                <a:solidFill>
                  <a:srgbClr val="111111"/>
                </a:solidFill>
                <a:effectLst/>
                <a:latin typeface="Open Sans" panose="020B0606030504020204" pitchFamily="34" charset="0"/>
                <a:ea typeface="Times New Roman" panose="02020603050405020304" pitchFamily="18" charset="0"/>
                <a:cs typeface="Times New Roman" panose="02020603050405020304" pitchFamily="18" charset="0"/>
              </a:rPr>
              <a:t>slowing down the website loading speed - the ad blocker needs to process and block advertising elements in the code.</a:t>
            </a:r>
            <a:endParaRPr lang="en-IN" sz="20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dirty="0">
                <a:solidFill>
                  <a:srgbClr val="111111"/>
                </a:solidFill>
                <a:effectLst/>
                <a:latin typeface="Open Sans" panose="020B0606030504020204" pitchFamily="34" charset="0"/>
                <a:ea typeface="Times New Roman" panose="02020603050405020304" pitchFamily="18" charset="0"/>
                <a:cs typeface="Times New Roman" panose="02020603050405020304" pitchFamily="18" charset="0"/>
              </a:rPr>
              <a:t>slowdown of the browser speed, freezes may occur in rare cases, and there may also be an increased use of PC resources.</a:t>
            </a:r>
            <a:endParaRPr lang="en-IN" sz="20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dirty="0">
                <a:solidFill>
                  <a:srgbClr val="111111"/>
                </a:solidFill>
                <a:effectLst/>
                <a:latin typeface="Open Sans" panose="020B0606030504020204" pitchFamily="34" charset="0"/>
                <a:ea typeface="Times New Roman" panose="02020603050405020304" pitchFamily="18" charset="0"/>
                <a:cs typeface="Times New Roman" panose="02020603050405020304" pitchFamily="18" charset="0"/>
              </a:rPr>
              <a:t>the need for timely update of extensions, otherwise vulnerabilities in the browser security system may appear.</a:t>
            </a:r>
            <a:endParaRPr lang="en-IN" sz="20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dirty="0">
                <a:solidFill>
                  <a:srgbClr val="111111"/>
                </a:solidFill>
                <a:effectLst/>
                <a:latin typeface="Open Sans" panose="020B0606030504020204" pitchFamily="34" charset="0"/>
                <a:ea typeface="Times New Roman" panose="02020603050405020304" pitchFamily="18" charset="0"/>
                <a:cs typeface="Times New Roman" panose="02020603050405020304" pitchFamily="18" charset="0"/>
              </a:rPr>
              <a:t>the need to pay in case of using paid extensions.</a:t>
            </a:r>
            <a:endParaRPr lang="en-IN" sz="20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dirty="0">
                <a:solidFill>
                  <a:srgbClr val="111111"/>
                </a:solidFill>
                <a:effectLst/>
                <a:latin typeface="Open Sans" panose="020B0606030504020204" pitchFamily="34" charset="0"/>
                <a:ea typeface="Times New Roman" panose="02020603050405020304" pitchFamily="18" charset="0"/>
                <a:cs typeface="Times New Roman" panose="02020603050405020304" pitchFamily="18" charset="0"/>
              </a:rPr>
              <a:t>some sites are ad-supported or their owners earn mostly only from ads, so they may show notifications like “you seem to be using a blocker” and ask you to disable the extension or add their site to the list of exclusions.</a:t>
            </a:r>
            <a:endParaRPr lang="en-IN" sz="20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83118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4C874E-AC69-38E7-3F6C-3C99152EBAFF}"/>
              </a:ext>
            </a:extLst>
          </p:cNvPr>
          <p:cNvSpPr txBox="1"/>
          <p:nvPr/>
        </p:nvSpPr>
        <p:spPr>
          <a:xfrm>
            <a:off x="0" y="0"/>
            <a:ext cx="9153330" cy="2050305"/>
          </a:xfrm>
          <a:prstGeom prst="rect">
            <a:avLst/>
          </a:prstGeom>
          <a:noFill/>
        </p:spPr>
        <p:txBody>
          <a:bodyPr wrap="square">
            <a:sp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2400" dirty="0">
                <a:solidFill>
                  <a:srgbClr val="111111"/>
                </a:solidFill>
                <a:effectLst/>
                <a:latin typeface="Open Sans" panose="020B0606030504020204" pitchFamily="34" charset="0"/>
                <a:ea typeface="Times New Roman" panose="02020603050405020304" pitchFamily="18" charset="0"/>
                <a:cs typeface="Times New Roman" panose="02020603050405020304" pitchFamily="18" charset="0"/>
              </a:rPr>
              <a:t>the owners of some sites calculate the use of blockers and block the site or part of its content for such visitors, demanding to disable the blocker - in return, they offer disabling ads for money, that is, paid access to their content or viewing with ads.</a:t>
            </a:r>
            <a:endParaRPr lang="en-IN" sz="24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6863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951EAE-5C1B-EC18-CAEA-5811A4741155}"/>
              </a:ext>
            </a:extLst>
          </p:cNvPr>
          <p:cNvSpPr txBox="1"/>
          <p:nvPr/>
        </p:nvSpPr>
        <p:spPr>
          <a:xfrm>
            <a:off x="354564" y="111968"/>
            <a:ext cx="9153330" cy="4718599"/>
          </a:xfrm>
          <a:prstGeom prst="rect">
            <a:avLst/>
          </a:prstGeom>
          <a:noFill/>
        </p:spPr>
        <p:txBody>
          <a:bodyPr wrap="square">
            <a:spAutoFit/>
          </a:bodyPr>
          <a:lstStyle/>
          <a:p>
            <a:pPr algn="ctr">
              <a:lnSpc>
                <a:spcPct val="107000"/>
              </a:lnSpc>
              <a:spcAft>
                <a:spcPts val="800"/>
              </a:spcAft>
            </a:pPr>
            <a:r>
              <a:rPr lang="en-IN" sz="2800" b="1" i="1" u="sng" dirty="0">
                <a:effectLst/>
                <a:latin typeface="Arial" panose="020B0604020202020204" pitchFamily="34" charset="0"/>
                <a:ea typeface="Calibri" panose="020F0502020204030204" pitchFamily="34" charset="0"/>
                <a:cs typeface="Times New Roman" panose="02020603050405020304" pitchFamily="18" charset="0"/>
              </a:rPr>
              <a:t>OBJECTIVES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Wingdings" panose="05000000000000000000" pitchFamily="2" charset="2"/>
              <a:buChar char=""/>
            </a:pPr>
            <a:r>
              <a:rPr lang="en-IN" sz="2400" dirty="0">
                <a:solidFill>
                  <a:srgbClr val="333333"/>
                </a:solidFill>
                <a:effectLst/>
                <a:latin typeface="Segoe UI" panose="020B0502040204020203" pitchFamily="34" charset="0"/>
                <a:ea typeface="Times New Roman" panose="02020603050405020304" pitchFamily="18" charset="0"/>
              </a:rPr>
              <a:t>The objective of Python website blocker is to block some certain websites which can distract the user during the specified amount of time.</a:t>
            </a:r>
            <a:endParaRPr lang="en-IN" sz="2400" dirty="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pPr>
            <a:r>
              <a:rPr lang="en-IN" sz="2400" dirty="0">
                <a:solidFill>
                  <a:srgbClr val="333333"/>
                </a:solidFill>
                <a:effectLst/>
                <a:latin typeface="Segoe UI" panose="020B0502040204020203" pitchFamily="34" charset="0"/>
                <a:ea typeface="Times New Roman" panose="02020603050405020304" pitchFamily="18" charset="0"/>
              </a:rPr>
              <a:t>In this, we will block the access to the list of some particular websites during the working hours so that the user can only access those websites during the free time only.</a:t>
            </a:r>
            <a:endParaRPr lang="en-IN" sz="2400" dirty="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pPr>
            <a:r>
              <a:rPr lang="en-IN" sz="2400" dirty="0">
                <a:solidFill>
                  <a:srgbClr val="333333"/>
                </a:solidFill>
                <a:effectLst/>
                <a:latin typeface="Segoe UI" panose="020B0502040204020203" pitchFamily="34" charset="0"/>
                <a:ea typeface="Times New Roman" panose="02020603050405020304" pitchFamily="18" charset="0"/>
              </a:rPr>
              <a:t>The working time in this python application is considered from 9 AM to 5 PM. The time period except that time will be considered as free time.</a:t>
            </a:r>
            <a:endParaRPr lang="en-IN" sz="2400" dirty="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pPr>
            <a:r>
              <a:rPr lang="en-IN" sz="2400" dirty="0">
                <a:solidFill>
                  <a:srgbClr val="333333"/>
                </a:solidFill>
                <a:effectLst/>
                <a:latin typeface="Segoe UI" panose="020B0502040204020203" pitchFamily="34" charset="0"/>
                <a:ea typeface="Times New Roman" panose="02020603050405020304" pitchFamily="18" charset="0"/>
              </a:rPr>
              <a:t>To block unwanted website</a:t>
            </a:r>
            <a:endParaRPr lang="en-IN" sz="2400" dirty="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pPr>
            <a:r>
              <a:rPr lang="en-IN" sz="2400" dirty="0">
                <a:solidFill>
                  <a:srgbClr val="333333"/>
                </a:solidFill>
                <a:effectLst/>
                <a:latin typeface="Segoe UI" panose="020B0502040204020203" pitchFamily="34" charset="0"/>
                <a:ea typeface="Times New Roman" panose="02020603050405020304" pitchFamily="18" charset="0"/>
              </a:rPr>
              <a:t>To block corrupted website to safe or secure your system.</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72258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5E6B60-0757-7953-AD63-F5FD7BBAC7C8}"/>
              </a:ext>
            </a:extLst>
          </p:cNvPr>
          <p:cNvSpPr txBox="1"/>
          <p:nvPr/>
        </p:nvSpPr>
        <p:spPr>
          <a:xfrm>
            <a:off x="0" y="1"/>
            <a:ext cx="9153330" cy="2677208"/>
          </a:xfrm>
          <a:prstGeom prst="rect">
            <a:avLst/>
          </a:prstGeom>
          <a:noFill/>
        </p:spPr>
        <p:txBody>
          <a:bodyPr wrap="square">
            <a:spAutoFit/>
          </a:bodyPr>
          <a:lstStyle/>
          <a:p>
            <a:pPr>
              <a:lnSpc>
                <a:spcPct val="107000"/>
              </a:lnSpc>
              <a:spcAft>
                <a:spcPts val="800"/>
              </a:spcAft>
            </a:pPr>
            <a:r>
              <a:rPr lang="en-IN" sz="4000" b="1" i="1" u="sng" dirty="0">
                <a:effectLst/>
                <a:latin typeface="Calibri" panose="020F0502020204030204" pitchFamily="34" charset="0"/>
                <a:ea typeface="Calibri" panose="020F0502020204030204" pitchFamily="34" charset="0"/>
                <a:cs typeface="Times New Roman" panose="02020603050405020304" pitchFamily="18" charset="0"/>
              </a:rPr>
              <a:t>PROPOSED OF PROJECT </a:t>
            </a: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To block the website we need to use website blocker</a:t>
            </a:r>
          </a:p>
          <a:p>
            <a:pPr marL="342900" lvl="0" indent="-342900">
              <a:lnSpc>
                <a:spcPct val="107000"/>
              </a:lnSpc>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 To block the unwanted website </a:t>
            </a:r>
          </a:p>
          <a:p>
            <a:pPr marL="342900" lvl="0" indent="-342900">
              <a:lnSpc>
                <a:spcPct val="107000"/>
              </a:lnSpc>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To block corrupted website</a:t>
            </a:r>
          </a:p>
          <a:p>
            <a:pPr marL="342900" lvl="0" indent="-342900">
              <a:lnSpc>
                <a:spcPct val="107000"/>
              </a:lnSpc>
              <a:spcAft>
                <a:spcPts val="800"/>
              </a:spcAft>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To block distracting website for sometime.</a:t>
            </a:r>
          </a:p>
        </p:txBody>
      </p:sp>
    </p:spTree>
    <p:extLst>
      <p:ext uri="{BB962C8B-B14F-4D97-AF65-F5344CB8AC3E}">
        <p14:creationId xmlns:p14="http://schemas.microsoft.com/office/powerpoint/2010/main" val="18263195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232</TotalTime>
  <Words>1197</Words>
  <Application>Microsoft Office PowerPoint</Application>
  <PresentationFormat>Widescreen</PresentationFormat>
  <Paragraphs>73</Paragraphs>
  <Slides>18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18</vt:i4>
      </vt:variant>
    </vt:vector>
  </HeadingPairs>
  <TitlesOfParts>
    <vt:vector size="32" baseType="lpstr">
      <vt:lpstr>Arial</vt:lpstr>
      <vt:lpstr>Calibri</vt:lpstr>
      <vt:lpstr>erdana</vt:lpstr>
      <vt:lpstr>inter-regular</vt:lpstr>
      <vt:lpstr>Montserrat</vt:lpstr>
      <vt:lpstr>Open Sans</vt:lpstr>
      <vt:lpstr>Segoe UI</vt:lpstr>
      <vt:lpstr>Symbol</vt:lpstr>
      <vt:lpstr>Tahoma</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Architecture Diagram:-</vt:lpstr>
      <vt:lpstr>PowerPoint Presentation</vt:lpstr>
      <vt:lpstr>PowerPoint Presentation</vt:lpstr>
      <vt:lpstr>PowerPoint Presentation</vt:lpstr>
      <vt:lpstr>Step5: Select the same component in the browser window right click it, choose and click generate code. The directory window specifies the directory path where the header file and input files are to be stored and press ok.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Subhashis Tripathy</dc:creator>
  <cp:lastModifiedBy>Akshat neolia</cp:lastModifiedBy>
  <cp:revision>6</cp:revision>
  <dcterms:created xsi:type="dcterms:W3CDTF">2022-11-10T11:31:16Z</dcterms:created>
  <dcterms:modified xsi:type="dcterms:W3CDTF">2023-10-30T17:08:50Z</dcterms:modified>
</cp:coreProperties>
</file>