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3" r:id="rId8"/>
    <p:sldId id="269" r:id="rId9"/>
    <p:sldId id="270" r:id="rId10"/>
    <p:sldId id="265" r:id="rId11"/>
    <p:sldId id="267" r:id="rId12"/>
    <p:sldId id="271" r:id="rId13"/>
    <p:sldId id="262" r:id="rId14"/>
    <p:sldId id="264" r:id="rId15"/>
  </p:sldIdLst>
  <p:sldSz cx="18288000" cy="10287000"/>
  <p:notesSz cx="6858000" cy="9144000"/>
  <p:embeddedFontLst>
    <p:embeddedFont>
      <p:font typeface="Calibri (MS)" panose="020B0604020202020204" charset="0"/>
      <p:regular r:id="rId16"/>
    </p:embeddedFont>
    <p:embeddedFont>
      <p:font typeface="Canva Sans" panose="020B0604020202020204" charset="0"/>
      <p:regular r:id="rId17"/>
    </p:embeddedFont>
    <p:embeddedFont>
      <p:font typeface="Canva Sans Bold" panose="020B0604020202020204" charset="0"/>
      <p:regular r:id="rId18"/>
    </p:embeddedFont>
    <p:embeddedFont>
      <p:font typeface="IBM Plex Sans" panose="020B0503050203000203" pitchFamily="34" charset="0"/>
      <p:regular r:id="rId19"/>
      <p:bold r:id="rId20"/>
      <p:italic r:id="rId21"/>
      <p:boldItalic r:id="rId22"/>
    </p:embeddedFont>
    <p:embeddedFont>
      <p:font typeface="IBM Plex Sans Condensed" panose="020B0506050203000203"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svg"/><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cs.oracle.com/en/java/javase/22/docs/specs/security/standard-names.html" TargetMode="External"/><Relationship Id="rId7" Type="http://schemas.openxmlformats.org/officeDocument/2006/relationships/hyperlink" Target="https://mrajacse.wordpress.com/wp-content/uploads/2012/01/applied-cryptography-2nd-ed-b-schneier.pdf" TargetMode="Externa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https://www.ietf.org/rfc/rfc8017.html" TargetMode="External"/><Relationship Id="rId5" Type="http://schemas.openxmlformats.org/officeDocument/2006/relationships/hyperlink" Target="https://www.youtube.com/watch?v=S0Wua5WxKZI" TargetMode="External"/><Relationship Id="rId4" Type="http://schemas.openxmlformats.org/officeDocument/2006/relationships/hyperlink" Target="https://www.java.com/en/jre-jdk-cryptoroadmap.html" TargetMode="External"/><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7.sv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sv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3.sv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825" y="104775"/>
            <a:ext cx="18040350" cy="10077450"/>
          </a:xfrm>
          <a:custGeom>
            <a:avLst/>
            <a:gdLst/>
            <a:ahLst/>
            <a:cxnLst/>
            <a:rect l="l" t="t" r="r" b="b"/>
            <a:pathLst>
              <a:path w="18040350" h="10077450">
                <a:moveTo>
                  <a:pt x="0" y="0"/>
                </a:moveTo>
                <a:lnTo>
                  <a:pt x="18040350" y="0"/>
                </a:lnTo>
                <a:lnTo>
                  <a:pt x="18040350" y="10077450"/>
                </a:lnTo>
                <a:lnTo>
                  <a:pt x="0" y="10077450"/>
                </a:lnTo>
                <a:lnTo>
                  <a:pt x="0" y="0"/>
                </a:lnTo>
                <a:close/>
              </a:path>
            </a:pathLst>
          </a:custGeom>
          <a:blipFill>
            <a:blip r:embed="rId2">
              <a:extLst>
                <a:ext uri="{96DAC541-7B7A-43D3-8B79-37D633B846F1}">
                  <asvg:svgBlip xmlns:asvg="http://schemas.microsoft.com/office/drawing/2016/SVG/main" r:embed="rId3"/>
                </a:ext>
              </a:extLst>
            </a:blip>
            <a:stretch>
              <a:fillRect t="-47" b="-47"/>
            </a:stretch>
          </a:blipFill>
        </p:spPr>
      </p:sp>
      <p:sp>
        <p:nvSpPr>
          <p:cNvPr id="3" name="Freeform 3"/>
          <p:cNvSpPr/>
          <p:nvPr/>
        </p:nvSpPr>
        <p:spPr>
          <a:xfrm>
            <a:off x="16002000" y="228600"/>
            <a:ext cx="2076450" cy="1019175"/>
          </a:xfrm>
          <a:custGeom>
            <a:avLst/>
            <a:gdLst/>
            <a:ahLst/>
            <a:cxnLst/>
            <a:rect l="l" t="t" r="r" b="b"/>
            <a:pathLst>
              <a:path w="2076450" h="1019175">
                <a:moveTo>
                  <a:pt x="0" y="0"/>
                </a:moveTo>
                <a:lnTo>
                  <a:pt x="2076450" y="0"/>
                </a:lnTo>
                <a:lnTo>
                  <a:pt x="2076450" y="1019175"/>
                </a:lnTo>
                <a:lnTo>
                  <a:pt x="0" y="1019175"/>
                </a:lnTo>
                <a:lnTo>
                  <a:pt x="0" y="0"/>
                </a:lnTo>
                <a:close/>
              </a:path>
            </a:pathLst>
          </a:custGeom>
          <a:blipFill>
            <a:blip r:embed="rId4">
              <a:extLst>
                <a:ext uri="{96DAC541-7B7A-43D3-8B79-37D633B846F1}">
                  <asvg:svgBlip xmlns:asvg="http://schemas.microsoft.com/office/drawing/2016/SVG/main" r:embed="rId5"/>
                </a:ext>
              </a:extLst>
            </a:blip>
            <a:stretch>
              <a:fillRect t="-467" b="-467"/>
            </a:stretch>
          </a:blipFill>
        </p:spPr>
      </p:sp>
      <p:grpSp>
        <p:nvGrpSpPr>
          <p:cNvPr id="4" name="Group 4"/>
          <p:cNvGrpSpPr/>
          <p:nvPr/>
        </p:nvGrpSpPr>
        <p:grpSpPr>
          <a:xfrm>
            <a:off x="16078200" y="190500"/>
            <a:ext cx="2000250" cy="809625"/>
            <a:chOff x="0" y="0"/>
            <a:chExt cx="2667000" cy="1079500"/>
          </a:xfrm>
        </p:grpSpPr>
        <p:sp>
          <p:nvSpPr>
            <p:cNvPr id="5" name="Freeform 5"/>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6"/>
              <a:stretch>
                <a:fillRect t="-263" b="-263"/>
              </a:stretch>
            </a:blipFill>
          </p:spPr>
        </p:sp>
      </p:grpSp>
      <p:grpSp>
        <p:nvGrpSpPr>
          <p:cNvPr id="6" name="Group 6"/>
          <p:cNvGrpSpPr/>
          <p:nvPr/>
        </p:nvGrpSpPr>
        <p:grpSpPr>
          <a:xfrm>
            <a:off x="381000" y="190500"/>
            <a:ext cx="1314450" cy="2238375"/>
            <a:chOff x="0" y="0"/>
            <a:chExt cx="1752600" cy="2984500"/>
          </a:xfrm>
        </p:grpSpPr>
        <p:sp>
          <p:nvSpPr>
            <p:cNvPr id="7" name="Freeform 7"/>
            <p:cNvSpPr/>
            <p:nvPr/>
          </p:nvSpPr>
          <p:spPr>
            <a:xfrm>
              <a:off x="0" y="0"/>
              <a:ext cx="1752600" cy="2984500"/>
            </a:xfrm>
            <a:custGeom>
              <a:avLst/>
              <a:gdLst/>
              <a:ahLst/>
              <a:cxnLst/>
              <a:rect l="l" t="t" r="r" b="b"/>
              <a:pathLst>
                <a:path w="1752600" h="2984500">
                  <a:moveTo>
                    <a:pt x="0" y="0"/>
                  </a:moveTo>
                  <a:lnTo>
                    <a:pt x="1752600" y="0"/>
                  </a:lnTo>
                  <a:lnTo>
                    <a:pt x="1752600" y="2984500"/>
                  </a:lnTo>
                  <a:lnTo>
                    <a:pt x="0" y="2984500"/>
                  </a:lnTo>
                  <a:lnTo>
                    <a:pt x="0" y="0"/>
                  </a:lnTo>
                  <a:close/>
                </a:path>
              </a:pathLst>
            </a:custGeom>
            <a:blipFill>
              <a:blip r:embed="rId7"/>
              <a:stretch>
                <a:fillRect t="-106" b="-106"/>
              </a:stretch>
            </a:blipFill>
          </p:spPr>
        </p:sp>
      </p:grpSp>
      <p:grpSp>
        <p:nvGrpSpPr>
          <p:cNvPr id="8" name="Group 8"/>
          <p:cNvGrpSpPr/>
          <p:nvPr/>
        </p:nvGrpSpPr>
        <p:grpSpPr>
          <a:xfrm>
            <a:off x="11220450" y="190500"/>
            <a:ext cx="6848475" cy="2209800"/>
            <a:chOff x="0" y="0"/>
            <a:chExt cx="9131300" cy="2946400"/>
          </a:xfrm>
        </p:grpSpPr>
        <p:sp>
          <p:nvSpPr>
            <p:cNvPr id="9" name="Freeform 9"/>
            <p:cNvSpPr/>
            <p:nvPr/>
          </p:nvSpPr>
          <p:spPr>
            <a:xfrm>
              <a:off x="0" y="0"/>
              <a:ext cx="9131300" cy="2946400"/>
            </a:xfrm>
            <a:custGeom>
              <a:avLst/>
              <a:gdLst/>
              <a:ahLst/>
              <a:cxnLst/>
              <a:rect l="l" t="t" r="r" b="b"/>
              <a:pathLst>
                <a:path w="9131300" h="2946400">
                  <a:moveTo>
                    <a:pt x="0" y="0"/>
                  </a:moveTo>
                  <a:lnTo>
                    <a:pt x="9131300" y="0"/>
                  </a:lnTo>
                  <a:lnTo>
                    <a:pt x="9131300" y="2946400"/>
                  </a:lnTo>
                  <a:lnTo>
                    <a:pt x="0" y="2946400"/>
                  </a:lnTo>
                  <a:lnTo>
                    <a:pt x="0" y="0"/>
                  </a:lnTo>
                  <a:close/>
                </a:path>
              </a:pathLst>
            </a:custGeom>
            <a:blipFill>
              <a:blip r:embed="rId8"/>
              <a:stretch>
                <a:fillRect t="-125" b="-125"/>
              </a:stretch>
            </a:blipFill>
          </p:spPr>
        </p:sp>
      </p:grpSp>
      <p:sp>
        <p:nvSpPr>
          <p:cNvPr id="10" name="TextBox 10"/>
          <p:cNvSpPr txBox="1"/>
          <p:nvPr/>
        </p:nvSpPr>
        <p:spPr>
          <a:xfrm>
            <a:off x="6937329" y="3743325"/>
            <a:ext cx="4413341" cy="3407949"/>
          </a:xfrm>
          <a:prstGeom prst="rect">
            <a:avLst/>
          </a:prstGeom>
        </p:spPr>
        <p:txBody>
          <a:bodyPr lIns="0" tIns="0" rIns="0" bIns="0" rtlCol="0" anchor="t">
            <a:spAutoFit/>
          </a:bodyPr>
          <a:lstStyle/>
          <a:p>
            <a:pPr algn="ctr">
              <a:lnSpc>
                <a:spcPts val="6719"/>
              </a:lnSpc>
            </a:pPr>
            <a:r>
              <a:rPr lang="en-US" sz="4800" spc="33">
                <a:solidFill>
                  <a:srgbClr val="000000"/>
                </a:solidFill>
                <a:latin typeface="Calibri (MS)"/>
                <a:ea typeface="Calibri (MS)"/>
                <a:cs typeface="Calibri (MS)"/>
                <a:sym typeface="Calibri (MS)"/>
              </a:rPr>
              <a:t>Minor Project</a:t>
            </a:r>
          </a:p>
          <a:p>
            <a:pPr algn="ctr">
              <a:lnSpc>
                <a:spcPts val="11340"/>
              </a:lnSpc>
            </a:pPr>
            <a:r>
              <a:rPr lang="en-US" sz="8100" spc="64">
                <a:solidFill>
                  <a:srgbClr val="000000"/>
                </a:solidFill>
                <a:latin typeface="Calibri (MS)"/>
                <a:ea typeface="Calibri (MS)"/>
                <a:cs typeface="Calibri (MS)"/>
                <a:sym typeface="Calibri (MS)"/>
              </a:rPr>
              <a:t> Zip Guard</a:t>
            </a:r>
          </a:p>
          <a:p>
            <a:pPr algn="ctr">
              <a:lnSpc>
                <a:spcPts val="6726"/>
              </a:lnSpc>
            </a:pPr>
            <a:endParaRPr lang="en-US" sz="8100" spc="64">
              <a:solidFill>
                <a:srgbClr val="000000"/>
              </a:solidFill>
              <a:latin typeface="Calibri (MS)"/>
              <a:ea typeface="Calibri (MS)"/>
              <a:cs typeface="Calibri (MS)"/>
              <a:sym typeface="Calibri (MS)"/>
            </a:endParaRPr>
          </a:p>
        </p:txBody>
      </p:sp>
      <p:sp>
        <p:nvSpPr>
          <p:cNvPr id="11" name="TextBox 11"/>
          <p:cNvSpPr txBox="1"/>
          <p:nvPr/>
        </p:nvSpPr>
        <p:spPr>
          <a:xfrm>
            <a:off x="548954" y="7465114"/>
            <a:ext cx="4487218" cy="2164234"/>
          </a:xfrm>
          <a:prstGeom prst="rect">
            <a:avLst/>
          </a:prstGeom>
        </p:spPr>
        <p:txBody>
          <a:bodyPr lIns="0" tIns="0" rIns="0" bIns="0" rtlCol="0" anchor="t">
            <a:spAutoFit/>
          </a:bodyPr>
          <a:lstStyle/>
          <a:p>
            <a:pPr algn="l">
              <a:lnSpc>
                <a:spcPts val="3225"/>
              </a:lnSpc>
            </a:pPr>
            <a:r>
              <a:rPr lang="en-US" sz="2701" spc="7">
                <a:solidFill>
                  <a:srgbClr val="000000"/>
                </a:solidFill>
                <a:latin typeface="Calibri (MS)"/>
                <a:ea typeface="Calibri (MS)"/>
                <a:cs typeface="Calibri (MS)"/>
                <a:sym typeface="Calibri (MS)"/>
              </a:rPr>
              <a:t>Presented by:</a:t>
            </a:r>
          </a:p>
          <a:p>
            <a:pPr algn="l">
              <a:lnSpc>
                <a:spcPts val="3225"/>
              </a:lnSpc>
            </a:pPr>
            <a:r>
              <a:rPr lang="en-US" sz="2701" spc="7">
                <a:solidFill>
                  <a:srgbClr val="000000"/>
                </a:solidFill>
                <a:latin typeface="Calibri (MS)"/>
                <a:ea typeface="Calibri (MS)"/>
                <a:cs typeface="Calibri (MS)"/>
                <a:sym typeface="Calibri (MS)"/>
              </a:rPr>
              <a:t>R2142220538 - Kavya Singh R2142220483 - Dhruv Joshi R2142220265 -Madhav Madan R2142220306 - Akshat Pandey</a:t>
            </a:r>
          </a:p>
        </p:txBody>
      </p:sp>
      <p:sp>
        <p:nvSpPr>
          <p:cNvPr id="12" name="TextBox 12"/>
          <p:cNvSpPr txBox="1"/>
          <p:nvPr/>
        </p:nvSpPr>
        <p:spPr>
          <a:xfrm>
            <a:off x="11233528" y="8936412"/>
            <a:ext cx="6219901" cy="617157"/>
          </a:xfrm>
          <a:prstGeom prst="rect">
            <a:avLst/>
          </a:prstGeom>
        </p:spPr>
        <p:txBody>
          <a:bodyPr lIns="0" tIns="0" rIns="0" bIns="0" rtlCol="0" anchor="t">
            <a:spAutoFit/>
          </a:bodyPr>
          <a:lstStyle/>
          <a:p>
            <a:pPr algn="l">
              <a:lnSpc>
                <a:spcPts val="3783"/>
              </a:lnSpc>
            </a:pPr>
            <a:r>
              <a:rPr lang="en-US" sz="2701" spc="5">
                <a:solidFill>
                  <a:srgbClr val="000000"/>
                </a:solidFill>
                <a:latin typeface="Calibri (MS)"/>
                <a:ea typeface="Calibri (MS)"/>
                <a:cs typeface="Calibri (MS)"/>
                <a:sym typeface="Calibri (MS)"/>
              </a:rPr>
              <a:t>Mentored By - Dr. Arjun Arora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1EFFF686-17A1-FEBA-FE37-1493F8B1DE6F}"/>
              </a:ext>
            </a:extLst>
          </p:cNvPr>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sp>
        <p:nvSpPr>
          <p:cNvPr id="5" name="TextBox 4">
            <a:extLst>
              <a:ext uri="{FF2B5EF4-FFF2-40B4-BE49-F238E27FC236}">
                <a16:creationId xmlns:a16="http://schemas.microsoft.com/office/drawing/2014/main" id="{65C10D0F-F920-88C6-6550-705CE88E929F}"/>
              </a:ext>
            </a:extLst>
          </p:cNvPr>
          <p:cNvSpPr txBox="1"/>
          <p:nvPr/>
        </p:nvSpPr>
        <p:spPr>
          <a:xfrm>
            <a:off x="609600" y="495300"/>
            <a:ext cx="11811000" cy="892552"/>
          </a:xfrm>
          <a:prstGeom prst="rect">
            <a:avLst/>
          </a:prstGeom>
          <a:noFill/>
        </p:spPr>
        <p:txBody>
          <a:bodyPr wrap="square">
            <a:spAutoFit/>
          </a:bodyPr>
          <a:lstStyle/>
          <a:p>
            <a:r>
              <a:rPr lang="en-IN" sz="5200" b="1" kern="1200" dirty="0">
                <a:solidFill>
                  <a:srgbClr val="00B0F0"/>
                </a:solidFill>
                <a:effectLst/>
                <a:latin typeface="Canva Sans Bold" panose="020B0604020202020204" charset="0"/>
                <a:ea typeface="+mj-ea"/>
                <a:cs typeface="+mj-cs"/>
              </a:rPr>
              <a:t>Introduction to Huffman Coding</a:t>
            </a:r>
            <a:endParaRPr lang="en-IN" sz="5200" b="1" dirty="0">
              <a:solidFill>
                <a:srgbClr val="00B0F0"/>
              </a:solidFill>
              <a:latin typeface="Canva Sans Bold" panose="020B0604020202020204" charset="0"/>
            </a:endParaRPr>
          </a:p>
        </p:txBody>
      </p:sp>
      <p:sp>
        <p:nvSpPr>
          <p:cNvPr id="7" name="TextBox 6">
            <a:extLst>
              <a:ext uri="{FF2B5EF4-FFF2-40B4-BE49-F238E27FC236}">
                <a16:creationId xmlns:a16="http://schemas.microsoft.com/office/drawing/2014/main" id="{9679D97B-D17D-5D0E-B07A-1BD69FD85019}"/>
              </a:ext>
            </a:extLst>
          </p:cNvPr>
          <p:cNvSpPr txBox="1"/>
          <p:nvPr/>
        </p:nvSpPr>
        <p:spPr>
          <a:xfrm>
            <a:off x="612058" y="1362042"/>
            <a:ext cx="16992600" cy="3970318"/>
          </a:xfrm>
          <a:prstGeom prst="rect">
            <a:avLst/>
          </a:prstGeom>
          <a:noFill/>
        </p:spPr>
        <p:txBody>
          <a:bodyPr wrap="square">
            <a:spAutoFit/>
          </a:bodyPr>
          <a:lstStyle/>
          <a:p>
            <a:pPr marL="457200" indent="-457200">
              <a:buFont typeface="Arial" panose="020B0604020202020204" pitchFamily="34" charset="0"/>
              <a:buChar char="•"/>
            </a:pPr>
            <a:r>
              <a:rPr lang="en-US" sz="2800" dirty="0"/>
              <a:t>Huffman Coding is a famous Greedy Algorithm used for lossless data compression</a:t>
            </a:r>
          </a:p>
          <a:p>
            <a:pPr marL="457200" indent="-457200">
              <a:buFont typeface="Arial" panose="020B0604020202020204" pitchFamily="34" charset="0"/>
              <a:buChar char="•"/>
            </a:pPr>
            <a:r>
              <a:rPr lang="en-US" sz="2800" dirty="0"/>
              <a:t>The most frequent character gets the smallest code and the least frequent character gets the largest code.</a:t>
            </a:r>
            <a:endParaRPr lang="en-US" altLang="en-US" sz="2800" dirty="0"/>
          </a:p>
          <a:p>
            <a:endParaRPr lang="en-US" sz="4000" b="1" dirty="0"/>
          </a:p>
          <a:p>
            <a:r>
              <a:rPr lang="en-US" sz="4000" b="1" dirty="0"/>
              <a:t>Prefix Rule: </a:t>
            </a:r>
            <a:r>
              <a:rPr lang="en-US" sz="2800" dirty="0"/>
              <a:t>Ensures that no code is a prefix of any other code, preventing ambiguities during decoding.</a:t>
            </a:r>
          </a:p>
          <a:p>
            <a:endParaRPr lang="en-US" altLang="en-US" sz="2800" dirty="0"/>
          </a:p>
          <a:p>
            <a:r>
              <a:rPr lang="en-US" altLang="en-US" sz="3200" b="1" dirty="0"/>
              <a:t>Message: BCCABBDDAECCBBAEDDCC</a:t>
            </a:r>
          </a:p>
          <a:p>
            <a:r>
              <a:rPr lang="en-US" altLang="en-US" sz="2800" dirty="0"/>
              <a:t>Length=20</a:t>
            </a:r>
          </a:p>
          <a:p>
            <a:r>
              <a:rPr lang="en-US" altLang="en-US" sz="2800" dirty="0"/>
              <a:t>For 1 Latter we need 8bits so for 20 latter 8*20=160 bits </a:t>
            </a:r>
          </a:p>
        </p:txBody>
      </p:sp>
      <p:pic>
        <p:nvPicPr>
          <p:cNvPr id="9" name="Picture 8">
            <a:extLst>
              <a:ext uri="{FF2B5EF4-FFF2-40B4-BE49-F238E27FC236}">
                <a16:creationId xmlns:a16="http://schemas.microsoft.com/office/drawing/2014/main" id="{B38BD0FC-AED0-A690-9BDC-797F315DA5BD}"/>
              </a:ext>
            </a:extLst>
          </p:cNvPr>
          <p:cNvPicPr>
            <a:picLocks noChangeAspect="1"/>
          </p:cNvPicPr>
          <p:nvPr/>
        </p:nvPicPr>
        <p:blipFill>
          <a:blip r:embed="rId4"/>
          <a:stretch>
            <a:fillRect/>
          </a:stretch>
        </p:blipFill>
        <p:spPr>
          <a:xfrm>
            <a:off x="471236" y="5995150"/>
            <a:ext cx="4100763" cy="3796550"/>
          </a:xfrm>
          <a:prstGeom prst="rect">
            <a:avLst/>
          </a:prstGeom>
        </p:spPr>
      </p:pic>
      <p:pic>
        <p:nvPicPr>
          <p:cNvPr id="11" name="Picture 10">
            <a:extLst>
              <a:ext uri="{FF2B5EF4-FFF2-40B4-BE49-F238E27FC236}">
                <a16:creationId xmlns:a16="http://schemas.microsoft.com/office/drawing/2014/main" id="{D7AF9BA2-B4C8-1F02-E562-BDEE4E3FF716}"/>
              </a:ext>
            </a:extLst>
          </p:cNvPr>
          <p:cNvPicPr>
            <a:picLocks noChangeAspect="1"/>
          </p:cNvPicPr>
          <p:nvPr/>
        </p:nvPicPr>
        <p:blipFill>
          <a:blip r:embed="rId5"/>
          <a:stretch>
            <a:fillRect/>
          </a:stretch>
        </p:blipFill>
        <p:spPr>
          <a:xfrm>
            <a:off x="5257800" y="5973092"/>
            <a:ext cx="3048000" cy="3818608"/>
          </a:xfrm>
          <a:prstGeom prst="rect">
            <a:avLst/>
          </a:prstGeom>
        </p:spPr>
      </p:pic>
    </p:spTree>
    <p:extLst>
      <p:ext uri="{BB962C8B-B14F-4D97-AF65-F5344CB8AC3E}">
        <p14:creationId xmlns:p14="http://schemas.microsoft.com/office/powerpoint/2010/main" val="115736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D8C0A0-4C59-0B1B-EADC-E3C54ACF7816}"/>
              </a:ext>
            </a:extLst>
          </p:cNvPr>
          <p:cNvPicPr>
            <a:picLocks noChangeAspect="1"/>
          </p:cNvPicPr>
          <p:nvPr/>
        </p:nvPicPr>
        <p:blipFill>
          <a:blip r:embed="rId2"/>
          <a:stretch>
            <a:fillRect/>
          </a:stretch>
        </p:blipFill>
        <p:spPr>
          <a:xfrm>
            <a:off x="238125" y="200025"/>
            <a:ext cx="17811750" cy="9886950"/>
          </a:xfrm>
          <a:prstGeom prst="rect">
            <a:avLst/>
          </a:prstGeom>
        </p:spPr>
      </p:pic>
      <p:sp>
        <p:nvSpPr>
          <p:cNvPr id="6" name="TextBox 5">
            <a:extLst>
              <a:ext uri="{FF2B5EF4-FFF2-40B4-BE49-F238E27FC236}">
                <a16:creationId xmlns:a16="http://schemas.microsoft.com/office/drawing/2014/main" id="{997E072E-E381-1C42-B4A5-32B5A48769DD}"/>
              </a:ext>
            </a:extLst>
          </p:cNvPr>
          <p:cNvSpPr txBox="1"/>
          <p:nvPr/>
        </p:nvSpPr>
        <p:spPr>
          <a:xfrm>
            <a:off x="533400" y="571500"/>
            <a:ext cx="9601200" cy="584775"/>
          </a:xfrm>
          <a:prstGeom prst="rect">
            <a:avLst/>
          </a:prstGeom>
          <a:noFill/>
        </p:spPr>
        <p:txBody>
          <a:bodyPr wrap="square">
            <a:spAutoFit/>
          </a:bodyPr>
          <a:lstStyle/>
          <a:p>
            <a:r>
              <a:rPr lang="en-US" altLang="en-US" sz="3200" b="1" dirty="0"/>
              <a:t>Message: BCCABBDDAECCBBAEDDCC</a:t>
            </a:r>
          </a:p>
        </p:txBody>
      </p:sp>
      <p:pic>
        <p:nvPicPr>
          <p:cNvPr id="8" name="Picture 7">
            <a:extLst>
              <a:ext uri="{FF2B5EF4-FFF2-40B4-BE49-F238E27FC236}">
                <a16:creationId xmlns:a16="http://schemas.microsoft.com/office/drawing/2014/main" id="{6462E604-958E-48EE-1EB1-0A466668A583}"/>
              </a:ext>
            </a:extLst>
          </p:cNvPr>
          <p:cNvPicPr>
            <a:picLocks noChangeAspect="1"/>
          </p:cNvPicPr>
          <p:nvPr/>
        </p:nvPicPr>
        <p:blipFill>
          <a:blip r:embed="rId3"/>
          <a:stretch>
            <a:fillRect/>
          </a:stretch>
        </p:blipFill>
        <p:spPr>
          <a:xfrm>
            <a:off x="521368" y="1312306"/>
            <a:ext cx="7098632" cy="5964794"/>
          </a:xfrm>
          <a:prstGeom prst="rect">
            <a:avLst/>
          </a:prstGeom>
        </p:spPr>
      </p:pic>
      <p:pic>
        <p:nvPicPr>
          <p:cNvPr id="9" name="Picture 8">
            <a:extLst>
              <a:ext uri="{FF2B5EF4-FFF2-40B4-BE49-F238E27FC236}">
                <a16:creationId xmlns:a16="http://schemas.microsoft.com/office/drawing/2014/main" id="{764C75FE-C74B-AD33-1B58-5E9AEBD646DF}"/>
              </a:ext>
            </a:extLst>
          </p:cNvPr>
          <p:cNvPicPr>
            <a:picLocks noChangeAspect="1"/>
          </p:cNvPicPr>
          <p:nvPr/>
        </p:nvPicPr>
        <p:blipFill>
          <a:blip r:embed="rId4"/>
          <a:stretch>
            <a:fillRect/>
          </a:stretch>
        </p:blipFill>
        <p:spPr>
          <a:xfrm>
            <a:off x="7786938" y="1312306"/>
            <a:ext cx="3871662" cy="5964794"/>
          </a:xfrm>
          <a:prstGeom prst="rect">
            <a:avLst/>
          </a:prstGeom>
        </p:spPr>
      </p:pic>
      <p:pic>
        <p:nvPicPr>
          <p:cNvPr id="11" name="Picture 10">
            <a:extLst>
              <a:ext uri="{FF2B5EF4-FFF2-40B4-BE49-F238E27FC236}">
                <a16:creationId xmlns:a16="http://schemas.microsoft.com/office/drawing/2014/main" id="{9D7B0F76-F8F7-84C8-6C89-4760C9517E8B}"/>
              </a:ext>
            </a:extLst>
          </p:cNvPr>
          <p:cNvPicPr>
            <a:picLocks noChangeAspect="1"/>
          </p:cNvPicPr>
          <p:nvPr/>
        </p:nvPicPr>
        <p:blipFill>
          <a:blip r:embed="rId5"/>
          <a:stretch>
            <a:fillRect/>
          </a:stretch>
        </p:blipFill>
        <p:spPr>
          <a:xfrm>
            <a:off x="11825538" y="1312306"/>
            <a:ext cx="5941094" cy="5964794"/>
          </a:xfrm>
          <a:prstGeom prst="rect">
            <a:avLst/>
          </a:prstGeom>
        </p:spPr>
      </p:pic>
      <p:sp>
        <p:nvSpPr>
          <p:cNvPr id="13" name="TextBox 12">
            <a:extLst>
              <a:ext uri="{FF2B5EF4-FFF2-40B4-BE49-F238E27FC236}">
                <a16:creationId xmlns:a16="http://schemas.microsoft.com/office/drawing/2014/main" id="{79C35EB0-0F33-BEA6-A9C9-5EB46D3CC30E}"/>
              </a:ext>
            </a:extLst>
          </p:cNvPr>
          <p:cNvSpPr txBox="1"/>
          <p:nvPr/>
        </p:nvSpPr>
        <p:spPr>
          <a:xfrm>
            <a:off x="521368" y="7463908"/>
            <a:ext cx="14337632" cy="2246769"/>
          </a:xfrm>
          <a:prstGeom prst="rect">
            <a:avLst/>
          </a:prstGeom>
          <a:noFill/>
        </p:spPr>
        <p:txBody>
          <a:bodyPr wrap="square">
            <a:spAutoFit/>
          </a:bodyPr>
          <a:lstStyle/>
          <a:p>
            <a:pPr marL="457200" indent="-457200">
              <a:buFont typeface="Arial" panose="020B0604020202020204" pitchFamily="34" charset="0"/>
              <a:buChar char="•"/>
            </a:pPr>
            <a:r>
              <a:rPr lang="en-US" altLang="en-US" sz="2800" dirty="0"/>
              <a:t>As we see first we do need 160 bits and now we need 45bits now we have compressed the cost and size</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Time complexity of the Huffman Coding is O(nlogn),where n is the number of unique characters.</a:t>
            </a:r>
          </a:p>
        </p:txBody>
      </p:sp>
    </p:spTree>
    <p:extLst>
      <p:ext uri="{BB962C8B-B14F-4D97-AF65-F5344CB8AC3E}">
        <p14:creationId xmlns:p14="http://schemas.microsoft.com/office/powerpoint/2010/main" val="387305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406EFD0F-3C2A-FDA3-524F-4795201B4966}"/>
              </a:ext>
            </a:extLst>
          </p:cNvPr>
          <p:cNvSpPr/>
          <p:nvPr/>
        </p:nvSpPr>
        <p:spPr>
          <a:xfrm>
            <a:off x="238125" y="200025"/>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grpSp>
        <p:nvGrpSpPr>
          <p:cNvPr id="3" name="Group 3">
            <a:extLst>
              <a:ext uri="{FF2B5EF4-FFF2-40B4-BE49-F238E27FC236}">
                <a16:creationId xmlns:a16="http://schemas.microsoft.com/office/drawing/2014/main" id="{DF91E380-A571-83F7-E6F5-DAB999B33982}"/>
              </a:ext>
            </a:extLst>
          </p:cNvPr>
          <p:cNvGrpSpPr/>
          <p:nvPr/>
        </p:nvGrpSpPr>
        <p:grpSpPr>
          <a:xfrm>
            <a:off x="15849600" y="361950"/>
            <a:ext cx="2000250" cy="809625"/>
            <a:chOff x="0" y="0"/>
            <a:chExt cx="2667000" cy="1079500"/>
          </a:xfrm>
        </p:grpSpPr>
        <p:sp>
          <p:nvSpPr>
            <p:cNvPr id="4" name="Freeform 4">
              <a:extLst>
                <a:ext uri="{FF2B5EF4-FFF2-40B4-BE49-F238E27FC236}">
                  <a16:creationId xmlns:a16="http://schemas.microsoft.com/office/drawing/2014/main" id="{2613AB0F-0975-A2DD-9C48-352919B23D6C}"/>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642" b="-642"/>
              </a:stretch>
            </a:blipFill>
          </p:spPr>
        </p:sp>
      </p:grpSp>
      <p:sp>
        <p:nvSpPr>
          <p:cNvPr id="5" name="TextBox 5">
            <a:extLst>
              <a:ext uri="{FF2B5EF4-FFF2-40B4-BE49-F238E27FC236}">
                <a16:creationId xmlns:a16="http://schemas.microsoft.com/office/drawing/2014/main" id="{6C3FAEB0-19F6-5C39-FA1F-9F71641F3A2F}"/>
              </a:ext>
            </a:extLst>
          </p:cNvPr>
          <p:cNvSpPr txBox="1"/>
          <p:nvPr/>
        </p:nvSpPr>
        <p:spPr>
          <a:xfrm>
            <a:off x="1028700" y="904875"/>
            <a:ext cx="1796112" cy="1164708"/>
          </a:xfrm>
          <a:prstGeom prst="rect">
            <a:avLst/>
          </a:prstGeom>
        </p:spPr>
        <p:txBody>
          <a:bodyPr lIns="0" tIns="0" rIns="0" bIns="0" rtlCol="0" anchor="t">
            <a:spAutoFit/>
          </a:bodyPr>
          <a:lstStyle/>
          <a:p>
            <a:pPr algn="ctr">
              <a:lnSpc>
                <a:spcPts val="9595"/>
              </a:lnSpc>
            </a:pPr>
            <a:r>
              <a:rPr lang="en-US" sz="6853">
                <a:solidFill>
                  <a:srgbClr val="000000"/>
                </a:solidFill>
                <a:latin typeface="Canva Sans"/>
                <a:ea typeface="Canva Sans"/>
                <a:cs typeface="Canva Sans"/>
                <a:sym typeface="Canva Sans"/>
              </a:rPr>
              <a:t>AES</a:t>
            </a:r>
          </a:p>
        </p:txBody>
      </p:sp>
      <p:sp>
        <p:nvSpPr>
          <p:cNvPr id="6" name="TextBox 6">
            <a:extLst>
              <a:ext uri="{FF2B5EF4-FFF2-40B4-BE49-F238E27FC236}">
                <a16:creationId xmlns:a16="http://schemas.microsoft.com/office/drawing/2014/main" id="{542D61FA-FA44-E121-A801-5F71230545EC}"/>
              </a:ext>
            </a:extLst>
          </p:cNvPr>
          <p:cNvSpPr txBox="1"/>
          <p:nvPr/>
        </p:nvSpPr>
        <p:spPr>
          <a:xfrm>
            <a:off x="513074" y="1714500"/>
            <a:ext cx="12866785" cy="7492179"/>
          </a:xfrm>
          <a:prstGeom prst="rect">
            <a:avLst/>
          </a:prstGeom>
        </p:spPr>
        <p:txBody>
          <a:bodyPr lIns="0" tIns="0" rIns="0" bIns="0" rtlCol="0" anchor="t">
            <a:spAutoFit/>
          </a:bodyPr>
          <a:lstStyle/>
          <a:p>
            <a:pPr algn="l">
              <a:lnSpc>
                <a:spcPts val="2952"/>
              </a:lnSpc>
            </a:pPr>
            <a:endParaRPr dirty="0"/>
          </a:p>
          <a:p>
            <a:pPr marL="1165771" lvl="2" indent="-571500" algn="just">
              <a:lnSpc>
                <a:spcPct val="150000"/>
              </a:lnSpc>
              <a:buFont typeface="Arial" panose="020B0604020202020204" pitchFamily="34" charset="0"/>
              <a:buChar char="•"/>
            </a:pPr>
            <a:r>
              <a:rPr lang="en-US" sz="3899" spc="1" dirty="0">
                <a:solidFill>
                  <a:srgbClr val="000000"/>
                </a:solidFill>
                <a:latin typeface="Calibri (MS)"/>
                <a:ea typeface="Calibri (MS)"/>
                <a:cs typeface="Calibri (MS)"/>
                <a:sym typeface="Calibri (MS)"/>
              </a:rPr>
              <a:t>AES is a symmetric key block cipher, meaning it uses the same key for both encryption and decryption.</a:t>
            </a:r>
          </a:p>
          <a:p>
            <a:pPr marL="1165771" lvl="2" indent="-571500" algn="just">
              <a:lnSpc>
                <a:spcPct val="150000"/>
              </a:lnSpc>
              <a:buFont typeface="Arial" panose="020B0604020202020204" pitchFamily="34" charset="0"/>
              <a:buChar char="•"/>
            </a:pPr>
            <a:r>
              <a:rPr lang="en-US" sz="3899" spc="1" dirty="0">
                <a:solidFill>
                  <a:srgbClr val="000000"/>
                </a:solidFill>
                <a:latin typeface="Calibri (MS)"/>
                <a:ea typeface="Calibri (MS)"/>
                <a:cs typeface="Calibri (MS)"/>
                <a:sym typeface="Calibri (MS)"/>
              </a:rPr>
              <a:t>AES supports three key lengths—128, 192, and 256 bits—each offering a different level of security. </a:t>
            </a:r>
          </a:p>
          <a:p>
            <a:pPr marL="1165771" lvl="2" indent="-571500" algn="just">
              <a:lnSpc>
                <a:spcPct val="150000"/>
              </a:lnSpc>
              <a:buFont typeface="Arial" panose="020B0604020202020204" pitchFamily="34" charset="0"/>
              <a:buChar char="•"/>
            </a:pPr>
            <a:r>
              <a:rPr lang="en-US" sz="3899" spc="1" dirty="0">
                <a:solidFill>
                  <a:srgbClr val="000000"/>
                </a:solidFill>
                <a:latin typeface="Calibri (MS)"/>
                <a:ea typeface="Calibri (MS)"/>
                <a:cs typeface="Calibri (MS)"/>
                <a:sym typeface="Calibri (MS)"/>
              </a:rPr>
              <a:t>The AES algorithm applies multiple rounds of transformation (10, 12, or 14 rounds depending on key length), involving substitution, permutation, and mixing of the data to provide robust encryption.</a:t>
            </a:r>
          </a:p>
        </p:txBody>
      </p:sp>
      <p:sp>
        <p:nvSpPr>
          <p:cNvPr id="7" name="Freeform 7">
            <a:extLst>
              <a:ext uri="{FF2B5EF4-FFF2-40B4-BE49-F238E27FC236}">
                <a16:creationId xmlns:a16="http://schemas.microsoft.com/office/drawing/2014/main" id="{B51532C7-B959-D19A-2AB8-8F87959ECE83}"/>
              </a:ext>
            </a:extLst>
          </p:cNvPr>
          <p:cNvSpPr/>
          <p:nvPr/>
        </p:nvSpPr>
        <p:spPr>
          <a:xfrm>
            <a:off x="13579884" y="2069583"/>
            <a:ext cx="4269966" cy="3291755"/>
          </a:xfrm>
          <a:custGeom>
            <a:avLst/>
            <a:gdLst/>
            <a:ahLst/>
            <a:cxnLst/>
            <a:rect l="l" t="t" r="r" b="b"/>
            <a:pathLst>
              <a:path w="4269966" h="3291755">
                <a:moveTo>
                  <a:pt x="0" y="0"/>
                </a:moveTo>
                <a:lnTo>
                  <a:pt x="4269966" y="0"/>
                </a:lnTo>
                <a:lnTo>
                  <a:pt x="4269966" y="3291755"/>
                </a:lnTo>
                <a:lnTo>
                  <a:pt x="0" y="32917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9419AB77-C6DB-B395-1AEF-F3584955304A}"/>
              </a:ext>
            </a:extLst>
          </p:cNvPr>
          <p:cNvSpPr/>
          <p:nvPr/>
        </p:nvSpPr>
        <p:spPr>
          <a:xfrm rot="19147457">
            <a:off x="14201946" y="5564827"/>
            <a:ext cx="4965080" cy="6548666"/>
          </a:xfrm>
          <a:custGeom>
            <a:avLst/>
            <a:gdLst/>
            <a:ahLst/>
            <a:cxnLst/>
            <a:rect l="l" t="t" r="r" b="b"/>
            <a:pathLst>
              <a:path w="4965080" h="6548666">
                <a:moveTo>
                  <a:pt x="0" y="0"/>
                </a:moveTo>
                <a:lnTo>
                  <a:pt x="4965079" y="0"/>
                </a:lnTo>
                <a:lnTo>
                  <a:pt x="4965079" y="6548666"/>
                </a:lnTo>
                <a:lnTo>
                  <a:pt x="0" y="6548666"/>
                </a:lnTo>
                <a:lnTo>
                  <a:pt x="0" y="0"/>
                </a:lnTo>
                <a:close/>
              </a:path>
            </a:pathLst>
          </a:custGeom>
          <a:blipFill>
            <a:blip r:embed="rId7">
              <a:alphaModFix amt="31999"/>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219524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49600" y="36195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2"/>
            <a:stretch>
              <a:fillRect/>
            </a:stretch>
          </a:blipFill>
        </p:spPr>
      </p:sp>
      <p:sp>
        <p:nvSpPr>
          <p:cNvPr id="4" name="TextBox 4"/>
          <p:cNvSpPr txBox="1"/>
          <p:nvPr/>
        </p:nvSpPr>
        <p:spPr>
          <a:xfrm>
            <a:off x="1158878" y="1171575"/>
            <a:ext cx="3032122" cy="641201"/>
          </a:xfrm>
          <a:prstGeom prst="rect">
            <a:avLst/>
          </a:prstGeom>
        </p:spPr>
        <p:txBody>
          <a:bodyPr wrap="square" lIns="0" tIns="0" rIns="0" bIns="0" rtlCol="0" anchor="t">
            <a:spAutoFit/>
          </a:bodyPr>
          <a:lstStyle/>
          <a:p>
            <a:pPr algn="l">
              <a:lnSpc>
                <a:spcPts val="5043"/>
              </a:lnSpc>
            </a:pPr>
            <a:r>
              <a:rPr lang="en-US" sz="4800" spc="-57" dirty="0">
                <a:solidFill>
                  <a:srgbClr val="46B0FA"/>
                </a:solidFill>
                <a:latin typeface="IBM Plex Sans"/>
                <a:ea typeface="IBM Plex Sans"/>
                <a:cs typeface="IBM Plex Sans"/>
                <a:sym typeface="IBM Plex Sans"/>
              </a:rPr>
              <a:t>Reference</a:t>
            </a:r>
          </a:p>
        </p:txBody>
      </p:sp>
      <p:sp>
        <p:nvSpPr>
          <p:cNvPr id="13" name="TextBox 12">
            <a:extLst>
              <a:ext uri="{FF2B5EF4-FFF2-40B4-BE49-F238E27FC236}">
                <a16:creationId xmlns:a16="http://schemas.microsoft.com/office/drawing/2014/main" id="{2802EE26-F278-9C06-5171-A73706C6433A}"/>
              </a:ext>
            </a:extLst>
          </p:cNvPr>
          <p:cNvSpPr txBox="1"/>
          <p:nvPr/>
        </p:nvSpPr>
        <p:spPr>
          <a:xfrm>
            <a:off x="1065214" y="2520855"/>
            <a:ext cx="16138522" cy="5226239"/>
          </a:xfrm>
          <a:prstGeom prst="rect">
            <a:avLst/>
          </a:prstGeom>
          <a:noFill/>
        </p:spPr>
        <p:txBody>
          <a:bodyPr wrap="square">
            <a:spAutoFit/>
          </a:bodyPr>
          <a:lstStyle/>
          <a:p>
            <a:pPr algn="just">
              <a:lnSpc>
                <a:spcPct val="150000"/>
              </a:lnSpc>
            </a:pPr>
            <a:r>
              <a:rPr lang="en-US" sz="2400" dirty="0">
                <a:latin typeface="Calibri (MS)" panose="020B0604020202020204" charset="0"/>
                <a:ea typeface="Times New Roman" panose="02020603050405020304" pitchFamily="18" charset="0"/>
                <a:cs typeface="Calibri (MS)" panose="020B0604020202020204" charset="0"/>
              </a:rPr>
              <a:t>[</a:t>
            </a:r>
            <a:r>
              <a:rPr lang="en-US" sz="2400" dirty="0">
                <a:effectLst/>
                <a:latin typeface="Calibri (MS)" panose="020B0604020202020204" charset="0"/>
                <a:ea typeface="Times New Roman" panose="02020603050405020304" pitchFamily="18" charset="0"/>
                <a:cs typeface="Calibri (MS)" panose="020B0604020202020204" charset="0"/>
              </a:rPr>
              <a:t>1] Oracle (2024) “Java™ Platform, Standard Edition Security Developer's Guide: Standard Names,” Available at: </a:t>
            </a:r>
            <a:r>
              <a:rPr lang="en-US" sz="2400" u="sng" dirty="0">
                <a:solidFill>
                  <a:srgbClr val="0563C1"/>
                </a:solidFill>
                <a:effectLst/>
                <a:latin typeface="Calibri (MS)" panose="020B0604020202020204" charset="0"/>
                <a:ea typeface="Times New Roman" panose="02020603050405020304" pitchFamily="18" charset="0"/>
                <a:cs typeface="Calibri (MS)" panose="020B0604020202020204" charset="0"/>
                <a:hlinkClick r:id="rId3"/>
              </a:rPr>
              <a:t>https://docs.oracle.com/en/java/javase/22/docs/specs/security/standard-names.html</a:t>
            </a:r>
            <a:r>
              <a:rPr lang="en-US" sz="2400" dirty="0">
                <a:solidFill>
                  <a:srgbClr val="00B0F0"/>
                </a:solidFill>
                <a:effectLst/>
                <a:latin typeface="Calibri (MS)" panose="020B0604020202020204" charset="0"/>
                <a:ea typeface="Times New Roman" panose="02020603050405020304" pitchFamily="18" charset="0"/>
                <a:cs typeface="Calibri (MS)" panose="020B0604020202020204" charset="0"/>
              </a:rPr>
              <a:t> </a:t>
            </a:r>
            <a:endParaRPr lang="en-IN" sz="2400" dirty="0">
              <a:effectLst/>
              <a:latin typeface="Calibri (MS)" panose="020B0604020202020204" charset="0"/>
              <a:ea typeface="Times New Roman" panose="02020603050405020304" pitchFamily="18" charset="0"/>
              <a:cs typeface="Calibri (MS)" panose="020B0604020202020204" charset="0"/>
            </a:endParaRPr>
          </a:p>
          <a:p>
            <a:pPr algn="just">
              <a:lnSpc>
                <a:spcPct val="150000"/>
              </a:lnSpc>
            </a:pPr>
            <a:r>
              <a:rPr lang="en-US" sz="2400" dirty="0">
                <a:effectLst/>
                <a:latin typeface="Calibri (MS)" panose="020B0604020202020204" charset="0"/>
                <a:ea typeface="Times New Roman" panose="02020603050405020304" pitchFamily="18" charset="0"/>
                <a:cs typeface="Calibri (MS)" panose="020B0604020202020204" charset="0"/>
              </a:rPr>
              <a:t>[2] Oracle (2024) “Java™ SE 8: Cryptography Roadmap,” Available at: </a:t>
            </a:r>
            <a:r>
              <a:rPr lang="en-US" sz="2400" u="sng" dirty="0">
                <a:solidFill>
                  <a:srgbClr val="0563C1"/>
                </a:solidFill>
                <a:effectLst/>
                <a:latin typeface="Calibri (MS)" panose="020B0604020202020204" charset="0"/>
                <a:ea typeface="Times New Roman" panose="02020603050405020304" pitchFamily="18" charset="0"/>
                <a:cs typeface="Calibri (MS)" panose="020B0604020202020204" charset="0"/>
                <a:hlinkClick r:id="rId4"/>
              </a:rPr>
              <a:t>https://www.java.com/en/jre-jdk-cryptoroadmap.html</a:t>
            </a:r>
            <a:r>
              <a:rPr lang="en-US" sz="2400" dirty="0">
                <a:effectLst/>
                <a:latin typeface="Calibri (MS)" panose="020B0604020202020204" charset="0"/>
                <a:ea typeface="Times New Roman" panose="02020603050405020304" pitchFamily="18" charset="0"/>
                <a:cs typeface="Calibri (MS)" panose="020B0604020202020204" charset="0"/>
              </a:rPr>
              <a:t> </a:t>
            </a:r>
            <a:endParaRPr lang="en-IN" sz="2400" dirty="0">
              <a:effectLst/>
              <a:latin typeface="Calibri (MS)" panose="020B0604020202020204" charset="0"/>
              <a:ea typeface="Times New Roman" panose="02020603050405020304" pitchFamily="18" charset="0"/>
              <a:cs typeface="Calibri (MS)" panose="020B0604020202020204" charset="0"/>
            </a:endParaRPr>
          </a:p>
          <a:p>
            <a:pPr algn="just">
              <a:lnSpc>
                <a:spcPct val="150000"/>
              </a:lnSpc>
              <a:spcAft>
                <a:spcPts val="800"/>
              </a:spcAft>
            </a:pPr>
            <a:r>
              <a:rPr lang="en-US" sz="2400" dirty="0">
                <a:effectLst/>
                <a:latin typeface="Calibri (MS)" panose="020B0604020202020204" charset="0"/>
                <a:ea typeface="Times New Roman" panose="02020603050405020304" pitchFamily="18" charset="0"/>
                <a:cs typeface="Calibri (MS)" panose="020B0604020202020204" charset="0"/>
              </a:rPr>
              <a:t>[3] Data Structures Project - File Compression Using Huffman Coding in JAVA (2023) “YouTube,” Available at: </a:t>
            </a:r>
            <a:r>
              <a:rPr lang="en-US" sz="2400" u="sng" dirty="0">
                <a:solidFill>
                  <a:srgbClr val="0563C1"/>
                </a:solidFill>
                <a:effectLst/>
                <a:latin typeface="Calibri (MS)" panose="020B0604020202020204" charset="0"/>
                <a:ea typeface="Times New Roman" panose="02020603050405020304" pitchFamily="18" charset="0"/>
                <a:cs typeface="Calibri (MS)" panose="020B0604020202020204" charset="0"/>
                <a:hlinkClick r:id="rId5"/>
              </a:rPr>
              <a:t>https://www.youtube.com/watch?v=S0Wua5WxKZI</a:t>
            </a:r>
            <a:r>
              <a:rPr lang="en-US" sz="2400" dirty="0">
                <a:solidFill>
                  <a:srgbClr val="00B0F0"/>
                </a:solidFill>
                <a:effectLst/>
                <a:latin typeface="Calibri (MS)" panose="020B0604020202020204" charset="0"/>
                <a:ea typeface="Times New Roman" panose="02020603050405020304" pitchFamily="18" charset="0"/>
                <a:cs typeface="Calibri (MS)" panose="020B0604020202020204" charset="0"/>
              </a:rPr>
              <a:t> </a:t>
            </a:r>
            <a:endParaRPr lang="en-IN" sz="2400" dirty="0">
              <a:effectLst/>
              <a:latin typeface="Calibri (MS)" panose="020B0604020202020204" charset="0"/>
              <a:ea typeface="Times New Roman" panose="02020603050405020304" pitchFamily="18" charset="0"/>
              <a:cs typeface="Calibri (MS)" panose="020B0604020202020204" charset="0"/>
            </a:endParaRPr>
          </a:p>
          <a:p>
            <a:pPr algn="just">
              <a:lnSpc>
                <a:spcPct val="150000"/>
              </a:lnSpc>
              <a:spcAft>
                <a:spcPts val="800"/>
              </a:spcAft>
            </a:pPr>
            <a:r>
              <a:rPr lang="en-US" sz="2400" dirty="0">
                <a:solidFill>
                  <a:srgbClr val="000000"/>
                </a:solidFill>
                <a:effectLst/>
                <a:latin typeface="Calibri (MS)" panose="020B0604020202020204" charset="0"/>
                <a:ea typeface="Times New Roman" panose="02020603050405020304" pitchFamily="18" charset="0"/>
                <a:cs typeface="Calibri (MS)" panose="020B0604020202020204" charset="0"/>
              </a:rPr>
              <a:t>[4] IETF (2016) “PKCS #1: RSA Cryptography Specifications Version 2.2,” RFC 8017. </a:t>
            </a:r>
            <a:r>
              <a:rPr lang="en-US" sz="2400" dirty="0">
                <a:effectLst/>
                <a:latin typeface="Calibri (MS)" panose="020B0604020202020204" charset="0"/>
                <a:ea typeface="Times New Roman" panose="02020603050405020304" pitchFamily="18" charset="0"/>
                <a:cs typeface="Calibri (MS)" panose="020B0604020202020204" charset="0"/>
              </a:rPr>
              <a:t>Available at: </a:t>
            </a:r>
            <a:r>
              <a:rPr lang="en-US" sz="2400" u="sng" dirty="0">
                <a:solidFill>
                  <a:srgbClr val="0563C1"/>
                </a:solidFill>
                <a:effectLst/>
                <a:latin typeface="Calibri (MS)" panose="020B0604020202020204" charset="0"/>
                <a:ea typeface="Times New Roman" panose="02020603050405020304" pitchFamily="18" charset="0"/>
                <a:cs typeface="Calibri (MS)" panose="020B0604020202020204" charset="0"/>
                <a:hlinkClick r:id="rId6"/>
              </a:rPr>
              <a:t>https://www.ietf.org/rfc/rfc8017.html</a:t>
            </a:r>
            <a:r>
              <a:rPr lang="en-US" sz="2400" dirty="0">
                <a:solidFill>
                  <a:srgbClr val="000000"/>
                </a:solidFill>
                <a:effectLst/>
                <a:latin typeface="Calibri (MS)" panose="020B0604020202020204" charset="0"/>
                <a:ea typeface="Times New Roman" panose="02020603050405020304" pitchFamily="18" charset="0"/>
                <a:cs typeface="Calibri (MS)" panose="020B0604020202020204" charset="0"/>
              </a:rPr>
              <a:t> </a:t>
            </a:r>
            <a:endParaRPr lang="en-IN" sz="2400" dirty="0">
              <a:effectLst/>
              <a:latin typeface="Calibri (MS)" panose="020B0604020202020204" charset="0"/>
              <a:ea typeface="Times New Roman" panose="02020603050405020304" pitchFamily="18" charset="0"/>
              <a:cs typeface="Calibri (MS)" panose="020B0604020202020204" charset="0"/>
            </a:endParaRPr>
          </a:p>
          <a:p>
            <a:pPr algn="just">
              <a:lnSpc>
                <a:spcPct val="150000"/>
              </a:lnSpc>
              <a:spcAft>
                <a:spcPts val="800"/>
              </a:spcAft>
            </a:pPr>
            <a:r>
              <a:rPr lang="en-US" sz="2400" dirty="0">
                <a:solidFill>
                  <a:srgbClr val="000000"/>
                </a:solidFill>
                <a:effectLst/>
                <a:latin typeface="Calibri (MS)" panose="020B0604020202020204" charset="0"/>
                <a:ea typeface="Times New Roman" panose="02020603050405020304" pitchFamily="18" charset="0"/>
                <a:cs typeface="Calibri (MS)" panose="020B0604020202020204" charset="0"/>
              </a:rPr>
              <a:t>[5] Schneier, B. (1996) Applied Cryptography: Protocols, Algorithms, and Source Code in C. 2nd end. New York: John Wiley &amp; Sons. Available at: </a:t>
            </a:r>
            <a:r>
              <a:rPr lang="en-US" sz="2400" u="sng" dirty="0">
                <a:solidFill>
                  <a:srgbClr val="0563C1"/>
                </a:solidFill>
                <a:effectLst/>
                <a:latin typeface="Calibri (MS)" panose="020B0604020202020204" charset="0"/>
                <a:ea typeface="Times New Roman" panose="02020603050405020304" pitchFamily="18" charset="0"/>
                <a:cs typeface="Calibri (MS)" panose="020B0604020202020204" charset="0"/>
                <a:hlinkClick r:id="rId7"/>
              </a:rPr>
              <a:t>https://mrajacse.wordpress.com/wp-content/uploads/2012/01/applied-cryptography-2nd-ed-b-schneier.pdf</a:t>
            </a:r>
            <a:r>
              <a:rPr lang="en-US" sz="2400" dirty="0">
                <a:solidFill>
                  <a:srgbClr val="000000"/>
                </a:solidFill>
                <a:effectLst/>
                <a:latin typeface="Calibri (MS)" panose="020B0604020202020204" charset="0"/>
                <a:ea typeface="Times New Roman" panose="02020603050405020304" pitchFamily="18" charset="0"/>
                <a:cs typeface="Calibri (MS)" panose="020B0604020202020204" charset="0"/>
              </a:rPr>
              <a:t> </a:t>
            </a:r>
            <a:endParaRPr lang="en-IN" sz="2400" dirty="0">
              <a:effectLst/>
              <a:latin typeface="Calibri (MS)" panose="020B0604020202020204" charset="0"/>
              <a:ea typeface="Times New Roman" panose="02020603050405020304" pitchFamily="18" charset="0"/>
              <a:cs typeface="Calibri (MS)" panose="020B0604020202020204" charset="0"/>
            </a:endParaRPr>
          </a:p>
        </p:txBody>
      </p:sp>
      <p:sp>
        <p:nvSpPr>
          <p:cNvPr id="14" name="Freeform 2">
            <a:extLst>
              <a:ext uri="{FF2B5EF4-FFF2-40B4-BE49-F238E27FC236}">
                <a16:creationId xmlns:a16="http://schemas.microsoft.com/office/drawing/2014/main" id="{D6E7BBD4-D186-3514-D9CB-969395A37B80}"/>
              </a:ext>
            </a:extLst>
          </p:cNvPr>
          <p:cNvSpPr/>
          <p:nvPr/>
        </p:nvSpPr>
        <p:spPr>
          <a:xfrm>
            <a:off x="228600" y="19050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3">
            <a:extLst>
              <a:ext uri="{FF2B5EF4-FFF2-40B4-BE49-F238E27FC236}">
                <a16:creationId xmlns:a16="http://schemas.microsoft.com/office/drawing/2014/main" id="{6B5245E1-2343-0EE6-2616-A5C07E35D0B4}"/>
              </a:ext>
            </a:extLst>
          </p:cNvPr>
          <p:cNvSpPr/>
          <p:nvPr/>
        </p:nvSpPr>
        <p:spPr>
          <a:xfrm>
            <a:off x="15849600" y="34290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825" y="104775"/>
            <a:ext cx="18040350" cy="10077450"/>
          </a:xfrm>
          <a:custGeom>
            <a:avLst/>
            <a:gdLst/>
            <a:ahLst/>
            <a:cxnLst/>
            <a:rect l="l" t="t" r="r" b="b"/>
            <a:pathLst>
              <a:path w="18040350" h="10077450">
                <a:moveTo>
                  <a:pt x="0" y="0"/>
                </a:moveTo>
                <a:lnTo>
                  <a:pt x="18040350" y="0"/>
                </a:lnTo>
                <a:lnTo>
                  <a:pt x="18040350" y="10077450"/>
                </a:lnTo>
                <a:lnTo>
                  <a:pt x="0" y="10077450"/>
                </a:lnTo>
                <a:lnTo>
                  <a:pt x="0" y="0"/>
                </a:lnTo>
                <a:close/>
              </a:path>
            </a:pathLst>
          </a:custGeom>
          <a:blipFill>
            <a:blip r:embed="rId2">
              <a:extLst>
                <a:ext uri="{96DAC541-7B7A-43D3-8B79-37D633B846F1}">
                  <asvg:svgBlip xmlns:asvg="http://schemas.microsoft.com/office/drawing/2016/SVG/main" r:embed="rId3"/>
                </a:ext>
              </a:extLst>
            </a:blip>
            <a:stretch>
              <a:fillRect t="-47" b="-47"/>
            </a:stretch>
          </a:blipFill>
        </p:spPr>
      </p:sp>
      <p:grpSp>
        <p:nvGrpSpPr>
          <p:cNvPr id="3" name="Group 3"/>
          <p:cNvGrpSpPr/>
          <p:nvPr/>
        </p:nvGrpSpPr>
        <p:grpSpPr>
          <a:xfrm>
            <a:off x="16078200" y="190500"/>
            <a:ext cx="2000250" cy="809625"/>
            <a:chOff x="0" y="0"/>
            <a:chExt cx="2667000" cy="1079500"/>
          </a:xfrm>
        </p:grpSpPr>
        <p:sp>
          <p:nvSpPr>
            <p:cNvPr id="4" name="Freeform 4"/>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263" b="-263"/>
              </a:stretch>
            </a:blipFill>
          </p:spPr>
        </p:sp>
      </p:grpSp>
      <p:sp>
        <p:nvSpPr>
          <p:cNvPr id="5" name="Freeform 5"/>
          <p:cNvSpPr/>
          <p:nvPr/>
        </p:nvSpPr>
        <p:spPr>
          <a:xfrm>
            <a:off x="16002000" y="228600"/>
            <a:ext cx="2076450" cy="1019175"/>
          </a:xfrm>
          <a:custGeom>
            <a:avLst/>
            <a:gdLst/>
            <a:ahLst/>
            <a:cxnLst/>
            <a:rect l="l" t="t" r="r" b="b"/>
            <a:pathLst>
              <a:path w="2076450" h="1019175">
                <a:moveTo>
                  <a:pt x="0" y="0"/>
                </a:moveTo>
                <a:lnTo>
                  <a:pt x="2076450" y="0"/>
                </a:lnTo>
                <a:lnTo>
                  <a:pt x="2076450" y="1019175"/>
                </a:lnTo>
                <a:lnTo>
                  <a:pt x="0" y="1019175"/>
                </a:lnTo>
                <a:lnTo>
                  <a:pt x="0" y="0"/>
                </a:lnTo>
                <a:close/>
              </a:path>
            </a:pathLst>
          </a:custGeom>
          <a:blipFill>
            <a:blip r:embed="rId5">
              <a:extLst>
                <a:ext uri="{96DAC541-7B7A-43D3-8B79-37D633B846F1}">
                  <asvg:svgBlip xmlns:asvg="http://schemas.microsoft.com/office/drawing/2016/SVG/main" r:embed="rId6"/>
                </a:ext>
              </a:extLst>
            </a:blip>
            <a:stretch>
              <a:fillRect t="-467" b="-467"/>
            </a:stretch>
          </a:blipFill>
        </p:spPr>
      </p:sp>
      <p:grpSp>
        <p:nvGrpSpPr>
          <p:cNvPr id="6" name="Group 6"/>
          <p:cNvGrpSpPr/>
          <p:nvPr/>
        </p:nvGrpSpPr>
        <p:grpSpPr>
          <a:xfrm>
            <a:off x="5991225" y="2562225"/>
            <a:ext cx="6305550" cy="2714625"/>
            <a:chOff x="0" y="0"/>
            <a:chExt cx="8407400" cy="3619500"/>
          </a:xfrm>
        </p:grpSpPr>
        <p:sp>
          <p:nvSpPr>
            <p:cNvPr id="7" name="Freeform 7"/>
            <p:cNvSpPr/>
            <p:nvPr/>
          </p:nvSpPr>
          <p:spPr>
            <a:xfrm>
              <a:off x="0" y="0"/>
              <a:ext cx="8407400" cy="3619500"/>
            </a:xfrm>
            <a:custGeom>
              <a:avLst/>
              <a:gdLst/>
              <a:ahLst/>
              <a:cxnLst/>
              <a:rect l="l" t="t" r="r" b="b"/>
              <a:pathLst>
                <a:path w="8407400" h="3619500">
                  <a:moveTo>
                    <a:pt x="0" y="0"/>
                  </a:moveTo>
                  <a:lnTo>
                    <a:pt x="8407400" y="0"/>
                  </a:lnTo>
                  <a:lnTo>
                    <a:pt x="8407400" y="3619500"/>
                  </a:lnTo>
                  <a:lnTo>
                    <a:pt x="0" y="3619500"/>
                  </a:lnTo>
                  <a:lnTo>
                    <a:pt x="0" y="0"/>
                  </a:lnTo>
                  <a:close/>
                </a:path>
              </a:pathLst>
            </a:custGeom>
            <a:blipFill>
              <a:blip r:embed="rId7"/>
              <a:stretch>
                <a:fillRect l="-110" r="-110"/>
              </a:stretch>
            </a:blipFill>
          </p:spPr>
        </p:sp>
      </p:grpSp>
      <p:sp>
        <p:nvSpPr>
          <p:cNvPr id="8" name="TextBox 8"/>
          <p:cNvSpPr txBox="1"/>
          <p:nvPr/>
        </p:nvSpPr>
        <p:spPr>
          <a:xfrm>
            <a:off x="5703570" y="4775530"/>
            <a:ext cx="7028240" cy="2038121"/>
          </a:xfrm>
          <a:prstGeom prst="rect">
            <a:avLst/>
          </a:prstGeom>
        </p:spPr>
        <p:txBody>
          <a:bodyPr lIns="0" tIns="0" rIns="0" bIns="0" rtlCol="0" anchor="t">
            <a:spAutoFit/>
          </a:bodyPr>
          <a:lstStyle/>
          <a:p>
            <a:pPr algn="l">
              <a:lnSpc>
                <a:spcPts val="15132"/>
              </a:lnSpc>
            </a:pPr>
            <a:r>
              <a:rPr lang="en-US" sz="10809" spc="-172">
                <a:solidFill>
                  <a:srgbClr val="46B0FA"/>
                </a:solidFill>
                <a:latin typeface="IBM Plex Sans"/>
                <a:ea typeface="IBM Plex Sans"/>
                <a:cs typeface="IBM Plex Sans"/>
                <a:sym typeface="IBM Plex San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825" y="104775"/>
            <a:ext cx="18040350" cy="10077450"/>
          </a:xfrm>
          <a:custGeom>
            <a:avLst/>
            <a:gdLst/>
            <a:ahLst/>
            <a:cxnLst/>
            <a:rect l="l" t="t" r="r" b="b"/>
            <a:pathLst>
              <a:path w="18040350" h="10077450">
                <a:moveTo>
                  <a:pt x="0" y="0"/>
                </a:moveTo>
                <a:lnTo>
                  <a:pt x="18040350" y="0"/>
                </a:lnTo>
                <a:lnTo>
                  <a:pt x="18040350" y="10077450"/>
                </a:lnTo>
                <a:lnTo>
                  <a:pt x="0" y="100774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078200" y="19050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4"/>
            <a:stretch>
              <a:fillRect/>
            </a:stretch>
          </a:blipFill>
        </p:spPr>
      </p:sp>
      <p:sp>
        <p:nvSpPr>
          <p:cNvPr id="4" name="TextBox 4"/>
          <p:cNvSpPr txBox="1"/>
          <p:nvPr/>
        </p:nvSpPr>
        <p:spPr>
          <a:xfrm>
            <a:off x="685800" y="419100"/>
            <a:ext cx="3962400" cy="820225"/>
          </a:xfrm>
          <a:prstGeom prst="rect">
            <a:avLst/>
          </a:prstGeom>
        </p:spPr>
        <p:txBody>
          <a:bodyPr wrap="square" lIns="0" tIns="0" rIns="0" bIns="0" rtlCol="0" anchor="t">
            <a:spAutoFit/>
          </a:bodyPr>
          <a:lstStyle/>
          <a:p>
            <a:pPr algn="l">
              <a:lnSpc>
                <a:spcPts val="6726"/>
              </a:lnSpc>
            </a:pPr>
            <a:r>
              <a:rPr lang="en-US" sz="5400" spc="-72" dirty="0">
                <a:solidFill>
                  <a:srgbClr val="46B0FA"/>
                </a:solidFill>
                <a:latin typeface="IBM Plex Sans"/>
                <a:ea typeface="IBM Plex Sans"/>
                <a:cs typeface="IBM Plex Sans"/>
                <a:sym typeface="IBM Plex Sans"/>
              </a:rPr>
              <a:t>CONTENTS</a:t>
            </a:r>
          </a:p>
        </p:txBody>
      </p:sp>
      <p:sp>
        <p:nvSpPr>
          <p:cNvPr id="5" name="TextBox 5"/>
          <p:cNvSpPr txBox="1"/>
          <p:nvPr/>
        </p:nvSpPr>
        <p:spPr>
          <a:xfrm>
            <a:off x="1476375" y="1054684"/>
            <a:ext cx="7467600" cy="9050426"/>
          </a:xfrm>
          <a:prstGeom prst="rect">
            <a:avLst/>
          </a:prstGeom>
        </p:spPr>
        <p:txBody>
          <a:bodyPr wrap="square" lIns="0" tIns="0" rIns="0" bIns="0" rtlCol="0" anchor="t">
            <a:spAutoFit/>
          </a:bodyPr>
          <a:lstStyle/>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1. Introduction </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2. Data Security Challenges</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3. Problem statement  </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4. Objective </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5. Overview</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6. Motivation</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7. About RSA Algorithm</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8. RSA Working</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9. Introduction to Huffman Coding</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10.AES</a:t>
            </a:r>
          </a:p>
          <a:p>
            <a:pPr algn="l">
              <a:lnSpc>
                <a:spcPct val="150000"/>
              </a:lnSpc>
            </a:pPr>
            <a:r>
              <a:rPr lang="en-US" sz="3600" spc="-24" dirty="0">
                <a:solidFill>
                  <a:srgbClr val="000000"/>
                </a:solidFill>
                <a:latin typeface="IBM Plex Sans Condensed"/>
                <a:ea typeface="IBM Plex Sans Condensed"/>
                <a:cs typeface="IBM Plex Sans Condensed"/>
                <a:sym typeface="IBM Plex Sans Condensed"/>
              </a:rPr>
              <a:t>11. 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2">
            <a:extLst>
              <a:ext uri="{FF2B5EF4-FFF2-40B4-BE49-F238E27FC236}">
                <a16:creationId xmlns:a16="http://schemas.microsoft.com/office/drawing/2014/main" id="{EDF2C8BA-1677-4A9F-AF67-AD1F26F35E07}"/>
              </a:ext>
            </a:extLst>
          </p:cNvPr>
          <p:cNvSpPr/>
          <p:nvPr/>
        </p:nvSpPr>
        <p:spPr>
          <a:xfrm>
            <a:off x="238125" y="200025"/>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txBody>
          <a:bodyPr/>
          <a:lstStyle/>
          <a:p>
            <a:endParaRPr lang="en-IN"/>
          </a:p>
        </p:txBody>
      </p:sp>
      <p:grpSp>
        <p:nvGrpSpPr>
          <p:cNvPr id="19" name="Group 18">
            <a:extLst>
              <a:ext uri="{FF2B5EF4-FFF2-40B4-BE49-F238E27FC236}">
                <a16:creationId xmlns:a16="http://schemas.microsoft.com/office/drawing/2014/main" id="{4AD38217-7D16-9A1A-6125-01A893D26186}"/>
              </a:ext>
            </a:extLst>
          </p:cNvPr>
          <p:cNvGrpSpPr/>
          <p:nvPr/>
        </p:nvGrpSpPr>
        <p:grpSpPr>
          <a:xfrm>
            <a:off x="15859125" y="352425"/>
            <a:ext cx="2000250" cy="809625"/>
            <a:chOff x="0" y="0"/>
            <a:chExt cx="2667000" cy="1079500"/>
          </a:xfrm>
        </p:grpSpPr>
        <p:sp>
          <p:nvSpPr>
            <p:cNvPr id="26" name="Freeform 4">
              <a:extLst>
                <a:ext uri="{FF2B5EF4-FFF2-40B4-BE49-F238E27FC236}">
                  <a16:creationId xmlns:a16="http://schemas.microsoft.com/office/drawing/2014/main" id="{57B6A587-503F-D5EB-3706-51DC35091A91}"/>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642" b="-642"/>
              </a:stretch>
            </a:blipFill>
          </p:spPr>
          <p:txBody>
            <a:bodyPr/>
            <a:lstStyle/>
            <a:p>
              <a:endParaRPr lang="en-IN"/>
            </a:p>
          </p:txBody>
        </p:sp>
      </p:grpSp>
      <p:sp>
        <p:nvSpPr>
          <p:cNvPr id="20" name="TextBox 5">
            <a:extLst>
              <a:ext uri="{FF2B5EF4-FFF2-40B4-BE49-F238E27FC236}">
                <a16:creationId xmlns:a16="http://schemas.microsoft.com/office/drawing/2014/main" id="{ADE33EEF-F056-CDD6-739B-2E9584F24ACB}"/>
              </a:ext>
            </a:extLst>
          </p:cNvPr>
          <p:cNvSpPr txBox="1"/>
          <p:nvPr/>
        </p:nvSpPr>
        <p:spPr>
          <a:xfrm>
            <a:off x="547183" y="1829689"/>
            <a:ext cx="17321717" cy="441394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92128" lvl="2" indent="-457200" algn="l">
              <a:lnSpc>
                <a:spcPts val="3375"/>
              </a:lnSpc>
              <a:buFont typeface="Arial" panose="020B0604020202020204" pitchFamily="34" charset="0"/>
              <a:buChar char="•"/>
            </a:pPr>
            <a:r>
              <a:rPr lang="en-US" sz="3200" dirty="0">
                <a:solidFill>
                  <a:srgbClr val="000000"/>
                </a:solidFill>
                <a:latin typeface="Calibri (MS)"/>
                <a:ea typeface="Calibri (MS)"/>
                <a:cs typeface="Calibri (MS)"/>
                <a:sym typeface="Calibri (MS)"/>
              </a:rPr>
              <a:t>Protection and management of data.</a:t>
            </a:r>
          </a:p>
          <a:p>
            <a:pPr marL="792128" lvl="2" indent="-457200" algn="l">
              <a:lnSpc>
                <a:spcPts val="3375"/>
              </a:lnSpc>
              <a:buFont typeface="Arial" panose="020B0604020202020204" pitchFamily="34" charset="0"/>
              <a:buChar char="•"/>
            </a:pPr>
            <a:endParaRPr lang="en-US" sz="3200" dirty="0">
              <a:solidFill>
                <a:srgbClr val="000000"/>
              </a:solidFill>
              <a:latin typeface="Calibri (MS)"/>
              <a:ea typeface="Calibri (MS)"/>
              <a:cs typeface="Calibri (MS)"/>
              <a:sym typeface="Calibri (MS)"/>
            </a:endParaRPr>
          </a:p>
          <a:p>
            <a:pPr marL="792128" lvl="2" indent="-457200" algn="l">
              <a:lnSpc>
                <a:spcPts val="3375"/>
              </a:lnSpc>
              <a:buFont typeface="Arial" panose="020B0604020202020204" pitchFamily="34" charset="0"/>
              <a:buChar char="•"/>
            </a:pPr>
            <a:r>
              <a:rPr lang="en-US" sz="3200" dirty="0">
                <a:solidFill>
                  <a:srgbClr val="000000"/>
                </a:solidFill>
                <a:latin typeface="Calibri (MS)"/>
                <a:ea typeface="Calibri (MS)"/>
                <a:cs typeface="Calibri (MS)"/>
                <a:sym typeface="Calibri (MS)"/>
              </a:rPr>
              <a:t>File compression and encryption/decryption features. </a:t>
            </a:r>
          </a:p>
          <a:p>
            <a:pPr marL="792128" lvl="2" indent="-457200" algn="l">
              <a:lnSpc>
                <a:spcPts val="3375"/>
              </a:lnSpc>
              <a:buFont typeface="Arial" panose="020B0604020202020204" pitchFamily="34" charset="0"/>
              <a:buChar char="•"/>
            </a:pPr>
            <a:endParaRPr lang="en-US" sz="3200" dirty="0">
              <a:solidFill>
                <a:srgbClr val="000000"/>
              </a:solidFill>
              <a:latin typeface="Calibri (MS)"/>
              <a:ea typeface="Calibri (MS)"/>
              <a:cs typeface="Calibri (MS)"/>
              <a:sym typeface="Calibri (MS)"/>
            </a:endParaRPr>
          </a:p>
          <a:p>
            <a:pPr marL="792128" lvl="2" indent="-457200" algn="l">
              <a:lnSpc>
                <a:spcPts val="3375"/>
              </a:lnSpc>
              <a:buFont typeface="Arial" panose="020B0604020202020204" pitchFamily="34" charset="0"/>
              <a:buChar char="•"/>
            </a:pPr>
            <a:r>
              <a:rPr lang="en-US" sz="3200" dirty="0">
                <a:solidFill>
                  <a:srgbClr val="000000"/>
                </a:solidFill>
                <a:latin typeface="Calibri (MS)"/>
                <a:ea typeface="Calibri (MS)"/>
                <a:cs typeface="Calibri (MS)"/>
                <a:sym typeface="Calibri (MS)"/>
              </a:rPr>
              <a:t>Zip and unzip files using Huffman coding. </a:t>
            </a:r>
          </a:p>
          <a:p>
            <a:pPr marL="792128" lvl="2" indent="-457200" algn="l">
              <a:lnSpc>
                <a:spcPts val="3375"/>
              </a:lnSpc>
              <a:buFont typeface="Arial" panose="020B0604020202020204" pitchFamily="34" charset="0"/>
              <a:buChar char="•"/>
            </a:pPr>
            <a:endParaRPr lang="en-US" sz="3200" dirty="0">
              <a:solidFill>
                <a:srgbClr val="000000"/>
              </a:solidFill>
              <a:latin typeface="Calibri (MS)"/>
              <a:ea typeface="Calibri (MS)"/>
              <a:cs typeface="Calibri (MS)"/>
              <a:sym typeface="Calibri (MS)"/>
            </a:endParaRPr>
          </a:p>
          <a:p>
            <a:pPr marL="792128" lvl="2" indent="-457200" algn="l">
              <a:lnSpc>
                <a:spcPts val="3375"/>
              </a:lnSpc>
              <a:buFont typeface="Arial" panose="020B0604020202020204" pitchFamily="34" charset="0"/>
              <a:buChar char="•"/>
            </a:pPr>
            <a:r>
              <a:rPr lang="en-US" sz="3200" dirty="0">
                <a:solidFill>
                  <a:srgbClr val="000000"/>
                </a:solidFill>
                <a:latin typeface="Calibri (MS)"/>
                <a:ea typeface="Calibri (MS)"/>
                <a:cs typeface="Calibri (MS)"/>
                <a:sym typeface="Calibri (MS)"/>
              </a:rPr>
              <a:t>Encryption and decryption using AES/RSA/Huffman coding algorithms. </a:t>
            </a:r>
          </a:p>
          <a:p>
            <a:pPr marL="792128" lvl="2" indent="-457200" algn="l">
              <a:lnSpc>
                <a:spcPts val="3375"/>
              </a:lnSpc>
              <a:buFont typeface="Arial" panose="020B0604020202020204" pitchFamily="34" charset="0"/>
              <a:buChar char="•"/>
            </a:pPr>
            <a:endParaRPr lang="en-US" sz="3200" dirty="0">
              <a:solidFill>
                <a:srgbClr val="000000"/>
              </a:solidFill>
              <a:latin typeface="Calibri (MS)"/>
              <a:ea typeface="Calibri (MS)"/>
              <a:cs typeface="Calibri (MS)"/>
              <a:sym typeface="Calibri (MS)"/>
            </a:endParaRPr>
          </a:p>
          <a:p>
            <a:pPr marL="792164" lvl="2" indent="-457200" algn="l">
              <a:lnSpc>
                <a:spcPts val="3376"/>
              </a:lnSpc>
              <a:buFont typeface="Arial" panose="020B0604020202020204" pitchFamily="34" charset="0"/>
              <a:buChar char="•"/>
            </a:pPr>
            <a:r>
              <a:rPr lang="en-US" sz="3200" spc="1" dirty="0">
                <a:solidFill>
                  <a:srgbClr val="000000"/>
                </a:solidFill>
                <a:latin typeface="Calibri (MS)"/>
                <a:ea typeface="Calibri (MS)"/>
                <a:cs typeface="Calibri (MS)"/>
                <a:sym typeface="Calibri (MS)"/>
              </a:rPr>
              <a:t>Autogenerated Key for encrypting and decrypting data. </a:t>
            </a:r>
          </a:p>
          <a:p>
            <a:pPr marL="502627" lvl="2" indent="-167542" algn="l">
              <a:lnSpc>
                <a:spcPts val="3375"/>
              </a:lnSpc>
            </a:pPr>
            <a:endParaRPr lang="en-US" sz="3200" spc="1" dirty="0">
              <a:solidFill>
                <a:srgbClr val="000000"/>
              </a:solidFill>
              <a:latin typeface="Calibri (MS)"/>
              <a:ea typeface="Calibri (MS)"/>
              <a:cs typeface="Calibri (MS)"/>
              <a:sym typeface="Calibri (MS)"/>
            </a:endParaRPr>
          </a:p>
        </p:txBody>
      </p:sp>
      <p:sp>
        <p:nvSpPr>
          <p:cNvPr id="21" name="Freeform 6">
            <a:extLst>
              <a:ext uri="{FF2B5EF4-FFF2-40B4-BE49-F238E27FC236}">
                <a16:creationId xmlns:a16="http://schemas.microsoft.com/office/drawing/2014/main" id="{4C93CEB4-E754-D24D-BFFD-FA9CA2F94434}"/>
              </a:ext>
            </a:extLst>
          </p:cNvPr>
          <p:cNvSpPr/>
          <p:nvPr/>
        </p:nvSpPr>
        <p:spPr>
          <a:xfrm>
            <a:off x="12434775" y="1524889"/>
            <a:ext cx="1808851" cy="2432440"/>
          </a:xfrm>
          <a:custGeom>
            <a:avLst/>
            <a:gdLst/>
            <a:ahLst/>
            <a:cxnLst/>
            <a:rect l="l" t="t" r="r" b="b"/>
            <a:pathLst>
              <a:path w="1808851" h="2432440">
                <a:moveTo>
                  <a:pt x="0" y="0"/>
                </a:moveTo>
                <a:lnTo>
                  <a:pt x="1808851" y="0"/>
                </a:lnTo>
                <a:lnTo>
                  <a:pt x="1808851" y="2432440"/>
                </a:lnTo>
                <a:lnTo>
                  <a:pt x="0" y="24324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2" name="Freeform 7">
            <a:extLst>
              <a:ext uri="{FF2B5EF4-FFF2-40B4-BE49-F238E27FC236}">
                <a16:creationId xmlns:a16="http://schemas.microsoft.com/office/drawing/2014/main" id="{17650D13-9A20-2563-ADE1-403790B92BAF}"/>
              </a:ext>
            </a:extLst>
          </p:cNvPr>
          <p:cNvSpPr/>
          <p:nvPr/>
        </p:nvSpPr>
        <p:spPr>
          <a:xfrm>
            <a:off x="14243626" y="3957329"/>
            <a:ext cx="2228109" cy="2286306"/>
          </a:xfrm>
          <a:custGeom>
            <a:avLst/>
            <a:gdLst/>
            <a:ahLst/>
            <a:cxnLst/>
            <a:rect l="l" t="t" r="r" b="b"/>
            <a:pathLst>
              <a:path w="2228109" h="2286306">
                <a:moveTo>
                  <a:pt x="0" y="0"/>
                </a:moveTo>
                <a:lnTo>
                  <a:pt x="2228109" y="0"/>
                </a:lnTo>
                <a:lnTo>
                  <a:pt x="2228109" y="2286306"/>
                </a:lnTo>
                <a:lnTo>
                  <a:pt x="0" y="22863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23" name="TextBox 8">
            <a:extLst>
              <a:ext uri="{FF2B5EF4-FFF2-40B4-BE49-F238E27FC236}">
                <a16:creationId xmlns:a16="http://schemas.microsoft.com/office/drawing/2014/main" id="{AB6AB1C7-3060-DDAC-437D-ACBA8D2099CE}"/>
              </a:ext>
            </a:extLst>
          </p:cNvPr>
          <p:cNvSpPr txBox="1"/>
          <p:nvPr/>
        </p:nvSpPr>
        <p:spPr>
          <a:xfrm>
            <a:off x="611505" y="542036"/>
            <a:ext cx="3635673" cy="98285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6724"/>
              </a:lnSpc>
            </a:pPr>
            <a:r>
              <a:rPr lang="en-US" sz="4802" spc="-74" dirty="0">
                <a:solidFill>
                  <a:srgbClr val="46B0FA"/>
                </a:solidFill>
                <a:latin typeface="IBM Plex Sans"/>
                <a:ea typeface="IBM Plex Sans"/>
                <a:cs typeface="IBM Plex Sans"/>
                <a:sym typeface="IBM Plex Sans"/>
              </a:rPr>
              <a:t>Introduction</a:t>
            </a:r>
          </a:p>
        </p:txBody>
      </p:sp>
      <p:sp>
        <p:nvSpPr>
          <p:cNvPr id="24" name="TextBox 9">
            <a:extLst>
              <a:ext uri="{FF2B5EF4-FFF2-40B4-BE49-F238E27FC236}">
                <a16:creationId xmlns:a16="http://schemas.microsoft.com/office/drawing/2014/main" id="{E8ED364E-7830-0E5C-D0EC-DB837623005D}"/>
              </a:ext>
            </a:extLst>
          </p:cNvPr>
          <p:cNvSpPr txBox="1"/>
          <p:nvPr/>
        </p:nvSpPr>
        <p:spPr>
          <a:xfrm>
            <a:off x="547183" y="6985096"/>
            <a:ext cx="17272073" cy="218008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375"/>
              </a:lnSpc>
            </a:pPr>
            <a:endParaRPr sz="2400" dirty="0"/>
          </a:p>
          <a:p>
            <a:pPr marL="792128" lvl="2" indent="-457200" algn="l">
              <a:lnSpc>
                <a:spcPts val="3375"/>
              </a:lnSpc>
              <a:buFont typeface="Arial" panose="020B0604020202020204" pitchFamily="34" charset="0"/>
              <a:buChar char="•"/>
            </a:pPr>
            <a:r>
              <a:rPr lang="en-US" sz="3200" dirty="0">
                <a:solidFill>
                  <a:srgbClr val="000000"/>
                </a:solidFill>
                <a:latin typeface="Calibri (MS)"/>
                <a:ea typeface="Calibri (MS)"/>
                <a:cs typeface="Calibri (MS)"/>
                <a:sym typeface="Calibri (MS)"/>
              </a:rPr>
              <a:t> Unauthorized access and data breaches are growing concerns along with the amount of digital information. </a:t>
            </a:r>
          </a:p>
          <a:p>
            <a:pPr marL="792128" lvl="2" indent="-457200" algn="l">
              <a:lnSpc>
                <a:spcPts val="3375"/>
              </a:lnSpc>
              <a:buFont typeface="Arial" panose="020B0604020202020204" pitchFamily="34" charset="0"/>
              <a:buChar char="•"/>
            </a:pPr>
            <a:endParaRPr lang="en-US" sz="3200" dirty="0">
              <a:solidFill>
                <a:srgbClr val="000000"/>
              </a:solidFill>
              <a:latin typeface="Calibri (MS)"/>
              <a:ea typeface="Calibri (MS)"/>
              <a:cs typeface="Calibri (MS)"/>
              <a:sym typeface="Calibri (MS)"/>
            </a:endParaRPr>
          </a:p>
          <a:p>
            <a:pPr marL="792164" lvl="2" indent="-457200" algn="l">
              <a:lnSpc>
                <a:spcPts val="3376"/>
              </a:lnSpc>
              <a:buFont typeface="Arial" panose="020B0604020202020204" pitchFamily="34" charset="0"/>
              <a:buChar char="•"/>
            </a:pPr>
            <a:r>
              <a:rPr lang="en-US" sz="3200" spc="1" dirty="0">
                <a:solidFill>
                  <a:srgbClr val="000000"/>
                </a:solidFill>
                <a:latin typeface="Calibri (MS)"/>
                <a:ea typeface="Calibri (MS)"/>
                <a:cs typeface="Calibri (MS)"/>
                <a:sym typeface="Calibri (MS)"/>
              </a:rPr>
              <a:t>Traditional file compression and encryption techniques may be too complicated or challenging.  </a:t>
            </a:r>
          </a:p>
        </p:txBody>
      </p:sp>
      <p:sp>
        <p:nvSpPr>
          <p:cNvPr id="25" name="TextBox 10">
            <a:extLst>
              <a:ext uri="{FF2B5EF4-FFF2-40B4-BE49-F238E27FC236}">
                <a16:creationId xmlns:a16="http://schemas.microsoft.com/office/drawing/2014/main" id="{9B58A4FC-51B6-E608-B946-7C7CE470B425}"/>
              </a:ext>
            </a:extLst>
          </p:cNvPr>
          <p:cNvSpPr txBox="1"/>
          <p:nvPr/>
        </p:nvSpPr>
        <p:spPr>
          <a:xfrm>
            <a:off x="547183" y="6257539"/>
            <a:ext cx="5422512" cy="59811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5045"/>
              </a:lnSpc>
            </a:pPr>
            <a:r>
              <a:rPr lang="en-US" sz="3600" spc="-55" dirty="0">
                <a:solidFill>
                  <a:srgbClr val="00B0F0"/>
                </a:solidFill>
                <a:latin typeface="IBM Plex Sans"/>
                <a:ea typeface="IBM Plex Sans"/>
                <a:cs typeface="IBM Plex Sans"/>
                <a:sym typeface="IBM Plex Sans"/>
              </a:rPr>
              <a:t>Data Security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3A4DC5AE-C577-1BB0-51DB-9F3E3CC8D5D2}"/>
              </a:ext>
            </a:extLst>
          </p:cNvPr>
          <p:cNvSpPr/>
          <p:nvPr/>
        </p:nvSpPr>
        <p:spPr>
          <a:xfrm rot="-2452543">
            <a:off x="13913711" y="4941146"/>
            <a:ext cx="4965080" cy="6548666"/>
          </a:xfrm>
          <a:custGeom>
            <a:avLst/>
            <a:gdLst/>
            <a:ahLst/>
            <a:cxnLst/>
            <a:rect l="l" t="t" r="r" b="b"/>
            <a:pathLst>
              <a:path w="4965080" h="6548666">
                <a:moveTo>
                  <a:pt x="0" y="0"/>
                </a:moveTo>
                <a:lnTo>
                  <a:pt x="4965079" y="0"/>
                </a:lnTo>
                <a:lnTo>
                  <a:pt x="4965079" y="6548666"/>
                </a:lnTo>
                <a:lnTo>
                  <a:pt x="0" y="6548666"/>
                </a:lnTo>
                <a:lnTo>
                  <a:pt x="0" y="0"/>
                </a:lnTo>
                <a:close/>
              </a:path>
            </a:pathLst>
          </a:custGeom>
          <a:blipFill>
            <a:blip r:embed="rId2">
              <a:alphaModFix amt="31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2" name="Freeform 3">
            <a:extLst>
              <a:ext uri="{FF2B5EF4-FFF2-40B4-BE49-F238E27FC236}">
                <a16:creationId xmlns:a16="http://schemas.microsoft.com/office/drawing/2014/main" id="{36AD620D-AAE1-5E79-185D-FC257BA230B6}"/>
              </a:ext>
            </a:extLst>
          </p:cNvPr>
          <p:cNvSpPr/>
          <p:nvPr/>
        </p:nvSpPr>
        <p:spPr>
          <a:xfrm>
            <a:off x="238125" y="137652"/>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4">
              <a:extLst>
                <a:ext uri="{96DAC541-7B7A-43D3-8B79-37D633B846F1}">
                  <asvg:svgBlip xmlns:asvg="http://schemas.microsoft.com/office/drawing/2016/SVG/main" r:embed="rId5"/>
                </a:ext>
              </a:extLst>
            </a:blip>
            <a:stretch>
              <a:fillRect t="-48" b="-48"/>
            </a:stretch>
          </a:blipFill>
        </p:spPr>
        <p:txBody>
          <a:bodyPr/>
          <a:lstStyle/>
          <a:p>
            <a:endParaRPr lang="en-IN"/>
          </a:p>
        </p:txBody>
      </p:sp>
      <p:grpSp>
        <p:nvGrpSpPr>
          <p:cNvPr id="33" name="Group 32">
            <a:extLst>
              <a:ext uri="{FF2B5EF4-FFF2-40B4-BE49-F238E27FC236}">
                <a16:creationId xmlns:a16="http://schemas.microsoft.com/office/drawing/2014/main" id="{AB842945-BEBA-CB7C-82E6-3953EA597E4D}"/>
              </a:ext>
            </a:extLst>
          </p:cNvPr>
          <p:cNvGrpSpPr/>
          <p:nvPr/>
        </p:nvGrpSpPr>
        <p:grpSpPr>
          <a:xfrm>
            <a:off x="15544800" y="152400"/>
            <a:ext cx="2000250" cy="809625"/>
            <a:chOff x="0" y="0"/>
            <a:chExt cx="2667000" cy="1079500"/>
          </a:xfrm>
        </p:grpSpPr>
        <p:sp>
          <p:nvSpPr>
            <p:cNvPr id="38" name="Freeform 5">
              <a:extLst>
                <a:ext uri="{FF2B5EF4-FFF2-40B4-BE49-F238E27FC236}">
                  <a16:creationId xmlns:a16="http://schemas.microsoft.com/office/drawing/2014/main" id="{81C4167A-EB5A-C425-AF2B-9F82BBD99045}"/>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6"/>
              <a:stretch>
                <a:fillRect t="-642" b="-642"/>
              </a:stretch>
            </a:blipFill>
          </p:spPr>
          <p:txBody>
            <a:bodyPr/>
            <a:lstStyle/>
            <a:p>
              <a:endParaRPr lang="en-IN"/>
            </a:p>
          </p:txBody>
        </p:sp>
      </p:grpSp>
      <p:sp>
        <p:nvSpPr>
          <p:cNvPr id="34" name="Freeform 6">
            <a:extLst>
              <a:ext uri="{FF2B5EF4-FFF2-40B4-BE49-F238E27FC236}">
                <a16:creationId xmlns:a16="http://schemas.microsoft.com/office/drawing/2014/main" id="{E7938908-CBB9-BA91-6220-81F0D3F06A8A}"/>
              </a:ext>
            </a:extLst>
          </p:cNvPr>
          <p:cNvSpPr/>
          <p:nvPr/>
        </p:nvSpPr>
        <p:spPr>
          <a:xfrm>
            <a:off x="7233060" y="6309457"/>
            <a:ext cx="4371388" cy="3004336"/>
          </a:xfrm>
          <a:custGeom>
            <a:avLst/>
            <a:gdLst/>
            <a:ahLst/>
            <a:cxnLst/>
            <a:rect l="l" t="t" r="r" b="b"/>
            <a:pathLst>
              <a:path w="4371388" h="3004336">
                <a:moveTo>
                  <a:pt x="0" y="0"/>
                </a:moveTo>
                <a:lnTo>
                  <a:pt x="4371388" y="0"/>
                </a:lnTo>
                <a:lnTo>
                  <a:pt x="4371388" y="3004336"/>
                </a:lnTo>
                <a:lnTo>
                  <a:pt x="0" y="30043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35" name="TextBox 7">
            <a:extLst>
              <a:ext uri="{FF2B5EF4-FFF2-40B4-BE49-F238E27FC236}">
                <a16:creationId xmlns:a16="http://schemas.microsoft.com/office/drawing/2014/main" id="{5ECC3DBA-8C33-13A5-BB31-D8911EFCAC2A}"/>
              </a:ext>
            </a:extLst>
          </p:cNvPr>
          <p:cNvSpPr txBox="1"/>
          <p:nvPr/>
        </p:nvSpPr>
        <p:spPr>
          <a:xfrm>
            <a:off x="723900" y="995762"/>
            <a:ext cx="10509903" cy="542287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6676"/>
              </a:lnSpc>
            </a:pPr>
            <a:endParaRPr dirty="0"/>
          </a:p>
          <a:p>
            <a:pPr algn="l">
              <a:lnSpc>
                <a:spcPts val="4419"/>
              </a:lnSpc>
            </a:pPr>
            <a:r>
              <a:rPr lang="en-US" sz="3673" dirty="0">
                <a:solidFill>
                  <a:srgbClr val="000000"/>
                </a:solidFill>
                <a:latin typeface="Calibri (MS)"/>
                <a:ea typeface="Calibri (MS)"/>
                <a:cs typeface="Calibri (MS)"/>
                <a:sym typeface="Calibri (MS)"/>
              </a:rPr>
              <a:t>In today's digital world, secure and effective data management is essential. Many consumers find that the security and usability of existing solutions are compromised, leaving their sensitive data poorly protected. With an emphasis on user choice and convenience, "Zip Guard" aims to address this issue by offering an efficient solution that combines file compression with encryption.</a:t>
            </a:r>
          </a:p>
        </p:txBody>
      </p:sp>
      <p:sp>
        <p:nvSpPr>
          <p:cNvPr id="36" name="Freeform 8">
            <a:extLst>
              <a:ext uri="{FF2B5EF4-FFF2-40B4-BE49-F238E27FC236}">
                <a16:creationId xmlns:a16="http://schemas.microsoft.com/office/drawing/2014/main" id="{1881D8E5-BB83-A187-B1AC-3AE8263546F1}"/>
              </a:ext>
            </a:extLst>
          </p:cNvPr>
          <p:cNvSpPr/>
          <p:nvPr/>
        </p:nvSpPr>
        <p:spPr>
          <a:xfrm>
            <a:off x="13320552" y="1743874"/>
            <a:ext cx="2501861" cy="2884745"/>
          </a:xfrm>
          <a:custGeom>
            <a:avLst/>
            <a:gdLst/>
            <a:ahLst/>
            <a:cxnLst/>
            <a:rect l="l" t="t" r="r" b="b"/>
            <a:pathLst>
              <a:path w="2501861" h="2884745">
                <a:moveTo>
                  <a:pt x="0" y="0"/>
                </a:moveTo>
                <a:lnTo>
                  <a:pt x="2501861" y="0"/>
                </a:lnTo>
                <a:lnTo>
                  <a:pt x="2501861" y="2884746"/>
                </a:lnTo>
                <a:lnTo>
                  <a:pt x="0" y="28847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37" name="TextBox 9">
            <a:extLst>
              <a:ext uri="{FF2B5EF4-FFF2-40B4-BE49-F238E27FC236}">
                <a16:creationId xmlns:a16="http://schemas.microsoft.com/office/drawing/2014/main" id="{4FF1F639-C220-3A75-39CE-ED0B3F1FE66D}"/>
              </a:ext>
            </a:extLst>
          </p:cNvPr>
          <p:cNvSpPr txBox="1"/>
          <p:nvPr/>
        </p:nvSpPr>
        <p:spPr>
          <a:xfrm>
            <a:off x="723900" y="723900"/>
            <a:ext cx="6509160" cy="9106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597"/>
              </a:lnSpc>
            </a:pPr>
            <a:r>
              <a:rPr lang="en-US" sz="5427" dirty="0">
                <a:solidFill>
                  <a:srgbClr val="00B0F0"/>
                </a:solidFill>
                <a:latin typeface="Canva Sans"/>
                <a:ea typeface="Canva Sans"/>
                <a:cs typeface="Canva Sans"/>
                <a:sym typeface="Canva Sans"/>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a:extLst>
              <a:ext uri="{FF2B5EF4-FFF2-40B4-BE49-F238E27FC236}">
                <a16:creationId xmlns:a16="http://schemas.microsoft.com/office/drawing/2014/main" id="{4DA37B7F-9F11-4E6B-26FB-EF1F8BC70C01}"/>
              </a:ext>
            </a:extLst>
          </p:cNvPr>
          <p:cNvSpPr/>
          <p:nvPr/>
        </p:nvSpPr>
        <p:spPr>
          <a:xfrm>
            <a:off x="13489983" y="7004869"/>
            <a:ext cx="4262034" cy="4114800"/>
          </a:xfrm>
          <a:custGeom>
            <a:avLst/>
            <a:gdLst/>
            <a:ahLst/>
            <a:cxnLst/>
            <a:rect l="l" t="t" r="r" b="b"/>
            <a:pathLst>
              <a:path w="4262034" h="4114800">
                <a:moveTo>
                  <a:pt x="0" y="0"/>
                </a:moveTo>
                <a:lnTo>
                  <a:pt x="4262034" y="0"/>
                </a:lnTo>
                <a:lnTo>
                  <a:pt x="4262034" y="4114800"/>
                </a:lnTo>
                <a:lnTo>
                  <a:pt x="0" y="4114800"/>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3">
            <a:extLst>
              <a:ext uri="{FF2B5EF4-FFF2-40B4-BE49-F238E27FC236}">
                <a16:creationId xmlns:a16="http://schemas.microsoft.com/office/drawing/2014/main" id="{57CB9125-2F69-CAC6-ADC7-5957AAF6C907}"/>
              </a:ext>
            </a:extLst>
          </p:cNvPr>
          <p:cNvSpPr/>
          <p:nvPr/>
        </p:nvSpPr>
        <p:spPr>
          <a:xfrm>
            <a:off x="238125" y="11430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4">
              <a:extLst>
                <a:ext uri="{96DAC541-7B7A-43D3-8B79-37D633B846F1}">
                  <asvg:svgBlip xmlns:asvg="http://schemas.microsoft.com/office/drawing/2016/SVG/main" r:embed="rId5"/>
                </a:ext>
              </a:extLst>
            </a:blip>
            <a:stretch>
              <a:fillRect t="-48" b="-48"/>
            </a:stretch>
          </a:blipFill>
        </p:spPr>
        <p:txBody>
          <a:bodyPr/>
          <a:lstStyle/>
          <a:p>
            <a:endParaRPr lang="en-IN"/>
          </a:p>
        </p:txBody>
      </p:sp>
      <p:grpSp>
        <p:nvGrpSpPr>
          <p:cNvPr id="11" name="Group 10">
            <a:extLst>
              <a:ext uri="{FF2B5EF4-FFF2-40B4-BE49-F238E27FC236}">
                <a16:creationId xmlns:a16="http://schemas.microsoft.com/office/drawing/2014/main" id="{F7B03EC4-4EB5-6397-F2D1-BC5EE40C47CC}"/>
              </a:ext>
            </a:extLst>
          </p:cNvPr>
          <p:cNvGrpSpPr/>
          <p:nvPr/>
        </p:nvGrpSpPr>
        <p:grpSpPr>
          <a:xfrm>
            <a:off x="15621000" y="165919"/>
            <a:ext cx="2000250" cy="809625"/>
            <a:chOff x="0" y="0"/>
            <a:chExt cx="2667000" cy="1079500"/>
          </a:xfrm>
        </p:grpSpPr>
        <p:sp>
          <p:nvSpPr>
            <p:cNvPr id="15" name="Freeform 5">
              <a:extLst>
                <a:ext uri="{FF2B5EF4-FFF2-40B4-BE49-F238E27FC236}">
                  <a16:creationId xmlns:a16="http://schemas.microsoft.com/office/drawing/2014/main" id="{C56828DA-5764-1812-D39D-4D661FE6AA23}"/>
                </a:ext>
              </a:extLst>
            </p:cNvPr>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6"/>
              <a:stretch>
                <a:fillRect t="-642" b="-642"/>
              </a:stretch>
            </a:blipFill>
          </p:spPr>
          <p:txBody>
            <a:bodyPr/>
            <a:lstStyle/>
            <a:p>
              <a:endParaRPr lang="en-IN"/>
            </a:p>
          </p:txBody>
        </p:sp>
      </p:grpSp>
      <p:sp>
        <p:nvSpPr>
          <p:cNvPr id="12" name="TextBox 6">
            <a:extLst>
              <a:ext uri="{FF2B5EF4-FFF2-40B4-BE49-F238E27FC236}">
                <a16:creationId xmlns:a16="http://schemas.microsoft.com/office/drawing/2014/main" id="{E121BE98-055C-56EA-76C8-E4571E3F7DC4}"/>
              </a:ext>
            </a:extLst>
          </p:cNvPr>
          <p:cNvSpPr txBox="1"/>
          <p:nvPr/>
        </p:nvSpPr>
        <p:spPr>
          <a:xfrm>
            <a:off x="375469" y="1488910"/>
            <a:ext cx="13554463" cy="730918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882"/>
              </a:lnSpc>
            </a:pPr>
            <a:endParaRPr dirty="0"/>
          </a:p>
          <a:p>
            <a:pPr marL="1151627" lvl="2" indent="-571500" algn="just">
              <a:lnSpc>
                <a:spcPct val="150000"/>
              </a:lnSpc>
              <a:buFont typeface="Arial" panose="020B0604020202020204" pitchFamily="34" charset="0"/>
              <a:buChar char="•"/>
            </a:pPr>
            <a:r>
              <a:rPr lang="en-US" sz="3806" spc="1" dirty="0">
                <a:solidFill>
                  <a:srgbClr val="000000"/>
                </a:solidFill>
                <a:latin typeface="Calibri (MS)"/>
                <a:ea typeface="Calibri (MS)"/>
                <a:cs typeface="Calibri (MS)"/>
                <a:sym typeface="Calibri (MS)"/>
              </a:rPr>
              <a:t>Develop a tool that uses Huffman coding to compress and encrypt files efficiently.</a:t>
            </a:r>
          </a:p>
          <a:p>
            <a:pPr marL="1151627" lvl="2" indent="-571500" algn="just">
              <a:lnSpc>
                <a:spcPct val="150000"/>
              </a:lnSpc>
              <a:buFont typeface="Arial" panose="020B0604020202020204" pitchFamily="34" charset="0"/>
              <a:buChar char="•"/>
            </a:pPr>
            <a:r>
              <a:rPr lang="en-US" sz="3806" spc="1" dirty="0">
                <a:solidFill>
                  <a:srgbClr val="000000"/>
                </a:solidFill>
                <a:latin typeface="Calibri (MS)"/>
                <a:ea typeface="Calibri (MS)"/>
                <a:cs typeface="Calibri (MS)"/>
                <a:sym typeface="Calibri (MS)"/>
              </a:rPr>
              <a:t>Provide users an option to choose between algorithms and use their </a:t>
            </a:r>
            <a:r>
              <a:rPr lang="en-US" sz="3806" spc="1" dirty="0" err="1">
                <a:solidFill>
                  <a:srgbClr val="000000"/>
                </a:solidFill>
                <a:latin typeface="Calibri (MS)"/>
                <a:ea typeface="Calibri (MS)"/>
                <a:cs typeface="Calibri (MS)"/>
                <a:sym typeface="Calibri (MS)"/>
              </a:rPr>
              <a:t>preffered</a:t>
            </a:r>
            <a:r>
              <a:rPr lang="en-US" sz="3806" spc="1" dirty="0">
                <a:solidFill>
                  <a:srgbClr val="000000"/>
                </a:solidFill>
                <a:latin typeface="Calibri (MS)"/>
                <a:ea typeface="Calibri (MS)"/>
                <a:cs typeface="Calibri (MS)"/>
                <a:sym typeface="Calibri (MS)"/>
              </a:rPr>
              <a:t> ones.</a:t>
            </a:r>
          </a:p>
          <a:p>
            <a:pPr marL="1151627" lvl="2" indent="-571500" algn="just">
              <a:lnSpc>
                <a:spcPct val="150000"/>
              </a:lnSpc>
              <a:buFont typeface="Arial" panose="020B0604020202020204" pitchFamily="34" charset="0"/>
              <a:buChar char="•"/>
            </a:pPr>
            <a:r>
              <a:rPr lang="en-US" sz="3806" spc="1" dirty="0">
                <a:solidFill>
                  <a:srgbClr val="000000"/>
                </a:solidFill>
                <a:latin typeface="Calibri (MS)"/>
                <a:ea typeface="Calibri (MS)"/>
                <a:cs typeface="Calibri (MS)"/>
                <a:sym typeface="Calibri (MS)"/>
              </a:rPr>
              <a:t>Automate these processes to make it easy for users to utilize services even without technical background.</a:t>
            </a:r>
          </a:p>
          <a:p>
            <a:pPr marL="1151627" lvl="2" indent="-571500" algn="just">
              <a:lnSpc>
                <a:spcPct val="150000"/>
              </a:lnSpc>
              <a:buFont typeface="Arial" panose="020B0604020202020204" pitchFamily="34" charset="0"/>
              <a:buChar char="•"/>
            </a:pPr>
            <a:r>
              <a:rPr lang="en-US" sz="3806" spc="1" dirty="0">
                <a:solidFill>
                  <a:srgbClr val="000000"/>
                </a:solidFill>
                <a:latin typeface="Calibri (MS)"/>
                <a:ea typeface="Calibri (MS)"/>
                <a:cs typeface="Calibri (MS)"/>
                <a:sym typeface="Calibri (MS)"/>
              </a:rPr>
              <a:t>Integrate encryption, decryption, compression, and decompression functionalities into a single package.</a:t>
            </a:r>
          </a:p>
        </p:txBody>
      </p:sp>
      <p:sp>
        <p:nvSpPr>
          <p:cNvPr id="13" name="Freeform 7">
            <a:extLst>
              <a:ext uri="{FF2B5EF4-FFF2-40B4-BE49-F238E27FC236}">
                <a16:creationId xmlns:a16="http://schemas.microsoft.com/office/drawing/2014/main" id="{2C3447DC-A1AA-A06E-492C-CC030BBE7B5B}"/>
              </a:ext>
            </a:extLst>
          </p:cNvPr>
          <p:cNvSpPr/>
          <p:nvPr/>
        </p:nvSpPr>
        <p:spPr>
          <a:xfrm>
            <a:off x="14354563" y="1751383"/>
            <a:ext cx="3020950" cy="4114800"/>
          </a:xfrm>
          <a:custGeom>
            <a:avLst/>
            <a:gdLst/>
            <a:ahLst/>
            <a:cxnLst/>
            <a:rect l="l" t="t" r="r" b="b"/>
            <a:pathLst>
              <a:path w="3020950" h="4114800">
                <a:moveTo>
                  <a:pt x="0" y="0"/>
                </a:moveTo>
                <a:lnTo>
                  <a:pt x="3020950" y="0"/>
                </a:lnTo>
                <a:lnTo>
                  <a:pt x="302095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4" name="TextBox 8">
            <a:extLst>
              <a:ext uri="{FF2B5EF4-FFF2-40B4-BE49-F238E27FC236}">
                <a16:creationId xmlns:a16="http://schemas.microsoft.com/office/drawing/2014/main" id="{D45F47C7-5C55-5426-3A38-44C3A46DAE75}"/>
              </a:ext>
            </a:extLst>
          </p:cNvPr>
          <p:cNvSpPr txBox="1"/>
          <p:nvPr/>
        </p:nvSpPr>
        <p:spPr>
          <a:xfrm>
            <a:off x="827139" y="718369"/>
            <a:ext cx="3987259" cy="103301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8469"/>
              </a:lnSpc>
            </a:pPr>
            <a:r>
              <a:rPr lang="en-US" sz="6049" dirty="0">
                <a:solidFill>
                  <a:srgbClr val="00B0F0"/>
                </a:solidFill>
                <a:latin typeface="Canva Sans"/>
                <a:ea typeface="Canva Sans"/>
                <a:cs typeface="Canva Sans"/>
                <a:sym typeface="Canva Sans"/>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t="-48" b="-48"/>
            </a:stretch>
          </a:blipFill>
        </p:spPr>
      </p:sp>
      <p:grpSp>
        <p:nvGrpSpPr>
          <p:cNvPr id="3" name="Group 3"/>
          <p:cNvGrpSpPr/>
          <p:nvPr/>
        </p:nvGrpSpPr>
        <p:grpSpPr>
          <a:xfrm>
            <a:off x="15849600" y="361950"/>
            <a:ext cx="2000250" cy="809625"/>
            <a:chOff x="0" y="0"/>
            <a:chExt cx="2667000" cy="1079500"/>
          </a:xfrm>
        </p:grpSpPr>
        <p:sp>
          <p:nvSpPr>
            <p:cNvPr id="4" name="Freeform 4"/>
            <p:cNvSpPr/>
            <p:nvPr/>
          </p:nvSpPr>
          <p:spPr>
            <a:xfrm>
              <a:off x="0" y="0"/>
              <a:ext cx="2667000" cy="1079500"/>
            </a:xfrm>
            <a:custGeom>
              <a:avLst/>
              <a:gdLst/>
              <a:ahLst/>
              <a:cxnLst/>
              <a:rect l="l" t="t" r="r" b="b"/>
              <a:pathLst>
                <a:path w="2667000" h="1079500">
                  <a:moveTo>
                    <a:pt x="0" y="0"/>
                  </a:moveTo>
                  <a:lnTo>
                    <a:pt x="2667000" y="0"/>
                  </a:lnTo>
                  <a:lnTo>
                    <a:pt x="2667000" y="1079500"/>
                  </a:lnTo>
                  <a:lnTo>
                    <a:pt x="0" y="1079500"/>
                  </a:lnTo>
                  <a:lnTo>
                    <a:pt x="0" y="0"/>
                  </a:lnTo>
                  <a:close/>
                </a:path>
              </a:pathLst>
            </a:custGeom>
            <a:blipFill>
              <a:blip r:embed="rId4"/>
              <a:stretch>
                <a:fillRect t="-263" b="-263"/>
              </a:stretch>
            </a:blipFill>
          </p:spPr>
        </p:sp>
      </p:grpSp>
      <p:sp>
        <p:nvSpPr>
          <p:cNvPr id="7" name="TextBox 6">
            <a:extLst>
              <a:ext uri="{FF2B5EF4-FFF2-40B4-BE49-F238E27FC236}">
                <a16:creationId xmlns:a16="http://schemas.microsoft.com/office/drawing/2014/main" id="{5DC65EE2-9975-0C96-B979-E339D388FF79}"/>
              </a:ext>
            </a:extLst>
          </p:cNvPr>
          <p:cNvSpPr txBox="1"/>
          <p:nvPr/>
        </p:nvSpPr>
        <p:spPr>
          <a:xfrm>
            <a:off x="-2209800" y="627259"/>
            <a:ext cx="9144000" cy="1088631"/>
          </a:xfrm>
          <a:prstGeom prst="rect">
            <a:avLst/>
          </a:prstGeom>
          <a:noFill/>
        </p:spPr>
        <p:txBody>
          <a:bodyPr wrap="square">
            <a:spAutoFit/>
          </a:bodyPr>
          <a:lstStyle/>
          <a:p>
            <a:pPr algn="ctr">
              <a:lnSpc>
                <a:spcPts val="8469"/>
              </a:lnSpc>
            </a:pPr>
            <a:r>
              <a:rPr lang="en-US" sz="5400" dirty="0">
                <a:solidFill>
                  <a:srgbClr val="00B0F0"/>
                </a:solidFill>
                <a:latin typeface="Canva Sans"/>
                <a:ea typeface="Canva Sans"/>
                <a:cs typeface="Canva Sans"/>
                <a:sym typeface="Canva Sans"/>
              </a:rPr>
              <a:t>Overview </a:t>
            </a:r>
          </a:p>
        </p:txBody>
      </p:sp>
      <p:sp>
        <p:nvSpPr>
          <p:cNvPr id="9" name="TextBox 7">
            <a:extLst>
              <a:ext uri="{FF2B5EF4-FFF2-40B4-BE49-F238E27FC236}">
                <a16:creationId xmlns:a16="http://schemas.microsoft.com/office/drawing/2014/main" id="{18EFEBD4-64AC-2D4B-4171-BE457EC67E84}"/>
              </a:ext>
            </a:extLst>
          </p:cNvPr>
          <p:cNvSpPr txBox="1"/>
          <p:nvPr/>
        </p:nvSpPr>
        <p:spPr>
          <a:xfrm>
            <a:off x="1270819" y="2427478"/>
            <a:ext cx="16026581" cy="509434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3200" dirty="0">
                <a:latin typeface="Calibri (MS)" panose="020B0604020202020204" charset="0"/>
                <a:cs typeface="Calibri (MS)" panose="020B0604020202020204" charset="0"/>
              </a:rPr>
              <a:t>Zip Guard is a Core Java-based project designed to provide secure and efficient file management by combining file compression and encryption. The project allows users to compress and decompress files using Huffman coding and offers encryption options using either RSA or AES algorithms. Huffman coding ensures efficient compression, while RSA and AES offer </a:t>
            </a:r>
            <a:r>
              <a:rPr lang="en-US" sz="3200" dirty="0" err="1">
                <a:latin typeface="Calibri (MS)" panose="020B0604020202020204" charset="0"/>
                <a:cs typeface="Calibri (MS)" panose="020B0604020202020204" charset="0"/>
              </a:rPr>
              <a:t>arobust</a:t>
            </a:r>
            <a:r>
              <a:rPr lang="en-US" sz="3200" dirty="0">
                <a:latin typeface="Calibri (MS)" panose="020B0604020202020204" charset="0"/>
                <a:cs typeface="Calibri (MS)" panose="020B0604020202020204" charset="0"/>
              </a:rPr>
              <a:t> encryption to protect user data. With automated key generation, Zip Guard simplifies data security for users with minimal technical knowledge, ensuring their sensitive files are both compressed and encrypted securely.</a:t>
            </a:r>
            <a:endParaRPr lang="en-US" sz="3200" dirty="0">
              <a:solidFill>
                <a:srgbClr val="000000"/>
              </a:solidFill>
              <a:latin typeface="Calibri (MS)" panose="020B0604020202020204" charset="0"/>
              <a:ea typeface="Calibri (MS)"/>
              <a:cs typeface="Calibri (MS)" panose="020B0604020202020204" charset="0"/>
              <a:sym typeface="Calibri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49600" y="36195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4"/>
            <a:stretch>
              <a:fillRect/>
            </a:stretch>
          </a:blipFill>
        </p:spPr>
      </p:sp>
      <p:sp>
        <p:nvSpPr>
          <p:cNvPr id="6" name="TextBox 6"/>
          <p:cNvSpPr txBox="1"/>
          <p:nvPr/>
        </p:nvSpPr>
        <p:spPr>
          <a:xfrm>
            <a:off x="914400" y="2396532"/>
            <a:ext cx="16738673" cy="6571671"/>
          </a:xfrm>
          <a:prstGeom prst="rect">
            <a:avLst/>
          </a:prstGeom>
        </p:spPr>
        <p:txBody>
          <a:bodyPr wrap="square" lIns="0" tIns="0" rIns="0" bIns="0" rtlCol="0" anchor="t">
            <a:spAutoFit/>
          </a:bodyPr>
          <a:lstStyle/>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Growing demand for effective and safe data management solutions.</a:t>
            </a:r>
          </a:p>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Unauthorized access and data breaches are growing concerns along with the amount of digital information. </a:t>
            </a:r>
          </a:p>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Traditional file compression and encryption techniques may be too complicated or challenging. </a:t>
            </a:r>
          </a:p>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Providing multiple encryption decryption algorithms in same programs. </a:t>
            </a:r>
          </a:p>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Opportunity for our team to improve and test our programming skills. Working with advanced concepts like Huffman coding, RSA, and AES encryption in Core Java. </a:t>
            </a:r>
          </a:p>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It helps us deepen our understanding of data security and software development practices. </a:t>
            </a:r>
          </a:p>
          <a:p>
            <a:pPr marL="457200" indent="-457200" algn="just">
              <a:lnSpc>
                <a:spcPct val="150000"/>
              </a:lnSpc>
              <a:buFont typeface="Arial" panose="020B0604020202020204" pitchFamily="34" charset="0"/>
              <a:buChar char="•"/>
            </a:pPr>
            <a:r>
              <a:rPr lang="en-US" sz="3200" spc="2" dirty="0">
                <a:solidFill>
                  <a:srgbClr val="000000"/>
                </a:solidFill>
                <a:latin typeface="Calibri (MS)"/>
                <a:ea typeface="Calibri (MS)"/>
                <a:cs typeface="Calibri (MS)"/>
                <a:sym typeface="Calibri (MS)"/>
              </a:rPr>
              <a:t>Helps to solve real world problems</a:t>
            </a:r>
          </a:p>
        </p:txBody>
      </p:sp>
      <p:sp>
        <p:nvSpPr>
          <p:cNvPr id="7" name="TextBox 7"/>
          <p:cNvSpPr txBox="1"/>
          <p:nvPr/>
        </p:nvSpPr>
        <p:spPr>
          <a:xfrm>
            <a:off x="685800" y="1318797"/>
            <a:ext cx="3284220" cy="641201"/>
          </a:xfrm>
          <a:prstGeom prst="rect">
            <a:avLst/>
          </a:prstGeom>
        </p:spPr>
        <p:txBody>
          <a:bodyPr wrap="square" lIns="0" tIns="0" rIns="0" bIns="0" rtlCol="0" anchor="t">
            <a:spAutoFit/>
          </a:bodyPr>
          <a:lstStyle/>
          <a:p>
            <a:pPr algn="l">
              <a:lnSpc>
                <a:spcPts val="5046"/>
              </a:lnSpc>
            </a:pPr>
            <a:r>
              <a:rPr lang="en-US" sz="4800" spc="-57" dirty="0">
                <a:solidFill>
                  <a:srgbClr val="00B0F0"/>
                </a:solidFill>
                <a:latin typeface="IBM Plex Sans"/>
                <a:ea typeface="IBM Plex Sans"/>
                <a:cs typeface="IBM Plex Sans"/>
                <a:sym typeface="IBM Plex Sans"/>
              </a:rPr>
              <a:t>Motivation</a:t>
            </a:r>
            <a:endParaRPr lang="en-US" sz="3604" spc="-57" dirty="0">
              <a:solidFill>
                <a:srgbClr val="00B0F0"/>
              </a:solidFill>
              <a:latin typeface="IBM Plex Sans"/>
              <a:ea typeface="IBM Plex Sans"/>
              <a:cs typeface="IBM Plex Sans"/>
              <a:sym typeface="IBM Plex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25EB869-7CE2-06CC-2776-3FFA256C423D}"/>
              </a:ext>
            </a:extLst>
          </p:cNvPr>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D4FA198-8D52-B665-9253-9968C15171A0}"/>
              </a:ext>
            </a:extLst>
          </p:cNvPr>
          <p:cNvSpPr/>
          <p:nvPr/>
        </p:nvSpPr>
        <p:spPr>
          <a:xfrm>
            <a:off x="15849600" y="36195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4"/>
            <a:stretch>
              <a:fillRect/>
            </a:stretch>
          </a:blipFill>
        </p:spPr>
      </p:sp>
      <p:sp>
        <p:nvSpPr>
          <p:cNvPr id="4" name="TextBox 4">
            <a:extLst>
              <a:ext uri="{FF2B5EF4-FFF2-40B4-BE49-F238E27FC236}">
                <a16:creationId xmlns:a16="http://schemas.microsoft.com/office/drawing/2014/main" id="{AF34FFD1-1C58-57DC-9718-22E4BB4CB81D}"/>
              </a:ext>
            </a:extLst>
          </p:cNvPr>
          <p:cNvSpPr txBox="1"/>
          <p:nvPr/>
        </p:nvSpPr>
        <p:spPr>
          <a:xfrm>
            <a:off x="1028700" y="3146538"/>
            <a:ext cx="16230600" cy="4347281"/>
          </a:xfrm>
          <a:prstGeom prst="rect">
            <a:avLst/>
          </a:prstGeom>
        </p:spPr>
        <p:txBody>
          <a:bodyPr lIns="0" tIns="0" rIns="0" bIns="0" rtlCol="0" anchor="t">
            <a:spAutoFit/>
          </a:bodyPr>
          <a:lstStyle/>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RSA stands for Rivest-Shamir-Adleman</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It is an asymmetric cryptography algorithm</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It works on two different keys i.e. Public Key and Private Key</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Public Key is given to everyone and the Private key is kept private</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It is widely used to secure sensitive data, particularly when it is being sent over an insecure network such as the internet</a:t>
            </a:r>
          </a:p>
        </p:txBody>
      </p:sp>
      <p:sp>
        <p:nvSpPr>
          <p:cNvPr id="5" name="TextBox 5">
            <a:extLst>
              <a:ext uri="{FF2B5EF4-FFF2-40B4-BE49-F238E27FC236}">
                <a16:creationId xmlns:a16="http://schemas.microsoft.com/office/drawing/2014/main" id="{D7F92B69-D7CA-2A09-93E1-FD103B4C0D74}"/>
              </a:ext>
            </a:extLst>
          </p:cNvPr>
          <p:cNvSpPr txBox="1"/>
          <p:nvPr/>
        </p:nvSpPr>
        <p:spPr>
          <a:xfrm>
            <a:off x="1028700" y="1589717"/>
            <a:ext cx="7048500" cy="641201"/>
          </a:xfrm>
          <a:prstGeom prst="rect">
            <a:avLst/>
          </a:prstGeom>
        </p:spPr>
        <p:txBody>
          <a:bodyPr wrap="square" lIns="0" tIns="0" rIns="0" bIns="0" rtlCol="0" anchor="t">
            <a:spAutoFit/>
          </a:bodyPr>
          <a:lstStyle/>
          <a:p>
            <a:pPr algn="l">
              <a:lnSpc>
                <a:spcPts val="5046"/>
              </a:lnSpc>
            </a:pPr>
            <a:r>
              <a:rPr lang="en-US" sz="4800" spc="-57" dirty="0">
                <a:solidFill>
                  <a:srgbClr val="00B0F0"/>
                </a:solidFill>
                <a:latin typeface="IBM Plex Sans"/>
                <a:ea typeface="IBM Plex Sans"/>
                <a:cs typeface="IBM Plex Sans"/>
                <a:sym typeface="IBM Plex Sans"/>
              </a:rPr>
              <a:t>About RSA Algorithm</a:t>
            </a:r>
          </a:p>
        </p:txBody>
      </p:sp>
    </p:spTree>
    <p:extLst>
      <p:ext uri="{BB962C8B-B14F-4D97-AF65-F5344CB8AC3E}">
        <p14:creationId xmlns:p14="http://schemas.microsoft.com/office/powerpoint/2010/main" val="152156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8A24D335-F15E-C25A-F883-362565D56C3C}"/>
              </a:ext>
            </a:extLst>
          </p:cNvPr>
          <p:cNvSpPr/>
          <p:nvPr/>
        </p:nvSpPr>
        <p:spPr>
          <a:xfrm>
            <a:off x="228600" y="209550"/>
            <a:ext cx="17811750" cy="9886950"/>
          </a:xfrm>
          <a:custGeom>
            <a:avLst/>
            <a:gdLst/>
            <a:ahLst/>
            <a:cxnLst/>
            <a:rect l="l" t="t" r="r" b="b"/>
            <a:pathLst>
              <a:path w="17811750" h="9886950">
                <a:moveTo>
                  <a:pt x="0" y="0"/>
                </a:moveTo>
                <a:lnTo>
                  <a:pt x="17811750" y="0"/>
                </a:lnTo>
                <a:lnTo>
                  <a:pt x="17811750" y="9886950"/>
                </a:lnTo>
                <a:lnTo>
                  <a:pt x="0" y="9886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1D8DDFB-D2D9-AE29-6790-7A9C3C8E6F1F}"/>
              </a:ext>
            </a:extLst>
          </p:cNvPr>
          <p:cNvSpPr/>
          <p:nvPr/>
        </p:nvSpPr>
        <p:spPr>
          <a:xfrm>
            <a:off x="15849600" y="361950"/>
            <a:ext cx="2000250" cy="809625"/>
          </a:xfrm>
          <a:custGeom>
            <a:avLst/>
            <a:gdLst/>
            <a:ahLst/>
            <a:cxnLst/>
            <a:rect l="l" t="t" r="r" b="b"/>
            <a:pathLst>
              <a:path w="2000250" h="809625">
                <a:moveTo>
                  <a:pt x="0" y="0"/>
                </a:moveTo>
                <a:lnTo>
                  <a:pt x="2000250" y="0"/>
                </a:lnTo>
                <a:lnTo>
                  <a:pt x="2000250" y="809625"/>
                </a:lnTo>
                <a:lnTo>
                  <a:pt x="0" y="809625"/>
                </a:lnTo>
                <a:lnTo>
                  <a:pt x="0" y="0"/>
                </a:lnTo>
                <a:close/>
              </a:path>
            </a:pathLst>
          </a:custGeom>
          <a:blipFill>
            <a:blip r:embed="rId4"/>
            <a:stretch>
              <a:fillRect/>
            </a:stretch>
          </a:blipFill>
        </p:spPr>
      </p:sp>
      <p:sp>
        <p:nvSpPr>
          <p:cNvPr id="4" name="TextBox 4">
            <a:extLst>
              <a:ext uri="{FF2B5EF4-FFF2-40B4-BE49-F238E27FC236}">
                <a16:creationId xmlns:a16="http://schemas.microsoft.com/office/drawing/2014/main" id="{772DA360-89FA-136F-F305-DEF16A0C5EE2}"/>
              </a:ext>
            </a:extLst>
          </p:cNvPr>
          <p:cNvSpPr txBox="1"/>
          <p:nvPr/>
        </p:nvSpPr>
        <p:spPr>
          <a:xfrm>
            <a:off x="1028700" y="1589717"/>
            <a:ext cx="6438900" cy="695768"/>
          </a:xfrm>
          <a:prstGeom prst="rect">
            <a:avLst/>
          </a:prstGeom>
        </p:spPr>
        <p:txBody>
          <a:bodyPr wrap="square" lIns="0" tIns="0" rIns="0" bIns="0" rtlCol="0" anchor="t">
            <a:spAutoFit/>
          </a:bodyPr>
          <a:lstStyle/>
          <a:p>
            <a:pPr algn="l">
              <a:lnSpc>
                <a:spcPts val="5046"/>
              </a:lnSpc>
            </a:pPr>
            <a:r>
              <a:rPr lang="en-US" sz="6600" spc="-57" dirty="0">
                <a:solidFill>
                  <a:srgbClr val="00B0F0"/>
                </a:solidFill>
                <a:latin typeface="IBM Plex Sans"/>
                <a:ea typeface="IBM Plex Sans"/>
                <a:cs typeface="IBM Plex Sans"/>
                <a:sym typeface="IBM Plex Sans"/>
              </a:rPr>
              <a:t>RSA Working</a:t>
            </a:r>
          </a:p>
        </p:txBody>
      </p:sp>
      <p:sp>
        <p:nvSpPr>
          <p:cNvPr id="5" name="TextBox 5">
            <a:extLst>
              <a:ext uri="{FF2B5EF4-FFF2-40B4-BE49-F238E27FC236}">
                <a16:creationId xmlns:a16="http://schemas.microsoft.com/office/drawing/2014/main" id="{A3A78104-9863-A516-FF17-C44F6CC45C67}"/>
              </a:ext>
            </a:extLst>
          </p:cNvPr>
          <p:cNvSpPr txBox="1"/>
          <p:nvPr/>
        </p:nvSpPr>
        <p:spPr>
          <a:xfrm>
            <a:off x="1028700" y="3146538"/>
            <a:ext cx="16230600" cy="3918656"/>
          </a:xfrm>
          <a:prstGeom prst="rect">
            <a:avLst/>
          </a:prstGeom>
        </p:spPr>
        <p:txBody>
          <a:bodyPr lIns="0" tIns="0" rIns="0" bIns="0" rtlCol="0" anchor="t">
            <a:spAutoFit/>
          </a:bodyPr>
          <a:lstStyle/>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Generates a key pair object which contains public and private key</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Takes input of the file path</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Returns byte array of file</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Encrypt the file data by converting it into cipher text and using public key</a:t>
            </a:r>
          </a:p>
          <a:p>
            <a:pPr algn="l">
              <a:lnSpc>
                <a:spcPts val="3377"/>
              </a:lnSpc>
            </a:pPr>
            <a:endParaRPr lang="en-US" sz="2777" spc="2" dirty="0">
              <a:solidFill>
                <a:srgbClr val="000000"/>
              </a:solidFill>
              <a:latin typeface="Calibri (MS)"/>
              <a:ea typeface="Calibri (MS)"/>
              <a:cs typeface="Calibri (MS)"/>
              <a:sym typeface="Calibri (MS)"/>
            </a:endParaRPr>
          </a:p>
          <a:p>
            <a:pPr marL="599662" lvl="1" indent="-299831" algn="l">
              <a:lnSpc>
                <a:spcPts val="3377"/>
              </a:lnSpc>
              <a:buFont typeface="Arial"/>
              <a:buChar char="•"/>
            </a:pPr>
            <a:r>
              <a:rPr lang="en-US" sz="2777" spc="2" dirty="0">
                <a:solidFill>
                  <a:srgbClr val="000000"/>
                </a:solidFill>
                <a:latin typeface="Calibri (MS)"/>
                <a:ea typeface="Calibri (MS)"/>
                <a:cs typeface="Calibri (MS)"/>
                <a:sym typeface="Calibri (MS)"/>
              </a:rPr>
              <a:t>For decryption you need to provide the private key to decrypt that file</a:t>
            </a:r>
          </a:p>
        </p:txBody>
      </p:sp>
    </p:spTree>
    <p:extLst>
      <p:ext uri="{BB962C8B-B14F-4D97-AF65-F5344CB8AC3E}">
        <p14:creationId xmlns:p14="http://schemas.microsoft.com/office/powerpoint/2010/main" val="179803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989</Words>
  <Application>Microsoft Office PowerPoint</Application>
  <PresentationFormat>Custom</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IBM Plex Sans Condensed</vt:lpstr>
      <vt:lpstr>Calibri (MS)</vt:lpstr>
      <vt:lpstr>IBM Plex Sans</vt:lpstr>
      <vt:lpstr>Arial</vt:lpstr>
      <vt:lpstr>Calibri</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csf.pdf (1).pptx</dc:title>
  <dc:creator>Madhav Madan</dc:creator>
  <cp:lastModifiedBy>Madhav Madan</cp:lastModifiedBy>
  <cp:revision>15</cp:revision>
  <dcterms:created xsi:type="dcterms:W3CDTF">2006-08-16T00:00:00Z</dcterms:created>
  <dcterms:modified xsi:type="dcterms:W3CDTF">2024-12-13T02:53:27Z</dcterms:modified>
  <dc:identifier>DAGUHh6czbE</dc:identifier>
</cp:coreProperties>
</file>