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Quattrocento Sans"/>
      <p:regular r:id="rId21"/>
      <p:bold r:id="rId22"/>
      <p:italic r:id="rId23"/>
      <p:boldItalic r:id="rId24"/>
    </p:embeddedFon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6" roundtripDataSignature="AMtx7mifaNRZBTG3XX6xJzNMLGw9nCZR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QuattrocentoSans-bold.fntdata"/><Relationship Id="rId21" Type="http://schemas.openxmlformats.org/officeDocument/2006/relationships/font" Target="fonts/QuattrocentoSans-regular.fntdata"/><Relationship Id="rId24" Type="http://schemas.openxmlformats.org/officeDocument/2006/relationships/font" Target="fonts/QuattrocentoSans-boldItalic.fntdata"/><Relationship Id="rId23" Type="http://schemas.openxmlformats.org/officeDocument/2006/relationships/font" Target="fonts/Quattrocento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sp>
        <p:nvSpPr>
          <p:cNvPr id="17" name="Google Shape;17;p19"/>
          <p:cNvSpPr/>
          <p:nvPr/>
        </p:nvSpPr>
        <p:spPr>
          <a:xfrm>
            <a:off x="0" y="4035485"/>
            <a:ext cx="12192000" cy="2822515"/>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C:\Users\Admin\Desktop\New folder (3)\PPT\AcroLogoTransparant.png" id="18" name="Google Shape;18;p19"/>
          <p:cNvPicPr preferRelativeResize="0"/>
          <p:nvPr/>
        </p:nvPicPr>
        <p:blipFill rotWithShape="1">
          <a:blip r:embed="rId2">
            <a:alphaModFix/>
          </a:blip>
          <a:srcRect b="0" l="0" r="0" t="0"/>
          <a:stretch/>
        </p:blipFill>
        <p:spPr>
          <a:xfrm>
            <a:off x="2353479" y="1317808"/>
            <a:ext cx="7485043" cy="1516818"/>
          </a:xfrm>
          <a:prstGeom prst="rect">
            <a:avLst/>
          </a:prstGeom>
          <a:noFill/>
          <a:ln>
            <a:noFill/>
          </a:ln>
        </p:spPr>
      </p:pic>
      <p:sp>
        <p:nvSpPr>
          <p:cNvPr id="19" name="Google Shape;19;p19"/>
          <p:cNvSpPr/>
          <p:nvPr/>
        </p:nvSpPr>
        <p:spPr>
          <a:xfrm>
            <a:off x="246762" y="4621311"/>
            <a:ext cx="11698476" cy="15081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600" u="none" cap="none" strike="noStrike">
                <a:solidFill>
                  <a:schemeClr val="lt1"/>
                </a:solidFill>
                <a:latin typeface="Arial Black"/>
                <a:ea typeface="Arial Black"/>
                <a:cs typeface="Arial Black"/>
                <a:sym typeface="Arial Black"/>
              </a:rPr>
              <a:t>Acropolis Institute of Technology &amp; Research, Indore</a:t>
            </a:r>
            <a:endParaRPr/>
          </a:p>
        </p:txBody>
      </p:sp>
      <p:sp>
        <p:nvSpPr>
          <p:cNvPr id="20" name="Google Shape;20;p19"/>
          <p:cNvSpPr txBox="1"/>
          <p:nvPr/>
        </p:nvSpPr>
        <p:spPr>
          <a:xfrm>
            <a:off x="8498541" y="6454562"/>
            <a:ext cx="3680012"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800" u="none" cap="none" strike="noStrik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28"/>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0" name="Google Shape;80;p2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2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4" name="Shape 84"/>
        <p:cNvGrpSpPr/>
        <p:nvPr/>
      </p:nvGrpSpPr>
      <p:grpSpPr>
        <a:xfrm>
          <a:off x="0" y="0"/>
          <a:ext cx="0" cy="0"/>
          <a:chOff x="0" y="0"/>
          <a:chExt cx="0" cy="0"/>
        </a:xfrm>
      </p:grpSpPr>
      <p:sp>
        <p:nvSpPr>
          <p:cNvPr id="85" name="Google Shape;8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9"/>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87" name="Google Shape;87;p2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29"/>
          <p:cNvSpPr txBox="1"/>
          <p:nvPr>
            <p:ph idx="2" type="body"/>
          </p:nvPr>
        </p:nvSpPr>
        <p:spPr>
          <a:xfrm>
            <a:off x="5378824" y="987298"/>
            <a:ext cx="6172200" cy="4873752"/>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0"/>
          <p:cNvSpPr/>
          <p:nvPr>
            <p:ph idx="2" type="pic"/>
          </p:nvPr>
        </p:nvSpPr>
        <p:spPr>
          <a:xfrm>
            <a:off x="5384893" y="987427"/>
            <a:ext cx="6172200" cy="4873625"/>
          </a:xfrm>
          <a:prstGeom prst="rect">
            <a:avLst/>
          </a:prstGeom>
          <a:noFill/>
          <a:ln>
            <a:noFill/>
          </a:ln>
        </p:spPr>
      </p:sp>
      <p:sp>
        <p:nvSpPr>
          <p:cNvPr id="94" name="Google Shape;94;p30"/>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3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8" name="Shape 98"/>
        <p:cNvGrpSpPr/>
        <p:nvPr/>
      </p:nvGrpSpPr>
      <p:grpSpPr>
        <a:xfrm>
          <a:off x="0" y="0"/>
          <a:ext cx="0" cy="0"/>
          <a:chOff x="0" y="0"/>
          <a:chExt cx="0" cy="0"/>
        </a:xfrm>
      </p:grpSpPr>
      <p:sp>
        <p:nvSpPr>
          <p:cNvPr id="99" name="Google Shape;99;p31"/>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31"/>
          <p:cNvSpPr txBox="1"/>
          <p:nvPr>
            <p:ph idx="1" type="body"/>
          </p:nvPr>
        </p:nvSpPr>
        <p:spPr>
          <a:xfrm rot="5400000">
            <a:off x="3639323" y="-1885713"/>
            <a:ext cx="4904767" cy="1182280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1" name="Google Shape;101;p3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32"/>
          <p:cNvSpPr/>
          <p:nvPr/>
        </p:nvSpPr>
        <p:spPr>
          <a:xfrm>
            <a:off x="10095346" y="0"/>
            <a:ext cx="2096655" cy="6858000"/>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32"/>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alibri"/>
              <a:buNone/>
              <a:defRPr b="1" sz="3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2"/>
          <p:cNvSpPr txBox="1"/>
          <p:nvPr>
            <p:ph idx="1" type="body"/>
          </p:nvPr>
        </p:nvSpPr>
        <p:spPr>
          <a:xfrm rot="5400000">
            <a:off x="2387740" y="-1184414"/>
            <a:ext cx="5811838" cy="8910917"/>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3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0"/>
          <p:cNvSpPr/>
          <p:nvPr/>
        </p:nvSpPr>
        <p:spPr>
          <a:xfrm>
            <a:off x="0" y="0"/>
            <a:ext cx="12192000" cy="4866468"/>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20"/>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7200"/>
              <a:buFont typeface="Calibri"/>
              <a:buNone/>
              <a:defRPr b="1"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SzPts val="4000"/>
              <a:buNone/>
              <a:defRPr b="1" sz="4000">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25" name="Google Shape;25;p2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1"/>
          <p:cNvSpPr/>
          <p:nvPr/>
        </p:nvSpPr>
        <p:spPr>
          <a:xfrm>
            <a:off x="5656882" y="1709738"/>
            <a:ext cx="6535119" cy="357518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21"/>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Droid Sans Mono"/>
              <a:buNone/>
              <a:defRPr b="1" sz="4400">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320"/>
              </a:spcBef>
              <a:spcAft>
                <a:spcPts val="0"/>
              </a:spcAft>
              <a:buSzPts val="4400"/>
              <a:buNone/>
              <a:defRPr b="1" sz="4400">
                <a:solidFill>
                  <a:schemeClr val="lt1"/>
                </a:solidFill>
                <a:latin typeface="Calibri"/>
                <a:ea typeface="Calibri"/>
                <a:cs typeface="Calibri"/>
                <a:sym typeface="Calibri"/>
              </a:defRPr>
            </a:lvl1pPr>
            <a:lvl2pPr indent="-228600" lvl="1" marL="914400" algn="just">
              <a:lnSpc>
                <a:spcPct val="90000"/>
              </a:lnSpc>
              <a:spcBef>
                <a:spcPts val="600"/>
              </a:spcBef>
              <a:spcAft>
                <a:spcPts val="0"/>
              </a:spcAft>
              <a:buSzPts val="2000"/>
              <a:buNone/>
              <a:defRPr sz="2000"/>
            </a:lvl2pPr>
            <a:lvl3pPr indent="-228600" lvl="2" marL="1371600" algn="just">
              <a:lnSpc>
                <a:spcPct val="90000"/>
              </a:lnSpc>
              <a:spcBef>
                <a:spcPts val="540"/>
              </a:spcBef>
              <a:spcAft>
                <a:spcPts val="0"/>
              </a:spcAft>
              <a:buSzPts val="1800"/>
              <a:buNone/>
              <a:defRPr sz="1800"/>
            </a:lvl3pPr>
            <a:lvl4pPr indent="-228600" lvl="3" marL="1828800" algn="just">
              <a:lnSpc>
                <a:spcPct val="90000"/>
              </a:lnSpc>
              <a:spcBef>
                <a:spcPts val="480"/>
              </a:spcBef>
              <a:spcAft>
                <a:spcPts val="0"/>
              </a:spcAft>
              <a:buSzPts val="1600"/>
              <a:buNone/>
              <a:defRPr sz="1600"/>
            </a:lvl4pPr>
            <a:lvl5pPr indent="-228600" lvl="4" marL="2286000" algn="just">
              <a:lnSpc>
                <a:spcPct val="90000"/>
              </a:lnSpc>
              <a:spcBef>
                <a:spcPts val="480"/>
              </a:spcBef>
              <a:spcAft>
                <a:spcPts val="0"/>
              </a:spcAft>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2" name="Google Shape;32;p2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22"/>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2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2"/>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With Animation">
  <p:cSld name="Title and Content - With Animation">
    <p:spTree>
      <p:nvGrpSpPr>
        <p:cNvPr id="46" name="Shape 46"/>
        <p:cNvGrpSpPr/>
        <p:nvPr/>
      </p:nvGrpSpPr>
      <p:grpSpPr>
        <a:xfrm>
          <a:off x="0" y="0"/>
          <a:ext cx="0" cy="0"/>
          <a:chOff x="0" y="0"/>
          <a:chExt cx="0" cy="0"/>
        </a:xfrm>
      </p:grpSpPr>
      <p:sp>
        <p:nvSpPr>
          <p:cNvPr id="47" name="Google Shape;47;p24"/>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2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500"/>
                                        <p:tgtEl>
                                          <p:spTgt spid="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500"/>
                                        <p:tgtEl>
                                          <p:spTgt spid="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500"/>
                                        <p:tgtEl>
                                          <p:spTgt spid="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500"/>
                                        <p:tgtEl>
                                          <p:spTgt spid="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500"/>
                                        <p:tgtEl>
                                          <p:spTgt spid="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500"/>
                                        <p:tgtEl>
                                          <p:spTgt spid="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500"/>
                                        <p:tgtEl>
                                          <p:spTgt spid="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500"/>
                                        <p:tgtEl>
                                          <p:spTgt spid="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500"/>
                                        <p:tgtEl>
                                          <p:spTgt spid="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2 Columns">
  <p:cSld name="Title and Content - 2 Columns">
    <p:spTree>
      <p:nvGrpSpPr>
        <p:cNvPr id="53" name="Shape 53"/>
        <p:cNvGrpSpPr/>
        <p:nvPr/>
      </p:nvGrpSpPr>
      <p:grpSpPr>
        <a:xfrm>
          <a:off x="0" y="0"/>
          <a:ext cx="0" cy="0"/>
          <a:chOff x="0" y="0"/>
          <a:chExt cx="0" cy="0"/>
        </a:xfrm>
      </p:grpSpPr>
      <p:sp>
        <p:nvSpPr>
          <p:cNvPr id="54" name="Google Shape;54;p25"/>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2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26"/>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2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2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6"/>
          <p:cNvSpPr txBox="1"/>
          <p:nvPr>
            <p:ph idx="1" type="body"/>
          </p:nvPr>
        </p:nvSpPr>
        <p:spPr>
          <a:xfrm>
            <a:off x="255307" y="1546225"/>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7" name="Google Shape;67;p26"/>
          <p:cNvSpPr txBox="1"/>
          <p:nvPr>
            <p:ph idx="2" type="body"/>
          </p:nvPr>
        </p:nvSpPr>
        <p:spPr>
          <a:xfrm>
            <a:off x="6257152" y="1550708"/>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27"/>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0" name="Google Shape;70;p27"/>
          <p:cNvSpPr txBox="1"/>
          <p:nvPr>
            <p:ph idx="1" type="body"/>
          </p:nvPr>
        </p:nvSpPr>
        <p:spPr>
          <a:xfrm>
            <a:off x="268942" y="1489075"/>
            <a:ext cx="566121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27"/>
          <p:cNvSpPr txBox="1"/>
          <p:nvPr>
            <p:ph idx="2" type="body"/>
          </p:nvPr>
        </p:nvSpPr>
        <p:spPr>
          <a:xfrm>
            <a:off x="6243452" y="1489075"/>
            <a:ext cx="567064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2" name="Google Shape;72;p2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2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3" type="body"/>
          </p:nvPr>
        </p:nvSpPr>
        <p:spPr>
          <a:xfrm>
            <a:off x="255307" y="2218765"/>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7" name="Google Shape;77;p27"/>
          <p:cNvSpPr txBox="1"/>
          <p:nvPr>
            <p:ph idx="4" type="body"/>
          </p:nvPr>
        </p:nvSpPr>
        <p:spPr>
          <a:xfrm>
            <a:off x="6257152" y="2223248"/>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154545" y="154547"/>
            <a:ext cx="11835685" cy="153614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306786"/>
              </a:buClr>
              <a:buSzPts val="4400"/>
              <a:buFont typeface="Calibri"/>
              <a:buNone/>
              <a:defRPr b="1" i="0" sz="4400" u="none" cap="none" strike="noStrik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180304" y="1825625"/>
            <a:ext cx="11822806" cy="4652448"/>
          </a:xfrm>
          <a:prstGeom prst="rect">
            <a:avLst/>
          </a:prstGeom>
          <a:noFill/>
          <a:ln>
            <a:noFill/>
          </a:ln>
        </p:spPr>
        <p:txBody>
          <a:bodyPr anchorCtr="0" anchor="t" bIns="45700" lIns="91425" spcFirstLastPara="1" rIns="91425" wrap="square" tIns="45700">
            <a:normAutofit/>
          </a:bodyPr>
          <a:lstStyle>
            <a:lvl1pPr indent="-431800" lvl="0" marL="457200" marR="0" rtl="0" algn="just">
              <a:lnSpc>
                <a:spcPct val="90000"/>
              </a:lnSpc>
              <a:spcBef>
                <a:spcPts val="960"/>
              </a:spcBef>
              <a:spcAft>
                <a:spcPts val="0"/>
              </a:spcAft>
              <a:buClr>
                <a:srgbClr val="0070C0"/>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just">
              <a:lnSpc>
                <a:spcPct val="90000"/>
              </a:lnSpc>
              <a:spcBef>
                <a:spcPts val="840"/>
              </a:spcBef>
              <a:spcAft>
                <a:spcPts val="0"/>
              </a:spcAft>
              <a:buClr>
                <a:srgbClr val="0070C0"/>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just">
              <a:lnSpc>
                <a:spcPct val="90000"/>
              </a:lnSpc>
              <a:spcBef>
                <a:spcPts val="720"/>
              </a:spcBef>
              <a:spcAft>
                <a:spcPts val="0"/>
              </a:spcAft>
              <a:buClr>
                <a:srgbClr val="0070C0"/>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just">
              <a:lnSpc>
                <a:spcPct val="90000"/>
              </a:lnSpc>
              <a:spcBef>
                <a:spcPts val="600"/>
              </a:spcBef>
              <a:spcAft>
                <a:spcPts val="0"/>
              </a:spcAft>
              <a:buClr>
                <a:srgbClr val="0070C0"/>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rtl="0" algn="just">
              <a:lnSpc>
                <a:spcPct val="90000"/>
              </a:lnSpc>
              <a:spcBef>
                <a:spcPts val="600"/>
              </a:spcBef>
              <a:spcAft>
                <a:spcPts val="0"/>
              </a:spcAft>
              <a:buClr>
                <a:srgbClr val="0070C0"/>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C:\Users\Admin\Desktop\New folder (3)\PPT\AcroLogoTransparant.png" id="15" name="Google Shape;15;p18"/>
          <p:cNvPicPr preferRelativeResize="0"/>
          <p:nvPr/>
        </p:nvPicPr>
        <p:blipFill rotWithShape="1">
          <a:blip r:embed="rId1">
            <a:alphaModFix/>
          </a:blip>
          <a:srcRect b="0" l="0" r="0" t="0"/>
          <a:stretch/>
        </p:blipFill>
        <p:spPr>
          <a:xfrm>
            <a:off x="10167750" y="6460506"/>
            <a:ext cx="1828800" cy="37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Usecase Diagram</a:t>
            </a:r>
            <a:endParaRPr/>
          </a:p>
        </p:txBody>
      </p:sp>
      <p:sp>
        <p:nvSpPr>
          <p:cNvPr id="183" name="Google Shape;183;p1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 April 2023</a:t>
            </a:r>
            <a:endParaRPr/>
          </a:p>
        </p:txBody>
      </p:sp>
      <p:sp>
        <p:nvSpPr>
          <p:cNvPr id="184" name="Google Shape;184;p1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185" name="Google Shape;185;p1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11"/>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0" lvl="0" marL="228600" rtl="0" algn="just">
              <a:lnSpc>
                <a:spcPct val="90000"/>
              </a:lnSpc>
              <a:spcBef>
                <a:spcPts val="0"/>
              </a:spcBef>
              <a:spcAft>
                <a:spcPts val="0"/>
              </a:spcAft>
              <a:buNone/>
            </a:pPr>
            <a:r>
              <a:t/>
            </a:r>
            <a:endParaRPr/>
          </a:p>
          <a:p>
            <a:pPr indent="-25400" lvl="0" marL="228600" rtl="0" algn="just">
              <a:lnSpc>
                <a:spcPct val="90000"/>
              </a:lnSpc>
              <a:spcBef>
                <a:spcPts val="960"/>
              </a:spcBef>
              <a:spcAft>
                <a:spcPts val="0"/>
              </a:spcAft>
              <a:buSzPts val="3200"/>
              <a:buNone/>
            </a:pPr>
            <a:r>
              <a:t/>
            </a:r>
            <a:endParaRPr/>
          </a:p>
        </p:txBody>
      </p:sp>
      <p:pic>
        <p:nvPicPr>
          <p:cNvPr id="187" name="Google Shape;187;p11"/>
          <p:cNvPicPr preferRelativeResize="0"/>
          <p:nvPr/>
        </p:nvPicPr>
        <p:blipFill>
          <a:blip r:embed="rId3">
            <a:alphaModFix/>
          </a:blip>
          <a:stretch>
            <a:fillRect/>
          </a:stretch>
        </p:blipFill>
        <p:spPr>
          <a:xfrm>
            <a:off x="838200" y="1418450"/>
            <a:ext cx="10306050" cy="5437025"/>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Solution Proposed</a:t>
            </a:r>
            <a:endParaRPr/>
          </a:p>
        </p:txBody>
      </p:sp>
      <p:sp>
        <p:nvSpPr>
          <p:cNvPr id="193" name="Google Shape;193;p1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194" name="Google Shape;194;p1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p12"/>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15000"/>
              </a:lnSpc>
              <a:spcBef>
                <a:spcPts val="0"/>
              </a:spcBef>
              <a:spcAft>
                <a:spcPts val="0"/>
              </a:spcAft>
              <a:buClr>
                <a:schemeClr val="dk1"/>
              </a:buClr>
              <a:buSzPts val="1100"/>
              <a:buFont typeface="Arial"/>
              <a:buNone/>
            </a:pPr>
            <a:r>
              <a:rPr lang="en-US" sz="2800">
                <a:latin typeface="Arial"/>
                <a:ea typeface="Arial"/>
                <a:cs typeface="Arial"/>
                <a:sym typeface="Arial"/>
              </a:rPr>
              <a:t>•</a:t>
            </a:r>
            <a:r>
              <a:rPr lang="en-US" sz="2800"/>
              <a:t>Developing e-commerce  web-Application for selling of finished arts projects as well as art material for consumers.</a:t>
            </a:r>
            <a:endParaRPr sz="2800"/>
          </a:p>
          <a:p>
            <a:pPr indent="0" lvl="0" marL="0" rtl="0" algn="just">
              <a:lnSpc>
                <a:spcPct val="115000"/>
              </a:lnSpc>
              <a:spcBef>
                <a:spcPts val="0"/>
              </a:spcBef>
              <a:spcAft>
                <a:spcPts val="0"/>
              </a:spcAft>
              <a:buClr>
                <a:schemeClr val="dk1"/>
              </a:buClr>
              <a:buSzPts val="1100"/>
              <a:buFont typeface="Arial"/>
              <a:buNone/>
            </a:pPr>
            <a:r>
              <a:rPr lang="en-US" sz="2800">
                <a:latin typeface="Arial"/>
                <a:ea typeface="Arial"/>
                <a:cs typeface="Arial"/>
                <a:sym typeface="Arial"/>
              </a:rPr>
              <a:t>•</a:t>
            </a:r>
            <a:r>
              <a:rPr lang="en-US" sz="2800"/>
              <a:t>The web-application will provide the artisans a platform to advertise their products and sell them directly to buyers cutting out the middleman.</a:t>
            </a:r>
            <a:endParaRPr sz="2800"/>
          </a:p>
          <a:p>
            <a:pPr indent="0" lvl="0" marL="0" rtl="0" algn="just">
              <a:lnSpc>
                <a:spcPct val="115000"/>
              </a:lnSpc>
              <a:spcBef>
                <a:spcPts val="0"/>
              </a:spcBef>
              <a:spcAft>
                <a:spcPts val="0"/>
              </a:spcAft>
              <a:buClr>
                <a:schemeClr val="dk1"/>
              </a:buClr>
              <a:buSzPts val="1100"/>
              <a:buFont typeface="Arial"/>
              <a:buNone/>
            </a:pPr>
            <a:r>
              <a:rPr lang="en-US" sz="2800">
                <a:latin typeface="Arial"/>
                <a:ea typeface="Arial"/>
                <a:cs typeface="Arial"/>
                <a:sym typeface="Arial"/>
              </a:rPr>
              <a:t>•</a:t>
            </a:r>
            <a:r>
              <a:rPr lang="en-US" sz="2800"/>
              <a:t>The website will host arts of various kind including Pottery, portrait, sculptures etc.</a:t>
            </a:r>
            <a:endParaRPr sz="2800"/>
          </a:p>
          <a:p>
            <a:pPr indent="0" lvl="0" marL="0" rtl="0" algn="just">
              <a:lnSpc>
                <a:spcPct val="115000"/>
              </a:lnSpc>
              <a:spcBef>
                <a:spcPts val="0"/>
              </a:spcBef>
              <a:spcAft>
                <a:spcPts val="0"/>
              </a:spcAft>
              <a:buClr>
                <a:schemeClr val="dk1"/>
              </a:buClr>
              <a:buSzPts val="1100"/>
              <a:buFont typeface="Arial"/>
              <a:buNone/>
            </a:pPr>
            <a:r>
              <a:rPr lang="en-US" sz="2800">
                <a:latin typeface="Arial"/>
                <a:ea typeface="Arial"/>
                <a:cs typeface="Arial"/>
                <a:sym typeface="Arial"/>
              </a:rPr>
              <a:t>•</a:t>
            </a:r>
            <a:r>
              <a:rPr lang="en-US" sz="2800"/>
              <a:t>Streamline the buying process and make it cheaper for the buyers.</a:t>
            </a:r>
            <a:endParaRPr sz="2800"/>
          </a:p>
          <a:p>
            <a:pPr indent="0" lvl="0" marL="0" rtl="0" algn="just">
              <a:lnSpc>
                <a:spcPct val="115000"/>
              </a:lnSpc>
              <a:spcBef>
                <a:spcPts val="0"/>
              </a:spcBef>
              <a:spcAft>
                <a:spcPts val="0"/>
              </a:spcAft>
              <a:buClr>
                <a:schemeClr val="dk1"/>
              </a:buClr>
              <a:buSzPts val="1100"/>
              <a:buFont typeface="Arial"/>
              <a:buNone/>
            </a:pPr>
            <a:r>
              <a:rPr lang="en-US" sz="2800">
                <a:latin typeface="Arial"/>
                <a:ea typeface="Arial"/>
                <a:cs typeface="Arial"/>
                <a:sym typeface="Arial"/>
              </a:rPr>
              <a:t>•</a:t>
            </a:r>
            <a:r>
              <a:rPr lang="en-US" sz="2800"/>
              <a:t>Simplify the inventory management and exporting process for the artisans.</a:t>
            </a:r>
            <a:endParaRPr sz="2800"/>
          </a:p>
          <a:p>
            <a:pPr indent="0" lvl="0" marL="0" rtl="0" algn="just">
              <a:lnSpc>
                <a:spcPct val="115000"/>
              </a:lnSpc>
              <a:spcBef>
                <a:spcPts val="0"/>
              </a:spcBef>
              <a:spcAft>
                <a:spcPts val="0"/>
              </a:spcAft>
              <a:buClr>
                <a:schemeClr val="dk1"/>
              </a:buClr>
              <a:buSzPts val="1100"/>
              <a:buFont typeface="Arial"/>
              <a:buNone/>
            </a:pPr>
            <a:r>
              <a:rPr lang="en-US" sz="2800">
                <a:latin typeface="Arial"/>
                <a:ea typeface="Arial"/>
                <a:cs typeface="Arial"/>
                <a:sym typeface="Arial"/>
              </a:rPr>
              <a:t>•</a:t>
            </a:r>
            <a:r>
              <a:rPr lang="en-US" sz="2800"/>
              <a:t>Make the whole process more flexible and user friendly.</a:t>
            </a:r>
            <a:endParaRPr sz="2800"/>
          </a:p>
          <a:p>
            <a:pPr indent="0" lvl="0" marL="0" rtl="0" algn="just">
              <a:lnSpc>
                <a:spcPct val="115000"/>
              </a:lnSpc>
              <a:spcBef>
                <a:spcPts val="0"/>
              </a:spcBef>
              <a:spcAft>
                <a:spcPts val="0"/>
              </a:spcAft>
              <a:buClr>
                <a:schemeClr val="dk1"/>
              </a:buClr>
              <a:buSzPts val="1100"/>
              <a:buFont typeface="Arial"/>
              <a:buNone/>
            </a:pPr>
            <a:r>
              <a:rPr lang="en-US" sz="2800">
                <a:latin typeface="Arial"/>
                <a:ea typeface="Arial"/>
                <a:cs typeface="Arial"/>
                <a:sym typeface="Arial"/>
              </a:rPr>
              <a:t>•</a:t>
            </a:r>
            <a:r>
              <a:rPr lang="en-US" sz="2800"/>
              <a:t>Easy availability for the buyers and artisans.</a:t>
            </a:r>
            <a:endParaRPr sz="2800"/>
          </a:p>
          <a:p>
            <a:pPr indent="-228600" lvl="0" marL="228600" rtl="0" algn="just">
              <a:lnSpc>
                <a:spcPct val="90000"/>
              </a:lnSpc>
              <a:spcBef>
                <a:spcPts val="960"/>
              </a:spcBef>
              <a:spcAft>
                <a:spcPts val="0"/>
              </a:spcAft>
              <a:buSzPts val="3200"/>
              <a:buNone/>
            </a:pPr>
            <a:r>
              <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The Outcome Discussion</a:t>
            </a:r>
            <a:endParaRPr/>
          </a:p>
        </p:txBody>
      </p:sp>
      <p:sp>
        <p:nvSpPr>
          <p:cNvPr id="201" name="Google Shape;201;p13"/>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70000" lnSpcReduction="10000"/>
          </a:bodyPr>
          <a:lstStyle/>
          <a:p>
            <a:pPr indent="0" lvl="0" marL="0" rtl="0" algn="just">
              <a:lnSpc>
                <a:spcPct val="90000"/>
              </a:lnSpc>
              <a:spcBef>
                <a:spcPts val="960"/>
              </a:spcBef>
              <a:spcAft>
                <a:spcPts val="0"/>
              </a:spcAft>
              <a:buClr>
                <a:schemeClr val="dk1"/>
              </a:buClr>
              <a:buSzPct val="34375"/>
              <a:buFont typeface="Arial"/>
              <a:buNone/>
            </a:pPr>
            <a:r>
              <a:rPr lang="en-US"/>
              <a:t>The project Handicrafts Online was developed by using Html, Sass, ReactJS, Stripe, Strapi and</a:t>
            </a:r>
            <a:endParaRPr/>
          </a:p>
          <a:p>
            <a:pPr indent="0" lvl="0" marL="0" rtl="0" algn="just">
              <a:lnSpc>
                <a:spcPct val="90000"/>
              </a:lnSpc>
              <a:spcBef>
                <a:spcPts val="960"/>
              </a:spcBef>
              <a:spcAft>
                <a:spcPts val="0"/>
              </a:spcAft>
              <a:buClr>
                <a:schemeClr val="dk1"/>
              </a:buClr>
              <a:buSzPct val="34375"/>
              <a:buFont typeface="Arial"/>
              <a:buNone/>
            </a:pPr>
            <a:r>
              <a:rPr lang="en-US"/>
              <a:t>Javascript. The main aim of developing this project was to help the local artisans grow their</a:t>
            </a:r>
            <a:endParaRPr/>
          </a:p>
          <a:p>
            <a:pPr indent="0" lvl="0" marL="0" rtl="0" algn="just">
              <a:lnSpc>
                <a:spcPct val="90000"/>
              </a:lnSpc>
              <a:spcBef>
                <a:spcPts val="960"/>
              </a:spcBef>
              <a:spcAft>
                <a:spcPts val="0"/>
              </a:spcAft>
              <a:buClr>
                <a:schemeClr val="dk1"/>
              </a:buClr>
              <a:buSzPct val="34375"/>
              <a:buFont typeface="Arial"/>
              <a:buNone/>
            </a:pPr>
            <a:r>
              <a:rPr lang="en-US"/>
              <a:t>businesses more and bring our traditional culture to light. Through our e-commerce website</a:t>
            </a:r>
            <a:endParaRPr/>
          </a:p>
          <a:p>
            <a:pPr indent="0" lvl="0" marL="0" rtl="0" algn="just">
              <a:lnSpc>
                <a:spcPct val="90000"/>
              </a:lnSpc>
              <a:spcBef>
                <a:spcPts val="960"/>
              </a:spcBef>
              <a:spcAft>
                <a:spcPts val="0"/>
              </a:spcAft>
              <a:buClr>
                <a:schemeClr val="dk1"/>
              </a:buClr>
              <a:buSzPct val="34375"/>
              <a:buFont typeface="Arial"/>
              <a:buNone/>
            </a:pPr>
            <a:r>
              <a:rPr lang="en-US"/>
              <a:t>people can browse and view the local handicrafts made by our very own Indian Artisans and buy</a:t>
            </a:r>
            <a:endParaRPr/>
          </a:p>
          <a:p>
            <a:pPr indent="0" lvl="0" marL="0" rtl="0" algn="just">
              <a:lnSpc>
                <a:spcPct val="90000"/>
              </a:lnSpc>
              <a:spcBef>
                <a:spcPts val="960"/>
              </a:spcBef>
              <a:spcAft>
                <a:spcPts val="0"/>
              </a:spcAft>
              <a:buClr>
                <a:schemeClr val="dk1"/>
              </a:buClr>
              <a:buSzPct val="34375"/>
              <a:buFont typeface="Arial"/>
              <a:buNone/>
            </a:pPr>
            <a:r>
              <a:rPr lang="en-US"/>
              <a:t>them at reasonable costs. We hope our project will provide a platform to all the local artists to</a:t>
            </a:r>
            <a:endParaRPr/>
          </a:p>
          <a:p>
            <a:pPr indent="0" lvl="0" marL="0" rtl="0" algn="just">
              <a:lnSpc>
                <a:spcPct val="90000"/>
              </a:lnSpc>
              <a:spcBef>
                <a:spcPts val="960"/>
              </a:spcBef>
              <a:spcAft>
                <a:spcPts val="0"/>
              </a:spcAft>
              <a:buClr>
                <a:schemeClr val="dk1"/>
              </a:buClr>
              <a:buSzPct val="34375"/>
              <a:buFont typeface="Arial"/>
              <a:buNone/>
            </a:pPr>
            <a:r>
              <a:rPr lang="en-US"/>
              <a:t>display and sell their fine craftsmanship.</a:t>
            </a:r>
            <a:endParaRPr/>
          </a:p>
          <a:p>
            <a:pPr indent="0" lvl="0" marL="0" rtl="0" algn="just">
              <a:lnSpc>
                <a:spcPct val="90000"/>
              </a:lnSpc>
              <a:spcBef>
                <a:spcPts val="960"/>
              </a:spcBef>
              <a:spcAft>
                <a:spcPts val="0"/>
              </a:spcAft>
              <a:buClr>
                <a:schemeClr val="dk1"/>
              </a:buClr>
              <a:buSzPct val="34375"/>
              <a:buFont typeface="Arial"/>
              <a:buNone/>
            </a:pPr>
            <a:r>
              <a:rPr lang="en-US"/>
              <a:t>We think in today’s world and in this economy it’s very important to support the local craftsmen</a:t>
            </a:r>
            <a:endParaRPr/>
          </a:p>
          <a:p>
            <a:pPr indent="0" lvl="0" marL="0" rtl="0" algn="just">
              <a:lnSpc>
                <a:spcPct val="90000"/>
              </a:lnSpc>
              <a:spcBef>
                <a:spcPts val="960"/>
              </a:spcBef>
              <a:spcAft>
                <a:spcPts val="0"/>
              </a:spcAft>
              <a:buClr>
                <a:schemeClr val="dk1"/>
              </a:buClr>
              <a:buSzPct val="34375"/>
              <a:buFont typeface="Arial"/>
              <a:buNone/>
            </a:pPr>
            <a:r>
              <a:rPr lang="en-US"/>
              <a:t>and admire their fine art and so this e-commerce website will not only help them but also help</a:t>
            </a:r>
            <a:endParaRPr/>
          </a:p>
          <a:p>
            <a:pPr indent="0" lvl="0" marL="0" rtl="0" algn="just">
              <a:lnSpc>
                <a:spcPct val="90000"/>
              </a:lnSpc>
              <a:spcBef>
                <a:spcPts val="960"/>
              </a:spcBef>
              <a:spcAft>
                <a:spcPts val="0"/>
              </a:spcAft>
              <a:buClr>
                <a:schemeClr val="dk1"/>
              </a:buClr>
              <a:buSzPct val="34375"/>
              <a:buFont typeface="Arial"/>
              <a:buNone/>
            </a:pPr>
            <a:r>
              <a:rPr lang="en-US"/>
              <a:t>people buy their fine art sitting at home and ordering at their ease instead of going to shop for</a:t>
            </a:r>
            <a:endParaRPr/>
          </a:p>
          <a:p>
            <a:pPr indent="0" lvl="0" marL="0" rtl="0" algn="just">
              <a:lnSpc>
                <a:spcPct val="90000"/>
              </a:lnSpc>
              <a:spcBef>
                <a:spcPts val="960"/>
              </a:spcBef>
              <a:spcAft>
                <a:spcPts val="0"/>
              </a:spcAft>
              <a:buClr>
                <a:schemeClr val="dk1"/>
              </a:buClr>
              <a:buSzPct val="34375"/>
              <a:buFont typeface="Arial"/>
              <a:buNone/>
            </a:pPr>
            <a:r>
              <a:rPr lang="en-US"/>
              <a:t>them specially.</a:t>
            </a:r>
            <a:endParaRPr/>
          </a:p>
          <a:p>
            <a:pPr indent="0" lvl="0" marL="0" rtl="0" algn="just">
              <a:lnSpc>
                <a:spcPct val="90000"/>
              </a:lnSpc>
              <a:spcBef>
                <a:spcPts val="960"/>
              </a:spcBef>
              <a:spcAft>
                <a:spcPts val="0"/>
              </a:spcAft>
              <a:buNone/>
            </a:pPr>
            <a:r>
              <a:t/>
            </a:r>
            <a:endParaRPr/>
          </a:p>
          <a:p>
            <a:pPr indent="0" lvl="0" marL="228600" rtl="0" algn="just">
              <a:lnSpc>
                <a:spcPct val="90000"/>
              </a:lnSpc>
              <a:spcBef>
                <a:spcPts val="960"/>
              </a:spcBef>
              <a:spcAft>
                <a:spcPts val="0"/>
              </a:spcAft>
              <a:buNone/>
            </a:pPr>
            <a:r>
              <a:t/>
            </a:r>
            <a:endParaRPr/>
          </a:p>
        </p:txBody>
      </p:sp>
      <p:sp>
        <p:nvSpPr>
          <p:cNvPr id="202" name="Google Shape;202;p1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3" name="Google Shape;203;p1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Conclusion and Limitation</a:t>
            </a:r>
            <a:endParaRPr/>
          </a:p>
        </p:txBody>
      </p:sp>
      <p:sp>
        <p:nvSpPr>
          <p:cNvPr id="209" name="Google Shape;209;p1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None/>
            </a:pPr>
            <a:r>
              <a:rPr lang="en-US" sz="2635"/>
              <a:t>The rural artisans do not get the exposure they deserve and are not very well connected to the wider market of the nation. A normal art lover is not able to buy artwork due to various reasons mainly because of poor access to the market.Local &amp; individual artisans can benefit with the exposure to digital platformOnline retailing removes the need for a middle-man to facilitate the sales.Portal enables sellers to register to sell their products onlineRight marketing will help to reach wider customer bases.Digital platforms are easy to maintain and cater to a variety of people.True skills of artisans would be showcased to earn them the respect that they rightfull deserve.Financial benefit would be marginally better as compared to selling via a middle-man.Shift of emphasis towards “Made in India” products can help gain the required traction.</a:t>
            </a:r>
            <a:endParaRPr sz="2635"/>
          </a:p>
          <a:p>
            <a:pPr indent="0" lvl="0" marL="0" rtl="0" algn="just">
              <a:lnSpc>
                <a:spcPct val="90000"/>
              </a:lnSpc>
              <a:spcBef>
                <a:spcPts val="0"/>
              </a:spcBef>
              <a:spcAft>
                <a:spcPts val="0"/>
              </a:spcAft>
              <a:buNone/>
            </a:pPr>
            <a:r>
              <a:t/>
            </a:r>
            <a:endParaRPr sz="2400"/>
          </a:p>
          <a:p>
            <a:pPr indent="0" lvl="0" marL="0" rtl="0" algn="just">
              <a:lnSpc>
                <a:spcPct val="90000"/>
              </a:lnSpc>
              <a:spcBef>
                <a:spcPts val="0"/>
              </a:spcBef>
              <a:spcAft>
                <a:spcPts val="0"/>
              </a:spcAft>
              <a:buNone/>
            </a:pPr>
            <a:r>
              <a:t/>
            </a:r>
            <a:endParaRPr sz="2646"/>
          </a:p>
          <a:p>
            <a:pPr indent="0" lvl="0" marL="0" rtl="0" algn="just">
              <a:lnSpc>
                <a:spcPct val="90000"/>
              </a:lnSpc>
              <a:spcBef>
                <a:spcPts val="0"/>
              </a:spcBef>
              <a:spcAft>
                <a:spcPts val="0"/>
              </a:spcAft>
              <a:buNone/>
            </a:pPr>
            <a:r>
              <a:rPr lang="en-US" sz="2646"/>
              <a:t>Product Suitability.It is not possible for people to physically examine the product in eCommerce. In many cases,the original product may not match the picture or specifications in the eCommerce site. Thisabsence of ‘touch and feel’ creates a discouraging effect.Huge Technological Cost.Last but not the least; a lot of money needs to be invested to build up the technical infrastructure needed to runeCommerce business. Moreover, they need to be upgraded to keep abreast with the changing technology.</a:t>
            </a:r>
            <a:endParaRPr sz="2646"/>
          </a:p>
        </p:txBody>
      </p:sp>
      <p:sp>
        <p:nvSpPr>
          <p:cNvPr id="210" name="Google Shape;210;p1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1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Q&amp;A</a:t>
            </a:r>
            <a:endParaRPr b="1" i="0" sz="20000" u="none" cap="none" strike="noStrike">
              <a:solidFill>
                <a:srgbClr val="6D9BC1"/>
              </a:solidFill>
              <a:latin typeface="Quattrocento Sans"/>
              <a:ea typeface="Quattrocento Sans"/>
              <a:cs typeface="Quattrocento Sans"/>
              <a:sym typeface="Quattrocento Sans"/>
            </a:endParaRPr>
          </a:p>
        </p:txBody>
      </p:sp>
      <p:sp>
        <p:nvSpPr>
          <p:cNvPr id="217" name="Google Shape;217;p1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p1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THANKS</a:t>
            </a:r>
            <a:endParaRPr b="1" i="0" sz="20000" u="none" cap="none" strike="noStrike">
              <a:solidFill>
                <a:srgbClr val="6D9BC1"/>
              </a:solidFill>
              <a:latin typeface="Quattrocento Sans"/>
              <a:ea typeface="Quattrocento Sans"/>
              <a:cs typeface="Quattrocento Sans"/>
              <a:sym typeface="Quattrocento Sans"/>
            </a:endParaRPr>
          </a:p>
        </p:txBody>
      </p:sp>
      <p:sp>
        <p:nvSpPr>
          <p:cNvPr id="224" name="Google Shape;224;p1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 April 2023</a:t>
            </a:r>
            <a:endParaRPr/>
          </a:p>
        </p:txBody>
      </p:sp>
      <p:sp>
        <p:nvSpPr>
          <p:cNvPr id="225" name="Google Shape;225;p1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 name="Google Shape;226;p1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ctrTitle"/>
          </p:nvPr>
        </p:nvSpPr>
        <p:spPr>
          <a:xfrm>
            <a:off x="838200" y="2405576"/>
            <a:ext cx="10515600" cy="186014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7200"/>
              <a:buFont typeface="Calibri"/>
              <a:buNone/>
            </a:pPr>
            <a:r>
              <a:rPr lang="en-US"/>
              <a:t>Ecommerce For Artisans</a:t>
            </a:r>
            <a:endParaRPr/>
          </a:p>
        </p:txBody>
      </p:sp>
      <p:sp>
        <p:nvSpPr>
          <p:cNvPr id="121" name="Google Shape;121;p2"/>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r">
              <a:lnSpc>
                <a:spcPct val="150000"/>
              </a:lnSpc>
              <a:spcBef>
                <a:spcPts val="0"/>
              </a:spcBef>
              <a:spcAft>
                <a:spcPts val="0"/>
              </a:spcAft>
              <a:buSzPct val="100000"/>
              <a:buNone/>
            </a:pPr>
            <a:r>
              <a:rPr b="1" lang="en-US" sz="4000">
                <a:solidFill>
                  <a:schemeClr val="dk1"/>
                </a:solidFill>
                <a:latin typeface="Droid Sans Mono"/>
                <a:ea typeface="Droid Sans Mono"/>
                <a:cs typeface="Droid Sans Mono"/>
                <a:sym typeface="Droid Sans Mono"/>
              </a:rPr>
              <a:t>Submitted to: </a:t>
            </a:r>
            <a:endParaRPr/>
          </a:p>
          <a:p>
            <a:pPr indent="0" lvl="0" marL="0" rtl="0" algn="r">
              <a:lnSpc>
                <a:spcPct val="150000"/>
              </a:lnSpc>
              <a:spcBef>
                <a:spcPts val="600"/>
              </a:spcBef>
              <a:spcAft>
                <a:spcPts val="0"/>
              </a:spcAft>
              <a:buSzPct val="100000"/>
              <a:buNone/>
            </a:pPr>
            <a:r>
              <a:rPr b="1" lang="en-US" sz="4000">
                <a:solidFill>
                  <a:schemeClr val="dk1"/>
                </a:solidFill>
                <a:latin typeface="Droid Sans Mono"/>
                <a:ea typeface="Droid Sans Mono"/>
                <a:cs typeface="Droid Sans Mono"/>
                <a:sym typeface="Droid Sans Mono"/>
              </a:rPr>
              <a:t>Department of Computer Science and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838201" y="2402238"/>
            <a:ext cx="4802944" cy="218722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Droid Sans Mono"/>
              <a:buNone/>
            </a:pPr>
            <a:r>
              <a:rPr lang="en-US" sz="3200"/>
              <a:t>Supervised by:</a:t>
            </a:r>
            <a:br>
              <a:rPr lang="en-US" sz="3200"/>
            </a:br>
            <a:r>
              <a:rPr lang="en-US" sz="3200"/>
              <a:t>Dr.Priyanka Jandge</a:t>
            </a:r>
            <a:endParaRPr sz="3200"/>
          </a:p>
        </p:txBody>
      </p:sp>
      <p:sp>
        <p:nvSpPr>
          <p:cNvPr id="127" name="Google Shape;127;p3"/>
          <p:cNvSpPr txBox="1"/>
          <p:nvPr>
            <p:ph idx="1" type="body"/>
          </p:nvPr>
        </p:nvSpPr>
        <p:spPr>
          <a:xfrm>
            <a:off x="6323308" y="2025748"/>
            <a:ext cx="5269500" cy="282750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20000"/>
              </a:lnSpc>
              <a:spcBef>
                <a:spcPts val="0"/>
              </a:spcBef>
              <a:spcAft>
                <a:spcPts val="0"/>
              </a:spcAft>
              <a:buSzPct val="100000"/>
              <a:buNone/>
            </a:pPr>
            <a:r>
              <a:rPr lang="en-US"/>
              <a:t>Team Members</a:t>
            </a:r>
            <a:endParaRPr/>
          </a:p>
          <a:p>
            <a:pPr indent="0" lvl="0" marL="0" rtl="0" algn="l">
              <a:lnSpc>
                <a:spcPct val="120000"/>
              </a:lnSpc>
              <a:spcBef>
                <a:spcPts val="0"/>
              </a:spcBef>
              <a:spcAft>
                <a:spcPts val="0"/>
              </a:spcAft>
              <a:buSzPct val="100000"/>
              <a:buNone/>
            </a:pPr>
            <a:r>
              <a:rPr lang="en-US"/>
              <a:t>1.Aayush Gupta</a:t>
            </a:r>
            <a:endParaRPr/>
          </a:p>
          <a:p>
            <a:pPr indent="0" lvl="0" marL="0" rtl="0" algn="l">
              <a:lnSpc>
                <a:spcPct val="120000"/>
              </a:lnSpc>
              <a:spcBef>
                <a:spcPts val="0"/>
              </a:spcBef>
              <a:spcAft>
                <a:spcPts val="0"/>
              </a:spcAft>
              <a:buSzPct val="100000"/>
              <a:buNone/>
            </a:pPr>
            <a:r>
              <a:rPr lang="en-US"/>
              <a:t>2.Akshat Singh Gour</a:t>
            </a:r>
            <a:endParaRPr/>
          </a:p>
          <a:p>
            <a:pPr indent="0" lvl="0" marL="0" rtl="0" algn="l">
              <a:lnSpc>
                <a:spcPct val="120000"/>
              </a:lnSpc>
              <a:spcBef>
                <a:spcPts val="0"/>
              </a:spcBef>
              <a:spcAft>
                <a:spcPts val="0"/>
              </a:spcAft>
              <a:buSzPct val="100000"/>
              <a:buNone/>
            </a:pPr>
            <a:r>
              <a:rPr lang="en-US"/>
              <a:t>3.Akshat Singh Rathore</a:t>
            </a:r>
            <a:endParaRPr/>
          </a:p>
          <a:p>
            <a:pPr indent="0" lvl="0" marL="0" rtl="0" algn="l">
              <a:lnSpc>
                <a:spcPct val="120000"/>
              </a:lnSpc>
              <a:spcBef>
                <a:spcPts val="0"/>
              </a:spcBef>
              <a:spcAft>
                <a:spcPts val="0"/>
              </a:spcAft>
              <a:buSzPct val="100000"/>
              <a:buNone/>
            </a:pPr>
            <a:r>
              <a:rPr lang="en-US"/>
              <a:t>4.Akshay Keswani</a:t>
            </a:r>
            <a:endParaRPr/>
          </a:p>
        </p:txBody>
      </p:sp>
      <p:sp>
        <p:nvSpPr>
          <p:cNvPr id="128" name="Google Shape;128;p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129" name="Google Shape;129;p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Abstract</a:t>
            </a:r>
            <a:endParaRPr/>
          </a:p>
        </p:txBody>
      </p:sp>
      <p:sp>
        <p:nvSpPr>
          <p:cNvPr id="135" name="Google Shape;135;p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An attempt has been made to highlight the role of E-commerce in the development of rural artisans in India by illustrating some efforts of Government and Non-Government agencies, Groups and Individuals in uplifting the socio-economic standard of the rural artisans through E-commerce.</a:t>
            </a:r>
            <a:endParaRPr sz="2800">
              <a:latin typeface="Times New Roman"/>
              <a:ea typeface="Times New Roman"/>
              <a:cs typeface="Times New Roman"/>
              <a:sym typeface="Times New Roman"/>
            </a:endParaRPr>
          </a:p>
          <a:p>
            <a:pPr indent="0" lvl="0" marL="228600" rtl="0" algn="just">
              <a:lnSpc>
                <a:spcPct val="90000"/>
              </a:lnSpc>
              <a:spcBef>
                <a:spcPts val="0"/>
              </a:spcBef>
              <a:spcAft>
                <a:spcPts val="0"/>
              </a:spcAft>
              <a:buNone/>
            </a:pPr>
            <a:r>
              <a:t/>
            </a:r>
            <a:endParaRPr/>
          </a:p>
        </p:txBody>
      </p:sp>
      <p:sp>
        <p:nvSpPr>
          <p:cNvPr id="136" name="Google Shape;136;p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7" name="Google Shape;137;p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Introduction </a:t>
            </a:r>
            <a:endParaRPr/>
          </a:p>
        </p:txBody>
      </p:sp>
      <p:sp>
        <p:nvSpPr>
          <p:cNvPr id="143" name="Google Shape;143;p6"/>
          <p:cNvSpPr txBox="1"/>
          <p:nvPr>
            <p:ph idx="1" type="body"/>
          </p:nvPr>
        </p:nvSpPr>
        <p:spPr>
          <a:xfrm>
            <a:off x="172571" y="1418447"/>
            <a:ext cx="11847000" cy="51129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To develop an exclusive e-commerce platform for artisans to sell their products. The demand forecast of the items required, automatic quality checks on the items as well as Sentiment analysis with next recommendation actions for the artist shall be added and it also includes the selling  raw material.</a:t>
            </a:r>
            <a:endParaRPr sz="2800">
              <a:latin typeface="Times New Roman"/>
              <a:ea typeface="Times New Roman"/>
              <a:cs typeface="Times New Roman"/>
              <a:sym typeface="Times New Roman"/>
            </a:endParaRPr>
          </a:p>
          <a:p>
            <a:pPr indent="0" lvl="0" marL="203200" rtl="0" algn="just">
              <a:lnSpc>
                <a:spcPct val="90000"/>
              </a:lnSpc>
              <a:spcBef>
                <a:spcPts val="960"/>
              </a:spcBef>
              <a:spcAft>
                <a:spcPts val="0"/>
              </a:spcAft>
              <a:buSzPts val="3200"/>
              <a:buNone/>
            </a:pPr>
            <a:r>
              <a:t/>
            </a:r>
            <a:endParaRPr/>
          </a:p>
        </p:txBody>
      </p:sp>
      <p:sp>
        <p:nvSpPr>
          <p:cNvPr id="144" name="Google Shape;144;p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5" name="Google Shape;145;p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The Problem Statement</a:t>
            </a:r>
            <a:endParaRPr/>
          </a:p>
        </p:txBody>
      </p:sp>
      <p:sp>
        <p:nvSpPr>
          <p:cNvPr id="151" name="Google Shape;151;p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500"/>
              </a:spcBef>
              <a:spcAft>
                <a:spcPts val="0"/>
              </a:spcAft>
              <a:buClr>
                <a:schemeClr val="dk1"/>
              </a:buClr>
              <a:buSzPts val="1100"/>
              <a:buFont typeface="Arial"/>
              <a:buNone/>
            </a:pPr>
            <a:r>
              <a:rPr lang="en-US" sz="2800">
                <a:latin typeface="Arial"/>
                <a:ea typeface="Arial"/>
                <a:cs typeface="Arial"/>
                <a:sym typeface="Arial"/>
              </a:rPr>
              <a:t>•</a:t>
            </a:r>
            <a:r>
              <a:rPr lang="en-US" sz="2800">
                <a:latin typeface="Times New Roman"/>
                <a:ea typeface="Times New Roman"/>
                <a:cs typeface="Times New Roman"/>
                <a:sym typeface="Times New Roman"/>
              </a:rPr>
              <a:t>There is no centralized platform for artisans to showcase their artwork and to sell them.</a:t>
            </a:r>
            <a:endParaRPr sz="2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800">
                <a:latin typeface="Arial"/>
                <a:ea typeface="Arial"/>
                <a:cs typeface="Arial"/>
                <a:sym typeface="Arial"/>
              </a:rPr>
              <a:t>•</a:t>
            </a:r>
            <a:r>
              <a:rPr lang="en-US" sz="2800">
                <a:latin typeface="Times New Roman"/>
                <a:ea typeface="Times New Roman"/>
                <a:cs typeface="Times New Roman"/>
                <a:sym typeface="Times New Roman"/>
              </a:rPr>
              <a:t>Platforms which sell artworks has lack of categories in it.</a:t>
            </a:r>
            <a:endParaRPr sz="2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800">
                <a:latin typeface="Arial"/>
                <a:ea typeface="Arial"/>
                <a:cs typeface="Arial"/>
                <a:sym typeface="Arial"/>
              </a:rPr>
              <a:t>•</a:t>
            </a:r>
            <a:r>
              <a:rPr lang="en-US" sz="2800">
                <a:latin typeface="Times New Roman"/>
                <a:ea typeface="Times New Roman"/>
                <a:cs typeface="Times New Roman"/>
                <a:sym typeface="Times New Roman"/>
              </a:rPr>
              <a:t>Many Indian Artworks are still not recognised .</a:t>
            </a:r>
            <a:endParaRPr sz="2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800">
                <a:latin typeface="Arial"/>
                <a:ea typeface="Arial"/>
                <a:cs typeface="Arial"/>
                <a:sym typeface="Arial"/>
              </a:rPr>
              <a:t>•</a:t>
            </a:r>
            <a:r>
              <a:rPr lang="en-US" sz="2800">
                <a:latin typeface="Times New Roman"/>
                <a:ea typeface="Times New Roman"/>
                <a:cs typeface="Times New Roman"/>
                <a:sym typeface="Times New Roman"/>
              </a:rPr>
              <a:t>There is no exposure for underprivileged artisans. </a:t>
            </a:r>
            <a:endParaRPr sz="2800">
              <a:latin typeface="Times New Roman"/>
              <a:ea typeface="Times New Roman"/>
              <a:cs typeface="Times New Roman"/>
              <a:sym typeface="Times New Roman"/>
            </a:endParaRPr>
          </a:p>
          <a:p>
            <a:pPr indent="0" lvl="0" marL="0" rtl="0" algn="just">
              <a:lnSpc>
                <a:spcPct val="115000"/>
              </a:lnSpc>
              <a:spcBef>
                <a:spcPts val="500"/>
              </a:spcBef>
              <a:spcAft>
                <a:spcPts val="0"/>
              </a:spcAft>
              <a:buClr>
                <a:schemeClr val="dk1"/>
              </a:buClr>
              <a:buSzPts val="1100"/>
              <a:buFont typeface="Arial"/>
              <a:buNone/>
            </a:pPr>
            <a:r>
              <a:rPr lang="en-US" sz="2800">
                <a:latin typeface="Arial"/>
                <a:ea typeface="Arial"/>
                <a:cs typeface="Arial"/>
                <a:sym typeface="Arial"/>
              </a:rPr>
              <a:t>•</a:t>
            </a:r>
            <a:r>
              <a:rPr lang="en-US" sz="2800">
                <a:latin typeface="Times New Roman"/>
                <a:ea typeface="Times New Roman"/>
                <a:cs typeface="Times New Roman"/>
                <a:sym typeface="Times New Roman"/>
              </a:rPr>
              <a:t>Underrepresentation of authentic Indian art.</a:t>
            </a:r>
            <a:endParaRPr sz="2800">
              <a:latin typeface="Times New Roman"/>
              <a:ea typeface="Times New Roman"/>
              <a:cs typeface="Times New Roman"/>
              <a:sym typeface="Times New Roman"/>
            </a:endParaRPr>
          </a:p>
          <a:p>
            <a:pPr indent="0" lvl="0" marL="228600" rtl="0" algn="just">
              <a:lnSpc>
                <a:spcPct val="90000"/>
              </a:lnSpc>
              <a:spcBef>
                <a:spcPts val="0"/>
              </a:spcBef>
              <a:spcAft>
                <a:spcPts val="0"/>
              </a:spcAft>
              <a:buNone/>
            </a:pPr>
            <a:r>
              <a:t/>
            </a:r>
            <a:endParaRPr/>
          </a:p>
        </p:txBody>
      </p:sp>
      <p:sp>
        <p:nvSpPr>
          <p:cNvPr id="152" name="Google Shape;152;p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3" name="Google Shape;153;p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Survey of Existing Systems</a:t>
            </a:r>
            <a:endParaRPr/>
          </a:p>
        </p:txBody>
      </p:sp>
      <p:sp>
        <p:nvSpPr>
          <p:cNvPr id="159" name="Google Shape;159;p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3200"/>
              <a:buChar char="❖"/>
            </a:pPr>
            <a:r>
              <a:rPr lang="en-US"/>
              <a:t>Compare at least 5 existing systems/ software relevant to your project along with their characteristics/advantages/disadvantages.</a:t>
            </a:r>
            <a:endParaRPr/>
          </a:p>
          <a:p>
            <a:pPr indent="-228600" lvl="0" marL="228600" rtl="0" algn="just">
              <a:lnSpc>
                <a:spcPct val="90000"/>
              </a:lnSpc>
              <a:spcBef>
                <a:spcPts val="960"/>
              </a:spcBef>
              <a:spcAft>
                <a:spcPts val="0"/>
              </a:spcAft>
              <a:buSzPts val="3200"/>
              <a:buChar char="❖"/>
            </a:pPr>
            <a:r>
              <a:rPr lang="en-US"/>
              <a:t>The comparison should be such that specific gaps could be identified as to have the final project objectives.</a:t>
            </a:r>
            <a:endParaRPr/>
          </a:p>
        </p:txBody>
      </p:sp>
      <p:sp>
        <p:nvSpPr>
          <p:cNvPr id="160" name="Google Shape;160;p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p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Objectives</a:t>
            </a:r>
            <a:endParaRPr/>
          </a:p>
        </p:txBody>
      </p:sp>
      <p:sp>
        <p:nvSpPr>
          <p:cNvPr id="167" name="Google Shape;167;p9"/>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500"/>
              </a:spcBef>
              <a:spcAft>
                <a:spcPts val="0"/>
              </a:spcAft>
              <a:buClr>
                <a:schemeClr val="dk1"/>
              </a:buClr>
              <a:buSzPts val="1100"/>
              <a:buFont typeface="Arial"/>
              <a:buNone/>
            </a:pPr>
            <a:r>
              <a:rPr lang="en-US" sz="2800">
                <a:latin typeface="Arial"/>
                <a:ea typeface="Arial"/>
                <a:cs typeface="Arial"/>
                <a:sym typeface="Arial"/>
              </a:rPr>
              <a:t>•</a:t>
            </a:r>
            <a:r>
              <a:rPr lang="en-US" sz="2800"/>
              <a:t>To explain the concept of Rural Artisans and Rural Handicraft</a:t>
            </a:r>
            <a:endParaRPr sz="2800"/>
          </a:p>
          <a:p>
            <a:pPr indent="0" lvl="0" marL="0" rtl="0" algn="just">
              <a:lnSpc>
                <a:spcPct val="115000"/>
              </a:lnSpc>
              <a:spcBef>
                <a:spcPts val="0"/>
              </a:spcBef>
              <a:spcAft>
                <a:spcPts val="0"/>
              </a:spcAft>
              <a:buClr>
                <a:schemeClr val="dk1"/>
              </a:buClr>
              <a:buSzPts val="1100"/>
              <a:buFont typeface="Arial"/>
              <a:buNone/>
            </a:pPr>
            <a:r>
              <a:rPr lang="en-US" sz="2800">
                <a:latin typeface="Arial"/>
                <a:ea typeface="Arial"/>
                <a:cs typeface="Arial"/>
                <a:sym typeface="Arial"/>
              </a:rPr>
              <a:t>•</a:t>
            </a:r>
            <a:r>
              <a:rPr lang="en-US" sz="2800"/>
              <a:t>To highlight the role of E-commerce in the development of rural artisans</a:t>
            </a:r>
            <a:endParaRPr sz="2800"/>
          </a:p>
          <a:p>
            <a:pPr indent="0" lvl="0" marL="0" rtl="0" algn="just">
              <a:lnSpc>
                <a:spcPct val="115000"/>
              </a:lnSpc>
              <a:spcBef>
                <a:spcPts val="0"/>
              </a:spcBef>
              <a:spcAft>
                <a:spcPts val="0"/>
              </a:spcAft>
              <a:buClr>
                <a:schemeClr val="dk1"/>
              </a:buClr>
              <a:buSzPts val="1100"/>
              <a:buFont typeface="Arial"/>
              <a:buNone/>
            </a:pPr>
            <a:r>
              <a:rPr lang="en-US" sz="2800">
                <a:latin typeface="Arial"/>
                <a:ea typeface="Arial"/>
                <a:cs typeface="Arial"/>
                <a:sym typeface="Arial"/>
              </a:rPr>
              <a:t>•</a:t>
            </a:r>
            <a:r>
              <a:rPr lang="en-US" sz="2800"/>
              <a:t>To analyze Strength, Weaknesses, Opportunities and Threats/ Challenges faced or to be faced by rural handicraft artisans adopting E-commerce.</a:t>
            </a:r>
            <a:endParaRPr sz="2800"/>
          </a:p>
          <a:p>
            <a:pPr indent="0" lvl="0" marL="0" rtl="0" algn="just">
              <a:lnSpc>
                <a:spcPct val="115000"/>
              </a:lnSpc>
              <a:spcBef>
                <a:spcPts val="0"/>
              </a:spcBef>
              <a:spcAft>
                <a:spcPts val="0"/>
              </a:spcAft>
              <a:buClr>
                <a:schemeClr val="dk1"/>
              </a:buClr>
              <a:buSzPts val="1100"/>
              <a:buFont typeface="Arial"/>
              <a:buNone/>
            </a:pPr>
            <a:r>
              <a:rPr lang="en-US" sz="2800">
                <a:latin typeface="Arial"/>
                <a:ea typeface="Arial"/>
                <a:cs typeface="Arial"/>
                <a:sym typeface="Arial"/>
              </a:rPr>
              <a:t>•</a:t>
            </a:r>
            <a:r>
              <a:rPr lang="en-US" sz="2800"/>
              <a:t>To connect underprivileged artists with an E-commerce platform.</a:t>
            </a:r>
            <a:endParaRPr sz="2800"/>
          </a:p>
          <a:p>
            <a:pPr indent="0" lvl="0" marL="0" rtl="0" algn="just">
              <a:lnSpc>
                <a:spcPct val="115000"/>
              </a:lnSpc>
              <a:spcBef>
                <a:spcPts val="500"/>
              </a:spcBef>
              <a:spcAft>
                <a:spcPts val="0"/>
              </a:spcAft>
              <a:buClr>
                <a:schemeClr val="dk1"/>
              </a:buClr>
              <a:buSzPts val="1100"/>
              <a:buFont typeface="Arial"/>
              <a:buNone/>
            </a:pPr>
            <a:r>
              <a:rPr lang="en-US" sz="2800">
                <a:latin typeface="Arial"/>
                <a:ea typeface="Arial"/>
                <a:cs typeface="Arial"/>
                <a:sym typeface="Arial"/>
              </a:rPr>
              <a:t>•</a:t>
            </a:r>
            <a:r>
              <a:rPr lang="en-US" sz="2800"/>
              <a:t>Shift of emphasis towards “Made in India”.</a:t>
            </a:r>
            <a:endParaRPr sz="2800"/>
          </a:p>
          <a:p>
            <a:pPr indent="0" lvl="1" marL="0" rtl="0" algn="just">
              <a:lnSpc>
                <a:spcPct val="90000"/>
              </a:lnSpc>
              <a:spcBef>
                <a:spcPts val="840"/>
              </a:spcBef>
              <a:spcAft>
                <a:spcPts val="0"/>
              </a:spcAft>
              <a:buSzPts val="2800"/>
              <a:buNone/>
            </a:pPr>
            <a:r>
              <a:t/>
            </a:r>
            <a:endParaRPr sz="3200"/>
          </a:p>
          <a:p>
            <a:pPr indent="-25400" lvl="0" marL="228600" rtl="0" algn="just">
              <a:lnSpc>
                <a:spcPct val="90000"/>
              </a:lnSpc>
              <a:spcBef>
                <a:spcPts val="960"/>
              </a:spcBef>
              <a:spcAft>
                <a:spcPts val="0"/>
              </a:spcAft>
              <a:buSzPts val="3200"/>
              <a:buNone/>
            </a:pPr>
            <a:r>
              <a:t/>
            </a:r>
            <a:endParaRPr/>
          </a:p>
        </p:txBody>
      </p:sp>
      <p:sp>
        <p:nvSpPr>
          <p:cNvPr id="168" name="Google Shape;168;p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Requirement Analysis</a:t>
            </a:r>
            <a:endParaRPr/>
          </a:p>
        </p:txBody>
      </p:sp>
      <p:sp>
        <p:nvSpPr>
          <p:cNvPr id="175" name="Google Shape;175;p10"/>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0"/>
              </a:spcBef>
              <a:spcAft>
                <a:spcPts val="0"/>
              </a:spcAft>
              <a:buSzPts val="1800"/>
              <a:buChar char="❖"/>
            </a:pPr>
            <a:r>
              <a:rPr lang="en-US"/>
              <a:t>MongoDB</a:t>
            </a:r>
            <a:endParaRPr/>
          </a:p>
          <a:p>
            <a:pPr indent="-342900" lvl="0" marL="457200" rtl="0" algn="just">
              <a:lnSpc>
                <a:spcPct val="90000"/>
              </a:lnSpc>
              <a:spcBef>
                <a:spcPts val="0"/>
              </a:spcBef>
              <a:spcAft>
                <a:spcPts val="0"/>
              </a:spcAft>
              <a:buSzPts val="1800"/>
              <a:buChar char="❖"/>
            </a:pPr>
            <a:r>
              <a:rPr lang="en-US"/>
              <a:t>Express</a:t>
            </a:r>
            <a:endParaRPr/>
          </a:p>
          <a:p>
            <a:pPr indent="-342900" lvl="0" marL="457200" rtl="0" algn="just">
              <a:lnSpc>
                <a:spcPct val="90000"/>
              </a:lnSpc>
              <a:spcBef>
                <a:spcPts val="0"/>
              </a:spcBef>
              <a:spcAft>
                <a:spcPts val="0"/>
              </a:spcAft>
              <a:buSzPts val="1800"/>
              <a:buChar char="❖"/>
            </a:pPr>
            <a:r>
              <a:rPr lang="en-US"/>
              <a:t>React</a:t>
            </a:r>
            <a:endParaRPr/>
          </a:p>
          <a:p>
            <a:pPr indent="-342900" lvl="0" marL="457200" rtl="0" algn="just">
              <a:lnSpc>
                <a:spcPct val="90000"/>
              </a:lnSpc>
              <a:spcBef>
                <a:spcPts val="0"/>
              </a:spcBef>
              <a:spcAft>
                <a:spcPts val="0"/>
              </a:spcAft>
              <a:buSzPts val="1800"/>
              <a:buChar char="❖"/>
            </a:pPr>
            <a:r>
              <a:rPr lang="en-US"/>
              <a:t>Nodejs</a:t>
            </a:r>
            <a:endParaRPr/>
          </a:p>
          <a:p>
            <a:pPr indent="-342900" lvl="0" marL="457200" rtl="0" algn="just">
              <a:lnSpc>
                <a:spcPct val="90000"/>
              </a:lnSpc>
              <a:spcBef>
                <a:spcPts val="0"/>
              </a:spcBef>
              <a:spcAft>
                <a:spcPts val="0"/>
              </a:spcAft>
              <a:buSzPts val="1800"/>
              <a:buChar char="❖"/>
            </a:pPr>
            <a:r>
              <a:rPr lang="en-US"/>
              <a:t>Strape</a:t>
            </a:r>
            <a:endParaRPr/>
          </a:p>
          <a:p>
            <a:pPr indent="-342900" lvl="0" marL="457200" rtl="0" algn="just">
              <a:lnSpc>
                <a:spcPct val="90000"/>
              </a:lnSpc>
              <a:spcBef>
                <a:spcPts val="0"/>
              </a:spcBef>
              <a:spcAft>
                <a:spcPts val="0"/>
              </a:spcAft>
              <a:buSzPts val="1800"/>
              <a:buChar char="❖"/>
            </a:pPr>
            <a:r>
              <a:rPr lang="en-US"/>
              <a:t>Stripe</a:t>
            </a:r>
            <a:endParaRPr/>
          </a:p>
          <a:p>
            <a:pPr indent="-342900" lvl="0" marL="457200" rtl="0" algn="just">
              <a:lnSpc>
                <a:spcPct val="90000"/>
              </a:lnSpc>
              <a:spcBef>
                <a:spcPts val="0"/>
              </a:spcBef>
              <a:spcAft>
                <a:spcPts val="0"/>
              </a:spcAft>
              <a:buSzPts val="1800"/>
              <a:buChar char="❖"/>
            </a:pPr>
            <a:r>
              <a:rPr lang="en-US"/>
              <a:t>Redux</a:t>
            </a:r>
            <a:endParaRPr/>
          </a:p>
          <a:p>
            <a:pPr indent="-342900" lvl="0" marL="457200" rtl="0" algn="just">
              <a:lnSpc>
                <a:spcPct val="90000"/>
              </a:lnSpc>
              <a:spcBef>
                <a:spcPts val="0"/>
              </a:spcBef>
              <a:spcAft>
                <a:spcPts val="0"/>
              </a:spcAft>
              <a:buSzPts val="1800"/>
              <a:buChar char="❖"/>
            </a:pPr>
            <a:r>
              <a:rPr lang="en-US"/>
              <a:t>Rest API</a:t>
            </a:r>
            <a:endParaRPr/>
          </a:p>
        </p:txBody>
      </p:sp>
      <p:sp>
        <p:nvSpPr>
          <p:cNvPr id="176" name="Google Shape;176;p1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1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2014-03-28T16:17:36Z</dcterms:created>
  <dc:creator>Dr Kamal Kumar Sethi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