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4" r:id="rId8"/>
    <p:sldId id="261" r:id="rId9"/>
    <p:sldId id="263" r:id="rId10"/>
    <p:sldId id="274" r:id="rId11"/>
    <p:sldId id="266" r:id="rId12"/>
    <p:sldId id="272" r:id="rId13"/>
    <p:sldId id="270" r:id="rId14"/>
    <p:sldId id="271" r:id="rId15"/>
    <p:sldId id="273" r:id="rId16"/>
    <p:sldId id="275" r:id="rId17"/>
    <p:sldId id="265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2268" y="-10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30F772-69EA-4818-8B40-953945D4939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3A8D8A4-D7E9-4BF2-90BF-82775F8C8217}">
      <dgm:prSet phldrT="[Text]"/>
      <dgm:spPr/>
      <dgm:t>
        <a:bodyPr/>
        <a:lstStyle/>
        <a:p>
          <a:r>
            <a:rPr lang="en-US" dirty="0" smtClean="0"/>
            <a:t>Services</a:t>
          </a:r>
          <a:endParaRPr lang="en-IN" dirty="0"/>
        </a:p>
      </dgm:t>
    </dgm:pt>
    <dgm:pt modelId="{C354A89E-6FC4-4850-9CAD-B17CA62086C3}" type="parTrans" cxnId="{E3F3996E-09E5-4CB8-8D53-08FEB3D254C6}">
      <dgm:prSet/>
      <dgm:spPr/>
      <dgm:t>
        <a:bodyPr/>
        <a:lstStyle/>
        <a:p>
          <a:endParaRPr lang="en-IN"/>
        </a:p>
      </dgm:t>
    </dgm:pt>
    <dgm:pt modelId="{96DFB6DC-7794-45A1-A7FA-33D60DF69E59}" type="sibTrans" cxnId="{E3F3996E-09E5-4CB8-8D53-08FEB3D254C6}">
      <dgm:prSet/>
      <dgm:spPr/>
      <dgm:t>
        <a:bodyPr/>
        <a:lstStyle/>
        <a:p>
          <a:endParaRPr lang="en-IN"/>
        </a:p>
      </dgm:t>
    </dgm:pt>
    <dgm:pt modelId="{629842FB-B705-48E9-A76F-7C26CDA88EC2}">
      <dgm:prSet phldrT="[Text]"/>
      <dgm:spPr/>
      <dgm:t>
        <a:bodyPr/>
        <a:lstStyle/>
        <a:p>
          <a:r>
            <a:rPr lang="en-US" dirty="0" smtClean="0"/>
            <a:t>Handler</a:t>
          </a:r>
          <a:endParaRPr lang="en-IN" dirty="0"/>
        </a:p>
      </dgm:t>
    </dgm:pt>
    <dgm:pt modelId="{2EF092FA-24BA-4216-B90C-8C196E4511C3}" type="parTrans" cxnId="{30D3B1E7-93FD-412F-A41A-6A65493F1983}">
      <dgm:prSet/>
      <dgm:spPr/>
      <dgm:t>
        <a:bodyPr/>
        <a:lstStyle/>
        <a:p>
          <a:endParaRPr lang="en-IN"/>
        </a:p>
      </dgm:t>
    </dgm:pt>
    <dgm:pt modelId="{18EDC6FE-C9E0-4437-A86B-BECA03A811E8}" type="sibTrans" cxnId="{30D3B1E7-93FD-412F-A41A-6A65493F1983}">
      <dgm:prSet/>
      <dgm:spPr/>
      <dgm:t>
        <a:bodyPr/>
        <a:lstStyle/>
        <a:p>
          <a:endParaRPr lang="en-IN"/>
        </a:p>
      </dgm:t>
    </dgm:pt>
    <dgm:pt modelId="{23CFFF57-82AB-4C5A-8916-E3680249A62A}">
      <dgm:prSet phldrT="[Text]"/>
      <dgm:spPr/>
      <dgm:t>
        <a:bodyPr/>
        <a:lstStyle/>
        <a:p>
          <a:r>
            <a:rPr lang="en-US" dirty="0" smtClean="0"/>
            <a:t>DAO</a:t>
          </a:r>
          <a:endParaRPr lang="en-IN" dirty="0"/>
        </a:p>
      </dgm:t>
    </dgm:pt>
    <dgm:pt modelId="{811EBBF1-F132-4475-936B-AB3ABEDF6084}" type="parTrans" cxnId="{A39FEB9E-15FA-48FC-B4CD-5EFD62C151B1}">
      <dgm:prSet/>
      <dgm:spPr/>
      <dgm:t>
        <a:bodyPr/>
        <a:lstStyle/>
        <a:p>
          <a:endParaRPr lang="en-IN"/>
        </a:p>
      </dgm:t>
    </dgm:pt>
    <dgm:pt modelId="{649C0F16-FDAE-46CF-82D0-9682B9F4805E}" type="sibTrans" cxnId="{A39FEB9E-15FA-48FC-B4CD-5EFD62C151B1}">
      <dgm:prSet/>
      <dgm:spPr/>
      <dgm:t>
        <a:bodyPr/>
        <a:lstStyle/>
        <a:p>
          <a:endParaRPr lang="en-IN"/>
        </a:p>
      </dgm:t>
    </dgm:pt>
    <dgm:pt modelId="{97C37993-3BF4-4F32-99CE-25F3CCE5A3F6}" type="pres">
      <dgm:prSet presAssocID="{2C30F772-69EA-4818-8B40-953945D4939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1C0C951-536D-4A3F-B601-0A3EF4D63AC2}" type="pres">
      <dgm:prSet presAssocID="{2C30F772-69EA-4818-8B40-953945D49393}" presName="dummyMaxCanvas" presStyleCnt="0">
        <dgm:presLayoutVars/>
      </dgm:prSet>
      <dgm:spPr/>
    </dgm:pt>
    <dgm:pt modelId="{641BAC4E-9BE8-4D6A-8CB2-6A9FA6369FF4}" type="pres">
      <dgm:prSet presAssocID="{2C30F772-69EA-4818-8B40-953945D49393}" presName="ThreeNodes_1" presStyleLbl="node1" presStyleIdx="0" presStyleCnt="3" custLinFactNeighborX="-32847" custLinFactNeighborY="-432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CE68F4D-E14E-46D5-8C1A-E50051EDCF4E}" type="pres">
      <dgm:prSet presAssocID="{2C30F772-69EA-4818-8B40-953945D49393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5654473-83E8-4392-9D4A-BF4548A361E9}" type="pres">
      <dgm:prSet presAssocID="{2C30F772-69EA-4818-8B40-953945D49393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D8751E0-A5E6-45E1-8F71-D42383EF1CDC}" type="pres">
      <dgm:prSet presAssocID="{2C30F772-69EA-4818-8B40-953945D49393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FE4BB4A-A4D0-4181-A7EA-FFE2ECB1A3D0}" type="pres">
      <dgm:prSet presAssocID="{2C30F772-69EA-4818-8B40-953945D49393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64660D7-9C34-4D6C-9B7F-52B6AEEE847E}" type="pres">
      <dgm:prSet presAssocID="{2C30F772-69EA-4818-8B40-953945D49393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2D0CDB-DA38-4686-9112-CB97205C9B3C}" type="pres">
      <dgm:prSet presAssocID="{2C30F772-69EA-4818-8B40-953945D49393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E7DE13-8F56-4C4C-9E4B-A18CA0A67CFB}" type="pres">
      <dgm:prSet presAssocID="{2C30F772-69EA-4818-8B40-953945D49393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FEF4B33-3F5F-4067-B4A7-AEBEB1FABFCF}" type="presOf" srcId="{23CFFF57-82AB-4C5A-8916-E3680249A62A}" destId="{BBE7DE13-8F56-4C4C-9E4B-A18CA0A67CFB}" srcOrd="1" destOrd="0" presId="urn:microsoft.com/office/officeart/2005/8/layout/vProcess5"/>
    <dgm:cxn modelId="{30D3B1E7-93FD-412F-A41A-6A65493F1983}" srcId="{2C30F772-69EA-4818-8B40-953945D49393}" destId="{629842FB-B705-48E9-A76F-7C26CDA88EC2}" srcOrd="1" destOrd="0" parTransId="{2EF092FA-24BA-4216-B90C-8C196E4511C3}" sibTransId="{18EDC6FE-C9E0-4437-A86B-BECA03A811E8}"/>
    <dgm:cxn modelId="{A39FEB9E-15FA-48FC-B4CD-5EFD62C151B1}" srcId="{2C30F772-69EA-4818-8B40-953945D49393}" destId="{23CFFF57-82AB-4C5A-8916-E3680249A62A}" srcOrd="2" destOrd="0" parTransId="{811EBBF1-F132-4475-936B-AB3ABEDF6084}" sibTransId="{649C0F16-FDAE-46CF-82D0-9682B9F4805E}"/>
    <dgm:cxn modelId="{E3F3996E-09E5-4CB8-8D53-08FEB3D254C6}" srcId="{2C30F772-69EA-4818-8B40-953945D49393}" destId="{63A8D8A4-D7E9-4BF2-90BF-82775F8C8217}" srcOrd="0" destOrd="0" parTransId="{C354A89E-6FC4-4850-9CAD-B17CA62086C3}" sibTransId="{96DFB6DC-7794-45A1-A7FA-33D60DF69E59}"/>
    <dgm:cxn modelId="{3E7B60B5-699D-4C06-B4CF-5C6C14C462F6}" type="presOf" srcId="{629842FB-B705-48E9-A76F-7C26CDA88EC2}" destId="{562D0CDB-DA38-4686-9112-CB97205C9B3C}" srcOrd="1" destOrd="0" presId="urn:microsoft.com/office/officeart/2005/8/layout/vProcess5"/>
    <dgm:cxn modelId="{809B43DF-F126-4513-A1F8-A2D7F6150D4D}" type="presOf" srcId="{63A8D8A4-D7E9-4BF2-90BF-82775F8C8217}" destId="{464660D7-9C34-4D6C-9B7F-52B6AEEE847E}" srcOrd="1" destOrd="0" presId="urn:microsoft.com/office/officeart/2005/8/layout/vProcess5"/>
    <dgm:cxn modelId="{137B49D9-B4F2-4A1C-88E2-10B83DC6544E}" type="presOf" srcId="{18EDC6FE-C9E0-4437-A86B-BECA03A811E8}" destId="{6FE4BB4A-A4D0-4181-A7EA-FFE2ECB1A3D0}" srcOrd="0" destOrd="0" presId="urn:microsoft.com/office/officeart/2005/8/layout/vProcess5"/>
    <dgm:cxn modelId="{0A3EC74F-19E2-4976-B36C-07E1CBFA9260}" type="presOf" srcId="{629842FB-B705-48E9-A76F-7C26CDA88EC2}" destId="{9CE68F4D-E14E-46D5-8C1A-E50051EDCF4E}" srcOrd="0" destOrd="0" presId="urn:microsoft.com/office/officeart/2005/8/layout/vProcess5"/>
    <dgm:cxn modelId="{BEC213E6-0CFC-4888-B6FD-AD2EA67C661E}" type="presOf" srcId="{23CFFF57-82AB-4C5A-8916-E3680249A62A}" destId="{05654473-83E8-4392-9D4A-BF4548A361E9}" srcOrd="0" destOrd="0" presId="urn:microsoft.com/office/officeart/2005/8/layout/vProcess5"/>
    <dgm:cxn modelId="{EA59985F-E001-4F53-86BB-5F6E29688A33}" type="presOf" srcId="{96DFB6DC-7794-45A1-A7FA-33D60DF69E59}" destId="{5D8751E0-A5E6-45E1-8F71-D42383EF1CDC}" srcOrd="0" destOrd="0" presId="urn:microsoft.com/office/officeart/2005/8/layout/vProcess5"/>
    <dgm:cxn modelId="{45F0D139-3FD5-41C5-A342-B41072809AD3}" type="presOf" srcId="{2C30F772-69EA-4818-8B40-953945D49393}" destId="{97C37993-3BF4-4F32-99CE-25F3CCE5A3F6}" srcOrd="0" destOrd="0" presId="urn:microsoft.com/office/officeart/2005/8/layout/vProcess5"/>
    <dgm:cxn modelId="{80E0F94D-4230-4424-B989-0DEA05E93EAE}" type="presOf" srcId="{63A8D8A4-D7E9-4BF2-90BF-82775F8C8217}" destId="{641BAC4E-9BE8-4D6A-8CB2-6A9FA6369FF4}" srcOrd="0" destOrd="0" presId="urn:microsoft.com/office/officeart/2005/8/layout/vProcess5"/>
    <dgm:cxn modelId="{2E7C6B18-8A68-4947-9013-654CD7DCDB56}" type="presParOf" srcId="{97C37993-3BF4-4F32-99CE-25F3CCE5A3F6}" destId="{21C0C951-536D-4A3F-B601-0A3EF4D63AC2}" srcOrd="0" destOrd="0" presId="urn:microsoft.com/office/officeart/2005/8/layout/vProcess5"/>
    <dgm:cxn modelId="{EAF00864-AE9A-4B73-9451-A8B9FA9B9EE2}" type="presParOf" srcId="{97C37993-3BF4-4F32-99CE-25F3CCE5A3F6}" destId="{641BAC4E-9BE8-4D6A-8CB2-6A9FA6369FF4}" srcOrd="1" destOrd="0" presId="urn:microsoft.com/office/officeart/2005/8/layout/vProcess5"/>
    <dgm:cxn modelId="{6657EFC8-53A8-454B-8617-B98E5D931306}" type="presParOf" srcId="{97C37993-3BF4-4F32-99CE-25F3CCE5A3F6}" destId="{9CE68F4D-E14E-46D5-8C1A-E50051EDCF4E}" srcOrd="2" destOrd="0" presId="urn:microsoft.com/office/officeart/2005/8/layout/vProcess5"/>
    <dgm:cxn modelId="{16632430-F6D9-4360-8B34-3D314180E6E5}" type="presParOf" srcId="{97C37993-3BF4-4F32-99CE-25F3CCE5A3F6}" destId="{05654473-83E8-4392-9D4A-BF4548A361E9}" srcOrd="3" destOrd="0" presId="urn:microsoft.com/office/officeart/2005/8/layout/vProcess5"/>
    <dgm:cxn modelId="{F0D59B86-DBB9-4F62-9102-DE12A0C842D3}" type="presParOf" srcId="{97C37993-3BF4-4F32-99CE-25F3CCE5A3F6}" destId="{5D8751E0-A5E6-45E1-8F71-D42383EF1CDC}" srcOrd="4" destOrd="0" presId="urn:microsoft.com/office/officeart/2005/8/layout/vProcess5"/>
    <dgm:cxn modelId="{32DB537F-EF30-4B9F-AF86-EA7B48357A28}" type="presParOf" srcId="{97C37993-3BF4-4F32-99CE-25F3CCE5A3F6}" destId="{6FE4BB4A-A4D0-4181-A7EA-FFE2ECB1A3D0}" srcOrd="5" destOrd="0" presId="urn:microsoft.com/office/officeart/2005/8/layout/vProcess5"/>
    <dgm:cxn modelId="{0FC913A5-0D3B-44FE-A029-92AB61D69592}" type="presParOf" srcId="{97C37993-3BF4-4F32-99CE-25F3CCE5A3F6}" destId="{464660D7-9C34-4D6C-9B7F-52B6AEEE847E}" srcOrd="6" destOrd="0" presId="urn:microsoft.com/office/officeart/2005/8/layout/vProcess5"/>
    <dgm:cxn modelId="{B304655D-05B7-4517-9EA6-DC9AC19F01AF}" type="presParOf" srcId="{97C37993-3BF4-4F32-99CE-25F3CCE5A3F6}" destId="{562D0CDB-DA38-4686-9112-CB97205C9B3C}" srcOrd="7" destOrd="0" presId="urn:microsoft.com/office/officeart/2005/8/layout/vProcess5"/>
    <dgm:cxn modelId="{8F1CD6BA-D712-4984-AC4B-96AC2CACE5DB}" type="presParOf" srcId="{97C37993-3BF4-4F32-99CE-25F3CCE5A3F6}" destId="{BBE7DE13-8F56-4C4C-9E4B-A18CA0A67CFB}" srcOrd="8" destOrd="0" presId="urn:microsoft.com/office/officeart/2005/8/layout/vProcess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25-02-2016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4523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25-02-2016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9386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25-02-2016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646211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25-02-2016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0304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25-02-2016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988258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25-02-2016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2962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25-02-2016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43166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25-02-2016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505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25-02-2016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0250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25-02-2016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7542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25-02-2016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6590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25-02-2016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1897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25-02-2016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8669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25-02-2016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9344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25-02-2016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4234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pPr/>
              <a:t>25-02-2016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1000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691F5-9D0C-4B99-AAF3-BF4DD8AE5AD6}" type="datetimeFigureOut">
              <a:rPr lang="en-IN" smtClean="0"/>
              <a:pPr/>
              <a:t>25-02-2016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D66933-757C-4414-A1AA-1CEBFB93AF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5438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08597"/>
            <a:ext cx="10392231" cy="1646302"/>
          </a:xfrm>
        </p:spPr>
        <p:txBody>
          <a:bodyPr/>
          <a:lstStyle/>
          <a:p>
            <a:pPr algn="ctr"/>
            <a:r>
              <a:rPr lang="en-IN" sz="4800" b="1" u="sng" dirty="0" smtClean="0">
                <a:solidFill>
                  <a:srgbClr val="0070C0"/>
                </a:solidFill>
                <a:latin typeface="Calibri" pitchFamily="34" charset="0"/>
                <a:cs typeface="Arial" panose="020B0604020202020204" pitchFamily="34" charset="0"/>
              </a:rPr>
              <a:t>HOUSEHOLD ANALYSIS DASHBOARD</a:t>
            </a:r>
            <a:endParaRPr lang="en-IN" sz="4800" b="1" u="sng" dirty="0">
              <a:solidFill>
                <a:srgbClr val="0070C0"/>
              </a:solidFill>
              <a:latin typeface="Calibri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551" y="3395740"/>
            <a:ext cx="4111478" cy="3019574"/>
          </a:xfrm>
        </p:spPr>
        <p:txBody>
          <a:bodyPr>
            <a:noAutofit/>
          </a:bodyPr>
          <a:lstStyle/>
          <a:p>
            <a:pPr algn="just"/>
            <a:r>
              <a:rPr lang="en-I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Group members-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Shubham Patil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Akshat Shukla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Aishwarya Naidu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Raina Kishor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Jayneeta Sinha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Priyanka Koparkar 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658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906" y="2772229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5400" b="1" baseline="-25000" dirty="0" smtClean="0">
                <a:solidFill>
                  <a:srgbClr val="0070C0"/>
                </a:solidFill>
                <a:latin typeface="Calibri" pitchFamily="34" charset="0"/>
                <a:cs typeface="Arial" pitchFamily="34" charset="0"/>
              </a:rPr>
              <a:t>Service Layer / Application Logic</a:t>
            </a:r>
            <a:endParaRPr lang="en-IN" sz="5400" b="1" baseline="-25000" dirty="0">
              <a:solidFill>
                <a:srgbClr val="0070C0"/>
              </a:solidFill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2438405" y="5624277"/>
            <a:ext cx="1654628" cy="1066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Database</a:t>
            </a:r>
            <a:endParaRPr lang="en-IN" dirty="0">
              <a:latin typeface="Calibri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62820" y="203200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IN" sz="5400" dirty="0" smtClean="0">
                <a:solidFill>
                  <a:srgbClr val="0070C0"/>
                </a:solidFill>
                <a:latin typeface="Calibri" pitchFamily="34" charset="0"/>
                <a:cs typeface="Arial" panose="020B0604020202020204" pitchFamily="34" charset="0"/>
              </a:rPr>
              <a:t>Application Architecture</a:t>
            </a:r>
            <a:endParaRPr lang="en-IN" sz="5400" dirty="0">
              <a:solidFill>
                <a:srgbClr val="0070C0"/>
              </a:solidFill>
              <a:latin typeface="Calibri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Diagram 11"/>
          <p:cNvGraphicFramePr/>
          <p:nvPr/>
        </p:nvGraphicFramePr>
        <p:xfrm>
          <a:off x="711206" y="3251192"/>
          <a:ext cx="4731657" cy="2002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Left Arrow 15"/>
          <p:cNvSpPr/>
          <p:nvPr/>
        </p:nvSpPr>
        <p:spPr>
          <a:xfrm rot="16200000">
            <a:off x="2924634" y="5275937"/>
            <a:ext cx="566057" cy="3918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820233" y="4644565"/>
            <a:ext cx="2148115" cy="595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Data Objects</a:t>
            </a:r>
            <a:endParaRPr lang="en-IN" dirty="0">
              <a:latin typeface="Calibri" pitchFamily="34" charset="0"/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5326749" y="4731651"/>
            <a:ext cx="566057" cy="3918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052457" y="1393370"/>
            <a:ext cx="1770743" cy="1553028"/>
            <a:chOff x="5791200" y="1451428"/>
            <a:chExt cx="1770743" cy="1553028"/>
          </a:xfrm>
        </p:grpSpPr>
        <p:sp>
          <p:nvSpPr>
            <p:cNvPr id="18" name="Rounded Rectangle 17"/>
            <p:cNvSpPr/>
            <p:nvPr/>
          </p:nvSpPr>
          <p:spPr>
            <a:xfrm>
              <a:off x="5791200" y="1451428"/>
              <a:ext cx="1770743" cy="15530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UI</a:t>
              </a:r>
              <a:endParaRPr lang="en-IN" dirty="0">
                <a:latin typeface="Calibri" pitchFamily="34" charset="0"/>
              </a:endParaRPr>
            </a:p>
          </p:txBody>
        </p:sp>
        <p:sp>
          <p:nvSpPr>
            <p:cNvPr id="19" name="Smiley Face 18"/>
            <p:cNvSpPr/>
            <p:nvPr/>
          </p:nvSpPr>
          <p:spPr>
            <a:xfrm>
              <a:off x="6850743" y="2264229"/>
              <a:ext cx="522515" cy="551543"/>
            </a:xfrm>
            <a:prstGeom prst="smileyFace">
              <a:avLst>
                <a:gd name="adj" fmla="val 4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itchFamily="34" charset="0"/>
              </a:endParaRPr>
            </a:p>
          </p:txBody>
        </p:sp>
      </p:grpSp>
      <p:sp>
        <p:nvSpPr>
          <p:cNvPr id="22" name="Bent Arrow 21"/>
          <p:cNvSpPr/>
          <p:nvPr/>
        </p:nvSpPr>
        <p:spPr>
          <a:xfrm rot="16200000" flipH="1">
            <a:off x="3817260" y="986973"/>
            <a:ext cx="1117600" cy="3614054"/>
          </a:xfrm>
          <a:prstGeom prst="bentArrow">
            <a:avLst>
              <a:gd name="adj1" fmla="val 22381"/>
              <a:gd name="adj2" fmla="val 25000"/>
              <a:gd name="adj3" fmla="val 25060"/>
              <a:gd name="adj4" fmla="val 425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Calibri" pitchFamily="34" charset="0"/>
              </a:rPr>
              <a:t>Services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itchFamily="34" charset="0"/>
              </a:rPr>
              <a:t>Makes use of Path annotation provided by JAX-RS </a:t>
            </a:r>
            <a:r>
              <a:rPr lang="en-US" sz="2400" dirty="0" err="1" smtClean="0">
                <a:latin typeface="Calibri" pitchFamily="34" charset="0"/>
              </a:rPr>
              <a:t>api</a:t>
            </a:r>
            <a:r>
              <a:rPr lang="en-US" sz="2400" dirty="0" smtClean="0">
                <a:latin typeface="Calibri" pitchFamily="34" charset="0"/>
              </a:rPr>
              <a:t> to export classes as REST Services on the Server</a:t>
            </a:r>
          </a:p>
          <a:p>
            <a:r>
              <a:rPr lang="en-US" sz="2400" dirty="0" smtClean="0">
                <a:latin typeface="Calibri" pitchFamily="34" charset="0"/>
              </a:rPr>
              <a:t>Methods marked with Get annotations respond to GET requests to the Path</a:t>
            </a:r>
          </a:p>
          <a:p>
            <a:r>
              <a:rPr lang="en-US" sz="2400" dirty="0" smtClean="0">
                <a:latin typeface="Calibri" pitchFamily="34" charset="0"/>
              </a:rPr>
              <a:t>The </a:t>
            </a:r>
            <a:r>
              <a:rPr lang="en-US" sz="2400" dirty="0" err="1" smtClean="0">
                <a:latin typeface="Calibri" pitchFamily="34" charset="0"/>
              </a:rPr>
              <a:t>QueryParam</a:t>
            </a:r>
            <a:r>
              <a:rPr lang="en-US" sz="2400" dirty="0" smtClean="0">
                <a:latin typeface="Calibri" pitchFamily="34" charset="0"/>
              </a:rPr>
              <a:t> annotation is used to get Query parameters from the inbound request and inject them into function arguments</a:t>
            </a:r>
          </a:p>
          <a:p>
            <a:r>
              <a:rPr lang="en-US" sz="2400" dirty="0" smtClean="0">
                <a:latin typeface="Calibri" pitchFamily="34" charset="0"/>
              </a:rPr>
              <a:t>Based upon the request, required Handler is invoked.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Calibri" pitchFamily="34" charset="0"/>
              </a:rPr>
              <a:t>Handlers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 pitchFamily="34" charset="0"/>
              </a:rPr>
              <a:t>Calls respective DAO classes</a:t>
            </a:r>
          </a:p>
          <a:p>
            <a:r>
              <a:rPr lang="en-US" sz="2400" dirty="0" smtClean="0">
                <a:latin typeface="Calibri" pitchFamily="34" charset="0"/>
              </a:rPr>
              <a:t>Converts the returned </a:t>
            </a:r>
            <a:r>
              <a:rPr lang="en-US" sz="2400" dirty="0" err="1" smtClean="0">
                <a:latin typeface="Calibri" pitchFamily="34" charset="0"/>
              </a:rPr>
              <a:t>ArrayList</a:t>
            </a:r>
            <a:r>
              <a:rPr lang="en-US" sz="2400" dirty="0" smtClean="0">
                <a:latin typeface="Calibri" pitchFamily="34" charset="0"/>
              </a:rPr>
              <a:t> and serializes it to a JSON with the help of Google GSON</a:t>
            </a:r>
            <a:endParaRPr lang="en-IN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Calibri" pitchFamily="34" charset="0"/>
              </a:rPr>
              <a:t>DAO – Data Access Objects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 pitchFamily="34" charset="0"/>
              </a:rPr>
              <a:t>Handles the DB interaction Logic</a:t>
            </a:r>
          </a:p>
          <a:p>
            <a:r>
              <a:rPr lang="en-US" sz="2400" dirty="0" smtClean="0">
                <a:latin typeface="Calibri" pitchFamily="34" charset="0"/>
              </a:rPr>
              <a:t>Consumes the Result Set and puts it into an </a:t>
            </a:r>
            <a:r>
              <a:rPr lang="en-US" sz="2400" dirty="0" err="1" smtClean="0">
                <a:latin typeface="Calibri" pitchFamily="34" charset="0"/>
              </a:rPr>
              <a:t>ArrayList</a:t>
            </a:r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Returns the resulting </a:t>
            </a:r>
            <a:r>
              <a:rPr lang="en-US" sz="2400" dirty="0" err="1" smtClean="0">
                <a:latin typeface="Calibri" pitchFamily="34" charset="0"/>
              </a:rPr>
              <a:t>ArrayList</a:t>
            </a:r>
            <a:r>
              <a:rPr lang="en-US" sz="2400" dirty="0" smtClean="0">
                <a:latin typeface="Calibri" pitchFamily="34" charset="0"/>
              </a:rPr>
              <a:t> to the Handler </a:t>
            </a:r>
            <a:endParaRPr lang="en-IN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Calibri" pitchFamily="34" charset="0"/>
              </a:rPr>
              <a:t>Data Objects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 pitchFamily="34" charset="0"/>
              </a:rPr>
              <a:t>Resembles the underlying database schema closely</a:t>
            </a:r>
            <a:endParaRPr lang="en-IN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Query Builder </a:t>
            </a:r>
            <a:endParaRPr lang="en-IN" sz="480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Query Builder Java Code incorporates within it basic clauses of SQL such as SELECT, FROM, WHERE and GROUP BY.</a:t>
            </a:r>
          </a:p>
          <a:p>
            <a:r>
              <a:rPr lang="en-US" sz="2400" dirty="0" smtClean="0"/>
              <a:t>The Builder code consisted of parameters such as List of Strings(for columns), Map of (Strings, Strings) (for tables), List of Strings for WHERE statements and String for GROUP BY. </a:t>
            </a:r>
            <a:endParaRPr lang="en-IN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IN" sz="5400" dirty="0" smtClean="0">
                <a:solidFill>
                  <a:srgbClr val="0070C0"/>
                </a:solidFill>
                <a:latin typeface="Calibri" pitchFamily="34" charset="0"/>
                <a:cs typeface="Arial" panose="020B0604020202020204" pitchFamily="34" charset="0"/>
              </a:rPr>
              <a:t>Challenges Faced:</a:t>
            </a:r>
            <a:br>
              <a:rPr lang="en-IN" sz="5400" dirty="0" smtClean="0">
                <a:solidFill>
                  <a:srgbClr val="0070C0"/>
                </a:solidFill>
                <a:latin typeface="Calibri" pitchFamily="34" charset="0"/>
                <a:cs typeface="Arial" panose="020B0604020202020204" pitchFamily="34" charset="0"/>
              </a:rPr>
            </a:br>
            <a:endParaRPr lang="en-IN" sz="5400" dirty="0">
              <a:solidFill>
                <a:srgbClr val="0070C0"/>
              </a:solidFill>
              <a:latin typeface="Calibri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05470" y="2062115"/>
            <a:ext cx="8596668" cy="3880773"/>
          </a:xfrm>
        </p:spPr>
        <p:txBody>
          <a:bodyPr/>
          <a:lstStyle/>
          <a:p>
            <a:pPr marL="0" indent="0"/>
            <a:r>
              <a:rPr lang="en-IN" sz="2400" dirty="0" smtClean="0">
                <a:latin typeface="Calibri" pitchFamily="34" charset="0"/>
                <a:cs typeface="Times New Roman" pitchFamily="18" charset="0"/>
              </a:rPr>
              <a:t>Collecting the district data for each state.</a:t>
            </a:r>
          </a:p>
          <a:p>
            <a:pPr marL="0" indent="0"/>
            <a:r>
              <a:rPr lang="en-IN" sz="2400" dirty="0" smtClean="0">
                <a:latin typeface="Calibri" pitchFamily="34" charset="0"/>
                <a:cs typeface="Times New Roman" pitchFamily="18" charset="0"/>
              </a:rPr>
              <a:t>Rendering the data on the Map.</a:t>
            </a:r>
          </a:p>
          <a:p>
            <a:pPr marL="0" indent="0"/>
            <a:r>
              <a:rPr lang="en-IN" sz="2400" dirty="0" smtClean="0">
                <a:latin typeface="Calibri" pitchFamily="34" charset="0"/>
                <a:cs typeface="Times New Roman" pitchFamily="18" charset="0"/>
              </a:rPr>
              <a:t>Rendering multiple parameters on same graph.</a:t>
            </a:r>
          </a:p>
          <a:p>
            <a:pPr marL="0" indent="0"/>
            <a:r>
              <a:rPr lang="en-IN" sz="2400" dirty="0" smtClean="0">
                <a:latin typeface="Calibri" pitchFamily="34" charset="0"/>
                <a:cs typeface="Times New Roman" pitchFamily="18" charset="0"/>
              </a:rPr>
              <a:t>Resizing problems with </a:t>
            </a:r>
            <a:r>
              <a:rPr lang="en-IN" sz="2400" dirty="0" err="1" smtClean="0">
                <a:latin typeface="Calibri" pitchFamily="34" charset="0"/>
                <a:cs typeface="Times New Roman" pitchFamily="18" charset="0"/>
              </a:rPr>
              <a:t>DimpleJS</a:t>
            </a:r>
            <a:endParaRPr lang="en-IN" sz="2400" dirty="0" smtClean="0">
              <a:latin typeface="Calibri" pitchFamily="34" charset="0"/>
              <a:cs typeface="Times New Roman" pitchFamily="18" charset="0"/>
            </a:endParaRPr>
          </a:p>
          <a:p>
            <a:pPr marL="0" indent="0"/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Label Overlap issue with </a:t>
            </a:r>
            <a:r>
              <a:rPr lang="en-US" sz="2400" dirty="0" err="1" smtClean="0">
                <a:latin typeface="Calibri" pitchFamily="34" charset="0"/>
                <a:cs typeface="Times New Roman" pitchFamily="18" charset="0"/>
              </a:rPr>
              <a:t>DimpleJS</a:t>
            </a:r>
            <a:endParaRPr lang="en-IN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IN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566057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IN" sz="5400" dirty="0" smtClean="0">
                <a:solidFill>
                  <a:srgbClr val="0070C0"/>
                </a:solidFill>
                <a:latin typeface="Calibri" pitchFamily="34" charset="0"/>
                <a:cs typeface="Arial" panose="020B0604020202020204" pitchFamily="34" charset="0"/>
              </a:rPr>
              <a:t>Improvements:</a:t>
            </a:r>
            <a:br>
              <a:rPr lang="en-IN" sz="5400" dirty="0" smtClean="0">
                <a:solidFill>
                  <a:srgbClr val="0070C0"/>
                </a:solidFill>
                <a:latin typeface="Calibri" pitchFamily="34" charset="0"/>
                <a:cs typeface="Arial" panose="020B0604020202020204" pitchFamily="34" charset="0"/>
              </a:rPr>
            </a:br>
            <a:endParaRPr lang="en-IN" sz="5400" dirty="0">
              <a:solidFill>
                <a:srgbClr val="0070C0"/>
              </a:solidFill>
              <a:latin typeface="Calibri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05470" y="2062115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IN" sz="2400" dirty="0" smtClean="0">
              <a:latin typeface="Calibri" pitchFamily="34" charset="0"/>
              <a:cs typeface="Times New Roman" pitchFamily="18" charset="0"/>
            </a:endParaRPr>
          </a:p>
          <a:p>
            <a:pPr marL="0" indent="0"/>
            <a:r>
              <a:rPr lang="en-IN" sz="2400" dirty="0" smtClean="0">
                <a:latin typeface="Calibri" pitchFamily="34" charset="0"/>
                <a:cs typeface="Times New Roman" pitchFamily="18" charset="0"/>
              </a:rPr>
              <a:t>The 4 panels could be merged into 1.</a:t>
            </a:r>
          </a:p>
          <a:p>
            <a:pPr marL="0" indent="0"/>
            <a:r>
              <a:rPr lang="en-IN" sz="2400" dirty="0" smtClean="0">
                <a:latin typeface="Calibri" pitchFamily="34" charset="0"/>
                <a:cs typeface="Times New Roman" pitchFamily="18" charset="0"/>
              </a:rPr>
              <a:t>Data sink in graphs of state.</a:t>
            </a:r>
          </a:p>
          <a:p>
            <a:pPr marL="0" indent="0"/>
            <a:r>
              <a:rPr lang="en-IN" sz="2400" dirty="0" smtClean="0">
                <a:latin typeface="Calibri" pitchFamily="34" charset="0"/>
                <a:cs typeface="Times New Roman" pitchFamily="18" charset="0"/>
              </a:rPr>
              <a:t>Making </a:t>
            </a:r>
            <a:r>
              <a:rPr lang="en-IN" sz="2400" dirty="0" smtClean="0">
                <a:latin typeface="Calibri" pitchFamily="34" charset="0"/>
                <a:cs typeface="Times New Roman" pitchFamily="18" charset="0"/>
              </a:rPr>
              <a:t>the maps more resizable.</a:t>
            </a:r>
          </a:p>
          <a:p>
            <a:pPr marL="0" indent="0">
              <a:buNone/>
            </a:pPr>
            <a:endParaRPr lang="en-IN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IN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" grpI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6649" y="2307771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IN" sz="7200" dirty="0" smtClean="0">
                <a:solidFill>
                  <a:srgbClr val="0070C0"/>
                </a:solidFill>
                <a:latin typeface="Calibri" pitchFamily="34" charset="0"/>
                <a:cs typeface="Arial" panose="020B0604020202020204" pitchFamily="34" charset="0"/>
              </a:rPr>
              <a:t>THANK YOU</a:t>
            </a:r>
            <a:br>
              <a:rPr lang="en-IN" sz="7200" dirty="0" smtClean="0">
                <a:solidFill>
                  <a:srgbClr val="0070C0"/>
                </a:solidFill>
                <a:latin typeface="Calibri" pitchFamily="34" charset="0"/>
                <a:cs typeface="Arial" panose="020B0604020202020204" pitchFamily="34" charset="0"/>
              </a:rPr>
            </a:br>
            <a:endParaRPr lang="en-IN" sz="7200" dirty="0">
              <a:solidFill>
                <a:srgbClr val="0070C0"/>
              </a:solidFill>
              <a:latin typeface="Calibri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 smtClean="0">
                <a:solidFill>
                  <a:srgbClr val="0070C0"/>
                </a:solidFill>
                <a:latin typeface="Calibri" pitchFamily="34" charset="0"/>
              </a:rPr>
              <a:t>Purpose </a:t>
            </a:r>
            <a:endParaRPr lang="en-IN" sz="48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To analyse various household parameters. </a:t>
            </a:r>
          </a:p>
          <a:p>
            <a:pPr marL="0" indent="0">
              <a:buNone/>
            </a:pPr>
            <a:endParaRPr lang="en-IN" sz="2400" dirty="0" smtClean="0">
              <a:latin typeface="Calibri" pitchFamily="34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To analyse the variation of parameters against each other.</a:t>
            </a:r>
          </a:p>
          <a:p>
            <a:pPr marL="0" indent="0">
              <a:buNone/>
            </a:pPr>
            <a:endParaRPr lang="en-IN" sz="2400" dirty="0" smtClean="0">
              <a:latin typeface="Calibri" pitchFamily="34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To compare the statistics of data in different years.</a:t>
            </a:r>
            <a:endParaRPr lang="en-IN" sz="2400" dirty="0">
              <a:latin typeface="Calibri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506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 smtClean="0">
                <a:solidFill>
                  <a:srgbClr val="0070C0"/>
                </a:solidFill>
                <a:latin typeface="Calibri" pitchFamily="34" charset="0"/>
                <a:cs typeface="Arial" panose="020B0604020202020204" pitchFamily="34" charset="0"/>
              </a:rPr>
              <a:t>Flow of Work</a:t>
            </a:r>
            <a:endParaRPr lang="en-IN" sz="4800" b="1" dirty="0">
              <a:solidFill>
                <a:srgbClr val="0070C0"/>
              </a:solidFill>
              <a:latin typeface="Calibri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00" y="1641974"/>
            <a:ext cx="8596668" cy="46087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The parameters for analysis were decided as </a:t>
            </a:r>
          </a:p>
          <a:p>
            <a:pPr>
              <a:buFont typeface="+mj-lt"/>
              <a:buAutoNum type="arabicPeriod"/>
            </a:pPr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  </a:t>
            </a:r>
            <a:r>
              <a:rPr lang="en-IN" sz="2000" dirty="0" smtClean="0">
                <a:latin typeface="Calibri" pitchFamily="34" charset="0"/>
                <a:cs typeface="Times New Roman" panose="02020603050405020304" pitchFamily="18" charset="0"/>
              </a:rPr>
              <a:t>Population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Calibri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Calibri" pitchFamily="34" charset="0"/>
                <a:cs typeface="Times New Roman" panose="02020603050405020304" pitchFamily="18" charset="0"/>
              </a:rPr>
              <a:t> Gross Domestic Product (GDP)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Calibri" pitchFamily="34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Calibri" pitchFamily="34" charset="0"/>
                <a:cs typeface="Times New Roman" panose="02020603050405020304" pitchFamily="18" charset="0"/>
              </a:rPr>
              <a:t>Per Capita Income (PCI)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Calibri" pitchFamily="34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Calibri" pitchFamily="34" charset="0"/>
                <a:cs typeface="Times New Roman" panose="02020603050405020304" pitchFamily="18" charset="0"/>
              </a:rPr>
              <a:t>Gross Enrolment Ratio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Calibri" pitchFamily="34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Calibri" pitchFamily="34" charset="0"/>
                <a:cs typeface="Times New Roman" panose="02020603050405020304" pitchFamily="18" charset="0"/>
              </a:rPr>
              <a:t>Literacy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Calibri" pitchFamily="34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Calibri" pitchFamily="34" charset="0"/>
                <a:cs typeface="Times New Roman" panose="02020603050405020304" pitchFamily="18" charset="0"/>
              </a:rPr>
              <a:t>Household (HH)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Source of  Data : </a:t>
            </a:r>
            <a:r>
              <a:rPr lang="en-IN" sz="2800" dirty="0" smtClean="0">
                <a:solidFill>
                  <a:srgbClr val="7030A0"/>
                </a:solidFill>
                <a:latin typeface="Calibri" pitchFamily="34" charset="0"/>
                <a:cs typeface="Times New Roman" panose="02020603050405020304" pitchFamily="18" charset="0"/>
              </a:rPr>
              <a:t>www.data.gov.in </a:t>
            </a:r>
            <a:endParaRPr lang="en-IN" sz="2400" dirty="0">
              <a:solidFill>
                <a:srgbClr val="7030A0"/>
              </a:solidFill>
              <a:latin typeface="Calibri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Data on above parameters was collected and filtered according to our requirement.</a:t>
            </a:r>
          </a:p>
          <a:p>
            <a:pPr marL="0" indent="0">
              <a:buNone/>
            </a:pPr>
            <a:endParaRPr lang="en-IN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352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209" y="700279"/>
            <a:ext cx="8596668" cy="540027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Schema for database was decided</a:t>
            </a:r>
          </a:p>
          <a:p>
            <a:pPr marL="0" indent="0">
              <a:buNone/>
            </a:pPr>
            <a:endParaRPr lang="en-IN" sz="2400" dirty="0" smtClean="0">
              <a:latin typeface="Calibri" pitchFamily="34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Data collected was stored in database</a:t>
            </a:r>
          </a:p>
          <a:p>
            <a:pPr marL="0" indent="0">
              <a:buNone/>
            </a:pPr>
            <a:endParaRPr lang="en-IN" sz="2400" dirty="0" smtClean="0">
              <a:latin typeface="Calibri" pitchFamily="34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Front end (UI) designed was decided (mock)</a:t>
            </a:r>
          </a:p>
          <a:p>
            <a:pPr marL="0" indent="0">
              <a:buNone/>
            </a:pPr>
            <a:endParaRPr lang="en-IN" sz="2400" dirty="0" smtClean="0">
              <a:latin typeface="Calibri" pitchFamily="34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Handler classes , Service classes , Data classes , DAO classes were made for each table in database.</a:t>
            </a:r>
          </a:p>
          <a:p>
            <a:pPr marL="0" indent="0">
              <a:buNone/>
            </a:pPr>
            <a:endParaRPr lang="en-IN" sz="2400" dirty="0" smtClean="0">
              <a:latin typeface="Calibri" pitchFamily="34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A attractive dashboard was designed to show the  various visualizations</a:t>
            </a:r>
            <a:r>
              <a:rPr lang="en-IN" dirty="0" smtClean="0">
                <a:latin typeface="Calibri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143987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 smtClean="0">
                <a:solidFill>
                  <a:srgbClr val="0070C0"/>
                </a:solidFill>
                <a:latin typeface="Calibri" pitchFamily="34" charset="0"/>
                <a:cs typeface="Arial" panose="020B0604020202020204" pitchFamily="34" charset="0"/>
              </a:rPr>
              <a:t>Technologies Used</a:t>
            </a:r>
            <a:endParaRPr lang="en-IN" sz="4800" b="1" dirty="0">
              <a:solidFill>
                <a:srgbClr val="0070C0"/>
              </a:solidFill>
              <a:latin typeface="Calibri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913" y="160103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sz="3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1. MySQL:</a:t>
            </a:r>
          </a:p>
          <a:p>
            <a:pPr marL="0" indent="0">
              <a:buNone/>
            </a:pPr>
            <a:endParaRPr lang="en-IN" sz="3000" dirty="0" smtClean="0">
              <a:solidFill>
                <a:srgbClr val="FFC000"/>
              </a:solidFill>
              <a:latin typeface="Calibri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Calibri" pitchFamily="34" charset="0"/>
                <a:cs typeface="Times New Roman" panose="02020603050405020304" pitchFamily="18" charset="0"/>
              </a:rPr>
              <a:t>MySQL is the most popular Open Source Relational SQL database management system. MySQL is one of the best RDBMS being used for developing web-based software applications</a:t>
            </a:r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400" dirty="0" smtClean="0">
              <a:latin typeface="Calibri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MySQL was used as database to store data in our project.</a:t>
            </a:r>
          </a:p>
          <a:p>
            <a:pPr marL="0" indent="0">
              <a:buNone/>
            </a:pPr>
            <a:endParaRPr lang="en-IN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IN" dirty="0">
              <a:latin typeface="Calibri" pitchFamily="34" charset="0"/>
            </a:endParaRPr>
          </a:p>
          <a:p>
            <a:pPr marL="0" indent="0">
              <a:buNone/>
            </a:pPr>
            <a:endParaRPr lang="en-IN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IN" dirty="0">
              <a:latin typeface="Calibri" pitchFamily="34" charset="0"/>
            </a:endParaRPr>
          </a:p>
          <a:p>
            <a:pPr marL="0" indent="0">
              <a:buNone/>
            </a:pPr>
            <a:endParaRPr lang="en-IN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IN" dirty="0">
              <a:latin typeface="Calibri" pitchFamily="34" charset="0"/>
            </a:endParaRPr>
          </a:p>
          <a:p>
            <a:pPr marL="0" indent="0">
              <a:buNone/>
            </a:pPr>
            <a:endParaRPr lang="en-IN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IN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516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4078" y="2656114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 smtClean="0">
                <a:solidFill>
                  <a:srgbClr val="0070C0"/>
                </a:solidFill>
                <a:latin typeface="Calibri" pitchFamily="34" charset="0"/>
                <a:cs typeface="Arial" panose="020B0604020202020204" pitchFamily="34" charset="0"/>
              </a:rPr>
              <a:t>Database Schema</a:t>
            </a:r>
            <a:br>
              <a:rPr lang="en-IN" sz="4800" b="1" dirty="0" smtClean="0">
                <a:solidFill>
                  <a:srgbClr val="0070C0"/>
                </a:solidFill>
                <a:latin typeface="Calibri" pitchFamily="34" charset="0"/>
                <a:cs typeface="Arial" panose="020B0604020202020204" pitchFamily="34" charset="0"/>
              </a:rPr>
            </a:br>
            <a:endParaRPr lang="en-IN" sz="4800" b="1" dirty="0">
              <a:solidFill>
                <a:srgbClr val="0070C0"/>
              </a:solidFill>
              <a:latin typeface="Calibri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0550" y="538791"/>
            <a:ext cx="10702294" cy="539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452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421"/>
            <a:ext cx="8596668" cy="62779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2</a:t>
            </a:r>
            <a:r>
              <a:rPr lang="en-IN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. Angular JS</a:t>
            </a:r>
          </a:p>
          <a:p>
            <a:pPr marL="0" indent="0">
              <a:buNone/>
            </a:pPr>
            <a:r>
              <a:rPr lang="en-IN" sz="2600" dirty="0" smtClean="0">
                <a:latin typeface="Calibri" pitchFamily="34" charset="0"/>
                <a:cs typeface="Times New Roman" panose="02020603050405020304" pitchFamily="18" charset="0"/>
              </a:rPr>
              <a:t>Angular JS</a:t>
            </a:r>
            <a:r>
              <a:rPr lang="en-IN" sz="2600" dirty="0">
                <a:latin typeface="Calibri" pitchFamily="34" charset="0"/>
                <a:cs typeface="Times New Roman" panose="02020603050405020304" pitchFamily="18" charset="0"/>
              </a:rPr>
              <a:t> is a very powerful JavaScript </a:t>
            </a:r>
            <a:r>
              <a:rPr lang="en-IN" sz="2600" dirty="0" smtClean="0">
                <a:latin typeface="Calibri" pitchFamily="34" charset="0"/>
                <a:cs typeface="Times New Roman" panose="02020603050405020304" pitchFamily="18" charset="0"/>
              </a:rPr>
              <a:t>Framework </a:t>
            </a:r>
            <a:r>
              <a:rPr lang="en-IN" sz="2600" dirty="0">
                <a:latin typeface="Calibri" pitchFamily="34" charset="0"/>
                <a:cs typeface="Times New Roman" panose="02020603050405020304" pitchFamily="18" charset="0"/>
              </a:rPr>
              <a:t>used in Single Page Application (SPA) projects</a:t>
            </a:r>
            <a:r>
              <a:rPr lang="en-IN" sz="2600" dirty="0" smtClean="0">
                <a:latin typeface="Calibri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2600" dirty="0" smtClean="0">
                <a:latin typeface="Calibri" pitchFamily="34" charset="0"/>
                <a:cs typeface="Times New Roman" panose="02020603050405020304" pitchFamily="18" charset="0"/>
              </a:rPr>
              <a:t>Angular J</a:t>
            </a:r>
            <a:r>
              <a:rPr lang="en-IN" sz="2600" dirty="0">
                <a:latin typeface="Calibri" pitchFamily="34" charset="0"/>
                <a:cs typeface="Times New Roman" panose="02020603050405020304" pitchFamily="18" charset="0"/>
              </a:rPr>
              <a:t>S</a:t>
            </a:r>
            <a:r>
              <a:rPr lang="en-IN" sz="2600" dirty="0" smtClean="0">
                <a:latin typeface="Calibri" pitchFamily="34" charset="0"/>
                <a:cs typeface="Times New Roman" panose="02020603050405020304" pitchFamily="18" charset="0"/>
              </a:rPr>
              <a:t> was used for driving purpose in the project</a:t>
            </a:r>
          </a:p>
          <a:p>
            <a:pPr marL="0" indent="0">
              <a:buNone/>
            </a:pPr>
            <a:endParaRPr lang="en-IN" sz="2400" dirty="0">
              <a:latin typeface="Calibri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3. Angular Material</a:t>
            </a:r>
          </a:p>
          <a:p>
            <a:pPr marL="0" indent="0">
              <a:buNone/>
            </a:pPr>
            <a:r>
              <a:rPr lang="en-IN" sz="2600" dirty="0" smtClean="0">
                <a:latin typeface="Calibri" pitchFamily="34" charset="0"/>
                <a:cs typeface="Times New Roman" panose="02020603050405020304" pitchFamily="18" charset="0"/>
              </a:rPr>
              <a:t>Angular material provides </a:t>
            </a:r>
            <a:r>
              <a:rPr lang="en-IN" sz="2600" dirty="0">
                <a:latin typeface="Calibri" pitchFamily="34" charset="0"/>
                <a:cs typeface="Times New Roman" panose="02020603050405020304" pitchFamily="18" charset="0"/>
              </a:rPr>
              <a:t>a set of reusable, well-tested, and accessible UI </a:t>
            </a:r>
            <a:r>
              <a:rPr lang="en-IN" sz="2600" dirty="0" smtClean="0">
                <a:latin typeface="Calibri" pitchFamily="34" charset="0"/>
                <a:cs typeface="Times New Roman" panose="02020603050405020304" pitchFamily="18" charset="0"/>
              </a:rPr>
              <a:t>components </a:t>
            </a:r>
            <a:r>
              <a:rPr lang="en-IN" sz="2600" dirty="0">
                <a:latin typeface="Calibri" pitchFamily="34" charset="0"/>
                <a:cs typeface="Times New Roman" panose="02020603050405020304" pitchFamily="18" charset="0"/>
              </a:rPr>
              <a:t>based on Material Design</a:t>
            </a:r>
            <a:r>
              <a:rPr lang="en-IN" sz="2600" dirty="0" smtClean="0">
                <a:latin typeface="Calibri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2600" dirty="0" smtClean="0">
                <a:latin typeface="Calibri" pitchFamily="34" charset="0"/>
                <a:cs typeface="Times New Roman" panose="02020603050405020304" pitchFamily="18" charset="0"/>
              </a:rPr>
              <a:t>The dashboard coding is done using angular material.</a:t>
            </a:r>
          </a:p>
          <a:p>
            <a:pPr marL="0" indent="0">
              <a:buNone/>
            </a:pPr>
            <a:endParaRPr lang="en-IN" sz="2600" dirty="0" smtClean="0">
              <a:latin typeface="Calibri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4. Angular Dimple</a:t>
            </a:r>
          </a:p>
          <a:p>
            <a:pPr marL="0" indent="0">
              <a:buNone/>
            </a:pPr>
            <a:r>
              <a:rPr lang="en-IN" sz="2600" dirty="0" smtClean="0">
                <a:latin typeface="Calibri" pitchFamily="34" charset="0"/>
                <a:cs typeface="Times New Roman" panose="02020603050405020304" pitchFamily="18" charset="0"/>
              </a:rPr>
              <a:t>Angular dimple is a framework based on d3 and dimple Js.</a:t>
            </a:r>
          </a:p>
          <a:p>
            <a:pPr marL="0" indent="0">
              <a:buNone/>
            </a:pPr>
            <a:r>
              <a:rPr lang="en-IN" sz="2600" dirty="0" smtClean="0">
                <a:latin typeface="Calibri" pitchFamily="34" charset="0"/>
                <a:cs typeface="Times New Roman" panose="02020603050405020304" pitchFamily="18" charset="0"/>
              </a:rPr>
              <a:t>It is used to create visualizations.</a:t>
            </a:r>
          </a:p>
          <a:p>
            <a:pPr marL="0" indent="0">
              <a:buNone/>
            </a:pPr>
            <a:r>
              <a:rPr lang="en-IN" sz="2600" dirty="0" smtClean="0">
                <a:latin typeface="Calibri" pitchFamily="34" charset="0"/>
                <a:cs typeface="Times New Roman" panose="02020603050405020304" pitchFamily="18" charset="0"/>
              </a:rPr>
              <a:t>The charts and graph were created using angular dimple</a:t>
            </a:r>
            <a:r>
              <a:rPr lang="en-IN" sz="2800" dirty="0" smtClean="0">
                <a:latin typeface="Calibri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400" dirty="0">
              <a:latin typeface="Calibri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966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26" y="468267"/>
            <a:ext cx="8596668" cy="55776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5. </a:t>
            </a:r>
            <a:r>
              <a:rPr lang="en-IN" sz="3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CSS </a:t>
            </a:r>
          </a:p>
          <a:p>
            <a:pPr marL="0" indent="0">
              <a:buNone/>
            </a:pPr>
            <a:r>
              <a:rPr lang="en-IN" sz="2400" dirty="0">
                <a:latin typeface="Calibri" pitchFamily="34" charset="0"/>
                <a:cs typeface="Times New Roman" panose="02020603050405020304" pitchFamily="18" charset="0"/>
              </a:rPr>
              <a:t>CSS is used to control the style of a web document in a simple and easy way</a:t>
            </a:r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CSS is used to style the web page .</a:t>
            </a:r>
          </a:p>
          <a:p>
            <a:pPr marL="0" indent="0">
              <a:buNone/>
            </a:pPr>
            <a:endParaRPr lang="en-IN" sz="2400" dirty="0">
              <a:latin typeface="Calibri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cs typeface="Times New Roman" panose="02020603050405020304" pitchFamily="18" charset="0"/>
              </a:rPr>
              <a:t>6.Java web services</a:t>
            </a:r>
          </a:p>
          <a:p>
            <a:pPr marL="0" indent="0">
              <a:buNone/>
            </a:pPr>
            <a:r>
              <a:rPr lang="en-IN" sz="2400" dirty="0">
                <a:latin typeface="Calibri" pitchFamily="34" charset="0"/>
                <a:cs typeface="Times New Roman" panose="02020603050405020304" pitchFamily="18" charset="0"/>
              </a:rPr>
              <a:t>Web service is a technology to communicate one programming language with another. </a:t>
            </a:r>
            <a:endParaRPr lang="en-IN" sz="2400" dirty="0" smtClean="0">
              <a:latin typeface="Calibri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For </a:t>
            </a:r>
            <a:r>
              <a:rPr lang="en-IN" sz="2400" dirty="0">
                <a:latin typeface="Calibri" pitchFamily="34" charset="0"/>
                <a:cs typeface="Times New Roman" panose="02020603050405020304" pitchFamily="18" charset="0"/>
              </a:rPr>
              <a:t>example, java programming language can interact with PHP and </a:t>
            </a:r>
            <a:r>
              <a:rPr lang="en-IN" sz="2400" dirty="0" err="1" smtClean="0">
                <a:latin typeface="Calibri" pitchFamily="34" charset="0"/>
                <a:cs typeface="Times New Roman" panose="02020603050405020304" pitchFamily="18" charset="0"/>
              </a:rPr>
              <a:t>.net</a:t>
            </a:r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Calibri" pitchFamily="34" charset="0"/>
                <a:cs typeface="Times New Roman" panose="02020603050405020304" pitchFamily="18" charset="0"/>
              </a:rPr>
              <a:t>by using web services. </a:t>
            </a:r>
            <a:endParaRPr lang="en-IN" sz="2400" dirty="0" smtClean="0">
              <a:latin typeface="Calibri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Calibri" pitchFamily="34" charset="0"/>
                <a:cs typeface="Times New Roman" panose="02020603050405020304" pitchFamily="18" charset="0"/>
              </a:rPr>
              <a:t>In </a:t>
            </a:r>
            <a:r>
              <a:rPr lang="en-IN" sz="2400" dirty="0">
                <a:latin typeface="Calibri" pitchFamily="34" charset="0"/>
                <a:cs typeface="Times New Roman" panose="02020603050405020304" pitchFamily="18" charset="0"/>
              </a:rPr>
              <a:t>other words, web service provides a way to achieve interoperability.</a:t>
            </a:r>
          </a:p>
        </p:txBody>
      </p:sp>
    </p:spTree>
    <p:extLst>
      <p:ext uri="{BB962C8B-B14F-4D97-AF65-F5344CB8AC3E}">
        <p14:creationId xmlns:p14="http://schemas.microsoft.com/office/powerpoint/2010/main" xmlns="" val="247560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355</TotalTime>
  <Words>496</Words>
  <Application>Microsoft Office PowerPoint</Application>
  <PresentationFormat>Custom</PresentationFormat>
  <Paragraphs>103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Facet</vt:lpstr>
      <vt:lpstr>HOUSEHOLD ANALYSIS DASHBOARD</vt:lpstr>
      <vt:lpstr>Purpose </vt:lpstr>
      <vt:lpstr>Flow of Work</vt:lpstr>
      <vt:lpstr>Slide 4</vt:lpstr>
      <vt:lpstr>Technologies Used</vt:lpstr>
      <vt:lpstr>Database Schema </vt:lpstr>
      <vt:lpstr>Slide 7</vt:lpstr>
      <vt:lpstr>Slide 8</vt:lpstr>
      <vt:lpstr>Slide 9</vt:lpstr>
      <vt:lpstr>Service Layer / Application Logic</vt:lpstr>
      <vt:lpstr>Application Architecture</vt:lpstr>
      <vt:lpstr>Services</vt:lpstr>
      <vt:lpstr>Handlers</vt:lpstr>
      <vt:lpstr>DAO – Data Access Objects</vt:lpstr>
      <vt:lpstr>Data Objects</vt:lpstr>
      <vt:lpstr>Query Builder </vt:lpstr>
      <vt:lpstr>Challenges Faced: </vt:lpstr>
      <vt:lpstr>Improvements: </vt:lpstr>
      <vt:lpstr>THANK YOU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HOUSEHOLD ANALYSIS DASHBOARD</dc:title>
  <dc:creator>Home</dc:creator>
  <cp:lastModifiedBy>Shubham S Patil</cp:lastModifiedBy>
  <cp:revision>56</cp:revision>
  <dcterms:created xsi:type="dcterms:W3CDTF">2016-02-08T10:15:58Z</dcterms:created>
  <dcterms:modified xsi:type="dcterms:W3CDTF">2016-02-25T09:31:37Z</dcterms:modified>
</cp:coreProperties>
</file>