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1" r:id="rId9"/>
    <p:sldId id="263" r:id="rId10"/>
    <p:sldId id="274" r:id="rId11"/>
    <p:sldId id="266" r:id="rId12"/>
    <p:sldId id="272" r:id="rId13"/>
    <p:sldId id="270" r:id="rId14"/>
    <p:sldId id="271" r:id="rId15"/>
    <p:sldId id="273" r:id="rId16"/>
    <p:sldId id="265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68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0F772-69EA-4818-8B40-953945D4939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A8D8A4-D7E9-4BF2-90BF-82775F8C8217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IN" dirty="0"/>
        </a:p>
      </dgm:t>
    </dgm:pt>
    <dgm:pt modelId="{C354A89E-6FC4-4850-9CAD-B17CA62086C3}" type="parTrans" cxnId="{E3F3996E-09E5-4CB8-8D53-08FEB3D254C6}">
      <dgm:prSet/>
      <dgm:spPr/>
      <dgm:t>
        <a:bodyPr/>
        <a:lstStyle/>
        <a:p>
          <a:endParaRPr lang="en-IN"/>
        </a:p>
      </dgm:t>
    </dgm:pt>
    <dgm:pt modelId="{96DFB6DC-7794-45A1-A7FA-33D60DF69E59}" type="sibTrans" cxnId="{E3F3996E-09E5-4CB8-8D53-08FEB3D254C6}">
      <dgm:prSet/>
      <dgm:spPr/>
      <dgm:t>
        <a:bodyPr/>
        <a:lstStyle/>
        <a:p>
          <a:endParaRPr lang="en-IN"/>
        </a:p>
      </dgm:t>
    </dgm:pt>
    <dgm:pt modelId="{629842FB-B705-48E9-A76F-7C26CDA88EC2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IN" dirty="0"/>
        </a:p>
      </dgm:t>
    </dgm:pt>
    <dgm:pt modelId="{2EF092FA-24BA-4216-B90C-8C196E4511C3}" type="parTrans" cxnId="{30D3B1E7-93FD-412F-A41A-6A65493F1983}">
      <dgm:prSet/>
      <dgm:spPr/>
      <dgm:t>
        <a:bodyPr/>
        <a:lstStyle/>
        <a:p>
          <a:endParaRPr lang="en-IN"/>
        </a:p>
      </dgm:t>
    </dgm:pt>
    <dgm:pt modelId="{18EDC6FE-C9E0-4437-A86B-BECA03A811E8}" type="sibTrans" cxnId="{30D3B1E7-93FD-412F-A41A-6A65493F1983}">
      <dgm:prSet/>
      <dgm:spPr/>
      <dgm:t>
        <a:bodyPr/>
        <a:lstStyle/>
        <a:p>
          <a:endParaRPr lang="en-IN"/>
        </a:p>
      </dgm:t>
    </dgm:pt>
    <dgm:pt modelId="{23CFFF57-82AB-4C5A-8916-E3680249A62A}">
      <dgm:prSet phldrT="[Text]"/>
      <dgm:spPr/>
      <dgm:t>
        <a:bodyPr/>
        <a:lstStyle/>
        <a:p>
          <a:r>
            <a:rPr lang="en-US" dirty="0" smtClean="0"/>
            <a:t>DAO</a:t>
          </a:r>
          <a:endParaRPr lang="en-IN" dirty="0"/>
        </a:p>
      </dgm:t>
    </dgm:pt>
    <dgm:pt modelId="{811EBBF1-F132-4475-936B-AB3ABEDF6084}" type="parTrans" cxnId="{A39FEB9E-15FA-48FC-B4CD-5EFD62C151B1}">
      <dgm:prSet/>
      <dgm:spPr/>
      <dgm:t>
        <a:bodyPr/>
        <a:lstStyle/>
        <a:p>
          <a:endParaRPr lang="en-IN"/>
        </a:p>
      </dgm:t>
    </dgm:pt>
    <dgm:pt modelId="{649C0F16-FDAE-46CF-82D0-9682B9F4805E}" type="sibTrans" cxnId="{A39FEB9E-15FA-48FC-B4CD-5EFD62C151B1}">
      <dgm:prSet/>
      <dgm:spPr/>
      <dgm:t>
        <a:bodyPr/>
        <a:lstStyle/>
        <a:p>
          <a:endParaRPr lang="en-IN"/>
        </a:p>
      </dgm:t>
    </dgm:pt>
    <dgm:pt modelId="{97C37993-3BF4-4F32-99CE-25F3CCE5A3F6}" type="pres">
      <dgm:prSet presAssocID="{2C30F772-69EA-4818-8B40-953945D4939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C0C951-536D-4A3F-B601-0A3EF4D63AC2}" type="pres">
      <dgm:prSet presAssocID="{2C30F772-69EA-4818-8B40-953945D49393}" presName="dummyMaxCanvas" presStyleCnt="0">
        <dgm:presLayoutVars/>
      </dgm:prSet>
      <dgm:spPr/>
    </dgm:pt>
    <dgm:pt modelId="{641BAC4E-9BE8-4D6A-8CB2-6A9FA6369FF4}" type="pres">
      <dgm:prSet presAssocID="{2C30F772-69EA-4818-8B40-953945D49393}" presName="ThreeNodes_1" presStyleLbl="node1" presStyleIdx="0" presStyleCnt="3" custLinFactNeighborX="-32847" custLinFactNeighborY="-43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E68F4D-E14E-46D5-8C1A-E50051EDCF4E}" type="pres">
      <dgm:prSet presAssocID="{2C30F772-69EA-4818-8B40-953945D4939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54473-83E8-4392-9D4A-BF4548A361E9}" type="pres">
      <dgm:prSet presAssocID="{2C30F772-69EA-4818-8B40-953945D4939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8751E0-A5E6-45E1-8F71-D42383EF1CDC}" type="pres">
      <dgm:prSet presAssocID="{2C30F772-69EA-4818-8B40-953945D4939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E4BB4A-A4D0-4181-A7EA-FFE2ECB1A3D0}" type="pres">
      <dgm:prSet presAssocID="{2C30F772-69EA-4818-8B40-953945D4939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660D7-9C34-4D6C-9B7F-52B6AEEE847E}" type="pres">
      <dgm:prSet presAssocID="{2C30F772-69EA-4818-8B40-953945D4939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2D0CDB-DA38-4686-9112-CB97205C9B3C}" type="pres">
      <dgm:prSet presAssocID="{2C30F772-69EA-4818-8B40-953945D4939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E7DE13-8F56-4C4C-9E4B-A18CA0A67CFB}" type="pres">
      <dgm:prSet presAssocID="{2C30F772-69EA-4818-8B40-953945D4939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EF4B33-3F5F-4067-B4A7-AEBEB1FABFCF}" type="presOf" srcId="{23CFFF57-82AB-4C5A-8916-E3680249A62A}" destId="{BBE7DE13-8F56-4C4C-9E4B-A18CA0A67CFB}" srcOrd="1" destOrd="0" presId="urn:microsoft.com/office/officeart/2005/8/layout/vProcess5"/>
    <dgm:cxn modelId="{30D3B1E7-93FD-412F-A41A-6A65493F1983}" srcId="{2C30F772-69EA-4818-8B40-953945D49393}" destId="{629842FB-B705-48E9-A76F-7C26CDA88EC2}" srcOrd="1" destOrd="0" parTransId="{2EF092FA-24BA-4216-B90C-8C196E4511C3}" sibTransId="{18EDC6FE-C9E0-4437-A86B-BECA03A811E8}"/>
    <dgm:cxn modelId="{A39FEB9E-15FA-48FC-B4CD-5EFD62C151B1}" srcId="{2C30F772-69EA-4818-8B40-953945D49393}" destId="{23CFFF57-82AB-4C5A-8916-E3680249A62A}" srcOrd="2" destOrd="0" parTransId="{811EBBF1-F132-4475-936B-AB3ABEDF6084}" sibTransId="{649C0F16-FDAE-46CF-82D0-9682B9F4805E}"/>
    <dgm:cxn modelId="{E3F3996E-09E5-4CB8-8D53-08FEB3D254C6}" srcId="{2C30F772-69EA-4818-8B40-953945D49393}" destId="{63A8D8A4-D7E9-4BF2-90BF-82775F8C8217}" srcOrd="0" destOrd="0" parTransId="{C354A89E-6FC4-4850-9CAD-B17CA62086C3}" sibTransId="{96DFB6DC-7794-45A1-A7FA-33D60DF69E59}"/>
    <dgm:cxn modelId="{3E7B60B5-699D-4C06-B4CF-5C6C14C462F6}" type="presOf" srcId="{629842FB-B705-48E9-A76F-7C26CDA88EC2}" destId="{562D0CDB-DA38-4686-9112-CB97205C9B3C}" srcOrd="1" destOrd="0" presId="urn:microsoft.com/office/officeart/2005/8/layout/vProcess5"/>
    <dgm:cxn modelId="{809B43DF-F126-4513-A1F8-A2D7F6150D4D}" type="presOf" srcId="{63A8D8A4-D7E9-4BF2-90BF-82775F8C8217}" destId="{464660D7-9C34-4D6C-9B7F-52B6AEEE847E}" srcOrd="1" destOrd="0" presId="urn:microsoft.com/office/officeart/2005/8/layout/vProcess5"/>
    <dgm:cxn modelId="{137B49D9-B4F2-4A1C-88E2-10B83DC6544E}" type="presOf" srcId="{18EDC6FE-C9E0-4437-A86B-BECA03A811E8}" destId="{6FE4BB4A-A4D0-4181-A7EA-FFE2ECB1A3D0}" srcOrd="0" destOrd="0" presId="urn:microsoft.com/office/officeart/2005/8/layout/vProcess5"/>
    <dgm:cxn modelId="{0A3EC74F-19E2-4976-B36C-07E1CBFA9260}" type="presOf" srcId="{629842FB-B705-48E9-A76F-7C26CDA88EC2}" destId="{9CE68F4D-E14E-46D5-8C1A-E50051EDCF4E}" srcOrd="0" destOrd="0" presId="urn:microsoft.com/office/officeart/2005/8/layout/vProcess5"/>
    <dgm:cxn modelId="{BEC213E6-0CFC-4888-B6FD-AD2EA67C661E}" type="presOf" srcId="{23CFFF57-82AB-4C5A-8916-E3680249A62A}" destId="{05654473-83E8-4392-9D4A-BF4548A361E9}" srcOrd="0" destOrd="0" presId="urn:microsoft.com/office/officeart/2005/8/layout/vProcess5"/>
    <dgm:cxn modelId="{EA59985F-E001-4F53-86BB-5F6E29688A33}" type="presOf" srcId="{96DFB6DC-7794-45A1-A7FA-33D60DF69E59}" destId="{5D8751E0-A5E6-45E1-8F71-D42383EF1CDC}" srcOrd="0" destOrd="0" presId="urn:microsoft.com/office/officeart/2005/8/layout/vProcess5"/>
    <dgm:cxn modelId="{45F0D139-3FD5-41C5-A342-B41072809AD3}" type="presOf" srcId="{2C30F772-69EA-4818-8B40-953945D49393}" destId="{97C37993-3BF4-4F32-99CE-25F3CCE5A3F6}" srcOrd="0" destOrd="0" presId="urn:microsoft.com/office/officeart/2005/8/layout/vProcess5"/>
    <dgm:cxn modelId="{80E0F94D-4230-4424-B989-0DEA05E93EAE}" type="presOf" srcId="{63A8D8A4-D7E9-4BF2-90BF-82775F8C8217}" destId="{641BAC4E-9BE8-4D6A-8CB2-6A9FA6369FF4}" srcOrd="0" destOrd="0" presId="urn:microsoft.com/office/officeart/2005/8/layout/vProcess5"/>
    <dgm:cxn modelId="{2E7C6B18-8A68-4947-9013-654CD7DCDB56}" type="presParOf" srcId="{97C37993-3BF4-4F32-99CE-25F3CCE5A3F6}" destId="{21C0C951-536D-4A3F-B601-0A3EF4D63AC2}" srcOrd="0" destOrd="0" presId="urn:microsoft.com/office/officeart/2005/8/layout/vProcess5"/>
    <dgm:cxn modelId="{EAF00864-AE9A-4B73-9451-A8B9FA9B9EE2}" type="presParOf" srcId="{97C37993-3BF4-4F32-99CE-25F3CCE5A3F6}" destId="{641BAC4E-9BE8-4D6A-8CB2-6A9FA6369FF4}" srcOrd="1" destOrd="0" presId="urn:microsoft.com/office/officeart/2005/8/layout/vProcess5"/>
    <dgm:cxn modelId="{6657EFC8-53A8-454B-8617-B98E5D931306}" type="presParOf" srcId="{97C37993-3BF4-4F32-99CE-25F3CCE5A3F6}" destId="{9CE68F4D-E14E-46D5-8C1A-E50051EDCF4E}" srcOrd="2" destOrd="0" presId="urn:microsoft.com/office/officeart/2005/8/layout/vProcess5"/>
    <dgm:cxn modelId="{16632430-F6D9-4360-8B34-3D314180E6E5}" type="presParOf" srcId="{97C37993-3BF4-4F32-99CE-25F3CCE5A3F6}" destId="{05654473-83E8-4392-9D4A-BF4548A361E9}" srcOrd="3" destOrd="0" presId="urn:microsoft.com/office/officeart/2005/8/layout/vProcess5"/>
    <dgm:cxn modelId="{F0D59B86-DBB9-4F62-9102-DE12A0C842D3}" type="presParOf" srcId="{97C37993-3BF4-4F32-99CE-25F3CCE5A3F6}" destId="{5D8751E0-A5E6-45E1-8F71-D42383EF1CDC}" srcOrd="4" destOrd="0" presId="urn:microsoft.com/office/officeart/2005/8/layout/vProcess5"/>
    <dgm:cxn modelId="{32DB537F-EF30-4B9F-AF86-EA7B48357A28}" type="presParOf" srcId="{97C37993-3BF4-4F32-99CE-25F3CCE5A3F6}" destId="{6FE4BB4A-A4D0-4181-A7EA-FFE2ECB1A3D0}" srcOrd="5" destOrd="0" presId="urn:microsoft.com/office/officeart/2005/8/layout/vProcess5"/>
    <dgm:cxn modelId="{0FC913A5-0D3B-44FE-A029-92AB61D69592}" type="presParOf" srcId="{97C37993-3BF4-4F32-99CE-25F3CCE5A3F6}" destId="{464660D7-9C34-4D6C-9B7F-52B6AEEE847E}" srcOrd="6" destOrd="0" presId="urn:microsoft.com/office/officeart/2005/8/layout/vProcess5"/>
    <dgm:cxn modelId="{B304655D-05B7-4517-9EA6-DC9AC19F01AF}" type="presParOf" srcId="{97C37993-3BF4-4F32-99CE-25F3CCE5A3F6}" destId="{562D0CDB-DA38-4686-9112-CB97205C9B3C}" srcOrd="7" destOrd="0" presId="urn:microsoft.com/office/officeart/2005/8/layout/vProcess5"/>
    <dgm:cxn modelId="{8F1CD6BA-D712-4984-AC4B-96AC2CACE5DB}" type="presParOf" srcId="{97C37993-3BF4-4F32-99CE-25F3CCE5A3F6}" destId="{BBE7DE13-8F56-4C4C-9E4B-A18CA0A67CFB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5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38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46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3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882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96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31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5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025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5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5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8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66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34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2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00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4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8597"/>
            <a:ext cx="10392231" cy="1646302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HOUSEHOLD ANALYSIS DASHBOARD</a:t>
            </a:r>
            <a:endParaRPr lang="en-IN" sz="4800" b="1" u="sng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51" y="3395740"/>
            <a:ext cx="4111478" cy="301957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Group members-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Shubham Patil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Akshat Shukla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Aishwarya Naidu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Raina Kishor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Jayneeta Sinha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Priyanka Koparkar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5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06" y="277222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5400" b="1" baseline="-25000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Service Layer / Application Logic</a:t>
            </a:r>
            <a:endParaRPr lang="en-IN" sz="5400" b="1" baseline="-25000" dirty="0">
              <a:solidFill>
                <a:srgbClr val="0070C0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438405" y="5624277"/>
            <a:ext cx="1654628" cy="1066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Database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2820" y="203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Application Architecture</a:t>
            </a: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711206" y="3251192"/>
          <a:ext cx="4731657" cy="200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Left Arrow 15"/>
          <p:cNvSpPr/>
          <p:nvPr/>
        </p:nvSpPr>
        <p:spPr>
          <a:xfrm rot="16200000">
            <a:off x="2924634" y="5275937"/>
            <a:ext cx="566057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20233" y="4644565"/>
            <a:ext cx="2148115" cy="595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Data Objects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326749" y="4731651"/>
            <a:ext cx="566057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52457" y="1393370"/>
            <a:ext cx="1770743" cy="1553028"/>
            <a:chOff x="5791200" y="1451428"/>
            <a:chExt cx="1770743" cy="1553028"/>
          </a:xfrm>
        </p:grpSpPr>
        <p:sp>
          <p:nvSpPr>
            <p:cNvPr id="18" name="Rounded Rectangle 17"/>
            <p:cNvSpPr/>
            <p:nvPr/>
          </p:nvSpPr>
          <p:spPr>
            <a:xfrm>
              <a:off x="5791200" y="1451428"/>
              <a:ext cx="1770743" cy="1553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UI</a:t>
              </a:r>
              <a:endParaRPr lang="en-IN" dirty="0">
                <a:latin typeface="Calibri" pitchFamily="34" charset="0"/>
              </a:endParaRPr>
            </a:p>
          </p:txBody>
        </p:sp>
        <p:sp>
          <p:nvSpPr>
            <p:cNvPr id="19" name="Smiley Face 18"/>
            <p:cNvSpPr/>
            <p:nvPr/>
          </p:nvSpPr>
          <p:spPr>
            <a:xfrm>
              <a:off x="6850743" y="2264229"/>
              <a:ext cx="522515" cy="551543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</a:endParaRPr>
            </a:p>
          </p:txBody>
        </p:sp>
      </p:grpSp>
      <p:sp>
        <p:nvSpPr>
          <p:cNvPr id="22" name="Bent Arrow 21"/>
          <p:cNvSpPr/>
          <p:nvPr/>
        </p:nvSpPr>
        <p:spPr>
          <a:xfrm rot="16200000" flipH="1">
            <a:off x="3817260" y="986973"/>
            <a:ext cx="1117600" cy="3614054"/>
          </a:xfrm>
          <a:prstGeom prst="bentArrow">
            <a:avLst>
              <a:gd name="adj1" fmla="val 22381"/>
              <a:gd name="adj2" fmla="val 25000"/>
              <a:gd name="adj3" fmla="val 25060"/>
              <a:gd name="adj4" fmla="val 42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Services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Makes use of </a:t>
            </a:r>
            <a:r>
              <a:rPr lang="en-US" sz="2400" dirty="0" smtClean="0">
                <a:latin typeface="Calibri" pitchFamily="34" charset="0"/>
              </a:rPr>
              <a:t>Path </a:t>
            </a:r>
            <a:r>
              <a:rPr lang="en-US" sz="2400" dirty="0" smtClean="0">
                <a:latin typeface="Calibri" pitchFamily="34" charset="0"/>
              </a:rPr>
              <a:t>annotation provided by </a:t>
            </a:r>
            <a:r>
              <a:rPr lang="en-US" sz="2400" dirty="0" smtClean="0">
                <a:latin typeface="Calibri" pitchFamily="34" charset="0"/>
              </a:rPr>
              <a:t>JAX-RS </a:t>
            </a:r>
            <a:r>
              <a:rPr lang="en-US" sz="2400" dirty="0" err="1" smtClean="0">
                <a:latin typeface="Calibri" pitchFamily="34" charset="0"/>
              </a:rPr>
              <a:t>api</a:t>
            </a:r>
            <a:r>
              <a:rPr lang="en-US" sz="2400" dirty="0" smtClean="0">
                <a:latin typeface="Calibri" pitchFamily="34" charset="0"/>
              </a:rPr>
              <a:t> to export classes as REST Services on the Server</a:t>
            </a:r>
          </a:p>
          <a:p>
            <a:r>
              <a:rPr lang="en-US" sz="2400" dirty="0" smtClean="0">
                <a:latin typeface="Calibri" pitchFamily="34" charset="0"/>
              </a:rPr>
              <a:t>Methods marked with Get annotations respond to GET requests to the Path</a:t>
            </a:r>
          </a:p>
          <a:p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dirty="0" err="1" smtClean="0">
                <a:latin typeface="Calibri" pitchFamily="34" charset="0"/>
              </a:rPr>
              <a:t>QueryParam</a:t>
            </a:r>
            <a:r>
              <a:rPr lang="en-US" sz="2400" dirty="0" smtClean="0">
                <a:latin typeface="Calibri" pitchFamily="34" charset="0"/>
              </a:rPr>
              <a:t> annotation is used to get Query parameters from the inbound request and inject them into function arguments</a:t>
            </a:r>
          </a:p>
          <a:p>
            <a:r>
              <a:rPr lang="en-US" sz="2400" dirty="0" smtClean="0">
                <a:latin typeface="Calibri" pitchFamily="34" charset="0"/>
              </a:rPr>
              <a:t>Based upon the request, required Handler is invoked.</a:t>
            </a:r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Handlers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Calls respective DAO classes</a:t>
            </a:r>
          </a:p>
          <a:p>
            <a:r>
              <a:rPr lang="en-US" sz="2400" dirty="0" smtClean="0">
                <a:latin typeface="Calibri" pitchFamily="34" charset="0"/>
              </a:rPr>
              <a:t>Converts the returned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r>
              <a:rPr lang="en-US" sz="2400" dirty="0" smtClean="0">
                <a:latin typeface="Calibri" pitchFamily="34" charset="0"/>
              </a:rPr>
              <a:t> and serializes it to a JSON with the help of Google GSON</a:t>
            </a:r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DAO – Data Access Objects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Handles the DB interaction Logic</a:t>
            </a:r>
          </a:p>
          <a:p>
            <a:r>
              <a:rPr lang="en-US" sz="2400" dirty="0" smtClean="0">
                <a:latin typeface="Calibri" pitchFamily="34" charset="0"/>
              </a:rPr>
              <a:t>Consumes the Result Set and puts it into an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Returns the resulting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r>
              <a:rPr lang="en-US" sz="2400" dirty="0" smtClean="0">
                <a:latin typeface="Calibri" pitchFamily="34" charset="0"/>
              </a:rPr>
              <a:t> to the Handler </a:t>
            </a:r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Data Objects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Resembles the underlying database schema closely</a:t>
            </a:r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Challenges Faced:</a:t>
            </a:r>
            <a:b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Collecting the district data for each state.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Rendering the data on the Map.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Rendering multiple parameters on same graph.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Resizing problems with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Dimplejs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Exporting the map as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pdf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The graphs were unstable after sometime the data was not shown.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Improvements:</a:t>
            </a:r>
            <a:b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The 4 panels could be merged into 1.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Data sink in graphs of state.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Providing export options like jpg,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png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pdf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 to users.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Making the maps more resizable.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6649" y="230777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THANK YOU</a:t>
            </a:r>
            <a:br>
              <a:rPr lang="en-IN" sz="72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72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</a:rPr>
              <a:t>Purpose </a:t>
            </a:r>
            <a:endParaRPr lang="en-IN" sz="48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analyse various household parameters. 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analyse the variation of parameters against each other.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compare the statistics of data in different years.</a:t>
            </a: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0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Flow of Work</a:t>
            </a: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41974"/>
            <a:ext cx="8596668" cy="4608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The parameters for analysis were decided as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Population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 Gross Domestic Product (GDP)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Per Capita Income (PCI)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Gross Enrolment Ratio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Literacy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Household (HH)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Source of  Data : </a:t>
            </a:r>
            <a:r>
              <a:rPr lang="en-IN" sz="2800" dirty="0" smtClean="0">
                <a:solidFill>
                  <a:srgbClr val="7030A0"/>
                </a:solidFill>
                <a:latin typeface="Calibri" pitchFamily="34" charset="0"/>
                <a:cs typeface="Times New Roman" panose="02020603050405020304" pitchFamily="18" charset="0"/>
              </a:rPr>
              <a:t>www.data.gov.in </a:t>
            </a:r>
            <a:endParaRPr lang="en-IN" sz="2400" dirty="0">
              <a:solidFill>
                <a:srgbClr val="7030A0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Data on above parameters was collected and filtered according to our requirement.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5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09" y="700279"/>
            <a:ext cx="8596668" cy="54002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Schema for database was decided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Data collected was stored in database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Front end (UI) designed was decided (mock)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Handler classes , Service classes , Data classes , DAO classes were made for each table in database.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A attractive dashboard was designed to show the  various visualizations</a:t>
            </a:r>
            <a:r>
              <a:rPr lang="en-IN" dirty="0" smtClean="0">
                <a:latin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4398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Technologies Used</a:t>
            </a: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6010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1. MySQL:</a:t>
            </a:r>
          </a:p>
          <a:p>
            <a:pPr marL="0" indent="0">
              <a:buNone/>
            </a:pPr>
            <a:endParaRPr lang="en-IN" sz="3000" dirty="0" smtClean="0">
              <a:solidFill>
                <a:srgbClr val="FFC000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MySQL is the most popular Open Source Relational SQL database management system. MySQL is one of the best RDBMS being used for developing web-based software applications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MySQL was used as database to store data in our project.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51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4078" y="265611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Database Schema</a:t>
            </a:r>
            <a:b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0" y="538791"/>
            <a:ext cx="10702294" cy="5394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4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1"/>
            <a:ext cx="8596668" cy="627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. Angular JS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JS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 is a very powerful JavaScript 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Framework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used in Single Page Application (SPA) projects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J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 was used for driving purpose in the project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3. Angular Material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material provides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a set of reusable, well-tested, and accessible UI 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components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based on Material Design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The dashboard coding is done using angular material.</a:t>
            </a:r>
          </a:p>
          <a:p>
            <a:pPr marL="0" indent="0">
              <a:buNone/>
            </a:pPr>
            <a:endParaRPr lang="en-IN" sz="26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4. Angular Dimple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dimple is a framework based on d3 and dimple Js.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It is used to create visualizations.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The charts and graph were created using angular dimple</a:t>
            </a:r>
            <a:r>
              <a:rPr lang="en-IN" sz="28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6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468267"/>
            <a:ext cx="8596668" cy="557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5. </a:t>
            </a: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CSS </a:t>
            </a: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CSS is used to control the style of a web document in a simple and easy way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CSS is used to style the web page .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6.Java web services</a:t>
            </a: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Web service is a technology to communicate one programming language with another. </a:t>
            </a: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example, java programming language can interact with PHP and </a:t>
            </a:r>
            <a:r>
              <a:rPr lang="en-IN" sz="2400" dirty="0" err="1" smtClean="0">
                <a:latin typeface="Calibri" pitchFamily="34" charset="0"/>
                <a:cs typeface="Times New Roman" panose="02020603050405020304" pitchFamily="18" charset="0"/>
              </a:rPr>
              <a:t>.net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by using web services. </a:t>
            </a: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other words, web service provides a way to achieve interoperability.</a:t>
            </a:r>
          </a:p>
        </p:txBody>
      </p:sp>
    </p:spTree>
    <p:extLst>
      <p:ext uri="{BB962C8B-B14F-4D97-AF65-F5344CB8AC3E}">
        <p14:creationId xmlns="" xmlns:p14="http://schemas.microsoft.com/office/powerpoint/2010/main" val="24756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462</Words>
  <Application>Microsoft Office PowerPoint</Application>
  <PresentationFormat>Custom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HOUSEHOLD ANALYSIS DASHBOARD</vt:lpstr>
      <vt:lpstr>Purpose </vt:lpstr>
      <vt:lpstr>Flow of Work</vt:lpstr>
      <vt:lpstr>Slide 4</vt:lpstr>
      <vt:lpstr>Technologies Used</vt:lpstr>
      <vt:lpstr>Database Schema </vt:lpstr>
      <vt:lpstr>Slide 7</vt:lpstr>
      <vt:lpstr>Slide 8</vt:lpstr>
      <vt:lpstr>Slide 9</vt:lpstr>
      <vt:lpstr>Service Layer / Application Logic</vt:lpstr>
      <vt:lpstr>Application Architecture</vt:lpstr>
      <vt:lpstr>Services</vt:lpstr>
      <vt:lpstr>Handlers</vt:lpstr>
      <vt:lpstr>DAO – Data Access Objects</vt:lpstr>
      <vt:lpstr>Data Objects</vt:lpstr>
      <vt:lpstr>Challenges Faced: </vt:lpstr>
      <vt:lpstr>Improvements: </vt:lpstr>
      <vt:lpstr>THANK YOU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ANALYSIS DASHBOARD</dc:title>
  <dc:creator>Home</dc:creator>
  <cp:lastModifiedBy>Shubham S Patil</cp:lastModifiedBy>
  <cp:revision>54</cp:revision>
  <dcterms:created xsi:type="dcterms:W3CDTF">2016-02-08T10:15:58Z</dcterms:created>
  <dcterms:modified xsi:type="dcterms:W3CDTF">2016-02-25T05:59:52Z</dcterms:modified>
</cp:coreProperties>
</file>