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ld Standard TT" panose="020B0604020202020204" charset="0"/>
      <p:regular r:id="rId11"/>
      <p:bold r:id="rId12"/>
      <p:italic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89169562d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89169562d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9169562d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9169562d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89169562d9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89169562d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9169562d9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9169562d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89169562d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89169562d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89169562d9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89169562d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89169562d9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89169562d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875750" y="2306350"/>
            <a:ext cx="3624600" cy="7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latin typeface="Roboto"/>
                <a:ea typeface="Roboto"/>
                <a:cs typeface="Roboto"/>
                <a:sym typeface="Roboto"/>
              </a:rPr>
              <a:t>IC Hack 2.0</a:t>
            </a:r>
            <a:endParaRPr sz="2980">
              <a:latin typeface="Roboto"/>
              <a:ea typeface="Roboto"/>
              <a:cs typeface="Roboto"/>
              <a:sym typeface="Roboto"/>
            </a:endParaRPr>
          </a:p>
        </p:txBody>
      </p:sp>
      <p:sp>
        <p:nvSpPr>
          <p:cNvPr id="60" name="Google Shape;60;p13"/>
          <p:cNvSpPr txBox="1">
            <a:spLocks noGrp="1"/>
          </p:cNvSpPr>
          <p:nvPr>
            <p:ph type="subTitle" idx="1"/>
          </p:nvPr>
        </p:nvSpPr>
        <p:spPr>
          <a:xfrm>
            <a:off x="232250" y="2571750"/>
            <a:ext cx="8520600" cy="792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latin typeface="Roboto"/>
                <a:ea typeface="Roboto"/>
                <a:cs typeface="Roboto"/>
                <a:sym typeface="Roboto"/>
              </a:rPr>
              <a:t>Team - </a:t>
            </a:r>
            <a:r>
              <a:rPr lang="en" b="1" dirty="0">
                <a:solidFill>
                  <a:srgbClr val="FF0000"/>
                </a:solidFill>
                <a:latin typeface="Roboto"/>
                <a:ea typeface="Roboto"/>
                <a:cs typeface="Roboto"/>
                <a:sym typeface="Roboto"/>
              </a:rPr>
              <a:t>FourAngryGuyz</a:t>
            </a:r>
            <a:br>
              <a:rPr lang="en" dirty="0">
                <a:latin typeface="Roboto"/>
                <a:ea typeface="Roboto"/>
                <a:cs typeface="Roboto"/>
                <a:sym typeface="Roboto"/>
              </a:rPr>
            </a:br>
            <a:endParaRPr dirty="0">
              <a:latin typeface="Roboto"/>
              <a:ea typeface="Roboto"/>
              <a:cs typeface="Roboto"/>
              <a:sym typeface="Roboto"/>
            </a:endParaRPr>
          </a:p>
        </p:txBody>
      </p:sp>
      <p:sp>
        <p:nvSpPr>
          <p:cNvPr id="61" name="Google Shape;61;p13"/>
          <p:cNvSpPr txBox="1"/>
          <p:nvPr/>
        </p:nvSpPr>
        <p:spPr>
          <a:xfrm>
            <a:off x="884750" y="2969400"/>
            <a:ext cx="7215600" cy="36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300" b="1" dirty="0">
                <a:solidFill>
                  <a:schemeClr val="accent3"/>
                </a:solidFill>
                <a:latin typeface="Roboto"/>
                <a:ea typeface="Roboto"/>
                <a:cs typeface="Roboto"/>
                <a:sym typeface="Roboto"/>
              </a:rPr>
              <a:t>Members - Akshat Srivastava, Avishek Golder, Anubhav Pandey, Vaibhav Lucktoo</a:t>
            </a:r>
            <a:endParaRPr sz="100" b="1" dirty="0">
              <a:solidFill>
                <a:schemeClr val="accent3"/>
              </a:solidFill>
              <a:latin typeface="Roboto"/>
              <a:ea typeface="Roboto"/>
              <a:cs typeface="Roboto"/>
              <a:sym typeface="Roboto"/>
            </a:endParaRPr>
          </a:p>
        </p:txBody>
      </p:sp>
      <p:sp>
        <p:nvSpPr>
          <p:cNvPr id="62" name="Google Shape;62;p13"/>
          <p:cNvSpPr txBox="1"/>
          <p:nvPr/>
        </p:nvSpPr>
        <p:spPr>
          <a:xfrm>
            <a:off x="3611375" y="3466925"/>
            <a:ext cx="18489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Roboto"/>
                <a:ea typeface="Roboto"/>
                <a:cs typeface="Roboto"/>
                <a:sym typeface="Roboto"/>
              </a:rPr>
              <a:t>Track - Health Care</a:t>
            </a:r>
            <a:endParaRPr>
              <a:solidFill>
                <a:schemeClr val="lt1"/>
              </a:solidFill>
              <a:latin typeface="Roboto"/>
              <a:ea typeface="Roboto"/>
              <a:cs typeface="Roboto"/>
              <a:sym typeface="Roboto"/>
            </a:endParaRPr>
          </a:p>
        </p:txBody>
      </p:sp>
      <p:pic>
        <p:nvPicPr>
          <p:cNvPr id="63" name="Google Shape;63;p13"/>
          <p:cNvPicPr preferRelativeResize="0"/>
          <p:nvPr/>
        </p:nvPicPr>
        <p:blipFill>
          <a:blip r:embed="rId3">
            <a:alphaModFix/>
          </a:blip>
          <a:stretch>
            <a:fillRect/>
          </a:stretch>
        </p:blipFill>
        <p:spPr>
          <a:xfrm>
            <a:off x="152400" y="152400"/>
            <a:ext cx="8839199" cy="8524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38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u="sng">
                <a:highlight>
                  <a:schemeClr val="lt1"/>
                </a:highlight>
                <a:latin typeface="Roboto"/>
                <a:ea typeface="Roboto"/>
                <a:cs typeface="Roboto"/>
                <a:sym typeface="Roboto"/>
              </a:rPr>
              <a:t>Idea Overview</a:t>
            </a:r>
            <a:endParaRPr sz="1500">
              <a:highlight>
                <a:schemeClr val="lt1"/>
              </a:highlight>
              <a:latin typeface="Roboto"/>
              <a:ea typeface="Roboto"/>
              <a:cs typeface="Roboto"/>
              <a:sym typeface="Roboto"/>
            </a:endParaRPr>
          </a:p>
        </p:txBody>
      </p:sp>
      <p:sp>
        <p:nvSpPr>
          <p:cNvPr id="69" name="Google Shape;69;p14"/>
          <p:cNvSpPr txBox="1">
            <a:spLocks noGrp="1"/>
          </p:cNvSpPr>
          <p:nvPr>
            <p:ph type="body" idx="1"/>
          </p:nvPr>
        </p:nvSpPr>
        <p:spPr>
          <a:xfrm>
            <a:off x="311700" y="1032900"/>
            <a:ext cx="8520600" cy="3972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1300">
                <a:latin typeface="Roboto"/>
                <a:ea typeface="Roboto"/>
                <a:cs typeface="Roboto"/>
                <a:sym typeface="Roboto"/>
              </a:rPr>
              <a:t>The healthcare landscape faces significant challenges, particularly in data exchange and patient engagement. Fragmented patient data hampers efficiency and care quality. Our Unified Patient Treatment Platform (UPTP) aims to address this.</a:t>
            </a:r>
            <a:endParaRPr sz="1300">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300">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r>
              <a:rPr lang="en" sz="1300">
                <a:latin typeface="Roboto"/>
                <a:ea typeface="Roboto"/>
                <a:cs typeface="Roboto"/>
                <a:sym typeface="Roboto"/>
              </a:rPr>
              <a:t>UPTP integrates existing patient records and generates unique IDs for new patients, including newborns. It's a centralized hub where patients can access records, schedule appointments, and receive telemedicine services securely.</a:t>
            </a:r>
            <a:endParaRPr sz="1300">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300">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r>
              <a:rPr lang="en" sz="1300">
                <a:latin typeface="Roboto"/>
                <a:ea typeface="Roboto"/>
                <a:cs typeface="Roboto"/>
                <a:sym typeface="Roboto"/>
              </a:rPr>
              <a:t>We automate unique patient ID generation using Aadhar cards and system-generated temporary numbers, ensuring data privacy and controlled access. Trained experts handle data entry for accuracy.</a:t>
            </a:r>
            <a:endParaRPr sz="1300">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300">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r>
              <a:rPr lang="en" sz="1300">
                <a:latin typeface="Roboto"/>
                <a:ea typeface="Roboto"/>
                <a:cs typeface="Roboto"/>
                <a:sym typeface="Roboto"/>
              </a:rPr>
              <a:t>For existing patients, we seamlessly transfer their historical data to provide comprehensive patient histories for informed decisions. Newborns receive system-generated temporary unique IDs, which later transition to Aadhar cards, ensuring accurate identification from birth. This guarantees accurate identification and secure data tracking for all patients.</a:t>
            </a:r>
            <a:endParaRPr sz="1300">
              <a:latin typeface="Roboto"/>
              <a:ea typeface="Roboto"/>
              <a:cs typeface="Roboto"/>
              <a:sym typeface="Roboto"/>
            </a:endParaRPr>
          </a:p>
          <a:p>
            <a:pPr marL="0" marR="0" lvl="0" indent="0" algn="l" rtl="0">
              <a:lnSpc>
                <a:spcPct val="115000"/>
              </a:lnSpc>
              <a:spcBef>
                <a:spcPts val="0"/>
              </a:spcBef>
              <a:spcAft>
                <a:spcPts val="0"/>
              </a:spcAft>
              <a:buNone/>
            </a:pPr>
            <a:endParaRPr sz="1300">
              <a:latin typeface="Roboto"/>
              <a:ea typeface="Roboto"/>
              <a:cs typeface="Roboto"/>
              <a:sym typeface="Roboto"/>
            </a:endParaRPr>
          </a:p>
          <a:p>
            <a:pPr marL="0" lvl="0" indent="0" algn="l" rtl="0">
              <a:spcBef>
                <a:spcPts val="0"/>
              </a:spcBef>
              <a:spcAft>
                <a:spcPts val="0"/>
              </a:spcAft>
              <a:buNone/>
            </a:pPr>
            <a:endParaRPr sz="1300">
              <a:latin typeface="Roboto"/>
              <a:ea typeface="Roboto"/>
              <a:cs typeface="Roboto"/>
              <a:sym typeface="Roboto"/>
            </a:endParaRPr>
          </a:p>
          <a:p>
            <a:pPr marL="0" lvl="0" indent="0" algn="l" rtl="0">
              <a:spcBef>
                <a:spcPts val="1200"/>
              </a:spcBef>
              <a:spcAft>
                <a:spcPts val="1200"/>
              </a:spcAft>
              <a:buClr>
                <a:schemeClr val="dk1"/>
              </a:buClr>
              <a:buSzPts val="1100"/>
              <a:buFont typeface="Arial"/>
              <a:buNone/>
            </a:pPr>
            <a:endParaRPr sz="1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3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500" b="1" u="sng">
                <a:latin typeface="Roboto"/>
                <a:ea typeface="Roboto"/>
                <a:cs typeface="Roboto"/>
                <a:sym typeface="Roboto"/>
              </a:rPr>
              <a:t>Key Features</a:t>
            </a:r>
            <a:endParaRPr sz="1500" b="1" u="sng">
              <a:latin typeface="Roboto"/>
              <a:ea typeface="Roboto"/>
              <a:cs typeface="Roboto"/>
              <a:sym typeface="Roboto"/>
            </a:endParaRPr>
          </a:p>
        </p:txBody>
      </p:sp>
      <p:sp>
        <p:nvSpPr>
          <p:cNvPr id="75" name="Google Shape;75;p15"/>
          <p:cNvSpPr txBox="1">
            <a:spLocks noGrp="1"/>
          </p:cNvSpPr>
          <p:nvPr>
            <p:ph type="body" idx="1"/>
          </p:nvPr>
        </p:nvSpPr>
        <p:spPr>
          <a:xfrm>
            <a:off x="311700" y="1142800"/>
            <a:ext cx="8520600" cy="394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300" b="1">
                <a:latin typeface="Roboto"/>
                <a:ea typeface="Roboto"/>
                <a:cs typeface="Roboto"/>
                <a:sym typeface="Roboto"/>
              </a:rPr>
              <a:t>Appointment Bot:</a:t>
            </a:r>
            <a:r>
              <a:rPr lang="en" sz="1300">
                <a:latin typeface="Roboto"/>
                <a:ea typeface="Roboto"/>
                <a:cs typeface="Roboto"/>
                <a:sym typeface="Roboto"/>
              </a:rPr>
              <a:t> Simplifies scheduling appointments with nearby hospitals via a chatbot, improving accessibility.</a:t>
            </a:r>
            <a:endParaRPr sz="13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latin typeface="Roboto"/>
                <a:ea typeface="Roboto"/>
                <a:cs typeface="Roboto"/>
                <a:sym typeface="Roboto"/>
              </a:rPr>
              <a:t>FAQ Support:</a:t>
            </a:r>
            <a:r>
              <a:rPr lang="en" sz="1300">
                <a:latin typeface="Roboto"/>
                <a:ea typeface="Roboto"/>
                <a:cs typeface="Roboto"/>
                <a:sym typeface="Roboto"/>
              </a:rPr>
              <a:t> Provides a comprehensive FAQ section for self-help, reducing routine inquiries for healthcare professionals.</a:t>
            </a:r>
            <a:endParaRPr sz="13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latin typeface="Roboto"/>
                <a:ea typeface="Roboto"/>
                <a:cs typeface="Roboto"/>
                <a:sym typeface="Roboto"/>
              </a:rPr>
              <a:t>Mental Health Section:</a:t>
            </a:r>
            <a:r>
              <a:rPr lang="en" sz="1300">
                <a:latin typeface="Roboto"/>
                <a:ea typeface="Roboto"/>
                <a:cs typeface="Roboto"/>
                <a:sym typeface="Roboto"/>
              </a:rPr>
              <a:t> Dedicates a section to mental health support, offering resources and access to professionals.</a:t>
            </a:r>
            <a:endParaRPr sz="13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latin typeface="Roboto"/>
                <a:ea typeface="Roboto"/>
                <a:cs typeface="Roboto"/>
                <a:sym typeface="Roboto"/>
              </a:rPr>
              <a:t>Exercise and Yoga Section:</a:t>
            </a:r>
            <a:r>
              <a:rPr lang="en" sz="1300">
                <a:latin typeface="Roboto"/>
                <a:ea typeface="Roboto"/>
                <a:cs typeface="Roboto"/>
                <a:sym typeface="Roboto"/>
              </a:rPr>
              <a:t> Promotes holistic health with tailored exercise and yoga resources for users.</a:t>
            </a:r>
            <a:endParaRPr sz="13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latin typeface="Roboto"/>
                <a:ea typeface="Roboto"/>
                <a:cs typeface="Roboto"/>
                <a:sym typeface="Roboto"/>
              </a:rPr>
              <a:t>Mobile App for Doctors:</a:t>
            </a:r>
            <a:r>
              <a:rPr lang="en" sz="1300">
                <a:latin typeface="Roboto"/>
                <a:ea typeface="Roboto"/>
                <a:cs typeface="Roboto"/>
                <a:sym typeface="Roboto"/>
              </a:rPr>
              <a:t> Offers QR-based patient records for quick access to medical history, streamlined examinations, and direct feedback to enhance doctor-patient communication.</a:t>
            </a:r>
            <a:endParaRPr sz="1300">
              <a:latin typeface="Roboto"/>
              <a:ea typeface="Roboto"/>
              <a:cs typeface="Roboto"/>
              <a:sym typeface="Roboto"/>
            </a:endParaRPr>
          </a:p>
          <a:p>
            <a:pPr marL="0" lvl="0" indent="0" algn="l" rtl="0">
              <a:spcBef>
                <a:spcPts val="1200"/>
              </a:spcBef>
              <a:spcAft>
                <a:spcPts val="1200"/>
              </a:spcAft>
              <a:buNone/>
            </a:pPr>
            <a:r>
              <a:rPr lang="en" sz="1300" b="1">
                <a:latin typeface="Roboto"/>
                <a:ea typeface="Roboto"/>
                <a:cs typeface="Roboto"/>
                <a:sym typeface="Roboto"/>
              </a:rPr>
              <a:t>Security:</a:t>
            </a:r>
            <a:r>
              <a:rPr lang="en" sz="1300">
                <a:latin typeface="Roboto"/>
                <a:ea typeface="Roboto"/>
                <a:cs typeface="Roboto"/>
                <a:sym typeface="Roboto"/>
              </a:rPr>
              <a:t> Utilizes blockchain technology to safeguard patient data from unauthorized access or tampering, ensuring trust and confidentiality.</a:t>
            </a:r>
            <a:endParaRPr sz="13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42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500" b="1" u="sng">
                <a:latin typeface="Roboto"/>
                <a:ea typeface="Roboto"/>
                <a:cs typeface="Roboto"/>
                <a:sym typeface="Roboto"/>
              </a:rPr>
              <a:t>Market Prospects</a:t>
            </a:r>
            <a:endParaRPr sz="1500" b="1" u="sng">
              <a:latin typeface="Roboto"/>
              <a:ea typeface="Roboto"/>
              <a:cs typeface="Roboto"/>
              <a:sym typeface="Roboto"/>
            </a:endParaRPr>
          </a:p>
        </p:txBody>
      </p:sp>
      <p:sp>
        <p:nvSpPr>
          <p:cNvPr id="81" name="Google Shape;81;p16"/>
          <p:cNvSpPr txBox="1">
            <a:spLocks noGrp="1"/>
          </p:cNvSpPr>
          <p:nvPr>
            <p:ph type="body" idx="1"/>
          </p:nvPr>
        </p:nvSpPr>
        <p:spPr>
          <a:xfrm>
            <a:off x="311700" y="873725"/>
            <a:ext cx="8520600" cy="39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Roboto"/>
                <a:ea typeface="Roboto"/>
                <a:cs typeface="Roboto"/>
                <a:sym typeface="Roboto"/>
              </a:rPr>
              <a:t>Revenue model:</a:t>
            </a:r>
            <a:endParaRPr sz="1100" b="1">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100" i="1">
                <a:latin typeface="Roboto"/>
                <a:ea typeface="Roboto"/>
                <a:cs typeface="Roboto"/>
                <a:sym typeface="Roboto"/>
              </a:rPr>
              <a:t>Subscription Model:</a:t>
            </a:r>
            <a:r>
              <a:rPr lang="en" sz="1100">
                <a:latin typeface="Roboto"/>
                <a:ea typeface="Roboto"/>
                <a:cs typeface="Roboto"/>
                <a:sym typeface="Roboto"/>
              </a:rPr>
              <a:t> Hospitals and healthcare providers subscribe for efficient data handling, ensuring a steady revenue stream.</a:t>
            </a:r>
            <a:endParaRPr sz="11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100" i="1">
                <a:latin typeface="Roboto"/>
                <a:ea typeface="Roboto"/>
                <a:cs typeface="Roboto"/>
                <a:sym typeface="Roboto"/>
              </a:rPr>
              <a:t>Premium Services:</a:t>
            </a:r>
            <a:r>
              <a:rPr lang="en" sz="1100">
                <a:latin typeface="Roboto"/>
                <a:ea typeface="Roboto"/>
                <a:cs typeface="Roboto"/>
                <a:sym typeface="Roboto"/>
              </a:rPr>
              <a:t> Offers online consultations and personalized daily routines, creating an additional revenue source.</a:t>
            </a:r>
            <a:endParaRPr sz="11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100" i="1">
                <a:latin typeface="Roboto"/>
                <a:ea typeface="Roboto"/>
                <a:cs typeface="Roboto"/>
                <a:sym typeface="Roboto"/>
              </a:rPr>
              <a:t>Medication Supply:</a:t>
            </a:r>
            <a:r>
              <a:rPr lang="en" sz="1100">
                <a:latin typeface="Roboto"/>
                <a:ea typeface="Roboto"/>
                <a:cs typeface="Roboto"/>
                <a:sym typeface="Roboto"/>
              </a:rPr>
              <a:t> Partnerships with pharmaceutical and delivery platforms generate revenue while enhancing patient convenience.</a:t>
            </a:r>
            <a:endParaRPr sz="11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100" b="1">
                <a:latin typeface="Roboto"/>
                <a:ea typeface="Roboto"/>
                <a:cs typeface="Roboto"/>
                <a:sym typeface="Roboto"/>
              </a:rPr>
              <a:t>Scalability and Adaptability:</a:t>
            </a:r>
            <a:endParaRPr sz="1100" b="1">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100">
                <a:latin typeface="Roboto"/>
                <a:ea typeface="Roboto"/>
                <a:cs typeface="Roboto"/>
                <a:sym typeface="Roboto"/>
              </a:rPr>
              <a:t>- UPTP is designed for scalability and seamless integration into existing healthcare systems, making it suitable for institutions of all sizes.</a:t>
            </a:r>
            <a:endParaRPr sz="11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100" b="1">
                <a:latin typeface="Roboto"/>
                <a:ea typeface="Roboto"/>
                <a:cs typeface="Roboto"/>
                <a:sym typeface="Roboto"/>
              </a:rPr>
              <a:t>Competitive Advantage:</a:t>
            </a:r>
            <a:endParaRPr sz="11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100">
                <a:latin typeface="Roboto"/>
                <a:ea typeface="Roboto"/>
                <a:cs typeface="Roboto"/>
                <a:sym typeface="Roboto"/>
              </a:rPr>
              <a:t>- Enhanced patient care and predictive analytics.</a:t>
            </a:r>
            <a:endParaRPr sz="11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100">
                <a:latin typeface="Roboto"/>
                <a:ea typeface="Roboto"/>
                <a:cs typeface="Roboto"/>
                <a:sym typeface="Roboto"/>
              </a:rPr>
              <a:t>- Streamlined processes with appointment scheduling and centralized data access.</a:t>
            </a:r>
            <a:endParaRPr sz="11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100">
                <a:latin typeface="Roboto"/>
                <a:ea typeface="Roboto"/>
                <a:cs typeface="Roboto"/>
                <a:sym typeface="Roboto"/>
              </a:rPr>
              <a:t>- Robust data security via blockchain.</a:t>
            </a:r>
            <a:endParaRPr sz="11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100">
                <a:latin typeface="Roboto"/>
                <a:ea typeface="Roboto"/>
                <a:cs typeface="Roboto"/>
                <a:sym typeface="Roboto"/>
              </a:rPr>
              <a:t>- Holistic healthcare support. These advantages establish us as a market leader, meeting evolving healthcare demands.</a:t>
            </a:r>
            <a:endParaRPr sz="1100">
              <a:latin typeface="Roboto"/>
              <a:ea typeface="Roboto"/>
              <a:cs typeface="Roboto"/>
              <a:sym typeface="Roboto"/>
            </a:endParaRPr>
          </a:p>
          <a:p>
            <a:pPr marL="0" lvl="0" indent="0" algn="l" rtl="0">
              <a:spcBef>
                <a:spcPts val="1200"/>
              </a:spcBef>
              <a:spcAft>
                <a:spcPts val="1200"/>
              </a:spcAft>
              <a:buNone/>
            </a:pPr>
            <a:endParaRPr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48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500" b="1" u="sng">
                <a:latin typeface="Roboto"/>
                <a:ea typeface="Roboto"/>
                <a:cs typeface="Roboto"/>
                <a:sym typeface="Roboto"/>
              </a:rPr>
              <a:t>Future Scope </a:t>
            </a:r>
            <a:endParaRPr sz="1500" b="1" u="sng">
              <a:latin typeface="Roboto"/>
              <a:ea typeface="Roboto"/>
              <a:cs typeface="Roboto"/>
              <a:sym typeface="Roboto"/>
            </a:endParaRPr>
          </a:p>
        </p:txBody>
      </p:sp>
      <p:sp>
        <p:nvSpPr>
          <p:cNvPr id="87" name="Google Shape;87;p17"/>
          <p:cNvSpPr txBox="1">
            <a:spLocks noGrp="1"/>
          </p:cNvSpPr>
          <p:nvPr>
            <p:ph type="body" idx="1"/>
          </p:nvPr>
        </p:nvSpPr>
        <p:spPr>
          <a:xfrm>
            <a:off x="311700" y="1015325"/>
            <a:ext cx="8520600" cy="3730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1100"/>
              <a:buFont typeface="Arial"/>
              <a:buNone/>
            </a:pPr>
            <a:r>
              <a:rPr lang="en" sz="1200" b="1">
                <a:latin typeface="Roboto"/>
                <a:ea typeface="Roboto"/>
                <a:cs typeface="Roboto"/>
                <a:sym typeface="Roboto"/>
              </a:rPr>
              <a:t>Enhancements to Premium Model:</a:t>
            </a:r>
            <a:r>
              <a:rPr lang="en" sz="1200">
                <a:latin typeface="Roboto"/>
                <a:ea typeface="Roboto"/>
                <a:cs typeface="Roboto"/>
                <a:sym typeface="Roboto"/>
              </a:rPr>
              <a:t> Continuously improving premium services with more online consultations, personalized wellness plans, and healthcare analytics to meet evolving healthcare needs.</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AI Prediction Advancements:</a:t>
            </a:r>
            <a:r>
              <a:rPr lang="en" sz="1200">
                <a:latin typeface="Roboto"/>
                <a:ea typeface="Roboto"/>
                <a:cs typeface="Roboto"/>
                <a:sym typeface="Roboto"/>
              </a:rPr>
              <a:t> Leveraging cutting-edge AI for more accurate and actionable predictive healthcare analytics, enhancing patient care.</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Expansion of Mental Health Support:</a:t>
            </a:r>
            <a:r>
              <a:rPr lang="en" sz="1200">
                <a:latin typeface="Roboto"/>
                <a:ea typeface="Roboto"/>
                <a:cs typeface="Roboto"/>
                <a:sym typeface="Roboto"/>
              </a:rPr>
              <a:t> Expanding the dedicated mental health section with additional resources, teletherapy options, and tools to support mental well-being.</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Medication Supply Growth:</a:t>
            </a:r>
            <a:r>
              <a:rPr lang="en" sz="1200">
                <a:latin typeface="Roboto"/>
                <a:ea typeface="Roboto"/>
                <a:cs typeface="Roboto"/>
                <a:sym typeface="Roboto"/>
              </a:rPr>
              <a:t> Strengthening partnerships for a wider range of pharmaceutical products and services, ensuring convenient and reliable medication supply.</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Incorporating Holistic Medicine:</a:t>
            </a:r>
            <a:r>
              <a:rPr lang="en" sz="1200">
                <a:latin typeface="Roboto"/>
                <a:ea typeface="Roboto"/>
                <a:cs typeface="Roboto"/>
                <a:sym typeface="Roboto"/>
              </a:rPr>
              <a:t> Adding sections for alternative medicine practices like Ayurveda and holistic healthcare approaches, providing comprehensive health management options.</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User-Centric Innovation:</a:t>
            </a:r>
            <a:r>
              <a:rPr lang="en" sz="1200">
                <a:latin typeface="Roboto"/>
                <a:ea typeface="Roboto"/>
                <a:cs typeface="Roboto"/>
                <a:sym typeface="Roboto"/>
              </a:rPr>
              <a:t> Continuously seeking user feedback and incorporating suggestions to tailor the platform to changing patient preferences.</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Expanded Platform:</a:t>
            </a:r>
            <a:r>
              <a:rPr lang="en" sz="1200">
                <a:latin typeface="Roboto"/>
                <a:ea typeface="Roboto"/>
                <a:cs typeface="Roboto"/>
                <a:sym typeface="Roboto"/>
              </a:rPr>
              <a:t> The mobile app will evolve into a comprehensive platform serving doctors, patients, and administration, offering a unified and accessible healthcare ecosystem.</a:t>
            </a:r>
            <a:endParaRPr sz="1200">
              <a:latin typeface="Roboto"/>
              <a:ea typeface="Roboto"/>
              <a:cs typeface="Roboto"/>
              <a:sym typeface="Roboto"/>
            </a:endParaRPr>
          </a:p>
          <a:p>
            <a:pPr marL="0" lvl="0" indent="0" algn="l" rtl="0">
              <a:lnSpc>
                <a:spcPct val="105000"/>
              </a:lnSpc>
              <a:spcBef>
                <a:spcPts val="1200"/>
              </a:spcBef>
              <a:spcAft>
                <a:spcPts val="1200"/>
              </a:spcAft>
              <a:buNone/>
            </a:pP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500" b="1" u="sng">
                <a:latin typeface="Roboto"/>
                <a:ea typeface="Roboto"/>
                <a:cs typeface="Roboto"/>
                <a:sym typeface="Roboto"/>
              </a:rPr>
              <a:t>Technical Overview </a:t>
            </a:r>
            <a:endParaRPr sz="1500" b="1" u="sng">
              <a:latin typeface="Roboto"/>
              <a:ea typeface="Roboto"/>
              <a:cs typeface="Roboto"/>
              <a:sym typeface="Roboto"/>
            </a:endParaRPr>
          </a:p>
        </p:txBody>
      </p:sp>
      <p:sp>
        <p:nvSpPr>
          <p:cNvPr id="93" name="Google Shape;93;p18"/>
          <p:cNvSpPr txBox="1">
            <a:spLocks noGrp="1"/>
          </p:cNvSpPr>
          <p:nvPr>
            <p:ph type="body" idx="1"/>
          </p:nvPr>
        </p:nvSpPr>
        <p:spPr>
          <a:xfrm>
            <a:off x="311700" y="857725"/>
            <a:ext cx="8520600" cy="38787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1100"/>
              <a:buFont typeface="Arial"/>
              <a:buNone/>
            </a:pPr>
            <a:r>
              <a:rPr lang="en" sz="1200" b="1">
                <a:latin typeface="Roboto"/>
                <a:ea typeface="Roboto"/>
                <a:cs typeface="Roboto"/>
                <a:sym typeface="Roboto"/>
              </a:rPr>
              <a:t>Web Development: </a:t>
            </a:r>
            <a:r>
              <a:rPr lang="en" sz="1200">
                <a:latin typeface="Roboto"/>
                <a:ea typeface="Roboto"/>
                <a:cs typeface="Roboto"/>
                <a:sym typeface="Roboto"/>
              </a:rPr>
              <a:t>Using modern web development frameworks like React.js and Node.js for a responsive user interface.</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Backend Infrastructure:</a:t>
            </a:r>
            <a:r>
              <a:rPr lang="en" sz="1200">
                <a:latin typeface="Roboto"/>
                <a:ea typeface="Roboto"/>
                <a:cs typeface="Roboto"/>
                <a:sym typeface="Roboto"/>
              </a:rPr>
              <a:t> Leveraging cloud-based servers for scalable data storage and processing.</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Mobile App Development:</a:t>
            </a:r>
            <a:r>
              <a:rPr lang="en" sz="1200">
                <a:latin typeface="Roboto"/>
                <a:ea typeface="Roboto"/>
                <a:cs typeface="Roboto"/>
                <a:sym typeface="Roboto"/>
              </a:rPr>
              <a:t> Creating native iOS and Android apps for doctors with cross-platform compatibility using technologies like React Native or Flutter.</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QR Code Integration:</a:t>
            </a:r>
            <a:r>
              <a:rPr lang="en" sz="1200">
                <a:latin typeface="Roboto"/>
                <a:ea typeface="Roboto"/>
                <a:cs typeface="Roboto"/>
                <a:sym typeface="Roboto"/>
              </a:rPr>
              <a:t> Implementing QR code functionality for quick and secure patient record access.</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Data Security: </a:t>
            </a:r>
            <a:r>
              <a:rPr lang="en" sz="1200">
                <a:latin typeface="Roboto"/>
                <a:ea typeface="Roboto"/>
                <a:cs typeface="Roboto"/>
                <a:sym typeface="Roboto"/>
              </a:rPr>
              <a:t>Employing strong encryption and security measures, adhering to PDPB data privacy standards.</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Database Management:</a:t>
            </a:r>
            <a:r>
              <a:rPr lang="en" sz="1200">
                <a:latin typeface="Roboto"/>
                <a:ea typeface="Roboto"/>
                <a:cs typeface="Roboto"/>
                <a:sym typeface="Roboto"/>
              </a:rPr>
              <a:t> Utilizing relational or NoSQL databases for efficient data storage and retrieval.</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API Integration:</a:t>
            </a:r>
            <a:r>
              <a:rPr lang="en" sz="1200">
                <a:latin typeface="Roboto"/>
                <a:ea typeface="Roboto"/>
                <a:cs typeface="Roboto"/>
                <a:sym typeface="Roboto"/>
              </a:rPr>
              <a:t> Enabling seamless integration with third-party healthcare systems and services, such as telehealth and medication supply providers.</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User Authentication:</a:t>
            </a:r>
            <a:r>
              <a:rPr lang="en" sz="1200">
                <a:latin typeface="Roboto"/>
                <a:ea typeface="Roboto"/>
                <a:cs typeface="Roboto"/>
                <a:sym typeface="Roboto"/>
              </a:rPr>
              <a:t> Implementing secure authentication to control access to patient records and feedback.</a:t>
            </a:r>
            <a:endParaRPr sz="1200">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b="1">
                <a:latin typeface="Roboto"/>
                <a:ea typeface="Roboto"/>
                <a:cs typeface="Roboto"/>
                <a:sym typeface="Roboto"/>
              </a:rPr>
              <a:t>Scalability: </a:t>
            </a:r>
            <a:r>
              <a:rPr lang="en" sz="1200">
                <a:latin typeface="Roboto"/>
                <a:ea typeface="Roboto"/>
                <a:cs typeface="Roboto"/>
                <a:sym typeface="Roboto"/>
              </a:rPr>
              <a:t>Designing the system to handle growing data, users, and future feature expansions.</a:t>
            </a:r>
            <a:endParaRPr sz="1200">
              <a:latin typeface="Roboto"/>
              <a:ea typeface="Roboto"/>
              <a:cs typeface="Roboto"/>
              <a:sym typeface="Roboto"/>
            </a:endParaRPr>
          </a:p>
          <a:p>
            <a:pPr marL="0" lvl="0" indent="0" algn="l" rtl="0">
              <a:lnSpc>
                <a:spcPct val="105000"/>
              </a:lnSpc>
              <a:spcBef>
                <a:spcPts val="1200"/>
              </a:spcBef>
              <a:spcAft>
                <a:spcPts val="1200"/>
              </a:spcAft>
              <a:buNone/>
            </a:pP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3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500" b="1" u="sng">
                <a:latin typeface="Roboto"/>
                <a:ea typeface="Roboto"/>
                <a:cs typeface="Roboto"/>
                <a:sym typeface="Roboto"/>
              </a:rPr>
              <a:t>Execution</a:t>
            </a:r>
            <a:endParaRPr sz="1500" b="1" u="sng">
              <a:latin typeface="Roboto"/>
              <a:ea typeface="Roboto"/>
              <a:cs typeface="Roboto"/>
              <a:sym typeface="Roboto"/>
            </a:endParaRPr>
          </a:p>
        </p:txBody>
      </p:sp>
      <p:sp>
        <p:nvSpPr>
          <p:cNvPr id="99" name="Google Shape;99;p19"/>
          <p:cNvSpPr txBox="1">
            <a:spLocks noGrp="1"/>
          </p:cNvSpPr>
          <p:nvPr>
            <p:ph type="body" idx="1"/>
          </p:nvPr>
        </p:nvSpPr>
        <p:spPr>
          <a:xfrm>
            <a:off x="311700" y="899625"/>
            <a:ext cx="8520600" cy="4028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n" sz="1200" b="1">
                <a:latin typeface="Roboto"/>
                <a:ea typeface="Roboto"/>
                <a:cs typeface="Roboto"/>
                <a:sym typeface="Roboto"/>
              </a:rPr>
              <a:t>Project Initiation:</a:t>
            </a:r>
            <a:r>
              <a:rPr lang="en" sz="1200">
                <a:latin typeface="Roboto"/>
                <a:ea typeface="Roboto"/>
                <a:cs typeface="Roboto"/>
                <a:sym typeface="Roboto"/>
              </a:rPr>
              <a:t> Defined project scope, objectives, and key stakeholders, identifying core UPTP features.</a:t>
            </a:r>
            <a:endParaRPr sz="1200">
              <a:latin typeface="Roboto"/>
              <a:ea typeface="Roboto"/>
              <a:cs typeface="Roboto"/>
              <a:sym typeface="Roboto"/>
            </a:endParaRPr>
          </a:p>
          <a:p>
            <a:pPr marL="0" lvl="0" indent="0" algn="l" rtl="0">
              <a:lnSpc>
                <a:spcPct val="95000"/>
              </a:lnSpc>
              <a:spcBef>
                <a:spcPts val="1200"/>
              </a:spcBef>
              <a:spcAft>
                <a:spcPts val="0"/>
              </a:spcAft>
              <a:buClr>
                <a:schemeClr val="dk1"/>
              </a:buClr>
              <a:buSzPts val="1100"/>
              <a:buFont typeface="Arial"/>
              <a:buNone/>
            </a:pPr>
            <a:r>
              <a:rPr lang="en" sz="1200" b="1">
                <a:latin typeface="Roboto"/>
                <a:ea typeface="Roboto"/>
                <a:cs typeface="Roboto"/>
                <a:sym typeface="Roboto"/>
              </a:rPr>
              <a:t>Planning and Resource Allocation:</a:t>
            </a:r>
            <a:r>
              <a:rPr lang="en" sz="1200">
                <a:latin typeface="Roboto"/>
                <a:ea typeface="Roboto"/>
                <a:cs typeface="Roboto"/>
                <a:sym typeface="Roboto"/>
              </a:rPr>
              <a:t> Detailed project planning, allocation of resources (human, tech, budget) for smooth execution.</a:t>
            </a:r>
            <a:endParaRPr sz="1200">
              <a:latin typeface="Roboto"/>
              <a:ea typeface="Roboto"/>
              <a:cs typeface="Roboto"/>
              <a:sym typeface="Roboto"/>
            </a:endParaRPr>
          </a:p>
          <a:p>
            <a:pPr marL="0" lvl="0" indent="0" algn="l" rtl="0">
              <a:lnSpc>
                <a:spcPct val="95000"/>
              </a:lnSpc>
              <a:spcBef>
                <a:spcPts val="1200"/>
              </a:spcBef>
              <a:spcAft>
                <a:spcPts val="0"/>
              </a:spcAft>
              <a:buClr>
                <a:schemeClr val="dk1"/>
              </a:buClr>
              <a:buSzPts val="1100"/>
              <a:buFont typeface="Arial"/>
              <a:buNone/>
            </a:pPr>
            <a:r>
              <a:rPr lang="en" sz="1200" b="1">
                <a:latin typeface="Roboto"/>
                <a:ea typeface="Roboto"/>
                <a:cs typeface="Roboto"/>
                <a:sym typeface="Roboto"/>
              </a:rPr>
              <a:t>Development and Testing:</a:t>
            </a:r>
            <a:r>
              <a:rPr lang="en" sz="1200">
                <a:latin typeface="Roboto"/>
                <a:ea typeface="Roboto"/>
                <a:cs typeface="Roboto"/>
                <a:sym typeface="Roboto"/>
              </a:rPr>
              <a:t> Created web and mobile apps, implemented unique ID generation, AI predictions, and data security, with rigorous testing.</a:t>
            </a:r>
            <a:endParaRPr sz="1200">
              <a:latin typeface="Roboto"/>
              <a:ea typeface="Roboto"/>
              <a:cs typeface="Roboto"/>
              <a:sym typeface="Roboto"/>
            </a:endParaRPr>
          </a:p>
          <a:p>
            <a:pPr marL="0" lvl="0" indent="0" algn="l" rtl="0">
              <a:lnSpc>
                <a:spcPct val="95000"/>
              </a:lnSpc>
              <a:spcBef>
                <a:spcPts val="1200"/>
              </a:spcBef>
              <a:spcAft>
                <a:spcPts val="0"/>
              </a:spcAft>
              <a:buClr>
                <a:schemeClr val="dk1"/>
              </a:buClr>
              <a:buSzPts val="1100"/>
              <a:buFont typeface="Arial"/>
              <a:buNone/>
            </a:pPr>
            <a:r>
              <a:rPr lang="en" sz="1200" b="1">
                <a:latin typeface="Roboto"/>
                <a:ea typeface="Roboto"/>
                <a:cs typeface="Roboto"/>
                <a:sym typeface="Roboto"/>
              </a:rPr>
              <a:t>Data Migration:</a:t>
            </a:r>
            <a:r>
              <a:rPr lang="en" sz="1200">
                <a:latin typeface="Roboto"/>
                <a:ea typeface="Roboto"/>
                <a:cs typeface="Roboto"/>
                <a:sym typeface="Roboto"/>
              </a:rPr>
              <a:t> Configured existing patient records, ensuring data accuracy and privacy through extraction, transformation, and loading.</a:t>
            </a:r>
            <a:endParaRPr sz="1200">
              <a:latin typeface="Roboto"/>
              <a:ea typeface="Roboto"/>
              <a:cs typeface="Roboto"/>
              <a:sym typeface="Roboto"/>
            </a:endParaRPr>
          </a:p>
          <a:p>
            <a:pPr marL="0" lvl="0" indent="0" algn="l" rtl="0">
              <a:lnSpc>
                <a:spcPct val="95000"/>
              </a:lnSpc>
              <a:spcBef>
                <a:spcPts val="1200"/>
              </a:spcBef>
              <a:spcAft>
                <a:spcPts val="0"/>
              </a:spcAft>
              <a:buClr>
                <a:schemeClr val="dk1"/>
              </a:buClr>
              <a:buSzPts val="1100"/>
              <a:buFont typeface="Arial"/>
              <a:buNone/>
            </a:pPr>
            <a:r>
              <a:rPr lang="en" sz="1200" b="1">
                <a:latin typeface="Roboto"/>
                <a:ea typeface="Roboto"/>
                <a:cs typeface="Roboto"/>
                <a:sym typeface="Roboto"/>
              </a:rPr>
              <a:t>Deployment:</a:t>
            </a:r>
            <a:r>
              <a:rPr lang="en" sz="1200">
                <a:latin typeface="Roboto"/>
                <a:ea typeface="Roboto"/>
                <a:cs typeface="Roboto"/>
                <a:sym typeface="Roboto"/>
              </a:rPr>
              <a:t> Deployed the platform to cloud servers for accessibility and scalability, implementing blockchain security.</a:t>
            </a:r>
            <a:endParaRPr sz="1200">
              <a:latin typeface="Roboto"/>
              <a:ea typeface="Roboto"/>
              <a:cs typeface="Roboto"/>
              <a:sym typeface="Roboto"/>
            </a:endParaRPr>
          </a:p>
          <a:p>
            <a:pPr marL="0" lvl="0" indent="0" algn="l" rtl="0">
              <a:lnSpc>
                <a:spcPct val="95000"/>
              </a:lnSpc>
              <a:spcBef>
                <a:spcPts val="1200"/>
              </a:spcBef>
              <a:spcAft>
                <a:spcPts val="0"/>
              </a:spcAft>
              <a:buClr>
                <a:schemeClr val="dk1"/>
              </a:buClr>
              <a:buSzPts val="1100"/>
              <a:buFont typeface="Arial"/>
              <a:buNone/>
            </a:pPr>
            <a:r>
              <a:rPr lang="en" sz="1200" b="1">
                <a:latin typeface="Roboto"/>
                <a:ea typeface="Roboto"/>
                <a:cs typeface="Roboto"/>
                <a:sym typeface="Roboto"/>
              </a:rPr>
              <a:t>User Training: </a:t>
            </a:r>
            <a:r>
              <a:rPr lang="en" sz="1200">
                <a:latin typeface="Roboto"/>
                <a:ea typeface="Roboto"/>
                <a:cs typeface="Roboto"/>
                <a:sym typeface="Roboto"/>
              </a:rPr>
              <a:t>Trained healthcare providers and staff for a smooth transition to the UPTP.</a:t>
            </a:r>
            <a:endParaRPr sz="1200">
              <a:latin typeface="Roboto"/>
              <a:ea typeface="Roboto"/>
              <a:cs typeface="Roboto"/>
              <a:sym typeface="Roboto"/>
            </a:endParaRPr>
          </a:p>
          <a:p>
            <a:pPr marL="0" lvl="0" indent="0" algn="l" rtl="0">
              <a:lnSpc>
                <a:spcPct val="95000"/>
              </a:lnSpc>
              <a:spcBef>
                <a:spcPts val="1200"/>
              </a:spcBef>
              <a:spcAft>
                <a:spcPts val="0"/>
              </a:spcAft>
              <a:buClr>
                <a:schemeClr val="dk1"/>
              </a:buClr>
              <a:buSzPts val="1100"/>
              <a:buFont typeface="Arial"/>
              <a:buNone/>
            </a:pPr>
            <a:r>
              <a:rPr lang="en" sz="1200" b="1">
                <a:latin typeface="Roboto"/>
                <a:ea typeface="Roboto"/>
                <a:cs typeface="Roboto"/>
                <a:sym typeface="Roboto"/>
              </a:rPr>
              <a:t>Launch and User Adoption:</a:t>
            </a:r>
            <a:r>
              <a:rPr lang="en" sz="1200">
                <a:latin typeface="Roboto"/>
                <a:ea typeface="Roboto"/>
                <a:cs typeface="Roboto"/>
                <a:sym typeface="Roboto"/>
              </a:rPr>
              <a:t> Officially launched the UPTP, implementing user adoption strategies.</a:t>
            </a:r>
            <a:endParaRPr sz="1200">
              <a:latin typeface="Roboto"/>
              <a:ea typeface="Roboto"/>
              <a:cs typeface="Roboto"/>
              <a:sym typeface="Roboto"/>
            </a:endParaRPr>
          </a:p>
          <a:p>
            <a:pPr marL="0" lvl="0" indent="0" algn="l" rtl="0">
              <a:lnSpc>
                <a:spcPct val="95000"/>
              </a:lnSpc>
              <a:spcBef>
                <a:spcPts val="1200"/>
              </a:spcBef>
              <a:spcAft>
                <a:spcPts val="0"/>
              </a:spcAft>
              <a:buClr>
                <a:schemeClr val="dk1"/>
              </a:buClr>
              <a:buSzPts val="1100"/>
              <a:buFont typeface="Arial"/>
              <a:buNone/>
            </a:pPr>
            <a:r>
              <a:rPr lang="en" sz="1200" b="1">
                <a:latin typeface="Roboto"/>
                <a:ea typeface="Roboto"/>
                <a:cs typeface="Roboto"/>
                <a:sym typeface="Roboto"/>
              </a:rPr>
              <a:t>Ongoing Monitoring and Feedback:</a:t>
            </a:r>
            <a:r>
              <a:rPr lang="en" sz="1200">
                <a:latin typeface="Roboto"/>
                <a:ea typeface="Roboto"/>
                <a:cs typeface="Roboto"/>
                <a:sym typeface="Roboto"/>
              </a:rPr>
              <a:t> Continuously monitored platform performance, collected user feedback for updates and improvements.</a:t>
            </a:r>
            <a:endParaRPr sz="1200">
              <a:latin typeface="Roboto"/>
              <a:ea typeface="Roboto"/>
              <a:cs typeface="Roboto"/>
              <a:sym typeface="Roboto"/>
            </a:endParaRPr>
          </a:p>
          <a:p>
            <a:pPr marL="0" lvl="0" indent="0" algn="l" rtl="0">
              <a:lnSpc>
                <a:spcPct val="95000"/>
              </a:lnSpc>
              <a:spcBef>
                <a:spcPts val="1200"/>
              </a:spcBef>
              <a:spcAft>
                <a:spcPts val="0"/>
              </a:spcAft>
              <a:buClr>
                <a:schemeClr val="dk1"/>
              </a:buClr>
              <a:buSzPts val="1100"/>
              <a:buFont typeface="Arial"/>
              <a:buNone/>
            </a:pPr>
            <a:r>
              <a:rPr lang="en" sz="1200" b="1">
                <a:latin typeface="Roboto"/>
                <a:ea typeface="Roboto"/>
                <a:cs typeface="Roboto"/>
                <a:sym typeface="Roboto"/>
              </a:rPr>
              <a:t>Future Expansion:</a:t>
            </a:r>
            <a:r>
              <a:rPr lang="en" sz="1200">
                <a:latin typeface="Roboto"/>
                <a:ea typeface="Roboto"/>
                <a:cs typeface="Roboto"/>
                <a:sym typeface="Roboto"/>
              </a:rPr>
              <a:t> Planned expansion with premium features, holistic medicine sections, and global reach.</a:t>
            </a:r>
            <a:endParaRPr sz="1200">
              <a:latin typeface="Roboto"/>
              <a:ea typeface="Roboto"/>
              <a:cs typeface="Roboto"/>
              <a:sym typeface="Roboto"/>
            </a:endParaRPr>
          </a:p>
          <a:p>
            <a:pPr marL="0" lvl="0" indent="0" algn="l" rtl="0">
              <a:lnSpc>
                <a:spcPct val="95000"/>
              </a:lnSpc>
              <a:spcBef>
                <a:spcPts val="1200"/>
              </a:spcBef>
              <a:spcAft>
                <a:spcPts val="1200"/>
              </a:spcAft>
              <a:buSzPts val="1018"/>
              <a:buNone/>
            </a:pP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Roboto"/>
                <a:ea typeface="Roboto"/>
                <a:cs typeface="Roboto"/>
                <a:sym typeface="Roboto"/>
              </a:rPr>
              <a:t>Thank You</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932</Words>
  <Application>Microsoft Office PowerPoint</Application>
  <PresentationFormat>On-screen Show (16:9)</PresentationFormat>
  <Paragraphs>61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vt:lpstr>
      <vt:lpstr>Arial</vt:lpstr>
      <vt:lpstr>Old Standard TT</vt:lpstr>
      <vt:lpstr>Paperback</vt:lpstr>
      <vt:lpstr>IC Hack 2.0</vt:lpstr>
      <vt:lpstr>Idea Overview</vt:lpstr>
      <vt:lpstr>Key Features</vt:lpstr>
      <vt:lpstr>Market Prospects</vt:lpstr>
      <vt:lpstr>Future Scope </vt:lpstr>
      <vt:lpstr>Technical Overview </vt:lpstr>
      <vt:lpstr>Execution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Hack 2.0</dc:title>
  <cp:lastModifiedBy>Akshat Srivastava</cp:lastModifiedBy>
  <cp:revision>1</cp:revision>
  <dcterms:modified xsi:type="dcterms:W3CDTF">2023-10-08T17:26:09Z</dcterms:modified>
</cp:coreProperties>
</file>