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58" r:id="rId7"/>
    <p:sldId id="259" r:id="rId8"/>
    <p:sldId id="264" r:id="rId9"/>
    <p:sldId id="266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37518"/>
            <a:ext cx="7766936" cy="2130396"/>
          </a:xfrm>
        </p:spPr>
        <p:txBody>
          <a:bodyPr/>
          <a:lstStyle/>
          <a:p>
            <a:pPr algn="ctr"/>
            <a:r>
              <a:rPr lang="en-IN" b="1" u="sng" dirty="0" smtClean="0"/>
              <a:t>WATER</a:t>
            </a:r>
            <a:r>
              <a:rPr lang="en-IN" b="1" dirty="0" smtClean="0"/>
              <a:t> </a:t>
            </a:r>
            <a:r>
              <a:rPr lang="en-IN" b="1" u="sng" dirty="0" smtClean="0"/>
              <a:t>LEVEL</a:t>
            </a:r>
            <a:r>
              <a:rPr lang="en-IN" b="1" dirty="0" smtClean="0"/>
              <a:t> </a:t>
            </a:r>
            <a:r>
              <a:rPr lang="en-IN" b="1" u="sng" dirty="0" smtClean="0"/>
              <a:t>DETECTION</a:t>
            </a:r>
            <a:r>
              <a:rPr lang="en-IN" b="1" dirty="0" smtClean="0"/>
              <a:t> </a:t>
            </a:r>
            <a:r>
              <a:rPr lang="en-IN" b="1" u="sng" dirty="0" smtClean="0"/>
              <a:t>SYSTEM</a:t>
            </a:r>
            <a:r>
              <a:rPr lang="en-IN" b="1" dirty="0" smtClean="0"/>
              <a:t> </a:t>
            </a:r>
            <a:r>
              <a:rPr lang="en-IN" b="1" u="sng" dirty="0" smtClean="0"/>
              <a:t>USING</a:t>
            </a:r>
            <a:r>
              <a:rPr lang="en-IN" b="1" dirty="0" smtClean="0"/>
              <a:t> </a:t>
            </a:r>
            <a:r>
              <a:rPr lang="en-IN" b="1" u="sng" dirty="0" smtClean="0"/>
              <a:t>IOT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012866"/>
            <a:ext cx="7766936" cy="3449718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 Members:-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Ankur</a:t>
            </a:r>
            <a:r>
              <a:rPr lang="en-I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Sachan</a:t>
            </a:r>
            <a:r>
              <a:rPr lang="en-I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Anubhav</a:t>
            </a:r>
            <a:r>
              <a:rPr lang="en-I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Srivastava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Akshat</a:t>
            </a:r>
            <a:r>
              <a:rPr lang="en-I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Tiwari</a:t>
            </a:r>
          </a:p>
        </p:txBody>
      </p:sp>
    </p:spTree>
    <p:extLst>
      <p:ext uri="{BB962C8B-B14F-4D97-AF65-F5344CB8AC3E}">
        <p14:creationId xmlns:p14="http://schemas.microsoft.com/office/powerpoint/2010/main" val="45782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u="sng" dirty="0" smtClean="0"/>
              <a:t>CONCLUSION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3449"/>
            <a:ext cx="8596668" cy="4397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Prototype of Water Level Detection System </a:t>
            </a:r>
            <a:r>
              <a:rPr lang="en-US" sz="2400" dirty="0" smtClean="0"/>
              <a:t>has been </a:t>
            </a:r>
            <a:r>
              <a:rPr lang="en-US" sz="2400" dirty="0"/>
              <a:t>tested and reasonably good performance </a:t>
            </a:r>
            <a:r>
              <a:rPr lang="en-US" sz="2400" dirty="0" smtClean="0"/>
              <a:t>is shown </a:t>
            </a:r>
            <a:r>
              <a:rPr lang="en-US" sz="2400" dirty="0"/>
              <a:t>based on the test result. The </a:t>
            </a:r>
            <a:r>
              <a:rPr lang="en-US" sz="2400" dirty="0" smtClean="0"/>
              <a:t>main contribution </a:t>
            </a:r>
            <a:r>
              <a:rPr lang="en-US" sz="2400" dirty="0"/>
              <a:t>of this performance is the </a:t>
            </a:r>
            <a:r>
              <a:rPr lang="en-US" sz="2400" dirty="0" smtClean="0"/>
              <a:t>ultrasonic sensor calibration </a:t>
            </a:r>
            <a:r>
              <a:rPr lang="en-US" sz="2400" dirty="0"/>
              <a:t>by adjusting calculation of </a:t>
            </a:r>
            <a:r>
              <a:rPr lang="en-US" sz="2400" dirty="0" smtClean="0"/>
              <a:t>distance based </a:t>
            </a:r>
            <a:r>
              <a:rPr lang="en-US" sz="2400" dirty="0"/>
              <a:t>on an actual data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water level data is successfully </a:t>
            </a:r>
            <a:r>
              <a:rPr lang="en-US" sz="2400" dirty="0" smtClean="0"/>
              <a:t>displayed locally </a:t>
            </a:r>
            <a:r>
              <a:rPr lang="en-US" sz="2400" dirty="0"/>
              <a:t>or remotely, therefore this prototype can </a:t>
            </a:r>
            <a:r>
              <a:rPr lang="en-US" sz="2400" dirty="0" smtClean="0"/>
              <a:t>be used </a:t>
            </a:r>
            <a:r>
              <a:rPr lang="en-US" sz="2400" dirty="0"/>
              <a:t>as a part of the bigger system, such as, </a:t>
            </a:r>
            <a:r>
              <a:rPr lang="en-US" sz="2400" dirty="0" smtClean="0"/>
              <a:t>river flow </a:t>
            </a:r>
            <a:r>
              <a:rPr lang="en-US" sz="2400" dirty="0"/>
              <a:t>management system which controls the </a:t>
            </a:r>
            <a:r>
              <a:rPr lang="en-US" sz="2400" dirty="0" smtClean="0"/>
              <a:t>stream to </a:t>
            </a:r>
            <a:r>
              <a:rPr lang="en-US" sz="2400" dirty="0"/>
              <a:t>minimize the flood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receiver acts as a </a:t>
            </a:r>
            <a:r>
              <a:rPr lang="en-US" sz="2400" dirty="0" smtClean="0"/>
              <a:t>water level </a:t>
            </a:r>
            <a:r>
              <a:rPr lang="en-US" sz="2400" dirty="0"/>
              <a:t>data feeder that can be transmit the </a:t>
            </a:r>
            <a:r>
              <a:rPr lang="en-US" sz="2400" dirty="0" smtClean="0"/>
              <a:t>data </a:t>
            </a:r>
            <a:r>
              <a:rPr lang="en-IN" sz="2400" dirty="0" smtClean="0"/>
              <a:t>remotely </a:t>
            </a:r>
            <a:r>
              <a:rPr lang="en-IN" sz="2400" dirty="0"/>
              <a:t>to the </a:t>
            </a:r>
            <a:r>
              <a:rPr lang="en-IN" sz="2400" dirty="0" smtClean="0"/>
              <a:t>server.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7688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u="sng" dirty="0" smtClean="0"/>
              <a:t>FUTURE SCOPE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4606325"/>
          </a:xfrm>
        </p:spPr>
        <p:txBody>
          <a:bodyPr>
            <a:norm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River flow management system</a:t>
            </a:r>
          </a:p>
          <a:p>
            <a:r>
              <a:rPr lang="en-IN" sz="2400" dirty="0" smtClean="0"/>
              <a:t>It can also be implemented in: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400" dirty="0" smtClean="0"/>
              <a:t>Agricultural fields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400" dirty="0" smtClean="0"/>
              <a:t>Overhead tanks</a:t>
            </a:r>
          </a:p>
          <a:p>
            <a:endParaRPr lang="en-IN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4034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u="sng" dirty="0" smtClean="0"/>
              <a:t>OBJECTIVE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To </a:t>
            </a:r>
            <a:r>
              <a:rPr lang="en-IN" sz="3200" dirty="0" smtClean="0"/>
              <a:t>check</a:t>
            </a:r>
            <a:r>
              <a:rPr lang="en-IN" sz="3200" dirty="0" smtClean="0"/>
              <a:t> the percentage of water filled in </a:t>
            </a:r>
            <a:r>
              <a:rPr lang="en-IN" sz="3200" dirty="0" smtClean="0"/>
              <a:t>tank using </a:t>
            </a:r>
            <a:r>
              <a:rPr lang="en-IN" sz="3200" dirty="0"/>
              <a:t>U</a:t>
            </a:r>
            <a:r>
              <a:rPr lang="en-IN" sz="3200" dirty="0" smtClean="0"/>
              <a:t>ltrasonic </a:t>
            </a:r>
            <a:r>
              <a:rPr lang="en-IN" sz="3200" dirty="0" smtClean="0"/>
              <a:t>sensor.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8702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u="sng" dirty="0" smtClean="0"/>
              <a:t>INTRODUCTION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6443"/>
            <a:ext cx="8596668" cy="43372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These days almost all the technologies uses some kind of computer based control system.</a:t>
            </a:r>
          </a:p>
          <a:p>
            <a:r>
              <a:rPr lang="en-US" sz="2400" dirty="0" smtClean="0"/>
              <a:t>In this computer system are used to control hardware in flexible way.</a:t>
            </a:r>
          </a:p>
          <a:p>
            <a:r>
              <a:rPr lang="en-IN" sz="2400" dirty="0" smtClean="0"/>
              <a:t>These control systems can be implemented for optimizing the river flow in order to minimize the flood caused by the water overflow.</a:t>
            </a:r>
          </a:p>
          <a:p>
            <a:r>
              <a:rPr lang="en-IN" sz="2400" dirty="0" smtClean="0"/>
              <a:t>The aim of this project is to develop a prototype of water level detection that can be viewed as a part of river flow management system.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5560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6173"/>
            <a:ext cx="8596668" cy="1337276"/>
          </a:xfrm>
        </p:spPr>
        <p:txBody>
          <a:bodyPr>
            <a:normAutofit/>
          </a:bodyPr>
          <a:lstStyle/>
          <a:p>
            <a:r>
              <a:rPr lang="en-IN" sz="4800" b="1" u="sng" dirty="0" smtClean="0"/>
              <a:t>FEASIBILITY STUDY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7459"/>
            <a:ext cx="8596668" cy="4743903"/>
          </a:xfrm>
        </p:spPr>
        <p:txBody>
          <a:bodyPr>
            <a:no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All the equipment required are available easily and it is very cost effective.</a:t>
            </a:r>
          </a:p>
          <a:p>
            <a:r>
              <a:rPr lang="en-IN" sz="2400" dirty="0" smtClean="0"/>
              <a:t>It is not affected by weather because it is installed inside the tank.</a:t>
            </a:r>
          </a:p>
          <a:p>
            <a:r>
              <a:rPr lang="en-IN" sz="2400" dirty="0" smtClean="0"/>
              <a:t>Very effective in order to check the water level in real time.</a:t>
            </a:r>
          </a:p>
          <a:p>
            <a:r>
              <a:rPr lang="en-IN" sz="2400" dirty="0" smtClean="0"/>
              <a:t>The only human effort required is for installation.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4022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u="sng" dirty="0" smtClean="0"/>
              <a:t>LITERATURE REVIEW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NPTEL for </a:t>
            </a:r>
            <a:r>
              <a:rPr lang="en-IN" sz="2800" dirty="0" err="1" smtClean="0"/>
              <a:t>IoT</a:t>
            </a:r>
            <a:r>
              <a:rPr lang="en-IN" sz="2800" dirty="0" smtClean="0"/>
              <a:t> lectures</a:t>
            </a:r>
          </a:p>
          <a:p>
            <a:r>
              <a:rPr lang="en-IN" sz="2800" dirty="0" smtClean="0"/>
              <a:t>Research papers on water level detection system from:</a:t>
            </a:r>
          </a:p>
          <a:p>
            <a:pPr lvl="2"/>
            <a:r>
              <a:rPr lang="en-IN" sz="2400" dirty="0" smtClean="0"/>
              <a:t>IEEE</a:t>
            </a:r>
          </a:p>
          <a:p>
            <a:pPr lvl="2"/>
            <a:r>
              <a:rPr lang="en-IN" sz="2400" dirty="0" smtClean="0"/>
              <a:t>Research gate</a:t>
            </a:r>
          </a:p>
          <a:p>
            <a:pPr lvl="2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6472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u="sng" dirty="0" smtClean="0"/>
              <a:t>TECHNOLOGY</a:t>
            </a:r>
            <a:endParaRPr lang="en-IN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 </a:t>
            </a:r>
            <a:r>
              <a:rPr lang="en-US" sz="2400" b="1" dirty="0"/>
              <a:t>Internet of Things</a:t>
            </a:r>
            <a:r>
              <a:rPr lang="en-US" sz="2400" dirty="0"/>
              <a:t> </a:t>
            </a:r>
            <a:r>
              <a:rPr lang="en-US" sz="2400" dirty="0" smtClean="0"/>
              <a:t>(</a:t>
            </a:r>
            <a:r>
              <a:rPr lang="en-US" sz="2400" b="1" dirty="0" err="1" smtClean="0"/>
              <a:t>IoT</a:t>
            </a:r>
            <a:r>
              <a:rPr lang="en-US" sz="2400" dirty="0" smtClean="0"/>
              <a:t>) </a:t>
            </a:r>
            <a:r>
              <a:rPr lang="en-US" sz="2400" dirty="0"/>
              <a:t>refers to a system of interrelated, internet-connected objects that are able to collect and transfer data over a wireless network without human intervention.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0639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 smtClean="0"/>
              <a:t>HARDWARE</a:t>
            </a:r>
            <a:r>
              <a:rPr lang="en-IN" sz="4000" b="1" dirty="0" smtClean="0"/>
              <a:t> / </a:t>
            </a:r>
            <a:r>
              <a:rPr lang="en-IN" sz="4000" b="1" u="sng" dirty="0" smtClean="0"/>
              <a:t>SOFTWARE REQUIRED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9314"/>
            <a:ext cx="8596668" cy="388077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ARDUINO </a:t>
            </a:r>
            <a:r>
              <a:rPr lang="en-IN" sz="2000" dirty="0" smtClean="0"/>
              <a:t>UNO R3 Microcontroller Board</a:t>
            </a:r>
            <a:endParaRPr lang="en-IN" sz="2000" dirty="0" smtClean="0"/>
          </a:p>
          <a:p>
            <a:r>
              <a:rPr lang="en-IN" sz="2000" dirty="0" smtClean="0"/>
              <a:t>ULTRASONIC SENSOR</a:t>
            </a:r>
          </a:p>
          <a:p>
            <a:r>
              <a:rPr lang="en-IN" sz="2000" dirty="0" smtClean="0"/>
              <a:t>5V ADAPTER</a:t>
            </a:r>
          </a:p>
          <a:p>
            <a:r>
              <a:rPr lang="en-IN" sz="2000" dirty="0" smtClean="0"/>
              <a:t>JUMPER WIRE</a:t>
            </a:r>
          </a:p>
          <a:p>
            <a:r>
              <a:rPr lang="en-IN" sz="2000" dirty="0" smtClean="0"/>
              <a:t>LAPTOP</a:t>
            </a:r>
          </a:p>
          <a:p>
            <a:r>
              <a:rPr lang="en-IN" sz="2000" dirty="0" smtClean="0"/>
              <a:t>AC 220V 50 Hz</a:t>
            </a:r>
          </a:p>
          <a:p>
            <a:r>
              <a:rPr lang="en-IN" sz="2000" dirty="0" smtClean="0"/>
              <a:t>ARDUINO IDE</a:t>
            </a:r>
          </a:p>
          <a:p>
            <a:r>
              <a:rPr lang="en-IN" sz="2000" dirty="0" smtClean="0"/>
              <a:t>PROCESSING IDE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817" y="1968532"/>
            <a:ext cx="2928552" cy="2018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643" y="4207248"/>
            <a:ext cx="26289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7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4434"/>
            <a:ext cx="8596668" cy="1320800"/>
          </a:xfrm>
        </p:spPr>
        <p:txBody>
          <a:bodyPr>
            <a:normAutofit/>
          </a:bodyPr>
          <a:lstStyle/>
          <a:p>
            <a:r>
              <a:rPr lang="en-IN" sz="4800" b="1" u="sng" dirty="0" smtClean="0"/>
              <a:t>CODING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239"/>
            <a:ext cx="8596668" cy="45091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err="1" smtClean="0"/>
              <a:t>const</a:t>
            </a:r>
            <a:r>
              <a:rPr lang="en-IN" sz="2000" dirty="0" smtClean="0"/>
              <a:t>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trigPin</a:t>
            </a:r>
            <a:r>
              <a:rPr lang="en-IN" sz="2000" dirty="0"/>
              <a:t> = 7;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err="1"/>
              <a:t>const</a:t>
            </a:r>
            <a:r>
              <a:rPr lang="en-IN" sz="2000" dirty="0"/>
              <a:t>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echoPin</a:t>
            </a:r>
            <a:r>
              <a:rPr lang="en-IN" sz="2000" dirty="0"/>
              <a:t> = 8;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long duration;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err="1"/>
              <a:t>int</a:t>
            </a:r>
            <a:r>
              <a:rPr lang="en-IN" sz="2000" dirty="0"/>
              <a:t> distanceCm1;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distanceCm</a:t>
            </a:r>
            <a:r>
              <a:rPr lang="en-IN" sz="2000" dirty="0"/>
              <a:t>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err="1"/>
              <a:t>int</a:t>
            </a:r>
            <a:r>
              <a:rPr lang="en-IN" sz="2000" dirty="0"/>
              <a:t> d;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err="1"/>
              <a:t>int</a:t>
            </a:r>
            <a:r>
              <a:rPr lang="en-IN" sz="2000" dirty="0"/>
              <a:t> e</a:t>
            </a:r>
            <a:r>
              <a:rPr lang="en-IN" sz="2000" dirty="0" smtClean="0"/>
              <a:t>;</a:t>
            </a:r>
          </a:p>
          <a:p>
            <a:pPr marL="0" indent="0">
              <a:buNone/>
            </a:pPr>
            <a:r>
              <a:rPr lang="en-IN" sz="2000" dirty="0" smtClean="0"/>
              <a:t>void </a:t>
            </a:r>
            <a:r>
              <a:rPr lang="en-IN" sz="2000" dirty="0"/>
              <a:t>setup()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{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	</a:t>
            </a:r>
            <a:r>
              <a:rPr lang="en-IN" sz="2000" dirty="0" err="1" smtClean="0"/>
              <a:t>pinMode</a:t>
            </a:r>
            <a:r>
              <a:rPr lang="en-IN" sz="2000" dirty="0" smtClean="0"/>
              <a:t>(</a:t>
            </a:r>
            <a:r>
              <a:rPr lang="en-IN" sz="2000" dirty="0" err="1" smtClean="0"/>
              <a:t>trigPin</a:t>
            </a:r>
            <a:r>
              <a:rPr lang="en-IN" sz="2000" dirty="0"/>
              <a:t>, OUTPUT);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	</a:t>
            </a:r>
            <a:r>
              <a:rPr lang="en-IN" sz="2000" dirty="0" err="1" smtClean="0"/>
              <a:t>pinMode</a:t>
            </a:r>
            <a:r>
              <a:rPr lang="en-IN" sz="2000" dirty="0" smtClean="0"/>
              <a:t>(</a:t>
            </a:r>
            <a:r>
              <a:rPr lang="en-IN" sz="2000" dirty="0" err="1" smtClean="0"/>
              <a:t>echoPin</a:t>
            </a:r>
            <a:r>
              <a:rPr lang="en-IN" sz="2000" dirty="0"/>
              <a:t>, INPUT);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	</a:t>
            </a:r>
            <a:r>
              <a:rPr lang="en-IN" sz="2000" dirty="0" err="1" smtClean="0"/>
              <a:t>Serial.begin</a:t>
            </a:r>
            <a:r>
              <a:rPr lang="en-IN" sz="2000" dirty="0" smtClean="0"/>
              <a:t>(9600</a:t>
            </a:r>
            <a:r>
              <a:rPr lang="en-IN" sz="2000" dirty="0"/>
              <a:t>);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	</a:t>
            </a:r>
            <a:r>
              <a:rPr lang="en-IN" sz="2000" dirty="0" err="1" smtClean="0"/>
              <a:t>Serial.print</a:t>
            </a:r>
            <a:r>
              <a:rPr lang="en-IN" sz="2000" dirty="0"/>
              <a:t>("Welcome to the water level detection System");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}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2197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44843"/>
            <a:ext cx="8596668" cy="598067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void </a:t>
            </a:r>
            <a:r>
              <a:rPr lang="en-IN" sz="2000" dirty="0"/>
              <a:t>loop</a:t>
            </a:r>
            <a:r>
              <a:rPr lang="en-IN" sz="2000" dirty="0" smtClean="0"/>
              <a:t>()</a:t>
            </a:r>
          </a:p>
          <a:p>
            <a:pPr marL="0" indent="0">
              <a:buNone/>
            </a:pPr>
            <a:r>
              <a:rPr lang="en-IN" sz="2000" dirty="0" smtClean="0"/>
              <a:t> </a:t>
            </a:r>
            <a:r>
              <a:rPr lang="en-IN" sz="2000" dirty="0"/>
              <a:t>{</a:t>
            </a:r>
            <a:br>
              <a:rPr lang="en-IN" sz="2000" dirty="0"/>
            </a:br>
            <a:r>
              <a:rPr lang="en-IN" sz="2000" dirty="0" smtClean="0"/>
              <a:t>	</a:t>
            </a:r>
            <a:r>
              <a:rPr lang="en-IN" sz="2000" dirty="0" err="1" smtClean="0"/>
              <a:t>digitalWrite</a:t>
            </a:r>
            <a:r>
              <a:rPr lang="en-IN" sz="2000" dirty="0" smtClean="0"/>
              <a:t>(</a:t>
            </a:r>
            <a:r>
              <a:rPr lang="en-IN" sz="2000" dirty="0" err="1" smtClean="0"/>
              <a:t>trigPin</a:t>
            </a:r>
            <a:r>
              <a:rPr lang="en-IN" sz="2000" dirty="0"/>
              <a:t>, LOW);</a:t>
            </a:r>
            <a:br>
              <a:rPr lang="en-IN" sz="2000" dirty="0"/>
            </a:br>
            <a:r>
              <a:rPr lang="en-IN" sz="2000" dirty="0" smtClean="0"/>
              <a:t>	</a:t>
            </a:r>
            <a:r>
              <a:rPr lang="en-IN" sz="2000" dirty="0" err="1" smtClean="0"/>
              <a:t>delayMicroseconds</a:t>
            </a:r>
            <a:r>
              <a:rPr lang="en-IN" sz="2000" dirty="0" smtClean="0"/>
              <a:t>(2</a:t>
            </a:r>
            <a:r>
              <a:rPr lang="en-IN" sz="2000" dirty="0"/>
              <a:t>);</a:t>
            </a:r>
            <a:br>
              <a:rPr lang="en-IN" sz="2000" dirty="0"/>
            </a:br>
            <a:r>
              <a:rPr lang="en-IN" sz="2000" dirty="0" smtClean="0"/>
              <a:t>	</a:t>
            </a:r>
            <a:r>
              <a:rPr lang="en-IN" sz="2000" dirty="0" err="1" smtClean="0"/>
              <a:t>digitalWrite</a:t>
            </a:r>
            <a:r>
              <a:rPr lang="en-IN" sz="2000" dirty="0" smtClean="0"/>
              <a:t>(</a:t>
            </a:r>
            <a:r>
              <a:rPr lang="en-IN" sz="2000" dirty="0" err="1" smtClean="0"/>
              <a:t>trigPin</a:t>
            </a:r>
            <a:r>
              <a:rPr lang="en-IN" sz="2000" dirty="0"/>
              <a:t>, HIGH);</a:t>
            </a:r>
            <a:br>
              <a:rPr lang="en-IN" sz="2000" dirty="0"/>
            </a:br>
            <a:r>
              <a:rPr lang="en-IN" sz="2000" dirty="0" smtClean="0"/>
              <a:t>	</a:t>
            </a:r>
            <a:r>
              <a:rPr lang="en-IN" sz="2000" dirty="0" err="1" smtClean="0"/>
              <a:t>delayMicroseconds</a:t>
            </a:r>
            <a:r>
              <a:rPr lang="en-IN" sz="2000" dirty="0" smtClean="0"/>
              <a:t>(10</a:t>
            </a:r>
            <a:r>
              <a:rPr lang="en-IN" sz="2000" dirty="0"/>
              <a:t>);</a:t>
            </a:r>
            <a:br>
              <a:rPr lang="en-IN" sz="2000" dirty="0"/>
            </a:br>
            <a:r>
              <a:rPr lang="en-IN" sz="2000" dirty="0" smtClean="0"/>
              <a:t>	</a:t>
            </a:r>
            <a:r>
              <a:rPr lang="en-IN" sz="2000" dirty="0" err="1" smtClean="0"/>
              <a:t>digitalWrite</a:t>
            </a:r>
            <a:r>
              <a:rPr lang="en-IN" sz="2000" dirty="0" smtClean="0"/>
              <a:t>(</a:t>
            </a:r>
            <a:r>
              <a:rPr lang="en-IN" sz="2000" dirty="0" err="1" smtClean="0"/>
              <a:t>trigPin</a:t>
            </a:r>
            <a:r>
              <a:rPr lang="en-IN" sz="2000" dirty="0"/>
              <a:t>, LOW);</a:t>
            </a:r>
            <a:br>
              <a:rPr lang="en-IN" sz="2000" dirty="0"/>
            </a:br>
            <a:r>
              <a:rPr lang="en-IN" sz="2000" dirty="0" smtClean="0"/>
              <a:t>	duration </a:t>
            </a:r>
            <a:r>
              <a:rPr lang="en-IN" sz="2000" dirty="0"/>
              <a:t>= </a:t>
            </a:r>
            <a:r>
              <a:rPr lang="en-IN" sz="2000" dirty="0" err="1"/>
              <a:t>pulseIn</a:t>
            </a:r>
            <a:r>
              <a:rPr lang="en-IN" sz="2000" dirty="0"/>
              <a:t>(</a:t>
            </a:r>
            <a:r>
              <a:rPr lang="en-IN" sz="2000" dirty="0" err="1"/>
              <a:t>echoPin</a:t>
            </a:r>
            <a:r>
              <a:rPr lang="en-IN" sz="2000" dirty="0"/>
              <a:t>, HIGH);</a:t>
            </a:r>
            <a:br>
              <a:rPr lang="en-IN" sz="2000" dirty="0"/>
            </a:br>
            <a:r>
              <a:rPr lang="en-IN" sz="2000" dirty="0" smtClean="0"/>
              <a:t>	distanceCm1=18</a:t>
            </a:r>
            <a:r>
              <a:rPr lang="en-IN" sz="2000" dirty="0"/>
              <a:t>;</a:t>
            </a:r>
            <a:br>
              <a:rPr lang="en-IN" sz="2000" dirty="0"/>
            </a:br>
            <a:r>
              <a:rPr lang="en-IN" sz="2000" dirty="0" smtClean="0"/>
              <a:t>	</a:t>
            </a:r>
            <a:r>
              <a:rPr lang="en-IN" sz="2000" dirty="0" err="1" smtClean="0"/>
              <a:t>distanceCm</a:t>
            </a:r>
            <a:r>
              <a:rPr lang="en-IN" sz="2000" dirty="0"/>
              <a:t>= duration*0.034/2</a:t>
            </a:r>
            <a:r>
              <a:rPr lang="en-IN" sz="2000" dirty="0" smtClean="0"/>
              <a:t>;	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	d=distanceCm1-distanceCm</a:t>
            </a:r>
            <a:r>
              <a:rPr lang="en-IN" sz="2000" dirty="0"/>
              <a:t>;</a:t>
            </a:r>
            <a:br>
              <a:rPr lang="en-IN" sz="2000" dirty="0"/>
            </a:br>
            <a:r>
              <a:rPr lang="en-IN" sz="2000" dirty="0" smtClean="0"/>
              <a:t>	e=d*100/distanceCm1</a:t>
            </a:r>
            <a:r>
              <a:rPr lang="en-IN" sz="2000" dirty="0"/>
              <a:t>;</a:t>
            </a:r>
            <a:br>
              <a:rPr lang="en-IN" sz="2000" dirty="0"/>
            </a:br>
            <a:r>
              <a:rPr lang="en-IN" sz="2000" dirty="0" smtClean="0"/>
              <a:t>	</a:t>
            </a:r>
            <a:r>
              <a:rPr lang="en-IN" sz="2000" dirty="0" err="1" smtClean="0"/>
              <a:t>Serial.print</a:t>
            </a:r>
            <a:r>
              <a:rPr lang="en-IN" sz="2000" dirty="0"/>
              <a:t>("Percentage of the water filled:");</a:t>
            </a:r>
            <a:br>
              <a:rPr lang="en-IN" sz="2000" dirty="0"/>
            </a:br>
            <a:r>
              <a:rPr lang="en-IN" sz="2000" dirty="0" smtClean="0"/>
              <a:t>	</a:t>
            </a:r>
            <a:r>
              <a:rPr lang="en-IN" sz="2000" dirty="0" err="1" smtClean="0"/>
              <a:t>Serial.println</a:t>
            </a:r>
            <a:r>
              <a:rPr lang="en-IN" sz="2000" dirty="0" smtClean="0"/>
              <a:t>(e</a:t>
            </a:r>
            <a:r>
              <a:rPr lang="en-IN" sz="2000" dirty="0"/>
              <a:t>);</a:t>
            </a:r>
            <a:br>
              <a:rPr lang="en-IN" sz="2000" dirty="0"/>
            </a:br>
            <a:r>
              <a:rPr lang="en-IN" sz="2000" dirty="0" smtClean="0"/>
              <a:t>	delay(1000</a:t>
            </a:r>
            <a:r>
              <a:rPr lang="en-IN" sz="2000" dirty="0"/>
              <a:t>);</a:t>
            </a:r>
            <a:br>
              <a:rPr lang="en-IN" sz="2000" dirty="0"/>
            </a:br>
            <a:r>
              <a:rPr lang="en-IN" sz="2000" dirty="0"/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448162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</TotalTime>
  <Words>338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WATER LEVEL DETECTION SYSTEM USING IOT</vt:lpstr>
      <vt:lpstr>OBJECTIVE</vt:lpstr>
      <vt:lpstr>INTRODUCTION</vt:lpstr>
      <vt:lpstr>FEASIBILITY STUDY</vt:lpstr>
      <vt:lpstr>LITERATURE REVIEW</vt:lpstr>
      <vt:lpstr>TECHNOLOGY</vt:lpstr>
      <vt:lpstr>HARDWARE / SOFTWARE REQUIRED</vt:lpstr>
      <vt:lpstr>CODING</vt:lpstr>
      <vt:lpstr>PowerPoint Presentation</vt:lpstr>
      <vt:lpstr>CONCLUSION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RADAR</dc:title>
  <dc:creator>ADMIN</dc:creator>
  <cp:lastModifiedBy>ADMIN</cp:lastModifiedBy>
  <cp:revision>19</cp:revision>
  <dcterms:created xsi:type="dcterms:W3CDTF">2020-12-02T15:30:27Z</dcterms:created>
  <dcterms:modified xsi:type="dcterms:W3CDTF">2021-01-16T10:03:10Z</dcterms:modified>
</cp:coreProperties>
</file>