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Thin"/>
      <p:regular r:id="rId15"/>
      <p:bold r:id="rId16"/>
      <p:italic r:id="rId17"/>
      <p:boldItalic r:id="rId18"/>
    </p:embeddedFont>
    <p:embeddedFont>
      <p:font typeface="Roboto Medium"/>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Thin-regular.fntdata"/><Relationship Id="rId14" Type="http://schemas.openxmlformats.org/officeDocument/2006/relationships/slide" Target="slides/slide9.xml"/><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Medium-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cefedbbb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efedbbb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6cefedbbb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efedbbb3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efedbbb3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6cefedbbb3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cefedbbb3_0_3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cefedbbb3_0_3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6cefedbbb3_0_3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8" name="Shape 28"/>
        <p:cNvGrpSpPr/>
        <p:nvPr/>
      </p:nvGrpSpPr>
      <p:grpSpPr>
        <a:xfrm>
          <a:off x="0" y="0"/>
          <a:ext cx="0" cy="0"/>
          <a:chOff x="0" y="0"/>
          <a:chExt cx="0" cy="0"/>
        </a:xfrm>
      </p:grpSpPr>
      <p:sp>
        <p:nvSpPr>
          <p:cNvPr id="29" name="Google Shape;29;p2"/>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2"/>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2"/>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2"/>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7" name="Google Shape;37;p2"/>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8" name="Google Shape;38;p2"/>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9" name="Google Shape;39;p2"/>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0" name="Google Shape;40;p2"/>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42" name="Google Shape;42;p2"/>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6" name="Shape 96"/>
        <p:cNvGrpSpPr/>
        <p:nvPr/>
      </p:nvGrpSpPr>
      <p:grpSpPr>
        <a:xfrm>
          <a:off x="0" y="0"/>
          <a:ext cx="0" cy="0"/>
          <a:chOff x="0" y="0"/>
          <a:chExt cx="0" cy="0"/>
        </a:xfrm>
      </p:grpSpPr>
      <p:sp>
        <p:nvSpPr>
          <p:cNvPr id="97" name="Google Shape;97;p1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9" name="Google Shape;99;p1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2"/>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2"/>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5" name="Google Shape;105;p1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9" name="Shape 49"/>
        <p:cNvGrpSpPr/>
        <p:nvPr/>
      </p:nvGrpSpPr>
      <p:grpSpPr>
        <a:xfrm>
          <a:off x="0" y="0"/>
          <a:ext cx="0" cy="0"/>
          <a:chOff x="0" y="0"/>
          <a:chExt cx="0" cy="0"/>
        </a:xfrm>
      </p:grpSpPr>
      <p:sp>
        <p:nvSpPr>
          <p:cNvPr id="50" name="Google Shape;50;p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2" name="Google Shape;52;p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Google Shape;56;p5"/>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8" name="Google Shape;58;p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4" name="Google Shape;64;p6"/>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5" name="Google Shape;65;p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1" name="Google Shape;71;p7"/>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2" name="Google Shape;72;p7"/>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3" name="Google Shape;73;p7"/>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4" name="Google Shape;74;p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8"/>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2" name="Shape 82"/>
        <p:cNvGrpSpPr/>
        <p:nvPr/>
      </p:nvGrpSpPr>
      <p:grpSpPr>
        <a:xfrm>
          <a:off x="0" y="0"/>
          <a:ext cx="0" cy="0"/>
          <a:chOff x="0" y="0"/>
          <a:chExt cx="0" cy="0"/>
        </a:xfrm>
      </p:grpSpPr>
      <p:sp>
        <p:nvSpPr>
          <p:cNvPr id="83" name="Google Shape;83;p9"/>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5" name="Google Shape;85;p9"/>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9" name="Shape 89"/>
        <p:cNvGrpSpPr/>
        <p:nvPr/>
      </p:nvGrpSpPr>
      <p:grpSpPr>
        <a:xfrm>
          <a:off x="0" y="0"/>
          <a:ext cx="0" cy="0"/>
          <a:chOff x="0" y="0"/>
          <a:chExt cx="0" cy="0"/>
        </a:xfrm>
      </p:grpSpPr>
      <p:sp>
        <p:nvSpPr>
          <p:cNvPr id="90" name="Google Shape;90;p10"/>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txBody>
          <a:bodyPr anchorCtr="0" anchor="t" bIns="45700" lIns="91425" spcFirstLastPara="1" rIns="91425" wrap="square" tIns="45700">
            <a:noAutofit/>
          </a:bodyPr>
          <a:lstStyle>
            <a:lvl1pPr lvl="0" marR="0" rtl="0" algn="l">
              <a:spcBef>
                <a:spcPts val="300"/>
              </a:spcBef>
              <a:spcAft>
                <a:spcPts val="0"/>
              </a:spcAft>
              <a:buClr>
                <a:schemeClr val="accent3"/>
              </a:buClr>
              <a:buSzPts val="3200"/>
              <a:buFont typeface="Georgia"/>
              <a:buNone/>
              <a:defRPr b="0" i="0" sz="3200" u="none" cap="none" strike="noStrike">
                <a:solidFill>
                  <a:schemeClr val="dk1"/>
                </a:solidFill>
                <a:latin typeface="Georgia"/>
                <a:ea typeface="Georgia"/>
                <a:cs typeface="Georgia"/>
                <a:sym typeface="Georgia"/>
              </a:defRPr>
            </a:lvl1pPr>
            <a:lvl2pPr lvl="1"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lvl="2"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lvl="3"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lvl="4"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lvl="5"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lvl="6"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lvl="7"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lvl="8"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92" name="Google Shape;92;p10"/>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3" name="Google Shape;93;p1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0" name="Google Shape;20;p1"/>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1" name="Google Shape;21;p1"/>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2" name="Google Shape;22;p1"/>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3" name="Google Shape;23;p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5" name="Google Shape;25;p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6" name="Google Shape;26;p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7" name="Google Shape;27;p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sciencedirect.com/topics/social-sciences/multiple-regress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3"/>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Trebuchet MS"/>
              <a:buNone/>
            </a:pPr>
            <a:r>
              <a:rPr b="1" lang="en-US" u="sng"/>
              <a:t>Rate of Road Accident</a:t>
            </a:r>
            <a:br>
              <a:rPr lang="en-US"/>
            </a:br>
            <a:endParaRPr b="1" u="sng"/>
          </a:p>
        </p:txBody>
      </p:sp>
      <p:sp>
        <p:nvSpPr>
          <p:cNvPr id="114" name="Google Shape;114;p13"/>
          <p:cNvSpPr txBox="1"/>
          <p:nvPr>
            <p:ph idx="1" type="subTitle"/>
          </p:nvPr>
        </p:nvSpPr>
        <p:spPr>
          <a:xfrm>
            <a:off x="3733800" y="4343400"/>
            <a:ext cx="4953000" cy="1752600"/>
          </a:xfrm>
          <a:prstGeom prst="rect">
            <a:avLst/>
          </a:prstGeom>
          <a:noFill/>
          <a:ln>
            <a:noFill/>
          </a:ln>
        </p:spPr>
        <p:txBody>
          <a:bodyPr anchorCtr="0" anchor="t" bIns="45700" lIns="91425" spcFirstLastPara="1" rIns="91425" wrap="square" tIns="45700">
            <a:noAutofit/>
          </a:bodyPr>
          <a:lstStyle/>
          <a:p>
            <a:pPr indent="0" lvl="0" marL="64008" rtl="0" algn="l">
              <a:lnSpc>
                <a:spcPct val="80000"/>
              </a:lnSpc>
              <a:spcBef>
                <a:spcPts val="0"/>
              </a:spcBef>
              <a:spcAft>
                <a:spcPts val="0"/>
              </a:spcAft>
              <a:buSzPts val="2380"/>
              <a:buNone/>
            </a:pPr>
            <a:r>
              <a:rPr b="1" lang="en-US" sz="2380" u="sng"/>
              <a:t>Project done by:</a:t>
            </a:r>
            <a:endParaRPr/>
          </a:p>
          <a:p>
            <a:pPr indent="0" lvl="0" marL="64008" rtl="0" algn="l">
              <a:lnSpc>
                <a:spcPct val="80000"/>
              </a:lnSpc>
              <a:spcBef>
                <a:spcPts val="300"/>
              </a:spcBef>
              <a:spcAft>
                <a:spcPts val="0"/>
              </a:spcAft>
              <a:buSzPts val="2380"/>
              <a:buNone/>
            </a:pPr>
            <a:r>
              <a:rPr lang="en-US" sz="2380"/>
              <a:t>		</a:t>
            </a:r>
            <a:r>
              <a:rPr i="1" lang="en-US" sz="2380"/>
              <a:t>-Ayusha Bhola.</a:t>
            </a:r>
            <a:endParaRPr/>
          </a:p>
          <a:p>
            <a:pPr indent="0" lvl="0" marL="64008" rtl="0" algn="l">
              <a:lnSpc>
                <a:spcPct val="80000"/>
              </a:lnSpc>
              <a:spcBef>
                <a:spcPts val="300"/>
              </a:spcBef>
              <a:spcAft>
                <a:spcPts val="0"/>
              </a:spcAft>
              <a:buSzPts val="2380"/>
              <a:buNone/>
            </a:pPr>
            <a:r>
              <a:rPr i="1" lang="en-US" sz="2380"/>
              <a:t>		-Akshata Machal.</a:t>
            </a:r>
            <a:endParaRPr/>
          </a:p>
          <a:p>
            <a:pPr indent="0" lvl="0" marL="64008" rtl="0" algn="l">
              <a:lnSpc>
                <a:spcPct val="80000"/>
              </a:lnSpc>
              <a:spcBef>
                <a:spcPts val="300"/>
              </a:spcBef>
              <a:spcAft>
                <a:spcPts val="0"/>
              </a:spcAft>
              <a:buSzPts val="2380"/>
              <a:buNone/>
            </a:pPr>
            <a:r>
              <a:rPr i="1" lang="en-US" sz="2380"/>
              <a:t>		-Shrutika Chendake</a:t>
            </a:r>
            <a:r>
              <a:rPr lang="en-US" sz="2380"/>
              <a:t>.</a:t>
            </a:r>
            <a:endParaRPr sz="23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4"/>
          <p:cNvSpPr txBox="1"/>
          <p:nvPr/>
        </p:nvSpPr>
        <p:spPr>
          <a:xfrm>
            <a:off x="152400" y="1219200"/>
            <a:ext cx="7505100" cy="482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dk1"/>
                </a:solidFill>
                <a:latin typeface="Trebuchet MS"/>
                <a:ea typeface="Trebuchet MS"/>
                <a:cs typeface="Trebuchet MS"/>
                <a:sym typeface="Trebuchet MS"/>
              </a:rPr>
              <a:t>Contents:</a:t>
            </a:r>
            <a:endParaRPr/>
          </a:p>
          <a:p>
            <a:pPr indent="0" lvl="2" marL="914400" marR="0" rtl="0" algn="l">
              <a:spcBef>
                <a:spcPts val="0"/>
              </a:spcBef>
              <a:spcAft>
                <a:spcPts val="0"/>
              </a:spcAft>
              <a:buNone/>
            </a:pPr>
            <a:r>
              <a:rPr b="1" i="0" lang="en-US" sz="2800" u="none" cap="none" strike="noStrike">
                <a:solidFill>
                  <a:schemeClr val="dk1"/>
                </a:solidFill>
                <a:latin typeface="Trebuchet MS"/>
                <a:ea typeface="Trebuchet MS"/>
                <a:cs typeface="Trebuchet MS"/>
                <a:sym typeface="Trebuchet MS"/>
              </a:rPr>
              <a:t>	</a:t>
            </a:r>
            <a:r>
              <a:rPr b="0" i="0" lang="en-US" sz="2400" u="none" cap="none" strike="noStrike">
                <a:solidFill>
                  <a:schemeClr val="dk1"/>
                </a:solidFill>
                <a:latin typeface="Trebuchet MS"/>
                <a:ea typeface="Trebuchet MS"/>
                <a:cs typeface="Trebuchet MS"/>
                <a:sym typeface="Trebuchet MS"/>
              </a:rPr>
              <a:t>1. Machine Learning. 	</a:t>
            </a:r>
            <a:endParaRPr b="0" i="0" sz="2400" u="none" cap="none" strike="noStrike">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	2.Project Introduction.</a:t>
            </a:r>
            <a:endParaRPr b="0" i="0" sz="2400" u="none" cap="none" strike="noStrike">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	3.Requirements.</a:t>
            </a:r>
            <a:endParaRPr b="0" i="0" sz="2400" u="none" cap="none" strike="noStrike">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	4. </a:t>
            </a:r>
            <a:r>
              <a:rPr lang="en-US" sz="2400">
                <a:solidFill>
                  <a:schemeClr val="dk1"/>
                </a:solidFill>
                <a:latin typeface="Trebuchet MS"/>
                <a:ea typeface="Trebuchet MS"/>
                <a:cs typeface="Trebuchet MS"/>
                <a:sym typeface="Trebuchet MS"/>
              </a:rPr>
              <a:t>Methodology.</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5. </a:t>
            </a:r>
            <a:r>
              <a:rPr lang="en-US" sz="2400">
                <a:solidFill>
                  <a:schemeClr val="dk1"/>
                </a:solidFill>
                <a:latin typeface="Trebuchet MS"/>
                <a:ea typeface="Trebuchet MS"/>
                <a:cs typeface="Trebuchet MS"/>
                <a:sym typeface="Trebuchet MS"/>
              </a:rPr>
              <a:t>Preferred Algorithm.</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2" marL="914400" marR="0" rtl="0" algn="l">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6</a:t>
            </a:r>
            <a:r>
              <a:rPr b="0" i="0" lang="en-US" sz="2400" u="none" cap="none" strike="noStrike">
                <a:solidFill>
                  <a:schemeClr val="dk1"/>
                </a:solidFill>
                <a:latin typeface="Trebuchet MS"/>
                <a:ea typeface="Trebuchet MS"/>
                <a:cs typeface="Trebuchet MS"/>
                <a:sym typeface="Trebuchet MS"/>
              </a:rPr>
              <a:t>.Conclusion &amp; References.</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5"/>
          <p:cNvSpPr txBox="1"/>
          <p:nvPr/>
        </p:nvSpPr>
        <p:spPr>
          <a:xfrm>
            <a:off x="152400" y="1295400"/>
            <a:ext cx="8991600" cy="2739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chemeClr val="dk1"/>
                </a:solidFill>
                <a:latin typeface="Georgia"/>
                <a:ea typeface="Georgia"/>
                <a:cs typeface="Georgia"/>
                <a:sym typeface="Georgia"/>
              </a:rPr>
              <a:t>Machine Learning:</a:t>
            </a:r>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	</a:t>
            </a:r>
            <a:r>
              <a:rPr lang="en-US" sz="2400">
                <a:solidFill>
                  <a:schemeClr val="dk1"/>
                </a:solidFill>
                <a:latin typeface="Trebuchet MS"/>
                <a:ea typeface="Trebuchet MS"/>
                <a:cs typeface="Trebuchet MS"/>
                <a:sym typeface="Trebuchet MS"/>
              </a:rPr>
              <a:t>Machine Learning(ML) can be explained as automating and improving the learning process of computers based on their experiences without being actually programmed i.e. without any human assistance.</a:t>
            </a: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400">
              <a:solidFill>
                <a:schemeClr val="dk1"/>
              </a:solidFill>
              <a:latin typeface="Georgia"/>
              <a:ea typeface="Georgia"/>
              <a:cs typeface="Georgia"/>
              <a:sym typeface="Georgia"/>
            </a:endParaRPr>
          </a:p>
        </p:txBody>
      </p:sp>
      <p:pic>
        <p:nvPicPr>
          <p:cNvPr descr="C:\Users\hp\Desktop\ML-vs-Programming.png" id="125" name="Google Shape;125;p15"/>
          <p:cNvPicPr preferRelativeResize="0"/>
          <p:nvPr/>
        </p:nvPicPr>
        <p:blipFill rotWithShape="1">
          <a:blip r:embed="rId3">
            <a:alphaModFix/>
          </a:blip>
          <a:srcRect b="0" l="0" r="0" t="0"/>
          <a:stretch/>
        </p:blipFill>
        <p:spPr>
          <a:xfrm>
            <a:off x="1752600" y="3276600"/>
            <a:ext cx="5438775" cy="1600200"/>
          </a:xfrm>
          <a:prstGeom prst="rect">
            <a:avLst/>
          </a:prstGeom>
          <a:noFill/>
          <a:ln>
            <a:noFill/>
          </a:ln>
        </p:spPr>
      </p:pic>
      <p:sp>
        <p:nvSpPr>
          <p:cNvPr id="126" name="Google Shape;126;p15"/>
          <p:cNvSpPr txBox="1"/>
          <p:nvPr/>
        </p:nvSpPr>
        <p:spPr>
          <a:xfrm>
            <a:off x="304800" y="5029200"/>
            <a:ext cx="7239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Classification of Machine Learning:</a:t>
            </a:r>
            <a:endParaRPr/>
          </a:p>
          <a:p>
            <a:pPr indent="0" lvl="0" marL="0" marR="0" rtl="0" algn="l">
              <a:spcBef>
                <a:spcPts val="0"/>
              </a:spcBef>
              <a:spcAft>
                <a:spcPts val="0"/>
              </a:spcAft>
              <a:buNone/>
            </a:pPr>
            <a:r>
              <a:rPr b="1" lang="en-US" sz="1800">
                <a:solidFill>
                  <a:schemeClr val="dk1"/>
                </a:solidFill>
                <a:latin typeface="Georgia"/>
                <a:ea typeface="Georgia"/>
                <a:cs typeface="Georgia"/>
                <a:sym typeface="Georgia"/>
              </a:rPr>
              <a:t>	</a:t>
            </a:r>
            <a:r>
              <a:rPr lang="en-US" sz="1800">
                <a:solidFill>
                  <a:schemeClr val="dk1"/>
                </a:solidFill>
                <a:latin typeface="Trebuchet MS"/>
                <a:ea typeface="Trebuchet MS"/>
                <a:cs typeface="Trebuchet MS"/>
                <a:sym typeface="Trebuchet MS"/>
              </a:rPr>
              <a:t>1.Supervised learning.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2.unsupervised learning.</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descr="ml.jpg" id="127" name="Google Shape;127;p15"/>
          <p:cNvPicPr preferRelativeResize="0"/>
          <p:nvPr/>
        </p:nvPicPr>
        <p:blipFill rotWithShape="1">
          <a:blip r:embed="rId4">
            <a:alphaModFix/>
          </a:blip>
          <a:srcRect b="0" l="0" r="0" t="0"/>
          <a:stretch/>
        </p:blipFill>
        <p:spPr>
          <a:xfrm>
            <a:off x="5638800" y="4800600"/>
            <a:ext cx="3276600" cy="19506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6"/>
          <p:cNvSpPr txBox="1"/>
          <p:nvPr/>
        </p:nvSpPr>
        <p:spPr>
          <a:xfrm>
            <a:off x="0" y="228600"/>
            <a:ext cx="8686800" cy="4216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u="sng">
              <a:solidFill>
                <a:schemeClr val="dk1"/>
              </a:solidFill>
              <a:latin typeface="Georgia"/>
              <a:ea typeface="Georgia"/>
              <a:cs typeface="Georgia"/>
              <a:sym typeface="Georgia"/>
            </a:endParaRPr>
          </a:p>
          <a:p>
            <a:pPr indent="0" lvl="0" marL="0" marR="0" rtl="0" algn="l">
              <a:spcBef>
                <a:spcPts val="0"/>
              </a:spcBef>
              <a:spcAft>
                <a:spcPts val="0"/>
              </a:spcAft>
              <a:buNone/>
            </a:pPr>
            <a:r>
              <a:rPr b="1" lang="en-US" sz="2400" u="sng">
                <a:solidFill>
                  <a:schemeClr val="dk1"/>
                </a:solidFill>
                <a:latin typeface="Trebuchet MS"/>
                <a:ea typeface="Trebuchet MS"/>
                <a:cs typeface="Trebuchet MS"/>
                <a:sym typeface="Trebuchet MS"/>
              </a:rPr>
              <a:t>Project Introduction-</a:t>
            </a:r>
            <a:endParaRPr/>
          </a:p>
          <a:p>
            <a:pPr indent="0" lvl="0" marL="0" marR="0" rtl="0" algn="l">
              <a:spcBef>
                <a:spcPts val="0"/>
              </a:spcBef>
              <a:spcAft>
                <a:spcPts val="0"/>
              </a:spcAft>
              <a:buNone/>
            </a:pPr>
            <a:r>
              <a:t/>
            </a:r>
            <a:endParaRPr b="1" sz="3200" u="sng">
              <a:solidFill>
                <a:schemeClr val="dk1"/>
              </a:solidFill>
              <a:latin typeface="Georgia"/>
              <a:ea typeface="Georgia"/>
              <a:cs typeface="Georgia"/>
              <a:sym typeface="Georgia"/>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  There is a huge impact on the society due to traffic accidents where there is a great costs of fatalities and injuries.</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 In recent years, there is a increase in the researches attention to determine the significantly affect the severity of the drivers injuries which is caused due to the road accidents.</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 Accurate and comprehensive accident records are the basis of accident analysis. the effective use of accident records depends on some factors, like the accuracy of the data, record retention, and data analysis. </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There is many approaches applied to this scenario to study this problem.</a:t>
            </a:r>
            <a:endParaRPr b="1" sz="20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7"/>
          <p:cNvSpPr txBox="1"/>
          <p:nvPr/>
        </p:nvSpPr>
        <p:spPr>
          <a:xfrm>
            <a:off x="152400" y="228600"/>
            <a:ext cx="86868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u="sng">
                <a:solidFill>
                  <a:schemeClr val="dk1"/>
                </a:solidFill>
                <a:latin typeface="Trebuchet MS"/>
                <a:ea typeface="Trebuchet MS"/>
                <a:cs typeface="Trebuchet MS"/>
                <a:sym typeface="Trebuchet MS"/>
              </a:rPr>
              <a:t>REQUIREMENTS</a:t>
            </a:r>
            <a:r>
              <a:rPr b="1" lang="en-US" sz="2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b="1"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	Software: </a:t>
            </a:r>
            <a:r>
              <a:rPr lang="en-US" sz="2400">
                <a:solidFill>
                  <a:schemeClr val="dk1"/>
                </a:solidFill>
                <a:latin typeface="Trebuchet MS"/>
                <a:ea typeface="Trebuchet MS"/>
                <a:cs typeface="Trebuchet MS"/>
                <a:sym typeface="Trebuchet MS"/>
              </a:rPr>
              <a:t>Anaconda – Jupyter.</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	Language: </a:t>
            </a:r>
            <a:r>
              <a:rPr lang="en-US" sz="2400">
                <a:solidFill>
                  <a:schemeClr val="dk1"/>
                </a:solidFill>
                <a:latin typeface="Trebuchet MS"/>
                <a:ea typeface="Trebuchet MS"/>
                <a:cs typeface="Trebuchet MS"/>
                <a:sym typeface="Trebuchet MS"/>
              </a:rPr>
              <a:t>Python3</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	Modules Used:</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		-numpy</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		-pandas</a:t>
            </a:r>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		-from pandas.tools.plotting import scatter_matrix</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		-import matplotlib.pyplot as plt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p:nvPr/>
        </p:nvSpPr>
        <p:spPr>
          <a:xfrm>
            <a:off x="990600" y="762000"/>
            <a:ext cx="75438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chemeClr val="dk1"/>
                </a:solidFill>
                <a:latin typeface="Trebuchet MS"/>
                <a:ea typeface="Trebuchet MS"/>
                <a:cs typeface="Trebuchet MS"/>
                <a:sym typeface="Trebuchet MS"/>
              </a:rPr>
              <a:t>PROPOSED SYSTEM AND METHODOLOGY-</a:t>
            </a:r>
            <a:endParaRPr/>
          </a:p>
          <a:p>
            <a:pPr indent="0" lvl="0" marL="0" marR="0" rtl="0" algn="l">
              <a:spcBef>
                <a:spcPts val="0"/>
              </a:spcBef>
              <a:spcAft>
                <a:spcPts val="0"/>
              </a:spcAft>
              <a:buNone/>
            </a:pPr>
            <a:r>
              <a:t/>
            </a:r>
            <a:endParaRPr b="1" sz="2000">
              <a:solidFill>
                <a:schemeClr val="dk1"/>
              </a:solidFill>
              <a:latin typeface="Trebuchet MS"/>
              <a:ea typeface="Trebuchet MS"/>
              <a:cs typeface="Trebuchet MS"/>
              <a:sym typeface="Trebuchet MS"/>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Models are created using accident data records which can help to understand the characteristics of many features like drivers behaviour, roadway conditions, light condition, weather conditions and so on. </a:t>
            </a:r>
            <a:endParaRPr sz="2000">
              <a:solidFill>
                <a:schemeClr val="dk1"/>
              </a:solidFill>
              <a:latin typeface="Trebuchet MS"/>
              <a:ea typeface="Trebuchet MS"/>
              <a:cs typeface="Trebuchet MS"/>
              <a:sym typeface="Trebuchet MS"/>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This can help the users to compute the safety measures which is useful to avoid accidents.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 It can be illustrated how statistical method based on directed graphs, by comparing two scenarios based on out-of-sample forecasts. </a:t>
            </a:r>
            <a:endParaRPr sz="2000">
              <a:solidFill>
                <a:schemeClr val="dk1"/>
              </a:solidFill>
              <a:latin typeface="Trebuchet MS"/>
              <a:ea typeface="Trebuchet MS"/>
              <a:cs typeface="Trebuchet MS"/>
              <a:sym typeface="Trebuchet MS"/>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The model is performed to identify statistically significant factors which can be able to predict the probabilities of crashes and injury that can be used to perform a risk factor and reduce it.</a:t>
            </a:r>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nvSpPr>
        <p:spPr>
          <a:xfrm>
            <a:off x="408625" y="1048250"/>
            <a:ext cx="8368200" cy="52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u="sng">
                <a:latin typeface="Trebuchet MS"/>
                <a:ea typeface="Trebuchet MS"/>
                <a:cs typeface="Trebuchet MS"/>
                <a:sym typeface="Trebuchet MS"/>
              </a:rPr>
              <a:t>Preferred Algorithm:</a:t>
            </a:r>
            <a:endParaRPr b="1" sz="2400" u="sng">
              <a:latin typeface="Trebuchet MS"/>
              <a:ea typeface="Trebuchet MS"/>
              <a:cs typeface="Trebuchet MS"/>
              <a:sym typeface="Trebuchet MS"/>
            </a:endParaRPr>
          </a:p>
          <a:p>
            <a:pPr indent="0" lvl="0" marL="0" rtl="0" algn="l">
              <a:spcBef>
                <a:spcPts val="0"/>
              </a:spcBef>
              <a:spcAft>
                <a:spcPts val="0"/>
              </a:spcAft>
              <a:buNone/>
            </a:pPr>
            <a:r>
              <a:rPr b="1" lang="en-US" sz="2400" u="sng">
                <a:latin typeface="Trebuchet MS"/>
                <a:ea typeface="Trebuchet MS"/>
                <a:cs typeface="Trebuchet MS"/>
                <a:sym typeface="Trebuchet MS"/>
              </a:rPr>
              <a:t>			</a:t>
            </a:r>
            <a:r>
              <a:rPr b="1" i="1" lang="en-US" sz="2400" u="sng">
                <a:latin typeface="Trebuchet MS"/>
                <a:ea typeface="Trebuchet MS"/>
                <a:cs typeface="Trebuchet MS"/>
                <a:sym typeface="Trebuchet MS"/>
              </a:rPr>
              <a:t>Multi-Linear Regression Algorithm</a:t>
            </a:r>
            <a:endParaRPr b="1" i="1" sz="2400" u="sng">
              <a:latin typeface="Trebuchet MS"/>
              <a:ea typeface="Trebuchet MS"/>
              <a:cs typeface="Trebuchet MS"/>
              <a:sym typeface="Trebuchet MS"/>
            </a:endParaRPr>
          </a:p>
          <a:p>
            <a:pPr indent="0" lvl="0" marL="0" rtl="0" algn="l">
              <a:spcBef>
                <a:spcPts val="0"/>
              </a:spcBef>
              <a:spcAft>
                <a:spcPts val="0"/>
              </a:spcAft>
              <a:buNone/>
            </a:pPr>
            <a:r>
              <a:t/>
            </a:r>
            <a:endParaRPr b="1" i="1" sz="1800" u="sng">
              <a:latin typeface="Trebuchet MS"/>
              <a:ea typeface="Trebuchet MS"/>
              <a:cs typeface="Trebuchet MS"/>
              <a:sym typeface="Trebuchet MS"/>
            </a:endParaRPr>
          </a:p>
          <a:p>
            <a:pPr indent="0" lvl="0" marL="0" rtl="0" algn="l">
              <a:spcBef>
                <a:spcPts val="0"/>
              </a:spcBef>
              <a:spcAft>
                <a:spcPts val="0"/>
              </a:spcAft>
              <a:buNone/>
            </a:pPr>
            <a:r>
              <a:rPr b="1" lang="en-US" sz="1800">
                <a:solidFill>
                  <a:srgbClr val="2E2E2E"/>
                </a:solidFill>
                <a:latin typeface="Trebuchet MS"/>
                <a:ea typeface="Trebuchet MS"/>
                <a:cs typeface="Trebuchet MS"/>
                <a:sym typeface="Trebuchet MS"/>
              </a:rPr>
              <a:t> </a:t>
            </a:r>
            <a:r>
              <a:rPr b="1" lang="en-US" sz="1800">
                <a:solidFill>
                  <a:srgbClr val="0C7DBB"/>
                </a:solidFill>
                <a:uFill>
                  <a:noFill/>
                </a:uFill>
                <a:latin typeface="Trebuchet MS"/>
                <a:ea typeface="Trebuchet MS"/>
                <a:cs typeface="Trebuchet MS"/>
                <a:sym typeface="Trebuchet MS"/>
                <a:hlinkClick r:id="rId3"/>
              </a:rPr>
              <a:t>Multiple regression</a:t>
            </a:r>
            <a:r>
              <a:rPr b="1" lang="en-US" sz="1800">
                <a:solidFill>
                  <a:srgbClr val="2E2E2E"/>
                </a:solidFill>
                <a:latin typeface="Trebuchet MS"/>
                <a:ea typeface="Trebuchet MS"/>
                <a:cs typeface="Trebuchet MS"/>
                <a:sym typeface="Trebuchet MS"/>
              </a:rPr>
              <a:t> is the statistical procedure to predict the values of a response (dependent) variable from a collection of predictor (independent) variable values. </a:t>
            </a:r>
            <a:endParaRPr b="1" sz="1800">
              <a:solidFill>
                <a:srgbClr val="2E2E2E"/>
              </a:solidFill>
              <a:latin typeface="Trebuchet MS"/>
              <a:ea typeface="Trebuchet MS"/>
              <a:cs typeface="Trebuchet MS"/>
              <a:sym typeface="Trebuchet MS"/>
            </a:endParaRPr>
          </a:p>
          <a:p>
            <a:pPr indent="0" lvl="0" marL="0" rtl="0" algn="l">
              <a:spcBef>
                <a:spcPts val="0"/>
              </a:spcBef>
              <a:spcAft>
                <a:spcPts val="0"/>
              </a:spcAft>
              <a:buNone/>
            </a:pPr>
            <a:r>
              <a:rPr b="1" i="1" lang="en-US" sz="2400" u="sng">
                <a:solidFill>
                  <a:srgbClr val="2E2E2E"/>
                </a:solidFill>
                <a:latin typeface="Trebuchet MS"/>
                <a:ea typeface="Trebuchet MS"/>
                <a:cs typeface="Trebuchet MS"/>
                <a:sym typeface="Trebuchet MS"/>
              </a:rPr>
              <a:t>			</a:t>
            </a:r>
            <a:r>
              <a:rPr b="1" i="1" lang="en-US" sz="2400" u="sng">
                <a:solidFill>
                  <a:srgbClr val="222222"/>
                </a:solidFill>
                <a:highlight>
                  <a:srgbClr val="FFFFFF"/>
                </a:highlight>
                <a:latin typeface="Trebuchet MS"/>
                <a:ea typeface="Trebuchet MS"/>
                <a:cs typeface="Trebuchet MS"/>
                <a:sym typeface="Trebuchet MS"/>
              </a:rPr>
              <a:t>Polynomial Regression Algorithm</a:t>
            </a:r>
            <a:endParaRPr b="1" i="1" sz="2400" u="sng">
              <a:solidFill>
                <a:srgbClr val="222222"/>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b="1" lang="en-US" sz="1800">
                <a:solidFill>
                  <a:srgbClr val="222222"/>
                </a:solidFill>
                <a:highlight>
                  <a:srgbClr val="FFFFFF"/>
                </a:highlight>
                <a:latin typeface="Trebuchet MS"/>
                <a:ea typeface="Trebuchet MS"/>
                <a:cs typeface="Trebuchet MS"/>
                <a:sym typeface="Trebuchet MS"/>
              </a:rPr>
              <a:t>Polynomial Regression is a form of linear regression in which the relationship between the independent variable x and dependent variable y is modeled as an nth degree polynomial. </a:t>
            </a:r>
            <a:endParaRPr b="1" sz="1800">
              <a:solidFill>
                <a:srgbClr val="222222"/>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b="1" i="1" lang="en-US" sz="2400" u="sng">
                <a:solidFill>
                  <a:srgbClr val="222222"/>
                </a:solidFill>
                <a:highlight>
                  <a:srgbClr val="FFFFFF"/>
                </a:highlight>
                <a:latin typeface="Trebuchet MS"/>
                <a:ea typeface="Trebuchet MS"/>
                <a:cs typeface="Trebuchet MS"/>
                <a:sym typeface="Trebuchet MS"/>
              </a:rPr>
              <a:t>			Decision Tree Regressor Algorithm</a:t>
            </a:r>
            <a:endParaRPr b="1" i="1" sz="2400" u="sng">
              <a:solidFill>
                <a:srgbClr val="222222"/>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b="1" lang="en-US" sz="1800">
                <a:solidFill>
                  <a:srgbClr val="222222"/>
                </a:solidFill>
                <a:highlight>
                  <a:srgbClr val="FFFFFF"/>
                </a:highlight>
                <a:latin typeface="Trebuchet MS"/>
                <a:ea typeface="Trebuchet MS"/>
                <a:cs typeface="Trebuchet MS"/>
                <a:sym typeface="Trebuchet MS"/>
              </a:rPr>
              <a:t>Decision Tree - Regression. Decision tree builds regression or classification models in the form of a tree structure. It breaks down a dataset into smaller and smaller subsets while at the same time an associated decision tree is incrementally developed. </a:t>
            </a:r>
            <a:endParaRPr b="1" i="1" sz="1800" u="sng">
              <a:solidFill>
                <a:srgbClr val="222222"/>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pSp>
        <p:nvGrpSpPr>
          <p:cNvPr id="154" name="Google Shape;154;p20"/>
          <p:cNvGrpSpPr/>
          <p:nvPr/>
        </p:nvGrpSpPr>
        <p:grpSpPr>
          <a:xfrm>
            <a:off x="779388" y="2451825"/>
            <a:ext cx="2486829" cy="3711155"/>
            <a:chOff x="1118224" y="283725"/>
            <a:chExt cx="2090826" cy="4076400"/>
          </a:xfrm>
        </p:grpSpPr>
        <p:sp>
          <p:nvSpPr>
            <p:cNvPr id="155" name="Google Shape;155;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58" name="Google Shape;158;p20"/>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rgbClr val="1D7E74"/>
                  </a:solidFill>
                  <a:latin typeface="Trebuchet MS"/>
                  <a:ea typeface="Trebuchet MS"/>
                  <a:cs typeface="Trebuchet MS"/>
                  <a:sym typeface="Trebuchet MS"/>
                </a:rPr>
                <a:t>Multi-Linear</a:t>
              </a:r>
              <a:endParaRPr sz="2400">
                <a:solidFill>
                  <a:srgbClr val="1D7E74"/>
                </a:solidFill>
                <a:latin typeface="Trebuchet MS"/>
                <a:ea typeface="Trebuchet MS"/>
                <a:cs typeface="Trebuchet MS"/>
                <a:sym typeface="Trebuchet MS"/>
              </a:endParaRPr>
            </a:p>
          </p:txBody>
        </p:sp>
        <p:sp>
          <p:nvSpPr>
            <p:cNvPr id="159" name="Google Shape;159;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chemeClr val="accent2"/>
                  </a:solidFill>
                  <a:highlight>
                    <a:srgbClr val="FFFFFF"/>
                  </a:highlight>
                  <a:latin typeface="Roboto"/>
                  <a:ea typeface="Roboto"/>
                  <a:cs typeface="Roboto"/>
                  <a:sym typeface="Roboto"/>
                </a:rPr>
                <a:t>9.73</a:t>
              </a:r>
              <a:r>
                <a:rPr b="1" lang="en-US" sz="3600">
                  <a:solidFill>
                    <a:schemeClr val="accent2"/>
                  </a:solidFill>
                  <a:latin typeface="Roboto"/>
                  <a:ea typeface="Roboto"/>
                  <a:cs typeface="Roboto"/>
                  <a:sym typeface="Roboto"/>
                </a:rPr>
                <a:t>%</a:t>
              </a:r>
              <a:endParaRPr b="1" sz="3600">
                <a:solidFill>
                  <a:schemeClr val="accent2"/>
                </a:solidFill>
                <a:latin typeface="Roboto"/>
                <a:ea typeface="Roboto"/>
                <a:cs typeface="Roboto"/>
                <a:sym typeface="Roboto"/>
              </a:endParaRPr>
            </a:p>
          </p:txBody>
        </p:sp>
        <p:sp>
          <p:nvSpPr>
            <p:cNvPr id="160" name="Google Shape;160;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3000">
                  <a:solidFill>
                    <a:srgbClr val="FFFFFF"/>
                  </a:solidFill>
                  <a:latin typeface="Trebuchet MS"/>
                  <a:ea typeface="Trebuchet MS"/>
                  <a:cs typeface="Trebuchet MS"/>
                  <a:sym typeface="Trebuchet MS"/>
                </a:rPr>
                <a:t>Not Preferred</a:t>
              </a:r>
              <a:endParaRPr sz="3000">
                <a:solidFill>
                  <a:srgbClr val="FFFFFF"/>
                </a:solidFill>
                <a:latin typeface="Trebuchet MS"/>
                <a:ea typeface="Trebuchet MS"/>
                <a:cs typeface="Trebuchet MS"/>
                <a:sym typeface="Trebuchet MS"/>
              </a:endParaRPr>
            </a:p>
          </p:txBody>
        </p:sp>
      </p:grpSp>
      <p:grpSp>
        <p:nvGrpSpPr>
          <p:cNvPr id="162" name="Google Shape;162;p20"/>
          <p:cNvGrpSpPr/>
          <p:nvPr/>
        </p:nvGrpSpPr>
        <p:grpSpPr>
          <a:xfrm>
            <a:off x="3328594" y="2451825"/>
            <a:ext cx="2486829" cy="3711155"/>
            <a:chOff x="1118224" y="283725"/>
            <a:chExt cx="2090826" cy="4076400"/>
          </a:xfrm>
        </p:grpSpPr>
        <p:sp>
          <p:nvSpPr>
            <p:cNvPr id="163" name="Google Shape;163;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66" name="Google Shape;166;p20"/>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rgbClr val="1D7E74"/>
                  </a:solidFill>
                  <a:latin typeface="Trebuchet MS"/>
                  <a:ea typeface="Trebuchet MS"/>
                  <a:cs typeface="Trebuchet MS"/>
                  <a:sym typeface="Trebuchet MS"/>
                </a:rPr>
                <a:t>Polynomial</a:t>
              </a:r>
              <a:endParaRPr sz="2400">
                <a:solidFill>
                  <a:srgbClr val="1D7E74"/>
                </a:solidFill>
                <a:latin typeface="Trebuchet MS"/>
                <a:ea typeface="Trebuchet MS"/>
                <a:cs typeface="Trebuchet MS"/>
                <a:sym typeface="Trebuchet MS"/>
              </a:endParaRPr>
            </a:p>
          </p:txBody>
        </p:sp>
        <p:sp>
          <p:nvSpPr>
            <p:cNvPr id="167" name="Google Shape;167;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rgbClr val="1D7E74"/>
                  </a:solidFill>
                  <a:latin typeface="Roboto"/>
                  <a:ea typeface="Roboto"/>
                  <a:cs typeface="Roboto"/>
                  <a:sym typeface="Roboto"/>
                </a:rPr>
                <a:t>66.77</a:t>
              </a:r>
              <a:r>
                <a:rPr b="1" lang="en-US" sz="4000">
                  <a:solidFill>
                    <a:srgbClr val="1D7E74"/>
                  </a:solidFill>
                  <a:latin typeface="Roboto"/>
                  <a:ea typeface="Roboto"/>
                  <a:cs typeface="Roboto"/>
                  <a:sym typeface="Roboto"/>
                </a:rPr>
                <a:t>%</a:t>
              </a:r>
              <a:endParaRPr b="1" sz="4000">
                <a:solidFill>
                  <a:srgbClr val="1D7E74"/>
                </a:solidFill>
                <a:latin typeface="Roboto"/>
                <a:ea typeface="Roboto"/>
                <a:cs typeface="Roboto"/>
                <a:sym typeface="Roboto"/>
              </a:endParaRPr>
            </a:p>
          </p:txBody>
        </p:sp>
        <p:sp>
          <p:nvSpPr>
            <p:cNvPr id="168" name="Google Shape;168;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lt1"/>
                  </a:solidFill>
                  <a:latin typeface="Trebuchet MS"/>
                  <a:ea typeface="Trebuchet MS"/>
                  <a:cs typeface="Trebuchet MS"/>
                  <a:sym typeface="Trebuchet MS"/>
                </a:rPr>
                <a:t>Not Preferred</a:t>
              </a:r>
              <a:endParaRPr sz="3000">
                <a:solidFill>
                  <a:schemeClr val="lt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sz="700">
                <a:solidFill>
                  <a:srgbClr val="FFFFFF"/>
                </a:solidFill>
                <a:latin typeface="Roboto"/>
                <a:ea typeface="Roboto"/>
                <a:cs typeface="Roboto"/>
                <a:sym typeface="Roboto"/>
              </a:endParaRPr>
            </a:p>
          </p:txBody>
        </p:sp>
      </p:grpSp>
      <p:grpSp>
        <p:nvGrpSpPr>
          <p:cNvPr id="170" name="Google Shape;170;p20"/>
          <p:cNvGrpSpPr/>
          <p:nvPr/>
        </p:nvGrpSpPr>
        <p:grpSpPr>
          <a:xfrm>
            <a:off x="5877800" y="2451825"/>
            <a:ext cx="2486829" cy="3711155"/>
            <a:chOff x="1118224" y="283725"/>
            <a:chExt cx="2090826" cy="4076400"/>
          </a:xfrm>
        </p:grpSpPr>
        <p:sp>
          <p:nvSpPr>
            <p:cNvPr id="171" name="Google Shape;171;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74" name="Google Shape;174;p20"/>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rgbClr val="1D7E74"/>
                  </a:solidFill>
                  <a:latin typeface="Trebuchet MS"/>
                  <a:ea typeface="Trebuchet MS"/>
                  <a:cs typeface="Trebuchet MS"/>
                  <a:sym typeface="Trebuchet MS"/>
                </a:rPr>
                <a:t>Decision Tree</a:t>
              </a:r>
              <a:endParaRPr sz="2400">
                <a:solidFill>
                  <a:srgbClr val="1D7E74"/>
                </a:solidFill>
                <a:latin typeface="Trebuchet MS"/>
                <a:ea typeface="Trebuchet MS"/>
                <a:cs typeface="Trebuchet MS"/>
                <a:sym typeface="Trebuchet MS"/>
              </a:endParaRPr>
            </a:p>
          </p:txBody>
        </p:sp>
        <p:sp>
          <p:nvSpPr>
            <p:cNvPr id="175" name="Google Shape;175;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rgbClr val="1D7E74"/>
                  </a:solidFill>
                  <a:latin typeface="Roboto"/>
                  <a:ea typeface="Roboto"/>
                  <a:cs typeface="Roboto"/>
                  <a:sym typeface="Roboto"/>
                </a:rPr>
                <a:t>97.24</a:t>
              </a:r>
              <a:r>
                <a:rPr lang="en-US"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76" name="Google Shape;176;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lt1"/>
                  </a:solidFill>
                  <a:latin typeface="Trebuchet MS"/>
                  <a:ea typeface="Trebuchet MS"/>
                  <a:cs typeface="Trebuchet MS"/>
                  <a:sym typeface="Trebuchet MS"/>
                </a:rPr>
                <a:t>Preferred</a:t>
              </a:r>
              <a:endParaRPr sz="3000">
                <a:solidFill>
                  <a:schemeClr val="lt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i="1" lang="en-US" sz="1800">
                  <a:solidFill>
                    <a:srgbClr val="FFFFFF"/>
                  </a:solidFill>
                  <a:latin typeface="Trebuchet MS"/>
                  <a:ea typeface="Trebuchet MS"/>
                  <a:cs typeface="Trebuchet MS"/>
                  <a:sym typeface="Trebuchet MS"/>
                </a:rPr>
                <a:t>(better results)</a:t>
              </a:r>
              <a:endParaRPr i="1" sz="1800">
                <a:solidFill>
                  <a:srgbClr val="FFFFFF"/>
                </a:solidFill>
                <a:latin typeface="Trebuchet MS"/>
                <a:ea typeface="Trebuchet MS"/>
                <a:cs typeface="Trebuchet MS"/>
                <a:sym typeface="Trebuchet MS"/>
              </a:endParaRPr>
            </a:p>
          </p:txBody>
        </p:sp>
      </p:grpSp>
      <p:sp>
        <p:nvSpPr>
          <p:cNvPr id="178" name="Google Shape;178;p20"/>
          <p:cNvSpPr txBox="1"/>
          <p:nvPr/>
        </p:nvSpPr>
        <p:spPr>
          <a:xfrm>
            <a:off x="728450" y="1411350"/>
            <a:ext cx="53478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u="sng">
                <a:latin typeface="Trebuchet MS"/>
                <a:ea typeface="Trebuchet MS"/>
                <a:cs typeface="Trebuchet MS"/>
                <a:sym typeface="Trebuchet MS"/>
              </a:rPr>
              <a:t>Accuracy Score:</a:t>
            </a:r>
            <a:endParaRPr b="1" sz="3600" u="sng">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nvSpPr>
        <p:spPr>
          <a:xfrm>
            <a:off x="604075" y="1190375"/>
            <a:ext cx="72843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u="sng">
                <a:latin typeface="Trebuchet MS"/>
                <a:ea typeface="Trebuchet MS"/>
                <a:cs typeface="Trebuchet MS"/>
                <a:sym typeface="Trebuchet MS"/>
              </a:rPr>
              <a:t>Conclusion and References:</a:t>
            </a:r>
            <a:endParaRPr b="1" sz="3000" u="sng">
              <a:latin typeface="Trebuchet MS"/>
              <a:ea typeface="Trebuchet MS"/>
              <a:cs typeface="Trebuchet MS"/>
              <a:sym typeface="Trebuchet MS"/>
            </a:endParaRPr>
          </a:p>
        </p:txBody>
      </p:sp>
      <p:sp>
        <p:nvSpPr>
          <p:cNvPr id="185" name="Google Shape;185;p21"/>
          <p:cNvSpPr txBox="1"/>
          <p:nvPr/>
        </p:nvSpPr>
        <p:spPr>
          <a:xfrm>
            <a:off x="479700" y="2274150"/>
            <a:ext cx="8332800" cy="431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Rate of the number of Casualties can be predicted using Machine Learning using Regression Type.</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Decision Tree Algorithm gives better results as compared to Multi-Linear Regression Algorithm or Polynomial Regression Algorithm</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Dataset References:-								</a:t>
            </a:r>
            <a:r>
              <a:rPr b="1" lang="en-US" sz="1800" u="sng">
                <a:latin typeface="Trebuchet MS"/>
                <a:ea typeface="Trebuchet MS"/>
                <a:cs typeface="Trebuchet MS"/>
                <a:sym typeface="Trebuchet MS"/>
              </a:rPr>
              <a:t>	https://github.com/damianoc90/Road-accidents-analysis/blob/master/dataset.csv</a:t>
            </a:r>
            <a:endParaRPr b="1" sz="1800" u="sng">
              <a:latin typeface="Trebuchet MS"/>
              <a:ea typeface="Trebuchet MS"/>
              <a:cs typeface="Trebuchet MS"/>
              <a:sym typeface="Trebuchet MS"/>
            </a:endParaRPr>
          </a:p>
          <a:p>
            <a:pPr indent="0" lvl="0" marL="0" rtl="0" algn="l">
              <a:spcBef>
                <a:spcPts val="0"/>
              </a:spcBef>
              <a:spcAft>
                <a:spcPts val="0"/>
              </a:spcAft>
              <a:buNone/>
            </a:pPr>
            <a:r>
              <a:rPr b="1" lang="en-US" sz="1800" u="sng">
                <a:latin typeface="Trebuchet MS"/>
                <a:ea typeface="Trebuchet MS"/>
                <a:cs typeface="Trebuchet MS"/>
                <a:sym typeface="Trebuchet MS"/>
              </a:rPr>
              <a:t>									</a:t>
            </a:r>
            <a:endParaRPr b="1" sz="1800" u="sng">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