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XQ1N1MafN4fY+Bs9ldogAdiZ6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FBA2B-E25B-4FC4-8AF0-57D08056325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9234439-2359-4951-811F-09A2656153FD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Identify the root causes of stockouts and inventory inefficiencies.</a:t>
          </a:r>
          <a:endParaRPr lang="en-IN" dirty="0"/>
        </a:p>
      </dgm:t>
    </dgm:pt>
    <dgm:pt modelId="{490DEDA8-5ADB-4F13-ACB4-077D5C652956}" type="parTrans" cxnId="{63659B4E-598F-445F-826E-B9BED809D3A2}">
      <dgm:prSet/>
      <dgm:spPr/>
      <dgm:t>
        <a:bodyPr/>
        <a:lstStyle/>
        <a:p>
          <a:endParaRPr lang="en-IN"/>
        </a:p>
      </dgm:t>
    </dgm:pt>
    <dgm:pt modelId="{4D639A2A-0F95-492C-BD10-FD0F15AB5763}" type="sibTrans" cxnId="{63659B4E-598F-445F-826E-B9BED809D3A2}">
      <dgm:prSet/>
      <dgm:spPr/>
      <dgm:t>
        <a:bodyPr/>
        <a:lstStyle/>
        <a:p>
          <a:endParaRPr lang="en-IN"/>
        </a:p>
      </dgm:t>
    </dgm:pt>
    <dgm:pt modelId="{C63C7358-EF91-4BA8-94EC-8C1FBF5B2C8F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Develop strategies to minimize bounce rate while optimizing inventory levels and costs.</a:t>
          </a:r>
          <a:endParaRPr lang="en-IN" dirty="0"/>
        </a:p>
      </dgm:t>
    </dgm:pt>
    <dgm:pt modelId="{43F5B0EB-3A8A-4073-A214-39EFA0A53719}" type="parTrans" cxnId="{2977CABA-4F44-4E20-A642-B2DE69CAE9D5}">
      <dgm:prSet/>
      <dgm:spPr/>
      <dgm:t>
        <a:bodyPr/>
        <a:lstStyle/>
        <a:p>
          <a:endParaRPr lang="en-IN"/>
        </a:p>
      </dgm:t>
    </dgm:pt>
    <dgm:pt modelId="{7466493B-EBDB-4237-BAAC-27975233DBD9}" type="sibTrans" cxnId="{2977CABA-4F44-4E20-A642-B2DE69CAE9D5}">
      <dgm:prSet/>
      <dgm:spPr/>
      <dgm:t>
        <a:bodyPr/>
        <a:lstStyle/>
        <a:p>
          <a:endParaRPr lang="en-IN"/>
        </a:p>
      </dgm:t>
    </dgm:pt>
    <dgm:pt modelId="{4F0D3328-6179-4AD8-9D67-4B708449507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Implement data-driven inventory management solutions and best practices to improve operational efficiency and patient care outcomes</a:t>
          </a:r>
          <a:endParaRPr lang="en-IN" dirty="0"/>
        </a:p>
      </dgm:t>
    </dgm:pt>
    <dgm:pt modelId="{2EA79D64-B670-4609-87B1-F7E671FAD0AA}" type="parTrans" cxnId="{6873BD3B-164C-4829-8E4B-CFA9002816E3}">
      <dgm:prSet/>
      <dgm:spPr/>
      <dgm:t>
        <a:bodyPr/>
        <a:lstStyle/>
        <a:p>
          <a:endParaRPr lang="en-IN"/>
        </a:p>
      </dgm:t>
    </dgm:pt>
    <dgm:pt modelId="{486326A6-1E4A-499D-9CD1-1FFCE3FC8CD2}" type="sibTrans" cxnId="{6873BD3B-164C-4829-8E4B-CFA9002816E3}">
      <dgm:prSet/>
      <dgm:spPr/>
      <dgm:t>
        <a:bodyPr/>
        <a:lstStyle/>
        <a:p>
          <a:endParaRPr lang="en-IN"/>
        </a:p>
      </dgm:t>
    </dgm:pt>
    <dgm:pt modelId="{25213F75-FC78-4555-857B-34526B85EDAB}" type="pres">
      <dgm:prSet presAssocID="{8D0FBA2B-E25B-4FC4-8AF0-57D080563256}" presName="linearFlow" presStyleCnt="0">
        <dgm:presLayoutVars>
          <dgm:dir/>
          <dgm:resizeHandles val="exact"/>
        </dgm:presLayoutVars>
      </dgm:prSet>
      <dgm:spPr/>
    </dgm:pt>
    <dgm:pt modelId="{7C5945D5-FDC4-437D-BAAA-3EBC852A4920}" type="pres">
      <dgm:prSet presAssocID="{99234439-2359-4951-811F-09A2656153FD}" presName="composite" presStyleCnt="0"/>
      <dgm:spPr/>
    </dgm:pt>
    <dgm:pt modelId="{CC6DC3A0-1C0B-41CC-9192-618C389F4524}" type="pres">
      <dgm:prSet presAssocID="{99234439-2359-4951-811F-09A2656153FD}" presName="imgShp" presStyleLbl="fgImgPlace1" presStyleIdx="0" presStyleCnt="3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E3E980BD-7842-4ADA-B6AE-08DF654C5FC8}" type="pres">
      <dgm:prSet presAssocID="{99234439-2359-4951-811F-09A2656153FD}" presName="txShp" presStyleLbl="node1" presStyleIdx="0" presStyleCnt="3">
        <dgm:presLayoutVars>
          <dgm:bulletEnabled val="1"/>
        </dgm:presLayoutVars>
      </dgm:prSet>
      <dgm:spPr/>
    </dgm:pt>
    <dgm:pt modelId="{C7BDBDA4-5A69-4F2D-8114-B9C6769DB5A7}" type="pres">
      <dgm:prSet presAssocID="{4D639A2A-0F95-492C-BD10-FD0F15AB5763}" presName="spacing" presStyleCnt="0"/>
      <dgm:spPr/>
    </dgm:pt>
    <dgm:pt modelId="{F9600905-A18A-489E-A50B-6A94B60C66E7}" type="pres">
      <dgm:prSet presAssocID="{C63C7358-EF91-4BA8-94EC-8C1FBF5B2C8F}" presName="composite" presStyleCnt="0"/>
      <dgm:spPr/>
    </dgm:pt>
    <dgm:pt modelId="{32BE48C2-0227-4F2E-ACCD-19C531486515}" type="pres">
      <dgm:prSet presAssocID="{C63C7358-EF91-4BA8-94EC-8C1FBF5B2C8F}" presName="imgShp" presStyleLbl="fgImgPlace1" presStyleIdx="1" presStyleCnt="3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42E908CB-D3A6-4C73-8B8A-4B44B845CC44}" type="pres">
      <dgm:prSet presAssocID="{C63C7358-EF91-4BA8-94EC-8C1FBF5B2C8F}" presName="txShp" presStyleLbl="node1" presStyleIdx="1" presStyleCnt="3" custLinFactNeighborX="-824" custLinFactNeighborY="5094">
        <dgm:presLayoutVars>
          <dgm:bulletEnabled val="1"/>
        </dgm:presLayoutVars>
      </dgm:prSet>
      <dgm:spPr/>
    </dgm:pt>
    <dgm:pt modelId="{2237576D-3E0A-48F2-B03A-DABFAA0F4E88}" type="pres">
      <dgm:prSet presAssocID="{7466493B-EBDB-4237-BAAC-27975233DBD9}" presName="spacing" presStyleCnt="0"/>
      <dgm:spPr/>
    </dgm:pt>
    <dgm:pt modelId="{B7A949A7-5389-4316-A16E-C2020F0764CC}" type="pres">
      <dgm:prSet presAssocID="{4F0D3328-6179-4AD8-9D67-4B7084495071}" presName="composite" presStyleCnt="0"/>
      <dgm:spPr/>
    </dgm:pt>
    <dgm:pt modelId="{66D36673-D6E3-40B3-8565-06EAD1BCC115}" type="pres">
      <dgm:prSet presAssocID="{4F0D3328-6179-4AD8-9D67-4B7084495071}" presName="imgShp" presStyleLbl="fgImgPlace1" presStyleIdx="2" presStyleCnt="3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9FCAE821-916C-40D6-A555-2762B2798545}" type="pres">
      <dgm:prSet presAssocID="{4F0D3328-6179-4AD8-9D67-4B7084495071}" presName="txShp" presStyleLbl="node1" presStyleIdx="2" presStyleCnt="3">
        <dgm:presLayoutVars>
          <dgm:bulletEnabled val="1"/>
        </dgm:presLayoutVars>
      </dgm:prSet>
      <dgm:spPr/>
    </dgm:pt>
  </dgm:ptLst>
  <dgm:cxnLst>
    <dgm:cxn modelId="{8035120F-A5D0-4E4B-969F-1B86BE1FFF89}" type="presOf" srcId="{99234439-2359-4951-811F-09A2656153FD}" destId="{E3E980BD-7842-4ADA-B6AE-08DF654C5FC8}" srcOrd="0" destOrd="0" presId="urn:microsoft.com/office/officeart/2005/8/layout/vList3"/>
    <dgm:cxn modelId="{6873BD3B-164C-4829-8E4B-CFA9002816E3}" srcId="{8D0FBA2B-E25B-4FC4-8AF0-57D080563256}" destId="{4F0D3328-6179-4AD8-9D67-4B7084495071}" srcOrd="2" destOrd="0" parTransId="{2EA79D64-B670-4609-87B1-F7E671FAD0AA}" sibTransId="{486326A6-1E4A-499D-9CD1-1FFCE3FC8CD2}"/>
    <dgm:cxn modelId="{63659B4E-598F-445F-826E-B9BED809D3A2}" srcId="{8D0FBA2B-E25B-4FC4-8AF0-57D080563256}" destId="{99234439-2359-4951-811F-09A2656153FD}" srcOrd="0" destOrd="0" parTransId="{490DEDA8-5ADB-4F13-ACB4-077D5C652956}" sibTransId="{4D639A2A-0F95-492C-BD10-FD0F15AB5763}"/>
    <dgm:cxn modelId="{BAEFB59F-05B0-4A9E-A450-2202DAF11C54}" type="presOf" srcId="{4F0D3328-6179-4AD8-9D67-4B7084495071}" destId="{9FCAE821-916C-40D6-A555-2762B2798545}" srcOrd="0" destOrd="0" presId="urn:microsoft.com/office/officeart/2005/8/layout/vList3"/>
    <dgm:cxn modelId="{29AE69A3-FD58-4200-B402-332A742BD38B}" type="presOf" srcId="{8D0FBA2B-E25B-4FC4-8AF0-57D080563256}" destId="{25213F75-FC78-4555-857B-34526B85EDAB}" srcOrd="0" destOrd="0" presId="urn:microsoft.com/office/officeart/2005/8/layout/vList3"/>
    <dgm:cxn modelId="{594115AB-8508-4C5D-8281-E98DB25A90DB}" type="presOf" srcId="{C63C7358-EF91-4BA8-94EC-8C1FBF5B2C8F}" destId="{42E908CB-D3A6-4C73-8B8A-4B44B845CC44}" srcOrd="0" destOrd="0" presId="urn:microsoft.com/office/officeart/2005/8/layout/vList3"/>
    <dgm:cxn modelId="{2977CABA-4F44-4E20-A642-B2DE69CAE9D5}" srcId="{8D0FBA2B-E25B-4FC4-8AF0-57D080563256}" destId="{C63C7358-EF91-4BA8-94EC-8C1FBF5B2C8F}" srcOrd="1" destOrd="0" parTransId="{43F5B0EB-3A8A-4073-A214-39EFA0A53719}" sibTransId="{7466493B-EBDB-4237-BAAC-27975233DBD9}"/>
    <dgm:cxn modelId="{87006174-0DCE-4064-89CB-3C87FA16AA0C}" type="presParOf" srcId="{25213F75-FC78-4555-857B-34526B85EDAB}" destId="{7C5945D5-FDC4-437D-BAAA-3EBC852A4920}" srcOrd="0" destOrd="0" presId="urn:microsoft.com/office/officeart/2005/8/layout/vList3"/>
    <dgm:cxn modelId="{48DC1C64-EE17-48F5-AE71-443ADEE2B4EB}" type="presParOf" srcId="{7C5945D5-FDC4-437D-BAAA-3EBC852A4920}" destId="{CC6DC3A0-1C0B-41CC-9192-618C389F4524}" srcOrd="0" destOrd="0" presId="urn:microsoft.com/office/officeart/2005/8/layout/vList3"/>
    <dgm:cxn modelId="{1C014F5C-455B-444E-8492-48E392AD4981}" type="presParOf" srcId="{7C5945D5-FDC4-437D-BAAA-3EBC852A4920}" destId="{E3E980BD-7842-4ADA-B6AE-08DF654C5FC8}" srcOrd="1" destOrd="0" presId="urn:microsoft.com/office/officeart/2005/8/layout/vList3"/>
    <dgm:cxn modelId="{A2751D8B-10B2-4466-A3A1-DA4FD345A98F}" type="presParOf" srcId="{25213F75-FC78-4555-857B-34526B85EDAB}" destId="{C7BDBDA4-5A69-4F2D-8114-B9C6769DB5A7}" srcOrd="1" destOrd="0" presId="urn:microsoft.com/office/officeart/2005/8/layout/vList3"/>
    <dgm:cxn modelId="{9D7510C8-19F8-4AF8-8BF4-34DD6F73CDED}" type="presParOf" srcId="{25213F75-FC78-4555-857B-34526B85EDAB}" destId="{F9600905-A18A-489E-A50B-6A94B60C66E7}" srcOrd="2" destOrd="0" presId="urn:microsoft.com/office/officeart/2005/8/layout/vList3"/>
    <dgm:cxn modelId="{D303F642-3158-4DA7-AB4A-E389DBBE5535}" type="presParOf" srcId="{F9600905-A18A-489E-A50B-6A94B60C66E7}" destId="{32BE48C2-0227-4F2E-ACCD-19C531486515}" srcOrd="0" destOrd="0" presId="urn:microsoft.com/office/officeart/2005/8/layout/vList3"/>
    <dgm:cxn modelId="{5B973AB8-FD15-4395-9339-B978E005F6BE}" type="presParOf" srcId="{F9600905-A18A-489E-A50B-6A94B60C66E7}" destId="{42E908CB-D3A6-4C73-8B8A-4B44B845CC44}" srcOrd="1" destOrd="0" presId="urn:microsoft.com/office/officeart/2005/8/layout/vList3"/>
    <dgm:cxn modelId="{A9737C28-4878-4785-B4FE-BC6D7F90F758}" type="presParOf" srcId="{25213F75-FC78-4555-857B-34526B85EDAB}" destId="{2237576D-3E0A-48F2-B03A-DABFAA0F4E88}" srcOrd="3" destOrd="0" presId="urn:microsoft.com/office/officeart/2005/8/layout/vList3"/>
    <dgm:cxn modelId="{47731454-6000-414B-A28B-1AAA6CE6A858}" type="presParOf" srcId="{25213F75-FC78-4555-857B-34526B85EDAB}" destId="{B7A949A7-5389-4316-A16E-C2020F0764CC}" srcOrd="4" destOrd="0" presId="urn:microsoft.com/office/officeart/2005/8/layout/vList3"/>
    <dgm:cxn modelId="{DAE6712C-E06D-4EC0-B794-B20F30EE2193}" type="presParOf" srcId="{B7A949A7-5389-4316-A16E-C2020F0764CC}" destId="{66D36673-D6E3-40B3-8565-06EAD1BCC115}" srcOrd="0" destOrd="0" presId="urn:microsoft.com/office/officeart/2005/8/layout/vList3"/>
    <dgm:cxn modelId="{8EFD3E50-8E5D-41AB-AC2B-37CF074D320F}" type="presParOf" srcId="{B7A949A7-5389-4316-A16E-C2020F0764CC}" destId="{9FCAE821-916C-40D6-A555-2762B279854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980BD-7842-4ADA-B6AE-08DF654C5FC8}">
      <dsp:nvSpPr>
        <dsp:cNvPr id="0" name=""/>
        <dsp:cNvSpPr/>
      </dsp:nvSpPr>
      <dsp:spPr>
        <a:xfrm rot="10800000">
          <a:off x="1188514" y="2173"/>
          <a:ext cx="3581784" cy="1145344"/>
        </a:xfrm>
        <a:prstGeom prst="homePlate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06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Identify the root causes of stockouts and inventory inefficiencies.</a:t>
          </a:r>
          <a:endParaRPr lang="en-IN" sz="1500" kern="1200" dirty="0"/>
        </a:p>
      </dsp:txBody>
      <dsp:txXfrm rot="10800000">
        <a:off x="1474850" y="2173"/>
        <a:ext cx="3295448" cy="1145344"/>
      </dsp:txXfrm>
    </dsp:sp>
    <dsp:sp modelId="{CC6DC3A0-1C0B-41CC-9192-618C389F4524}">
      <dsp:nvSpPr>
        <dsp:cNvPr id="0" name=""/>
        <dsp:cNvSpPr/>
      </dsp:nvSpPr>
      <dsp:spPr>
        <a:xfrm>
          <a:off x="615842" y="2173"/>
          <a:ext cx="1145344" cy="114534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42E908CB-D3A6-4C73-8B8A-4B44B845CC44}">
      <dsp:nvSpPr>
        <dsp:cNvPr id="0" name=""/>
        <dsp:cNvSpPr/>
      </dsp:nvSpPr>
      <dsp:spPr>
        <a:xfrm rot="10800000">
          <a:off x="1159000" y="1547755"/>
          <a:ext cx="3581784" cy="1145344"/>
        </a:xfrm>
        <a:prstGeom prst="homePlate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06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Develop strategies to minimize bounce rate while optimizing inventory levels and costs.</a:t>
          </a:r>
          <a:endParaRPr lang="en-IN" sz="1500" kern="1200" dirty="0"/>
        </a:p>
      </dsp:txBody>
      <dsp:txXfrm rot="10800000">
        <a:off x="1445336" y="1547755"/>
        <a:ext cx="3295448" cy="1145344"/>
      </dsp:txXfrm>
    </dsp:sp>
    <dsp:sp modelId="{32BE48C2-0227-4F2E-ACCD-19C531486515}">
      <dsp:nvSpPr>
        <dsp:cNvPr id="0" name=""/>
        <dsp:cNvSpPr/>
      </dsp:nvSpPr>
      <dsp:spPr>
        <a:xfrm>
          <a:off x="615842" y="1489411"/>
          <a:ext cx="1145344" cy="114534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9FCAE821-916C-40D6-A555-2762B2798545}">
      <dsp:nvSpPr>
        <dsp:cNvPr id="0" name=""/>
        <dsp:cNvSpPr/>
      </dsp:nvSpPr>
      <dsp:spPr>
        <a:xfrm rot="10800000">
          <a:off x="1188514" y="2976649"/>
          <a:ext cx="3581784" cy="1145344"/>
        </a:xfrm>
        <a:prstGeom prst="homePlate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5065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Implement data-driven inventory management solutions and best practices to improve operational efficiency and patient care outcomes</a:t>
          </a:r>
          <a:endParaRPr lang="en-IN" sz="1500" kern="1200" dirty="0"/>
        </a:p>
      </dsp:txBody>
      <dsp:txXfrm rot="10800000">
        <a:off x="1474850" y="2976649"/>
        <a:ext cx="3295448" cy="1145344"/>
      </dsp:txXfrm>
    </dsp:sp>
    <dsp:sp modelId="{66D36673-D6E3-40B3-8565-06EAD1BCC115}">
      <dsp:nvSpPr>
        <dsp:cNvPr id="0" name=""/>
        <dsp:cNvSpPr/>
      </dsp:nvSpPr>
      <dsp:spPr>
        <a:xfrm>
          <a:off x="615842" y="2976649"/>
          <a:ext cx="1145344" cy="1145344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79" name="Google Shape;79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126" name="Google Shape;12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134" name="Google Shape;13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201408/primary_xsldbg_data-by-dannya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title"/>
          </p:nvPr>
        </p:nvSpPr>
        <p:spPr>
          <a:xfrm>
            <a:off x="8947355" y="581434"/>
            <a:ext cx="3173361" cy="214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Inventory Optimization</a:t>
            </a:r>
          </a:p>
        </p:txBody>
      </p:sp>
      <p:sp>
        <p:nvSpPr>
          <p:cNvPr id="74" name="Google Shape;74;p1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86508" y="11637873"/>
            <a:ext cx="158226" cy="1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 descr="360DigiTMG Reviews - 52 Reviews of 360digitmg.com | Sitejabb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27F7EF-F433-A772-20B1-3664A70FD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94735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3" name="Google Shape;83;gf3a8d4be09_2_180"/>
          <p:cNvSpPr txBox="1"/>
          <p:nvPr/>
        </p:nvSpPr>
        <p:spPr>
          <a:xfrm>
            <a:off x="383125" y="1149375"/>
            <a:ext cx="7138553" cy="328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 - Data F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Diagram</a:t>
            </a:r>
            <a:endParaRPr dirty="0"/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gf3a8d4be09_2_18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E3DF2-13EE-61A0-9562-1EEEA9784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678" y="939669"/>
            <a:ext cx="4117872" cy="5006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228600" y="177814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9310" y="5967134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3BBB5A-280E-4904-FF12-70E2C0CDD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271" y="1011453"/>
            <a:ext cx="5363878" cy="4945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5BAA15-0BB9-93B9-D601-BF6A2336F782}"/>
              </a:ext>
            </a:extLst>
          </p:cNvPr>
          <p:cNvSpPr txBox="1"/>
          <p:nvPr/>
        </p:nvSpPr>
        <p:spPr>
          <a:xfrm>
            <a:off x="223303" y="1313935"/>
            <a:ext cx="616285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 medical inventory system experiences drug shortages, leading to patient dissatisfaction and potential health risks.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bounce rate (i.e., the rate at which patients leave without receiving their required medication) has increased due to insufficient stock levels.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minimize drug shortages, maximize availability of drugs, improve customer satisfaction, and enhance profits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bounce rate refers to the frequency of stockouts or instances where medical items are not available when needed.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Stockouts can lead to delays in patient treatment, compromise patient safety, and result in revenue loss for the healthcare facility.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medical inventory effectively requires balancing the need to maintain adequate stock levels to minimize excess inventory and associated costs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7" name="Google Shape;97;gf3a8d4be09_2_92"/>
          <p:cNvSpPr txBox="1"/>
          <p:nvPr/>
        </p:nvSpPr>
        <p:spPr>
          <a:xfrm>
            <a:off x="4341238" y="1482698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f3a8d4be09_2_92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93ED76-D1DD-5BDE-97BA-FA076F0D990F}"/>
              </a:ext>
            </a:extLst>
          </p:cNvPr>
          <p:cNvSpPr txBox="1"/>
          <p:nvPr/>
        </p:nvSpPr>
        <p:spPr>
          <a:xfrm>
            <a:off x="714030" y="1229118"/>
            <a:ext cx="59424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healthcare facility is experiencing a rising bounce rate in medical inventory, leading to frequent stockouts of essential supplies and drugs.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issue is adversely affecting patient care delivery and operational efficiency.</a:t>
            </a:r>
            <a:endParaRPr lang="en-US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address the increasing bounce rate in medical inventory and optimize inventory management processes to ensure the availability of essential supplies when needed. </a:t>
            </a:r>
          </a:p>
          <a:p>
            <a:pPr algn="l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focus on analyzing historical inventory data, identifying patterns and trends, and developing actionable insights to optimize inventory management.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Solutions may include process improvements, technology enhancements, and supplier relationship management strategies.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2BB3405-4DF7-E234-3ADE-92390A685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129953"/>
              </p:ext>
            </p:extLst>
          </p:nvPr>
        </p:nvGraphicFramePr>
        <p:xfrm>
          <a:off x="6656439" y="1818968"/>
          <a:ext cx="5386142" cy="412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Wave 18">
            <a:extLst>
              <a:ext uri="{FF2B5EF4-FFF2-40B4-BE49-F238E27FC236}">
                <a16:creationId xmlns:a16="http://schemas.microsoft.com/office/drawing/2014/main" id="{EFAC83E1-77DD-D89D-C5FD-7F43ED8B9FD2}"/>
              </a:ext>
            </a:extLst>
          </p:cNvPr>
          <p:cNvSpPr/>
          <p:nvPr/>
        </p:nvSpPr>
        <p:spPr>
          <a:xfrm>
            <a:off x="7527698" y="933499"/>
            <a:ext cx="3972232" cy="727499"/>
          </a:xfrm>
          <a:prstGeom prst="wav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5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2919" y="5896947"/>
            <a:ext cx="2277039" cy="8083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C96017-FD63-6AA5-BE31-E90C7A9A9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22143"/>
              </p:ext>
            </p:extLst>
          </p:nvPr>
        </p:nvGraphicFramePr>
        <p:xfrm>
          <a:off x="688258" y="1022555"/>
          <a:ext cx="9665110" cy="51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8289">
                  <a:extLst>
                    <a:ext uri="{9D8B030D-6E8A-4147-A177-3AD203B41FA5}">
                      <a16:colId xmlns:a16="http://schemas.microsoft.com/office/drawing/2014/main" val="1558713404"/>
                    </a:ext>
                  </a:extLst>
                </a:gridCol>
                <a:gridCol w="7336821">
                  <a:extLst>
                    <a:ext uri="{9D8B030D-6E8A-4147-A177-3AD203B41FA5}">
                      <a16:colId xmlns:a16="http://schemas.microsoft.com/office/drawing/2014/main" val="4277466778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VARIABLE NAME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VARIABLE DESCRIPTION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7891337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Typeofsales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Type of sale of the drug. Either the drug is sold or returned.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4784637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Patient_ID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ID of a patient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49956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Specialisation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 of Specialisation (eg. Cardiology)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84063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Dept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Pharmacy, the formulation is related with.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885985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Dateofbill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Date of purchase of medicine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682163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Quantity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Quantity of the drug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22373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ReturnQuantity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Quantity of drug returned by patient to the pharmacy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026664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Final_Cost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Final Cost of the drug (Quantity included)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5467838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Final_Sales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Final sales of drug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4683008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RtnMRP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MRP of returned drug (Quantity included)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92386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Formulation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Type of formulation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07803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DrugName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Generic name of the drug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231523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SubCat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Subcategory (Type) to the category of drugs.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721582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SubCat1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Subcategory (condition) to the category of drugs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01348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6187474" y="2056786"/>
            <a:ext cx="5374433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proportion of returns makes up to 11.82% of total transactions.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products falling under the category of Specialisation54 have a relatively higher likelihood of being return compared to other </a:t>
            </a:r>
            <a:r>
              <a:rPr lang="en-US" sz="16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Specialisations</a:t>
            </a: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pro</a:t>
            </a: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ducts associated with Department1 experience a higher rate of returns compared to other department.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</a:t>
            </a: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ere are noticeable seasonal variations in returns with higher return rates observed during May, July and August.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Businesses may need to investigate the reason behind these seasonal fluctuations to implement targeted strategies for reducing returns during peak return season.</a:t>
            </a:r>
            <a:endParaRPr lang="en-US"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5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559838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6187475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59838" y="1181100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Insights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6187475" y="1175021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Insights</a:t>
            </a:r>
            <a:endParaRPr sz="1400" b="1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4AEC6-FE00-17AD-0F81-C24018C15590}"/>
              </a:ext>
            </a:extLst>
          </p:cNvPr>
          <p:cNvSpPr txBox="1"/>
          <p:nvPr/>
        </p:nvSpPr>
        <p:spPr>
          <a:xfrm>
            <a:off x="559839" y="1889605"/>
            <a:ext cx="53744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Sales transaction constitutes the majority of the dataset accounting to 88.18% of total transactions.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Department1 contributes 15.61% to the overall sales volume and exhibits higher sales of return in terms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patent category is identified as the highest-selling Formulation in terms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May, June and August are highlighted as months with higher sales of return compared to other months in year 2022.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quantities sold fall within the range 0-20 items, indicating most transactions involve relatively small quantities of items.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Specialisation54 has higher return rate of 42.86%.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dirty="0"/>
          </a:p>
        </p:txBody>
      </p:sp>
      <p:pic>
        <p:nvPicPr>
          <p:cNvPr id="130" name="Google Shape;130;p30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29;p30"/>
          <p:cNvSpPr txBox="1"/>
          <p:nvPr/>
        </p:nvSpPr>
        <p:spPr>
          <a:xfrm>
            <a:off x="359492" y="1067219"/>
            <a:ext cx="8420714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preprocessing are essential stages in the data pipeline, laying the foundation for meaningful insights and decision-making.</a:t>
            </a:r>
          </a:p>
          <a:p>
            <a:pPr algn="l"/>
            <a:endParaRPr lang="en-US" sz="16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the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identify null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crucial to check for missing values in our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missing values found are replaced with 'Unknown' to maintain data integrity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'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Dateofbill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column is initially in text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convert it into datetime format for easier manipulation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consistency and accuracy in date-related operations.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E7212E-0DA7-1BC0-AB83-888668F1A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34" y="2923645"/>
            <a:ext cx="5629744" cy="3029286"/>
          </a:xfrm>
          <a:prstGeom prst="rect">
            <a:avLst/>
          </a:prstGeom>
        </p:spPr>
      </p:pic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E729091F-018E-49C9-8BDE-7679E0E96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416" y="4136748"/>
            <a:ext cx="1816183" cy="18161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FE7372-0F1D-3F12-1FFD-CC2BB987B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290918" y="4498841"/>
            <a:ext cx="1189702" cy="1189702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DC3614C9-058D-4DEB-8C75-073AC5CA1124}"/>
              </a:ext>
            </a:extLst>
          </p:cNvPr>
          <p:cNvSpPr/>
          <p:nvPr/>
        </p:nvSpPr>
        <p:spPr>
          <a:xfrm>
            <a:off x="3903406" y="4741700"/>
            <a:ext cx="1816183" cy="70398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137" name="Google Shape;137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32" descr="360DigiTMG Reviews - 52 Reviews of 360digitmg.com | Sitejabb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9A886BC-B7DC-4EA5-F4EF-A5726988C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0" y="839736"/>
            <a:ext cx="5923555" cy="285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1952DC-48EB-63B6-98D0-BA93B125F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39736"/>
            <a:ext cx="5976050" cy="26703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F04CAF-352B-1082-1A10-B327F1023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495" y="3502983"/>
            <a:ext cx="5923555" cy="26703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76A65B-142A-EB9B-905D-F73BCCE47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50" y="3859656"/>
            <a:ext cx="5976050" cy="24974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5" name="Google Shape;145;p60" descr="Attitudes 2 Animal Cognition Survey – The Anthrozoolog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0" descr="360DigiTMG Reviews - 52 Reviews of 360digitmg.com | Sitejabb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3552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756</Words>
  <Application>Microsoft Office PowerPoint</Application>
  <PresentationFormat>Widescreen</PresentationFormat>
  <Paragraphs>96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Söhne</vt:lpstr>
      <vt:lpstr>Times New Roman</vt:lpstr>
      <vt:lpstr>Wingdings</vt:lpstr>
      <vt:lpstr>Office Theme</vt:lpstr>
      <vt:lpstr>Medical Inventory Optimization</vt:lpstr>
      <vt:lpstr>Contents</vt:lpstr>
      <vt:lpstr>Business Problem</vt:lpstr>
      <vt:lpstr>Project Overview and Scope</vt:lpstr>
      <vt:lpstr>Data Dictionary </vt:lpstr>
      <vt:lpstr>Exploratory Data Analysis [EDA]</vt:lpstr>
      <vt:lpstr>Data Preprocessing</vt:lpstr>
      <vt:lpstr>Data Visualization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Inventory Optimization</dc:title>
  <dc:creator>VIKAS BARTHWAL</dc:creator>
  <cp:lastModifiedBy>Akshata Namjoshi</cp:lastModifiedBy>
  <cp:revision>3</cp:revision>
  <dcterms:created xsi:type="dcterms:W3CDTF">2022-02-16T01:47:29Z</dcterms:created>
  <dcterms:modified xsi:type="dcterms:W3CDTF">2024-05-09T10:30:04Z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