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4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55EF5-64D2-48D2-A135-3B10AE75811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1E2CD688-5531-4646-A70D-DD259481EEDA}">
      <dgm:prSet phldrT="[Text]" custT="1"/>
      <dgm:spPr/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Problem Understanding</a:t>
          </a:r>
        </a:p>
      </dgm:t>
    </dgm:pt>
    <dgm:pt modelId="{6615296D-4DC5-4E27-8387-6B3A3701CA2B}" type="parTrans" cxnId="{06B1A011-94A3-4E53-A384-CD31B96063E5}">
      <dgm:prSet/>
      <dgm:spPr/>
      <dgm:t>
        <a:bodyPr/>
        <a:lstStyle/>
        <a:p>
          <a:endParaRPr lang="en-US" sz="2000" b="1"/>
        </a:p>
      </dgm:t>
    </dgm:pt>
    <dgm:pt modelId="{4D53E984-2A1B-4830-B4E8-1E4AC261FF15}" type="sibTrans" cxnId="{06B1A011-94A3-4E53-A384-CD31B96063E5}">
      <dgm:prSet/>
      <dgm:spPr/>
      <dgm:t>
        <a:bodyPr/>
        <a:lstStyle/>
        <a:p>
          <a:endParaRPr lang="en-US" sz="2000" b="1"/>
        </a:p>
      </dgm:t>
    </dgm:pt>
    <dgm:pt modelId="{070AC8DB-9CDD-43B4-9F45-EDA6FD0D06BC}">
      <dgm:prSet phldrT="[Text]" custT="1"/>
      <dgm:spPr/>
      <dgm:t>
        <a:bodyPr/>
        <a:lstStyle/>
        <a:p>
          <a:r>
            <a:rPr lang="en-US" sz="1400" b="1" dirty="0"/>
            <a:t>Data Preparation / Exploration</a:t>
          </a:r>
        </a:p>
      </dgm:t>
    </dgm:pt>
    <dgm:pt modelId="{E32BC102-429B-414B-AA7E-270C8024E644}" type="parTrans" cxnId="{7BBF7FCB-DC7F-41C9-AD73-75D01F83CD6F}">
      <dgm:prSet/>
      <dgm:spPr/>
      <dgm:t>
        <a:bodyPr/>
        <a:lstStyle/>
        <a:p>
          <a:endParaRPr lang="en-US" sz="2000" b="1"/>
        </a:p>
      </dgm:t>
    </dgm:pt>
    <dgm:pt modelId="{FAA9E92E-196D-41DC-8151-7EC24D1E37CC}" type="sibTrans" cxnId="{7BBF7FCB-DC7F-41C9-AD73-75D01F83CD6F}">
      <dgm:prSet/>
      <dgm:spPr/>
      <dgm:t>
        <a:bodyPr/>
        <a:lstStyle/>
        <a:p>
          <a:endParaRPr lang="en-US" sz="2000" b="1"/>
        </a:p>
      </dgm:t>
    </dgm:pt>
    <dgm:pt modelId="{07456E0E-12FE-42D0-85A2-02D6F71C4095}">
      <dgm:prSet phldrT="[Text]" custT="1"/>
      <dgm:spPr/>
      <dgm:t>
        <a:bodyPr/>
        <a:lstStyle/>
        <a:p>
          <a:r>
            <a:rPr lang="en-US" sz="1600" b="1" dirty="0"/>
            <a:t>Model Building</a:t>
          </a:r>
        </a:p>
      </dgm:t>
    </dgm:pt>
    <dgm:pt modelId="{B056C10F-5801-4439-836D-0C42D1EA0225}" type="parTrans" cxnId="{51BD968E-83EA-412F-B6C1-10F762D64818}">
      <dgm:prSet/>
      <dgm:spPr/>
      <dgm:t>
        <a:bodyPr/>
        <a:lstStyle/>
        <a:p>
          <a:endParaRPr lang="en-US" sz="2000" b="1"/>
        </a:p>
      </dgm:t>
    </dgm:pt>
    <dgm:pt modelId="{1D5855B5-A6AE-496E-92AB-504D7FAD6CA0}" type="sibTrans" cxnId="{51BD968E-83EA-412F-B6C1-10F762D64818}">
      <dgm:prSet/>
      <dgm:spPr/>
      <dgm:t>
        <a:bodyPr/>
        <a:lstStyle/>
        <a:p>
          <a:endParaRPr lang="en-US" sz="2000" b="1"/>
        </a:p>
      </dgm:t>
    </dgm:pt>
    <dgm:pt modelId="{AB8A53A2-5ABB-4DD6-B192-4DD58DCE8779}">
      <dgm:prSet custT="1"/>
      <dgm:spPr/>
      <dgm:t>
        <a:bodyPr/>
        <a:lstStyle/>
        <a:p>
          <a:r>
            <a:rPr lang="en-US" sz="1600" b="1" dirty="0"/>
            <a:t>Model Evaluation</a:t>
          </a:r>
        </a:p>
      </dgm:t>
    </dgm:pt>
    <dgm:pt modelId="{AB419165-D028-4E94-9EAE-6D8A127825D4}" type="parTrans" cxnId="{3E8191C5-961F-43AA-AB86-083EAA4586AA}">
      <dgm:prSet/>
      <dgm:spPr/>
      <dgm:t>
        <a:bodyPr/>
        <a:lstStyle/>
        <a:p>
          <a:endParaRPr lang="en-US" sz="2000" b="1"/>
        </a:p>
      </dgm:t>
    </dgm:pt>
    <dgm:pt modelId="{F4AF6936-31DF-4A36-8F4F-901D5FFA8E80}" type="sibTrans" cxnId="{3E8191C5-961F-43AA-AB86-083EAA4586AA}">
      <dgm:prSet/>
      <dgm:spPr/>
      <dgm:t>
        <a:bodyPr/>
        <a:lstStyle/>
        <a:p>
          <a:endParaRPr lang="en-US" sz="2000" b="1"/>
        </a:p>
      </dgm:t>
    </dgm:pt>
    <dgm:pt modelId="{B9462A4B-4684-49A7-8AA8-2F9F749CD4EA}">
      <dgm:prSet custT="1"/>
      <dgm:spPr/>
      <dgm:t>
        <a:bodyPr/>
        <a:lstStyle/>
        <a:p>
          <a:r>
            <a:rPr lang="en-US" sz="1600" b="1" dirty="0"/>
            <a:t>Model Deployment</a:t>
          </a:r>
        </a:p>
      </dgm:t>
    </dgm:pt>
    <dgm:pt modelId="{75A3FB95-8D5F-43CE-9359-D88BDB0CB44F}" type="parTrans" cxnId="{4AD9587B-17C0-40C6-8EB4-81A4858AED62}">
      <dgm:prSet/>
      <dgm:spPr/>
      <dgm:t>
        <a:bodyPr/>
        <a:lstStyle/>
        <a:p>
          <a:endParaRPr lang="en-US" sz="2000" b="1"/>
        </a:p>
      </dgm:t>
    </dgm:pt>
    <dgm:pt modelId="{3225833B-BA94-40CE-9118-237E58748E98}" type="sibTrans" cxnId="{4AD9587B-17C0-40C6-8EB4-81A4858AED62}">
      <dgm:prSet/>
      <dgm:spPr/>
      <dgm:t>
        <a:bodyPr/>
        <a:lstStyle/>
        <a:p>
          <a:endParaRPr lang="en-US" sz="2000" b="1"/>
        </a:p>
      </dgm:t>
    </dgm:pt>
    <dgm:pt modelId="{69A566EB-E66F-4141-A343-9569D14F27A8}" type="pres">
      <dgm:prSet presAssocID="{F0F55EF5-64D2-48D2-A135-3B10AE758118}" presName="Name0" presStyleCnt="0">
        <dgm:presLayoutVars>
          <dgm:dir/>
          <dgm:animLvl val="lvl"/>
          <dgm:resizeHandles val="exact"/>
        </dgm:presLayoutVars>
      </dgm:prSet>
      <dgm:spPr/>
    </dgm:pt>
    <dgm:pt modelId="{78D47217-8674-46E2-BD9B-7134DE9DB88B}" type="pres">
      <dgm:prSet presAssocID="{1E2CD688-5531-4646-A70D-DD259481EED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E72823D1-C57D-4734-877B-5968057D80DA}" type="pres">
      <dgm:prSet presAssocID="{4D53E984-2A1B-4830-B4E8-1E4AC261FF15}" presName="parTxOnlySpace" presStyleCnt="0"/>
      <dgm:spPr/>
    </dgm:pt>
    <dgm:pt modelId="{178CF933-C7A2-4979-BEE8-EAB6835C4DB5}" type="pres">
      <dgm:prSet presAssocID="{070AC8DB-9CDD-43B4-9F45-EDA6FD0D06B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E5C46BD-E2D7-4E02-A75D-C39B5C132896}" type="pres">
      <dgm:prSet presAssocID="{FAA9E92E-196D-41DC-8151-7EC24D1E37CC}" presName="parTxOnlySpace" presStyleCnt="0"/>
      <dgm:spPr/>
    </dgm:pt>
    <dgm:pt modelId="{D949EAA7-F2B3-4055-B0E8-63DC1A2FD0D0}" type="pres">
      <dgm:prSet presAssocID="{07456E0E-12FE-42D0-85A2-02D6F71C40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787DB02-B6B1-41EF-859D-804E6BA8A6E2}" type="pres">
      <dgm:prSet presAssocID="{1D5855B5-A6AE-496E-92AB-504D7FAD6CA0}" presName="parTxOnlySpace" presStyleCnt="0"/>
      <dgm:spPr/>
    </dgm:pt>
    <dgm:pt modelId="{F3B5D414-EE4E-4B0D-8032-2FB709C68454}" type="pres">
      <dgm:prSet presAssocID="{AB8A53A2-5ABB-4DD6-B192-4DD58DCE877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35071B1-5447-4173-A46E-4D1BA6C79360}" type="pres">
      <dgm:prSet presAssocID="{F4AF6936-31DF-4A36-8F4F-901D5FFA8E80}" presName="parTxOnlySpace" presStyleCnt="0"/>
      <dgm:spPr/>
    </dgm:pt>
    <dgm:pt modelId="{2B22C56C-96FE-4988-9AD8-5B8677C4B1C6}" type="pres">
      <dgm:prSet presAssocID="{B9462A4B-4684-49A7-8AA8-2F9F749CD4EA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06B1A011-94A3-4E53-A384-CD31B96063E5}" srcId="{F0F55EF5-64D2-48D2-A135-3B10AE758118}" destId="{1E2CD688-5531-4646-A70D-DD259481EEDA}" srcOrd="0" destOrd="0" parTransId="{6615296D-4DC5-4E27-8387-6B3A3701CA2B}" sibTransId="{4D53E984-2A1B-4830-B4E8-1E4AC261FF15}"/>
    <dgm:cxn modelId="{D75FCA21-4ECB-45D3-AA8D-DEC40772C1E2}" type="presOf" srcId="{07456E0E-12FE-42D0-85A2-02D6F71C4095}" destId="{D949EAA7-F2B3-4055-B0E8-63DC1A2FD0D0}" srcOrd="0" destOrd="0" presId="urn:microsoft.com/office/officeart/2005/8/layout/chevron1"/>
    <dgm:cxn modelId="{B92EDB26-1C22-435C-B9A6-4138DED37909}" type="presOf" srcId="{1E2CD688-5531-4646-A70D-DD259481EEDA}" destId="{78D47217-8674-46E2-BD9B-7134DE9DB88B}" srcOrd="0" destOrd="0" presId="urn:microsoft.com/office/officeart/2005/8/layout/chevron1"/>
    <dgm:cxn modelId="{0DE54A2E-F089-417F-B09E-59A28BC3F640}" type="presOf" srcId="{AB8A53A2-5ABB-4DD6-B192-4DD58DCE8779}" destId="{F3B5D414-EE4E-4B0D-8032-2FB709C68454}" srcOrd="0" destOrd="0" presId="urn:microsoft.com/office/officeart/2005/8/layout/chevron1"/>
    <dgm:cxn modelId="{D96E1034-2C2B-4082-84C8-978AB9AF9FEF}" type="presOf" srcId="{070AC8DB-9CDD-43B4-9F45-EDA6FD0D06BC}" destId="{178CF933-C7A2-4979-BEE8-EAB6835C4DB5}" srcOrd="0" destOrd="0" presId="urn:microsoft.com/office/officeart/2005/8/layout/chevron1"/>
    <dgm:cxn modelId="{43191073-D1B4-45D2-9A17-441EE1FB7DD6}" type="presOf" srcId="{F0F55EF5-64D2-48D2-A135-3B10AE758118}" destId="{69A566EB-E66F-4141-A343-9569D14F27A8}" srcOrd="0" destOrd="0" presId="urn:microsoft.com/office/officeart/2005/8/layout/chevron1"/>
    <dgm:cxn modelId="{4AD9587B-17C0-40C6-8EB4-81A4858AED62}" srcId="{F0F55EF5-64D2-48D2-A135-3B10AE758118}" destId="{B9462A4B-4684-49A7-8AA8-2F9F749CD4EA}" srcOrd="4" destOrd="0" parTransId="{75A3FB95-8D5F-43CE-9359-D88BDB0CB44F}" sibTransId="{3225833B-BA94-40CE-9118-237E58748E98}"/>
    <dgm:cxn modelId="{EB4C0A8A-A714-48A0-9C31-B5628D4D0D30}" type="presOf" srcId="{B9462A4B-4684-49A7-8AA8-2F9F749CD4EA}" destId="{2B22C56C-96FE-4988-9AD8-5B8677C4B1C6}" srcOrd="0" destOrd="0" presId="urn:microsoft.com/office/officeart/2005/8/layout/chevron1"/>
    <dgm:cxn modelId="{51BD968E-83EA-412F-B6C1-10F762D64818}" srcId="{F0F55EF5-64D2-48D2-A135-3B10AE758118}" destId="{07456E0E-12FE-42D0-85A2-02D6F71C4095}" srcOrd="2" destOrd="0" parTransId="{B056C10F-5801-4439-836D-0C42D1EA0225}" sibTransId="{1D5855B5-A6AE-496E-92AB-504D7FAD6CA0}"/>
    <dgm:cxn modelId="{3E8191C5-961F-43AA-AB86-083EAA4586AA}" srcId="{F0F55EF5-64D2-48D2-A135-3B10AE758118}" destId="{AB8A53A2-5ABB-4DD6-B192-4DD58DCE8779}" srcOrd="3" destOrd="0" parTransId="{AB419165-D028-4E94-9EAE-6D8A127825D4}" sibTransId="{F4AF6936-31DF-4A36-8F4F-901D5FFA8E80}"/>
    <dgm:cxn modelId="{7BBF7FCB-DC7F-41C9-AD73-75D01F83CD6F}" srcId="{F0F55EF5-64D2-48D2-A135-3B10AE758118}" destId="{070AC8DB-9CDD-43B4-9F45-EDA6FD0D06BC}" srcOrd="1" destOrd="0" parTransId="{E32BC102-429B-414B-AA7E-270C8024E644}" sibTransId="{FAA9E92E-196D-41DC-8151-7EC24D1E37CC}"/>
    <dgm:cxn modelId="{9F5A0DBE-8E72-4BFE-B63C-A17A9F9071A6}" type="presParOf" srcId="{69A566EB-E66F-4141-A343-9569D14F27A8}" destId="{78D47217-8674-46E2-BD9B-7134DE9DB88B}" srcOrd="0" destOrd="0" presId="urn:microsoft.com/office/officeart/2005/8/layout/chevron1"/>
    <dgm:cxn modelId="{EE459FEC-0AE4-41B3-A576-454B380CEC97}" type="presParOf" srcId="{69A566EB-E66F-4141-A343-9569D14F27A8}" destId="{E72823D1-C57D-4734-877B-5968057D80DA}" srcOrd="1" destOrd="0" presId="urn:microsoft.com/office/officeart/2005/8/layout/chevron1"/>
    <dgm:cxn modelId="{4396B31E-1431-4EE2-B6A0-F7ECE4E687F6}" type="presParOf" srcId="{69A566EB-E66F-4141-A343-9569D14F27A8}" destId="{178CF933-C7A2-4979-BEE8-EAB6835C4DB5}" srcOrd="2" destOrd="0" presId="urn:microsoft.com/office/officeart/2005/8/layout/chevron1"/>
    <dgm:cxn modelId="{FE4345D5-9C52-4A83-BC9F-04BAA022C064}" type="presParOf" srcId="{69A566EB-E66F-4141-A343-9569D14F27A8}" destId="{4E5C46BD-E2D7-4E02-A75D-C39B5C132896}" srcOrd="3" destOrd="0" presId="urn:microsoft.com/office/officeart/2005/8/layout/chevron1"/>
    <dgm:cxn modelId="{E5CDE18F-7F7A-4DA7-AA7E-07349FD98738}" type="presParOf" srcId="{69A566EB-E66F-4141-A343-9569D14F27A8}" destId="{D949EAA7-F2B3-4055-B0E8-63DC1A2FD0D0}" srcOrd="4" destOrd="0" presId="urn:microsoft.com/office/officeart/2005/8/layout/chevron1"/>
    <dgm:cxn modelId="{5709A4A2-0D77-4E92-A270-24DAB383C6DB}" type="presParOf" srcId="{69A566EB-E66F-4141-A343-9569D14F27A8}" destId="{F787DB02-B6B1-41EF-859D-804E6BA8A6E2}" srcOrd="5" destOrd="0" presId="urn:microsoft.com/office/officeart/2005/8/layout/chevron1"/>
    <dgm:cxn modelId="{AA35D75C-1537-4D0C-A1FC-57D5B6D762EE}" type="presParOf" srcId="{69A566EB-E66F-4141-A343-9569D14F27A8}" destId="{F3B5D414-EE4E-4B0D-8032-2FB709C68454}" srcOrd="6" destOrd="0" presId="urn:microsoft.com/office/officeart/2005/8/layout/chevron1"/>
    <dgm:cxn modelId="{3E2CE8EC-5D17-408F-AD7D-4D11E8C36BA6}" type="presParOf" srcId="{69A566EB-E66F-4141-A343-9569D14F27A8}" destId="{835071B1-5447-4173-A46E-4D1BA6C79360}" srcOrd="7" destOrd="0" presId="urn:microsoft.com/office/officeart/2005/8/layout/chevron1"/>
    <dgm:cxn modelId="{E52E231F-FE6B-4BAB-B254-7FA46945CA1C}" type="presParOf" srcId="{69A566EB-E66F-4141-A343-9569D14F27A8}" destId="{2B22C56C-96FE-4988-9AD8-5B8677C4B1C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E1785A-53DB-4687-B114-75EFED09A86B}" type="doc">
      <dgm:prSet loTypeId="urn:microsoft.com/office/officeart/2005/8/layout/b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B29CBA-0242-4CE5-B3E1-C46C585065FF}">
      <dgm:prSet phldrT="[Text]"/>
      <dgm:spPr/>
      <dgm:t>
        <a:bodyPr/>
        <a:lstStyle/>
        <a:p>
          <a:r>
            <a:rPr lang="en-US" dirty="0"/>
            <a:t>Input: Raw Data</a:t>
          </a:r>
        </a:p>
      </dgm:t>
    </dgm:pt>
    <dgm:pt modelId="{13EAA477-3632-4E52-B06D-0996C04EA89B}" type="parTrans" cxnId="{458A1327-9639-407A-AB6F-76B2809AB0D3}">
      <dgm:prSet/>
      <dgm:spPr/>
      <dgm:t>
        <a:bodyPr/>
        <a:lstStyle/>
        <a:p>
          <a:endParaRPr lang="en-US"/>
        </a:p>
      </dgm:t>
    </dgm:pt>
    <dgm:pt modelId="{C565129D-9C8F-441B-8F44-873C42CA0E19}" type="sibTrans" cxnId="{458A1327-9639-407A-AB6F-76B2809AB0D3}">
      <dgm:prSet/>
      <dgm:spPr/>
      <dgm:t>
        <a:bodyPr/>
        <a:lstStyle/>
        <a:p>
          <a:endParaRPr lang="en-US"/>
        </a:p>
      </dgm:t>
    </dgm:pt>
    <dgm:pt modelId="{C2F810DA-9945-4832-8643-ECB256A26933}">
      <dgm:prSet phldrT="[Text]"/>
      <dgm:spPr/>
      <dgm:t>
        <a:bodyPr/>
        <a:lstStyle/>
        <a:p>
          <a:r>
            <a:rPr lang="en-US" dirty="0"/>
            <a:t>Output: Enriched Data</a:t>
          </a:r>
        </a:p>
      </dgm:t>
    </dgm:pt>
    <dgm:pt modelId="{938755E6-706F-456F-9BB0-F6CF065CFDD1}" type="parTrans" cxnId="{C4CD76B6-37AD-4637-8D2E-B81A22B1A22B}">
      <dgm:prSet/>
      <dgm:spPr/>
      <dgm:t>
        <a:bodyPr/>
        <a:lstStyle/>
        <a:p>
          <a:endParaRPr lang="en-US"/>
        </a:p>
      </dgm:t>
    </dgm:pt>
    <dgm:pt modelId="{C2113B9D-1176-4C6E-9124-53AD41C50D04}" type="sibTrans" cxnId="{C4CD76B6-37AD-4637-8D2E-B81A22B1A22B}">
      <dgm:prSet/>
      <dgm:spPr/>
      <dgm:t>
        <a:bodyPr/>
        <a:lstStyle/>
        <a:p>
          <a:endParaRPr lang="en-US"/>
        </a:p>
      </dgm:t>
    </dgm:pt>
    <dgm:pt modelId="{25DABDBD-2D2F-4D50-A1A0-6B198FA8588E}">
      <dgm:prSet phldrT="[Text]"/>
      <dgm:spPr/>
      <dgm:t>
        <a:bodyPr/>
        <a:lstStyle/>
        <a:p>
          <a:r>
            <a:rPr lang="en-US"/>
            <a:t>Data Visualization</a:t>
          </a:r>
          <a:endParaRPr lang="en-US" dirty="0"/>
        </a:p>
      </dgm:t>
    </dgm:pt>
    <dgm:pt modelId="{AAAF4175-B9A3-47CC-A344-8D3F9623800F}" type="parTrans" cxnId="{062FFD2B-7E4F-45AD-BA16-A256D58AD039}">
      <dgm:prSet/>
      <dgm:spPr/>
      <dgm:t>
        <a:bodyPr/>
        <a:lstStyle/>
        <a:p>
          <a:endParaRPr lang="en-US"/>
        </a:p>
      </dgm:t>
    </dgm:pt>
    <dgm:pt modelId="{21F08DD0-0D34-49AE-974C-5C2AE1DD4CA0}" type="sibTrans" cxnId="{062FFD2B-7E4F-45AD-BA16-A256D58AD039}">
      <dgm:prSet/>
      <dgm:spPr/>
      <dgm:t>
        <a:bodyPr/>
        <a:lstStyle/>
        <a:p>
          <a:endParaRPr lang="en-US"/>
        </a:p>
      </dgm:t>
    </dgm:pt>
    <dgm:pt modelId="{94C0225E-9C9D-46CA-9C4D-971178D13628}">
      <dgm:prSet phldrT="[Text]"/>
      <dgm:spPr/>
      <dgm:t>
        <a:bodyPr/>
        <a:lstStyle/>
        <a:p>
          <a:r>
            <a:rPr lang="en-US"/>
            <a:t>EDA</a:t>
          </a:r>
          <a:endParaRPr lang="en-US" dirty="0"/>
        </a:p>
      </dgm:t>
    </dgm:pt>
    <dgm:pt modelId="{51900667-2BDE-4FA3-8F6A-E2F1387F290D}" type="parTrans" cxnId="{648AB4C4-00EB-4561-9CEB-E8A0026C00BC}">
      <dgm:prSet/>
      <dgm:spPr/>
      <dgm:t>
        <a:bodyPr/>
        <a:lstStyle/>
        <a:p>
          <a:endParaRPr lang="en-US"/>
        </a:p>
      </dgm:t>
    </dgm:pt>
    <dgm:pt modelId="{3C7AA78F-96B8-425C-B86F-6DE13ACD0CB2}" type="sibTrans" cxnId="{648AB4C4-00EB-4561-9CEB-E8A0026C00BC}">
      <dgm:prSet/>
      <dgm:spPr/>
      <dgm:t>
        <a:bodyPr/>
        <a:lstStyle/>
        <a:p>
          <a:endParaRPr lang="en-US"/>
        </a:p>
      </dgm:t>
    </dgm:pt>
    <dgm:pt modelId="{A2DD7EFB-AEE5-4B97-BBC7-752FB73F6008}" type="pres">
      <dgm:prSet presAssocID="{D0E1785A-53DB-4687-B114-75EFED09A86B}" presName="diagram" presStyleCnt="0">
        <dgm:presLayoutVars>
          <dgm:dir/>
          <dgm:resizeHandles/>
        </dgm:presLayoutVars>
      </dgm:prSet>
      <dgm:spPr/>
    </dgm:pt>
    <dgm:pt modelId="{041BBEDE-9EBE-4C3B-9D48-5C21FB6FF393}" type="pres">
      <dgm:prSet presAssocID="{F2B29CBA-0242-4CE5-B3E1-C46C585065FF}" presName="firstNode" presStyleLbl="node1" presStyleIdx="0" presStyleCnt="4">
        <dgm:presLayoutVars>
          <dgm:bulletEnabled val="1"/>
        </dgm:presLayoutVars>
      </dgm:prSet>
      <dgm:spPr/>
    </dgm:pt>
    <dgm:pt modelId="{48817DAD-EDFA-47BA-AE72-989BF33E6810}" type="pres">
      <dgm:prSet presAssocID="{C565129D-9C8F-441B-8F44-873C42CA0E19}" presName="sibTrans" presStyleLbl="sibTrans2D1" presStyleIdx="0" presStyleCnt="3"/>
      <dgm:spPr/>
    </dgm:pt>
    <dgm:pt modelId="{90EDF43F-AF33-471B-BE6C-8C7161A4B05D}" type="pres">
      <dgm:prSet presAssocID="{94C0225E-9C9D-46CA-9C4D-971178D13628}" presName="middleNode" presStyleCnt="0"/>
      <dgm:spPr/>
    </dgm:pt>
    <dgm:pt modelId="{901BC898-CB4D-4CEF-A42E-95DDB86103F0}" type="pres">
      <dgm:prSet presAssocID="{94C0225E-9C9D-46CA-9C4D-971178D13628}" presName="padding" presStyleLbl="node1" presStyleIdx="0" presStyleCnt="4"/>
      <dgm:spPr/>
    </dgm:pt>
    <dgm:pt modelId="{F77D1A42-F6DC-4E6C-8D92-6C93A3D9C16D}" type="pres">
      <dgm:prSet presAssocID="{94C0225E-9C9D-46CA-9C4D-971178D13628}" presName="shape" presStyleLbl="node1" presStyleIdx="1" presStyleCnt="4">
        <dgm:presLayoutVars>
          <dgm:bulletEnabled val="1"/>
        </dgm:presLayoutVars>
      </dgm:prSet>
      <dgm:spPr/>
    </dgm:pt>
    <dgm:pt modelId="{466E2D35-79C1-4A47-9DCA-9E8909CE6333}" type="pres">
      <dgm:prSet presAssocID="{3C7AA78F-96B8-425C-B86F-6DE13ACD0CB2}" presName="sibTrans" presStyleLbl="sibTrans2D1" presStyleIdx="1" presStyleCnt="3"/>
      <dgm:spPr/>
    </dgm:pt>
    <dgm:pt modelId="{7320F4A2-6F96-4F6E-83D9-2C0985E81982}" type="pres">
      <dgm:prSet presAssocID="{C2F810DA-9945-4832-8643-ECB256A26933}" presName="middleNode" presStyleCnt="0"/>
      <dgm:spPr/>
    </dgm:pt>
    <dgm:pt modelId="{B2C05081-60E1-4F87-BFBA-7D11760FA2F8}" type="pres">
      <dgm:prSet presAssocID="{C2F810DA-9945-4832-8643-ECB256A26933}" presName="padding" presStyleLbl="node1" presStyleIdx="1" presStyleCnt="4"/>
      <dgm:spPr/>
    </dgm:pt>
    <dgm:pt modelId="{05556895-CC37-43CB-89FC-653E202B4883}" type="pres">
      <dgm:prSet presAssocID="{C2F810DA-9945-4832-8643-ECB256A26933}" presName="shape" presStyleLbl="node1" presStyleIdx="2" presStyleCnt="4">
        <dgm:presLayoutVars>
          <dgm:bulletEnabled val="1"/>
        </dgm:presLayoutVars>
      </dgm:prSet>
      <dgm:spPr/>
    </dgm:pt>
    <dgm:pt modelId="{A4F808E8-9B2F-42F7-8D1C-FDC0816DD9B2}" type="pres">
      <dgm:prSet presAssocID="{C2113B9D-1176-4C6E-9124-53AD41C50D04}" presName="sibTrans" presStyleLbl="sibTrans2D1" presStyleIdx="2" presStyleCnt="3"/>
      <dgm:spPr/>
    </dgm:pt>
    <dgm:pt modelId="{7CD48A6E-3F86-433D-B9C6-534652CB5F33}" type="pres">
      <dgm:prSet presAssocID="{25DABDBD-2D2F-4D50-A1A0-6B198FA8588E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458A1327-9639-407A-AB6F-76B2809AB0D3}" srcId="{D0E1785A-53DB-4687-B114-75EFED09A86B}" destId="{F2B29CBA-0242-4CE5-B3E1-C46C585065FF}" srcOrd="0" destOrd="0" parTransId="{13EAA477-3632-4E52-B06D-0996C04EA89B}" sibTransId="{C565129D-9C8F-441B-8F44-873C42CA0E19}"/>
    <dgm:cxn modelId="{0230662A-E629-4027-93E7-C42BD0D2DC71}" type="presOf" srcId="{C565129D-9C8F-441B-8F44-873C42CA0E19}" destId="{48817DAD-EDFA-47BA-AE72-989BF33E6810}" srcOrd="0" destOrd="0" presId="urn:microsoft.com/office/officeart/2005/8/layout/bProcess2"/>
    <dgm:cxn modelId="{062FFD2B-7E4F-45AD-BA16-A256D58AD039}" srcId="{D0E1785A-53DB-4687-B114-75EFED09A86B}" destId="{25DABDBD-2D2F-4D50-A1A0-6B198FA8588E}" srcOrd="3" destOrd="0" parTransId="{AAAF4175-B9A3-47CC-A344-8D3F9623800F}" sibTransId="{21F08DD0-0D34-49AE-974C-5C2AE1DD4CA0}"/>
    <dgm:cxn modelId="{D5A87E3D-9200-4804-92EB-C638B1F9A99E}" type="presOf" srcId="{94C0225E-9C9D-46CA-9C4D-971178D13628}" destId="{F77D1A42-F6DC-4E6C-8D92-6C93A3D9C16D}" srcOrd="0" destOrd="0" presId="urn:microsoft.com/office/officeart/2005/8/layout/bProcess2"/>
    <dgm:cxn modelId="{C3BCC760-2D83-4E4A-B016-01E8005AC612}" type="presOf" srcId="{25DABDBD-2D2F-4D50-A1A0-6B198FA8588E}" destId="{7CD48A6E-3F86-433D-B9C6-534652CB5F33}" srcOrd="0" destOrd="0" presId="urn:microsoft.com/office/officeart/2005/8/layout/bProcess2"/>
    <dgm:cxn modelId="{9983AA6B-BCB8-449D-8EAF-793B560045E6}" type="presOf" srcId="{F2B29CBA-0242-4CE5-B3E1-C46C585065FF}" destId="{041BBEDE-9EBE-4C3B-9D48-5C21FB6FF393}" srcOrd="0" destOrd="0" presId="urn:microsoft.com/office/officeart/2005/8/layout/bProcess2"/>
    <dgm:cxn modelId="{69A1CA56-C06D-4A5F-846A-33D23F9AB330}" type="presOf" srcId="{C2113B9D-1176-4C6E-9124-53AD41C50D04}" destId="{A4F808E8-9B2F-42F7-8D1C-FDC0816DD9B2}" srcOrd="0" destOrd="0" presId="urn:microsoft.com/office/officeart/2005/8/layout/bProcess2"/>
    <dgm:cxn modelId="{FAC19A81-F064-4D2A-97FB-BEE5B67A138E}" type="presOf" srcId="{3C7AA78F-96B8-425C-B86F-6DE13ACD0CB2}" destId="{466E2D35-79C1-4A47-9DCA-9E8909CE6333}" srcOrd="0" destOrd="0" presId="urn:microsoft.com/office/officeart/2005/8/layout/bProcess2"/>
    <dgm:cxn modelId="{C4CD76B6-37AD-4637-8D2E-B81A22B1A22B}" srcId="{D0E1785A-53DB-4687-B114-75EFED09A86B}" destId="{C2F810DA-9945-4832-8643-ECB256A26933}" srcOrd="2" destOrd="0" parTransId="{938755E6-706F-456F-9BB0-F6CF065CFDD1}" sibTransId="{C2113B9D-1176-4C6E-9124-53AD41C50D04}"/>
    <dgm:cxn modelId="{4EC93CC1-D5DC-4D05-B316-488FFBF5E4C7}" type="presOf" srcId="{C2F810DA-9945-4832-8643-ECB256A26933}" destId="{05556895-CC37-43CB-89FC-653E202B4883}" srcOrd="0" destOrd="0" presId="urn:microsoft.com/office/officeart/2005/8/layout/bProcess2"/>
    <dgm:cxn modelId="{648AB4C4-00EB-4561-9CEB-E8A0026C00BC}" srcId="{D0E1785A-53DB-4687-B114-75EFED09A86B}" destId="{94C0225E-9C9D-46CA-9C4D-971178D13628}" srcOrd="1" destOrd="0" parTransId="{51900667-2BDE-4FA3-8F6A-E2F1387F290D}" sibTransId="{3C7AA78F-96B8-425C-B86F-6DE13ACD0CB2}"/>
    <dgm:cxn modelId="{CD1F1BD8-2E63-4F9F-9946-160054B7BAA3}" type="presOf" srcId="{D0E1785A-53DB-4687-B114-75EFED09A86B}" destId="{A2DD7EFB-AEE5-4B97-BBC7-752FB73F6008}" srcOrd="0" destOrd="0" presId="urn:microsoft.com/office/officeart/2005/8/layout/bProcess2"/>
    <dgm:cxn modelId="{3919DCC2-08BA-4319-844F-484438AA025F}" type="presParOf" srcId="{A2DD7EFB-AEE5-4B97-BBC7-752FB73F6008}" destId="{041BBEDE-9EBE-4C3B-9D48-5C21FB6FF393}" srcOrd="0" destOrd="0" presId="urn:microsoft.com/office/officeart/2005/8/layout/bProcess2"/>
    <dgm:cxn modelId="{3DE72D33-AEE6-4E3E-9A21-D8C5E8FECA03}" type="presParOf" srcId="{A2DD7EFB-AEE5-4B97-BBC7-752FB73F6008}" destId="{48817DAD-EDFA-47BA-AE72-989BF33E6810}" srcOrd="1" destOrd="0" presId="urn:microsoft.com/office/officeart/2005/8/layout/bProcess2"/>
    <dgm:cxn modelId="{5C2F8573-A000-4E3A-A2D0-9FD4D33907EF}" type="presParOf" srcId="{A2DD7EFB-AEE5-4B97-BBC7-752FB73F6008}" destId="{90EDF43F-AF33-471B-BE6C-8C7161A4B05D}" srcOrd="2" destOrd="0" presId="urn:microsoft.com/office/officeart/2005/8/layout/bProcess2"/>
    <dgm:cxn modelId="{E9FB4EDA-831E-48A0-96DC-08C8C8DE770B}" type="presParOf" srcId="{90EDF43F-AF33-471B-BE6C-8C7161A4B05D}" destId="{901BC898-CB4D-4CEF-A42E-95DDB86103F0}" srcOrd="0" destOrd="0" presId="urn:microsoft.com/office/officeart/2005/8/layout/bProcess2"/>
    <dgm:cxn modelId="{0079D74A-F685-47D3-9C2D-5910C7FEE5E2}" type="presParOf" srcId="{90EDF43F-AF33-471B-BE6C-8C7161A4B05D}" destId="{F77D1A42-F6DC-4E6C-8D92-6C93A3D9C16D}" srcOrd="1" destOrd="0" presId="urn:microsoft.com/office/officeart/2005/8/layout/bProcess2"/>
    <dgm:cxn modelId="{749CBB55-A7E8-41DA-A638-64163C3BAE0B}" type="presParOf" srcId="{A2DD7EFB-AEE5-4B97-BBC7-752FB73F6008}" destId="{466E2D35-79C1-4A47-9DCA-9E8909CE6333}" srcOrd="3" destOrd="0" presId="urn:microsoft.com/office/officeart/2005/8/layout/bProcess2"/>
    <dgm:cxn modelId="{A01D52CD-F902-44DB-9BC7-7610689E1254}" type="presParOf" srcId="{A2DD7EFB-AEE5-4B97-BBC7-752FB73F6008}" destId="{7320F4A2-6F96-4F6E-83D9-2C0985E81982}" srcOrd="4" destOrd="0" presId="urn:microsoft.com/office/officeart/2005/8/layout/bProcess2"/>
    <dgm:cxn modelId="{FF6D3932-3F83-461D-A659-4CBCD255301C}" type="presParOf" srcId="{7320F4A2-6F96-4F6E-83D9-2C0985E81982}" destId="{B2C05081-60E1-4F87-BFBA-7D11760FA2F8}" srcOrd="0" destOrd="0" presId="urn:microsoft.com/office/officeart/2005/8/layout/bProcess2"/>
    <dgm:cxn modelId="{FC70E116-F98D-4C09-9F65-DDA4778B3851}" type="presParOf" srcId="{7320F4A2-6F96-4F6E-83D9-2C0985E81982}" destId="{05556895-CC37-43CB-89FC-653E202B4883}" srcOrd="1" destOrd="0" presId="urn:microsoft.com/office/officeart/2005/8/layout/bProcess2"/>
    <dgm:cxn modelId="{656C2580-5D40-4CDE-8415-BE89304340D2}" type="presParOf" srcId="{A2DD7EFB-AEE5-4B97-BBC7-752FB73F6008}" destId="{A4F808E8-9B2F-42F7-8D1C-FDC0816DD9B2}" srcOrd="5" destOrd="0" presId="urn:microsoft.com/office/officeart/2005/8/layout/bProcess2"/>
    <dgm:cxn modelId="{A259714B-021F-4B7D-BD20-2BDDA19931E1}" type="presParOf" srcId="{A2DD7EFB-AEE5-4B97-BBC7-752FB73F6008}" destId="{7CD48A6E-3F86-433D-B9C6-534652CB5F33}" srcOrd="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47217-8674-46E2-BD9B-7134DE9DB88B}">
      <dsp:nvSpPr>
        <dsp:cNvPr id="0" name=""/>
        <dsp:cNvSpPr/>
      </dsp:nvSpPr>
      <dsp:spPr>
        <a:xfrm>
          <a:off x="2607" y="295952"/>
          <a:ext cx="2320757" cy="9283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Problem Understanding</a:t>
          </a:r>
        </a:p>
      </dsp:txBody>
      <dsp:txXfrm>
        <a:off x="466759" y="295952"/>
        <a:ext cx="1392454" cy="928303"/>
      </dsp:txXfrm>
    </dsp:sp>
    <dsp:sp modelId="{178CF933-C7A2-4979-BEE8-EAB6835C4DB5}">
      <dsp:nvSpPr>
        <dsp:cNvPr id="0" name=""/>
        <dsp:cNvSpPr/>
      </dsp:nvSpPr>
      <dsp:spPr>
        <a:xfrm>
          <a:off x="2091289" y="295952"/>
          <a:ext cx="2320757" cy="928303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Preparation / Exploration</a:t>
          </a:r>
        </a:p>
      </dsp:txBody>
      <dsp:txXfrm>
        <a:off x="2555441" y="295952"/>
        <a:ext cx="1392454" cy="928303"/>
      </dsp:txXfrm>
    </dsp:sp>
    <dsp:sp modelId="{D949EAA7-F2B3-4055-B0E8-63DC1A2FD0D0}">
      <dsp:nvSpPr>
        <dsp:cNvPr id="0" name=""/>
        <dsp:cNvSpPr/>
      </dsp:nvSpPr>
      <dsp:spPr>
        <a:xfrm>
          <a:off x="4179971" y="295952"/>
          <a:ext cx="2320757" cy="928303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Building</a:t>
          </a:r>
        </a:p>
      </dsp:txBody>
      <dsp:txXfrm>
        <a:off x="4644123" y="295952"/>
        <a:ext cx="1392454" cy="928303"/>
      </dsp:txXfrm>
    </dsp:sp>
    <dsp:sp modelId="{F3B5D414-EE4E-4B0D-8032-2FB709C68454}">
      <dsp:nvSpPr>
        <dsp:cNvPr id="0" name=""/>
        <dsp:cNvSpPr/>
      </dsp:nvSpPr>
      <dsp:spPr>
        <a:xfrm>
          <a:off x="6268653" y="295952"/>
          <a:ext cx="2320757" cy="928303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Evaluation</a:t>
          </a:r>
        </a:p>
      </dsp:txBody>
      <dsp:txXfrm>
        <a:off x="6732805" y="295952"/>
        <a:ext cx="1392454" cy="928303"/>
      </dsp:txXfrm>
    </dsp:sp>
    <dsp:sp modelId="{2B22C56C-96FE-4988-9AD8-5B8677C4B1C6}">
      <dsp:nvSpPr>
        <dsp:cNvPr id="0" name=""/>
        <dsp:cNvSpPr/>
      </dsp:nvSpPr>
      <dsp:spPr>
        <a:xfrm>
          <a:off x="8357335" y="295952"/>
          <a:ext cx="2320757" cy="92830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 Deployment</a:t>
          </a:r>
        </a:p>
      </dsp:txBody>
      <dsp:txXfrm>
        <a:off x="8821487" y="295952"/>
        <a:ext cx="1392454" cy="928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BBEDE-9EBE-4C3B-9D48-5C21FB6FF393}">
      <dsp:nvSpPr>
        <dsp:cNvPr id="0" name=""/>
        <dsp:cNvSpPr/>
      </dsp:nvSpPr>
      <dsp:spPr>
        <a:xfrm>
          <a:off x="1528095" y="1004"/>
          <a:ext cx="1756264" cy="17562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Input: Raw Data</a:t>
          </a:r>
        </a:p>
      </dsp:txBody>
      <dsp:txXfrm>
        <a:off x="1785294" y="258203"/>
        <a:ext cx="1241866" cy="1241866"/>
      </dsp:txXfrm>
    </dsp:sp>
    <dsp:sp modelId="{48817DAD-EDFA-47BA-AE72-989BF33E6810}">
      <dsp:nvSpPr>
        <dsp:cNvPr id="0" name=""/>
        <dsp:cNvSpPr/>
      </dsp:nvSpPr>
      <dsp:spPr>
        <a:xfrm rot="10800000">
          <a:off x="2098881" y="1984045"/>
          <a:ext cx="614692" cy="480768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D1A42-F6DC-4E6C-8D92-6C93A3D9C16D}">
      <dsp:nvSpPr>
        <dsp:cNvPr id="0" name=""/>
        <dsp:cNvSpPr/>
      </dsp:nvSpPr>
      <dsp:spPr>
        <a:xfrm>
          <a:off x="1820513" y="2664378"/>
          <a:ext cx="1171428" cy="1171428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EDA</a:t>
          </a:r>
          <a:endParaRPr lang="en-US" sz="1700" kern="1200" dirty="0"/>
        </a:p>
      </dsp:txBody>
      <dsp:txXfrm>
        <a:off x="1992065" y="2835930"/>
        <a:ext cx="828324" cy="828324"/>
      </dsp:txXfrm>
    </dsp:sp>
    <dsp:sp modelId="{466E2D35-79C1-4A47-9DCA-9E8909CE6333}">
      <dsp:nvSpPr>
        <dsp:cNvPr id="0" name=""/>
        <dsp:cNvSpPr/>
      </dsp:nvSpPr>
      <dsp:spPr>
        <a:xfrm rot="5400000">
          <a:off x="3429685" y="3009708"/>
          <a:ext cx="614692" cy="480768"/>
        </a:xfrm>
        <a:prstGeom prst="triangl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56895-CC37-43CB-89FC-653E202B4883}">
      <dsp:nvSpPr>
        <dsp:cNvPr id="0" name=""/>
        <dsp:cNvSpPr/>
      </dsp:nvSpPr>
      <dsp:spPr>
        <a:xfrm>
          <a:off x="4454909" y="2664378"/>
          <a:ext cx="1171428" cy="1171428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Output: Enriched Data</a:t>
          </a:r>
        </a:p>
      </dsp:txBody>
      <dsp:txXfrm>
        <a:off x="4626461" y="2835930"/>
        <a:ext cx="828324" cy="828324"/>
      </dsp:txXfrm>
    </dsp:sp>
    <dsp:sp modelId="{A4F808E8-9B2F-42F7-8D1C-FDC0816DD9B2}">
      <dsp:nvSpPr>
        <dsp:cNvPr id="0" name=""/>
        <dsp:cNvSpPr/>
      </dsp:nvSpPr>
      <dsp:spPr>
        <a:xfrm>
          <a:off x="4733277" y="1956832"/>
          <a:ext cx="614692" cy="480768"/>
        </a:xfrm>
        <a:prstGeom prst="triangl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48A6E-3F86-433D-B9C6-534652CB5F33}">
      <dsp:nvSpPr>
        <dsp:cNvPr id="0" name=""/>
        <dsp:cNvSpPr/>
      </dsp:nvSpPr>
      <dsp:spPr>
        <a:xfrm>
          <a:off x="4162491" y="1004"/>
          <a:ext cx="1756264" cy="1756264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Visualization</a:t>
          </a:r>
          <a:endParaRPr lang="en-US" sz="1800" kern="1200" dirty="0"/>
        </a:p>
      </dsp:txBody>
      <dsp:txXfrm>
        <a:off x="4419690" y="258203"/>
        <a:ext cx="1241866" cy="1241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1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1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5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6908-33EC-45BF-94EA-4F705DE809D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9804-9D68-4F91-A0E0-D12024339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4677" y="352924"/>
            <a:ext cx="11062645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LIVER DISEASE CLASSIFICATION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2406" y="5903718"/>
            <a:ext cx="1162962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Classification Project: Predict Liver Disease</a:t>
            </a:r>
            <a:endParaRPr lang="en-US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The variable to be predicted is categorical (no disease, suspect disease, hepatitis c, fibrosis, cirrhosis).</a:t>
            </a:r>
            <a:endParaRPr lang="en-US" dirty="0">
              <a:effectLst/>
              <a:latin typeface="Artifakt Element Black" panose="020B0A030500000200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63717" y="5226435"/>
            <a:ext cx="224189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ffectLst/>
              </a:rPr>
              <a:t>Project P475: Group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8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Outlier Detection Using Boxplots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7" y="1788815"/>
            <a:ext cx="5515310" cy="2668834"/>
          </a:xfrm>
        </p:spPr>
      </p:pic>
      <p:sp>
        <p:nvSpPr>
          <p:cNvPr id="5" name="Rectangle 4"/>
          <p:cNvSpPr/>
          <p:nvPr/>
        </p:nvSpPr>
        <p:spPr>
          <a:xfrm>
            <a:off x="935865" y="1788815"/>
            <a:ext cx="56194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Key Observations: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Age and albumin display fewer outliers compared to other features, suggesting relatively consistent data distribution.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Features like </a:t>
            </a:r>
            <a:r>
              <a:rPr lang="en-US" dirty="0" err="1">
                <a:effectLst/>
              </a:rPr>
              <a:t>creatinina</a:t>
            </a:r>
            <a:r>
              <a:rPr lang="en-US" dirty="0">
                <a:effectLst/>
              </a:rPr>
              <a:t> and cholesterol have extreme outlier values, which may need closer inspection for validity.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8710" y="5044003"/>
            <a:ext cx="10465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  <a:latin typeface="SuperscriptNumbersFontFix"/>
              </a:rPr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uperscriptNumbersFontFix"/>
              </a:rPr>
              <a:t>Several features, such as </a:t>
            </a:r>
            <a:r>
              <a:rPr lang="en-US" dirty="0" err="1">
                <a:effectLst/>
                <a:latin typeface="SuperscriptNumbersFontFix"/>
              </a:rPr>
              <a:t>alkaline_phosphatase</a:t>
            </a:r>
            <a:r>
              <a:rPr lang="en-US" dirty="0">
                <a:effectLst/>
                <a:latin typeface="SuperscriptNumbersFontFix"/>
              </a:rPr>
              <a:t>, bilirubin, and </a:t>
            </a:r>
            <a:r>
              <a:rPr lang="en-US" dirty="0" err="1">
                <a:effectLst/>
                <a:latin typeface="SuperscriptNumbersFontFix"/>
              </a:rPr>
              <a:t>gamma_glutamyl_transferase</a:t>
            </a:r>
            <a:r>
              <a:rPr lang="en-US" dirty="0">
                <a:effectLst/>
                <a:latin typeface="SuperscriptNumbersFontFix"/>
              </a:rPr>
              <a:t>, show a significant presence of outliers.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7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 Black" panose="020B0A04020102020204" pitchFamily="34" charset="0"/>
              </a:rPr>
              <a:t>Barplots</a:t>
            </a:r>
            <a:r>
              <a:rPr lang="en-US" b="1" dirty="0">
                <a:latin typeface="Arial Black" panose="020B0A04020102020204" pitchFamily="34" charset="0"/>
              </a:rPr>
              <a:t>: for Category &amp; Sex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79" y="1428850"/>
            <a:ext cx="3543414" cy="236550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26" y="3998718"/>
            <a:ext cx="3584720" cy="24941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1428850"/>
            <a:ext cx="72773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u="sng" dirty="0">
                <a:effectLst/>
              </a:rPr>
              <a:t>Bar Plot for Category: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"</a:t>
            </a:r>
            <a:r>
              <a:rPr lang="en-US" dirty="0" err="1">
                <a:effectLst/>
              </a:rPr>
              <a:t>no_disease</a:t>
            </a:r>
            <a:r>
              <a:rPr lang="en-US" dirty="0">
                <a:effectLst/>
              </a:rPr>
              <a:t>" category has the highest count, indicating a majority without diagnosed health issues.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Other categories like cirrhosis, hepatitis, fibrosis, and suspect disease have significantly fewer cases.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199" y="3447166"/>
            <a:ext cx="7277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Bar Plot for Sex: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majority of individuals are male (m).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Fewer individuals are female (f).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imbalance in gender representation.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199" y="5059935"/>
            <a:ext cx="72773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Imbalances in gender and category data could influence the analysis or model performance.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Dataset preprocessing or stratified sampling might be necessary to address class imbalances.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</a:rPr>
              <a:t>Disease Ratio/Visualization With Respect To Age And Gender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10" y="1562827"/>
            <a:ext cx="5505450" cy="4181475"/>
          </a:xfrm>
        </p:spPr>
      </p:pic>
      <p:sp>
        <p:nvSpPr>
          <p:cNvPr id="5" name="Rectangle 4"/>
          <p:cNvSpPr/>
          <p:nvPr/>
        </p:nvSpPr>
        <p:spPr>
          <a:xfrm>
            <a:off x="838200" y="185913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u="sng" dirty="0">
                <a:effectLst/>
              </a:rPr>
              <a:t>Disease Prevalence by Age and Gender: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Helps identify which diseases are common in specific age groups.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Highlights gender-specific trends in disease occurrence.</a:t>
            </a:r>
            <a:endParaRPr lang="en-US" dirty="0"/>
          </a:p>
          <a:p>
            <a:r>
              <a:rPr lang="en-US" b="1" u="sng" dirty="0">
                <a:effectLst/>
              </a:rPr>
              <a:t>Category Clustering: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spread of points across ages can show clustering for certain categories.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For example, diseases like cirrhosis or hepatitis may concentrate in specific age ranges.</a:t>
            </a:r>
            <a:endParaRPr lang="en-US" dirty="0"/>
          </a:p>
          <a:p>
            <a:r>
              <a:rPr lang="en-US" b="1" u="sng" dirty="0">
                <a:effectLst/>
              </a:rPr>
              <a:t>Gender Differences: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Visualizes whether some conditions are more common in males (m) or females (f).</a:t>
            </a:r>
            <a:endParaRPr lang="en-US" dirty="0"/>
          </a:p>
          <a:p>
            <a:r>
              <a:rPr lang="en-US" b="1" u="sng" dirty="0">
                <a:effectLst/>
              </a:rPr>
              <a:t>Age Gaps: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Identifies any gaps in the dataset, such as missing data for certain age ranges.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59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54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Arial Black" panose="020B0A04020102020204" pitchFamily="34" charset="0"/>
              </a:rPr>
              <a:t>Correlation Matrix &amp; Feature selection for Dimensionality Reduction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r="2201"/>
          <a:stretch/>
        </p:blipFill>
        <p:spPr>
          <a:xfrm>
            <a:off x="6272012" y="2006324"/>
            <a:ext cx="5769735" cy="4351338"/>
          </a:xfrm>
        </p:spPr>
      </p:pic>
      <p:sp>
        <p:nvSpPr>
          <p:cNvPr id="5" name="Rectangle 4"/>
          <p:cNvSpPr/>
          <p:nvPr/>
        </p:nvSpPr>
        <p:spPr>
          <a:xfrm>
            <a:off x="838200" y="1852579"/>
            <a:ext cx="54338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effectLst/>
              </a:rPr>
              <a:t>Insights: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If you see correlation values more than 0.7 then you can drop any one of the feature as both the values represent a similar pattern.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Any attribute whose range is above +0.05 or -0.05 that attribute will have some importance with the variable.</a:t>
            </a:r>
          </a:p>
          <a:p>
            <a:r>
              <a:rPr lang="en-US" dirty="0">
                <a:effectLst/>
              </a:rPr>
              <a:t>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</a:rPr>
              <a:t>By removing highly correlated features, you can reduce dimensionality, improve model interpretability, and potentially enhance model performance by reducing noise and </a:t>
            </a:r>
            <a:r>
              <a:rPr lang="en-US" dirty="0" err="1">
                <a:effectLst/>
              </a:rPr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4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Arial Black" panose="020B0A04020102020204" pitchFamily="34" charset="0"/>
                <a:ea typeface="Artifakt Element Black" panose="020B0A03050000020004" pitchFamily="34" charset="0"/>
              </a:rPr>
              <a:t>Model</a:t>
            </a:r>
            <a:r>
              <a:rPr lang="en-US" b="1" dirty="0">
                <a:effectLst/>
                <a:latin typeface="Arial Black" panose="020B0A04020102020204" pitchFamily="34" charset="0"/>
              </a:rPr>
              <a:t> </a:t>
            </a:r>
            <a:r>
              <a:rPr lang="en-US" b="1" dirty="0">
                <a:effectLst/>
                <a:latin typeface="Arial Black" panose="020B0A04020102020204" pitchFamily="34" charset="0"/>
                <a:ea typeface="Artifakt Element Black" panose="020B0A03050000020004" pitchFamily="34" charset="0"/>
              </a:rPr>
              <a:t>Building And Accuracy Comparison</a:t>
            </a:r>
            <a:endParaRPr lang="en-US" b="1" dirty="0">
              <a:latin typeface="Arial Black" panose="020B0A040201020202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85636"/>
            <a:ext cx="4390623" cy="29971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4" y="3285636"/>
            <a:ext cx="4861841" cy="28386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8576" y="2891008"/>
            <a:ext cx="330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Hyper parameter Tuning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93448" y="2891008"/>
            <a:ext cx="37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Without Hyper parameter Tuning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822601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3982632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703" y="188129"/>
            <a:ext cx="10162594" cy="9830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effectLst/>
                <a:latin typeface="Arial Black" panose="020B0A04020102020204" pitchFamily="34" charset="0"/>
                <a:ea typeface="Artifakt Element Black" panose="020B0A03050000020004" pitchFamily="34" charset="0"/>
              </a:rPr>
              <a:t>Model Evaluation &amp; Model Selection</a:t>
            </a:r>
            <a:endParaRPr lang="en-US" sz="4000" b="1" dirty="0">
              <a:latin typeface="Arial Black" panose="020B0A04020102020204" pitchFamily="34" charset="0"/>
              <a:ea typeface="Artifakt Element Black" panose="020B0A030500000200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0"/>
          <a:stretch/>
        </p:blipFill>
        <p:spPr>
          <a:xfrm>
            <a:off x="838199" y="1944976"/>
            <a:ext cx="4411559" cy="2752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60" y="1944976"/>
            <a:ext cx="4463711" cy="25786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4819850"/>
            <a:ext cx="109202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effectLst/>
              </a:rPr>
              <a:t>Best Accuracy:</a:t>
            </a:r>
            <a:r>
              <a:rPr lang="en-US" sz="1600" dirty="0"/>
              <a:t> </a:t>
            </a:r>
            <a:r>
              <a:rPr lang="en-US" sz="1600" dirty="0">
                <a:effectLst/>
              </a:rPr>
              <a:t>Achieved the highest accuracy of 91.06%.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effectLst/>
              </a:rPr>
              <a:t>High Recall:</a:t>
            </a:r>
            <a:r>
              <a:rPr lang="en-US" sz="1600" dirty="0">
                <a:effectLst/>
              </a:rPr>
              <a:t> Demonstrated the best recall (64.44%) among all models, making it suitable for identifying positive cases effectively.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effectLst/>
              </a:rPr>
              <a:t>Best F1-Score: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With an F1-score of 68.94%, it strikes a good balance between precision and recall.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u="sng" dirty="0">
                <a:effectLst/>
              </a:rPr>
              <a:t>Strong ROC-AUC: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Achieved an impressive ROC-AUC score of 96.19%, indicating excellent discrimination ability between classes.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effectLst/>
              </a:rPr>
              <a:t>Robust to imbalanced data</a:t>
            </a: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838199" y="1254732"/>
            <a:ext cx="5925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ffectLst/>
              </a:rPr>
              <a:t>Why Logistic Regression </a:t>
            </a:r>
            <a:r>
              <a:rPr lang="en-US" sz="2800" b="1" dirty="0"/>
              <a:t>w</a:t>
            </a:r>
            <a:r>
              <a:rPr lang="en-US" sz="2800" b="1" dirty="0">
                <a:effectLst/>
              </a:rPr>
              <a:t>as Selected?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044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/>
                <a:latin typeface="Arial Black" panose="020B0A04020102020204" pitchFamily="34" charset="0"/>
                <a:ea typeface="Artifakt Element Black" panose="020B0A03050000020004" pitchFamily="34" charset="0"/>
              </a:rPr>
              <a:t>Model Implementation</a:t>
            </a:r>
            <a:endParaRPr lang="en-US" sz="4000" b="1" dirty="0">
              <a:latin typeface="Arial Black" panose="020B0A040201020202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07" y="1669447"/>
            <a:ext cx="7159580" cy="31069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/>
              <a:t>Advantages of Logistic Regression:</a:t>
            </a:r>
            <a:endParaRPr lang="en-US" sz="2400" dirty="0"/>
          </a:p>
          <a:p>
            <a:r>
              <a:rPr lang="en-US" sz="2400" dirty="0"/>
              <a:t>Simple and interpretable model for binary and multiclass classification.</a:t>
            </a:r>
          </a:p>
          <a:p>
            <a:r>
              <a:rPr lang="en-US" sz="2400" dirty="0"/>
              <a:t>Robust to imbalanced data and gave good results as compared to other models.</a:t>
            </a:r>
          </a:p>
          <a:p>
            <a:pPr marL="0" indent="0">
              <a:buNone/>
            </a:pPr>
            <a:r>
              <a:rPr lang="en-US" sz="2400" b="1" u="sng" dirty="0"/>
              <a:t>Model Storage:</a:t>
            </a:r>
            <a:endParaRPr lang="en-US" sz="2400" dirty="0"/>
          </a:p>
          <a:p>
            <a:r>
              <a:rPr lang="en-US" sz="2400" dirty="0"/>
              <a:t>The saved model can be deployed for real-time predictions or loaded for further analysis.</a:t>
            </a:r>
          </a:p>
          <a:p>
            <a:pPr marL="0" indent="0">
              <a:buNone/>
            </a:pPr>
            <a:r>
              <a:rPr lang="en-US" sz="2400" b="1" u="sng" dirty="0"/>
              <a:t>Evaluation Metrics:</a:t>
            </a:r>
            <a:endParaRPr lang="en-US" sz="2400" dirty="0"/>
          </a:p>
          <a:p>
            <a:r>
              <a:rPr lang="en-US" sz="2400" dirty="0"/>
              <a:t>The classification report helps in identifying model strengths and areas for improvement (e.g., low recall for certain classes).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156" y="2567413"/>
            <a:ext cx="46101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788" y="170347"/>
            <a:ext cx="4079033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Deployment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1753"/>
            <a:ext cx="2755006" cy="50728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73" y="1561900"/>
            <a:ext cx="3057447" cy="5042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187" y="1561900"/>
            <a:ext cx="2779838" cy="50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6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853" y="86611"/>
            <a:ext cx="4862804" cy="1325563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CHALLENGES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43054"/>
            <a:ext cx="10515600" cy="50516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/>
              <a:t>1. Handling Missing Data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i="1" dirty="0"/>
              <a:t>Challenge</a:t>
            </a:r>
            <a:r>
              <a:rPr lang="en-US" sz="1400" dirty="0"/>
              <a:t>: Missing values in medical datasets can mislead the model’s learning process and result in inaccurate predictions.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400" b="1" i="1" dirty="0"/>
              <a:t>Solution</a:t>
            </a:r>
            <a:r>
              <a:rPr lang="en-US" sz="1400" b="1" dirty="0"/>
              <a:t>: </a:t>
            </a:r>
            <a:r>
              <a:rPr lang="en-US" sz="1400" dirty="0"/>
              <a:t>We used appropriate imputation techniques like filling with the median for numerical data. In cases where too much data was missing, we removed incomplete rows to preserve data quality.</a:t>
            </a:r>
          </a:p>
          <a:p>
            <a:pPr marL="0" indent="0" algn="just">
              <a:buNone/>
            </a:pPr>
            <a:r>
              <a:rPr lang="en-US" sz="1600" b="1" dirty="0"/>
              <a:t>2. Dealing with Categorical Variables: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i="1" dirty="0"/>
              <a:t>Challenge</a:t>
            </a:r>
            <a:r>
              <a:rPr lang="en-US" sz="1400" b="1" dirty="0"/>
              <a:t>: </a:t>
            </a:r>
            <a:r>
              <a:rPr lang="en-US" sz="1400" dirty="0"/>
              <a:t>Converting categorical data (e.g., gender or disease categories) into a numerical format can be complex, especially if the data has multiple unique values.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400" b="1" i="1" dirty="0"/>
              <a:t>Solution:</a:t>
            </a:r>
            <a:r>
              <a:rPr lang="en-US" sz="1400" b="1" dirty="0"/>
              <a:t> </a:t>
            </a:r>
            <a:r>
              <a:rPr lang="en-US" sz="1400" dirty="0"/>
              <a:t>We used label encoding for binary variables like sex and one-hot encoding for multi-class variables like disease categories, ensuring that the model correctly interprets them.</a:t>
            </a:r>
          </a:p>
          <a:p>
            <a:pPr marL="0" indent="0" algn="just">
              <a:buNone/>
            </a:pPr>
            <a:r>
              <a:rPr lang="en-US" sz="1600" b="1" dirty="0"/>
              <a:t>3. Outlier Detection: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i="1" dirty="0"/>
              <a:t>Challenge: </a:t>
            </a:r>
            <a:r>
              <a:rPr lang="en-US" sz="1400" dirty="0"/>
              <a:t>Outliers, which may represent unusual patient conditions, can skew the data and lead to incorrect model predictions.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400" b="1" i="1" dirty="0"/>
              <a:t>Solution: </a:t>
            </a:r>
            <a:r>
              <a:rPr lang="en-US" sz="1400" dirty="0"/>
              <a:t>We used the IQR method to detect outliers. Where necessary, we capped extreme values to maintain data integrity without removing valuable information.</a:t>
            </a:r>
          </a:p>
          <a:p>
            <a:pPr marL="0" indent="0" algn="just">
              <a:buNone/>
            </a:pPr>
            <a:r>
              <a:rPr lang="en-US" sz="1600" b="1" dirty="0"/>
              <a:t>4. Handling Imbalanced Data: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400" b="1" i="1" dirty="0"/>
              <a:t>Challenge: </a:t>
            </a:r>
            <a:r>
              <a:rPr lang="en-US" sz="1400" dirty="0"/>
              <a:t>The given dataset was highly imbalanced with one of the class dominating the others.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1400" b="1" i="1" dirty="0"/>
              <a:t>Solution: </a:t>
            </a:r>
            <a:r>
              <a:rPr lang="en-US" sz="1400" dirty="0"/>
              <a:t>We applied custom smote technique to overcome this and allowed it to generate more realistic synthetic data points</a:t>
            </a:r>
            <a:r>
              <a:rPr lang="en-US" sz="1400" i="1" dirty="0"/>
              <a:t>.</a:t>
            </a: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0" indent="0" algn="just">
              <a:buNone/>
            </a:pPr>
            <a:endParaRPr lang="en-US" sz="1400" dirty="0"/>
          </a:p>
          <a:p>
            <a:pPr marL="0" indent="0" algn="just">
              <a:buNone/>
            </a:pPr>
            <a:endParaRPr lang="en-US" sz="1400" dirty="0"/>
          </a:p>
          <a:p>
            <a:pPr marL="514350" indent="-514350" algn="just">
              <a:buFont typeface="+mj-lt"/>
              <a:buAutoNum type="arabi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8592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9514" y="307911"/>
            <a:ext cx="4610878" cy="1354786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CONCLUSION</a:t>
            </a:r>
            <a:endParaRPr lang="en-US" b="1" dirty="0">
              <a:latin typeface="Arial Black" panose="020B0A04020102020204" pitchFamily="34" charset="0"/>
              <a:ea typeface="Artifakt Element Black" panose="020B0A030500000200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Predicting liver diseases is vital for catching problems early and providing timely treatment. It helps prevent serious conditions, reduces the need for invasive procedures, and improves patients' quality of life.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 By identifying risks early, we can take better care of patients and lower healthcare costs in the long run.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By combining innovative algorithms and efficient data processing, it can significantly enhance user satisfaction and platform loyalty.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1326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7066" y="418417"/>
            <a:ext cx="7577564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Mentor &amp; Dedicated Team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1451"/>
            <a:ext cx="5939414" cy="4527591"/>
          </a:xfrm>
        </p:spPr>
      </p:pic>
      <p:sp>
        <p:nvSpPr>
          <p:cNvPr id="7" name="Vertical Scroll 6"/>
          <p:cNvSpPr/>
          <p:nvPr/>
        </p:nvSpPr>
        <p:spPr>
          <a:xfrm>
            <a:off x="5821251" y="2202287"/>
            <a:ext cx="4675031" cy="3005921"/>
          </a:xfrm>
          <a:prstGeom prst="verticalScroll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9937" y="2611236"/>
            <a:ext cx="31193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Macha</a:t>
            </a:r>
            <a:r>
              <a:rPr lang="en-US" sz="2000" dirty="0"/>
              <a:t> </a:t>
            </a:r>
            <a:r>
              <a:rPr lang="en-US" sz="2000" dirty="0" err="1"/>
              <a:t>Kedharnath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Paradesi</a:t>
            </a:r>
            <a:r>
              <a:rPr lang="en-US" sz="2000" dirty="0"/>
              <a:t> </a:t>
            </a:r>
            <a:r>
              <a:rPr lang="en-US" sz="2000" dirty="0" err="1"/>
              <a:t>Anisha</a:t>
            </a:r>
            <a:r>
              <a:rPr lang="en-US" sz="2000" dirty="0"/>
              <a:t> </a:t>
            </a:r>
            <a:r>
              <a:rPr lang="en-US" sz="2000" dirty="0" err="1"/>
              <a:t>Preethi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Priyanka</a:t>
            </a:r>
            <a:r>
              <a:rPr lang="en-US" sz="2000" dirty="0"/>
              <a:t> More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Uzair</a:t>
            </a:r>
            <a:r>
              <a:rPr lang="en-US" sz="2000" dirty="0"/>
              <a:t> </a:t>
            </a:r>
            <a:r>
              <a:rPr lang="en-US" sz="2000" dirty="0" err="1"/>
              <a:t>Pandith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Akshata</a:t>
            </a:r>
            <a:r>
              <a:rPr lang="en-US" sz="2000" dirty="0"/>
              <a:t> </a:t>
            </a:r>
            <a:r>
              <a:rPr lang="en-US" sz="2000" dirty="0" err="1"/>
              <a:t>Shivarai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Vyshnavi</a:t>
            </a:r>
            <a:r>
              <a:rPr lang="en-US" sz="2000" dirty="0"/>
              <a:t> </a:t>
            </a:r>
            <a:r>
              <a:rPr lang="en-US" sz="2000" dirty="0" err="1"/>
              <a:t>Nallagopu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Shinde</a:t>
            </a:r>
            <a:r>
              <a:rPr lang="en-US" sz="2000" dirty="0"/>
              <a:t> </a:t>
            </a:r>
            <a:r>
              <a:rPr lang="en-US" sz="2000" dirty="0" err="1"/>
              <a:t>Sanjana</a:t>
            </a:r>
            <a:r>
              <a:rPr lang="en-US" sz="2000" dirty="0"/>
              <a:t> </a:t>
            </a:r>
            <a:r>
              <a:rPr lang="en-US" sz="2000" dirty="0" err="1"/>
              <a:t>Bhaskar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3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ow to Write a Thank-You Note: Thank-You Note Examples &amp; Tips">
            <a:extLst>
              <a:ext uri="{FF2B5EF4-FFF2-40B4-BE49-F238E27FC236}">
                <a16:creationId xmlns:a16="http://schemas.microsoft.com/office/drawing/2014/main" id="{1FBFEC58-93FD-3CA2-0802-4CB15A156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" y="81023"/>
            <a:ext cx="12022688" cy="6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6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616" y="373301"/>
            <a:ext cx="5660613" cy="951646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359" y="1941535"/>
            <a:ext cx="7829282" cy="4351338"/>
          </a:xfrm>
          <a:noFill/>
        </p:spPr>
        <p:txBody>
          <a:bodyPr/>
          <a:lstStyle/>
          <a:p>
            <a:r>
              <a:rPr lang="en-US" dirty="0">
                <a:effectLst/>
              </a:rPr>
              <a:t>Objective and Dataset Overview</a:t>
            </a:r>
            <a:endParaRPr lang="en-US" dirty="0"/>
          </a:p>
          <a:p>
            <a:r>
              <a:rPr lang="en-US" dirty="0">
                <a:effectLst/>
              </a:rPr>
              <a:t>Exploratory Data Analysis and Data Pre-processing</a:t>
            </a:r>
            <a:endParaRPr lang="en-US" dirty="0"/>
          </a:p>
          <a:p>
            <a:r>
              <a:rPr lang="en-US" dirty="0">
                <a:effectLst/>
              </a:rPr>
              <a:t>Feature Engineering</a:t>
            </a:r>
            <a:endParaRPr lang="en-US" dirty="0"/>
          </a:p>
          <a:p>
            <a:r>
              <a:rPr lang="en-US" dirty="0">
                <a:effectLst/>
              </a:rPr>
              <a:t>Data Balancing</a:t>
            </a:r>
            <a:endParaRPr lang="en-US" dirty="0"/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Comparison</a:t>
            </a:r>
          </a:p>
          <a:p>
            <a:r>
              <a:rPr lang="en-US" dirty="0">
                <a:effectLst/>
              </a:rPr>
              <a:t>Model Deployment</a:t>
            </a:r>
            <a:endParaRPr lang="en-US" dirty="0"/>
          </a:p>
          <a:p>
            <a:r>
              <a:rPr lang="en-US" dirty="0">
                <a:effectLst/>
              </a:rPr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Objective and Dataset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23"/>
          <a:stretch/>
        </p:blipFill>
        <p:spPr>
          <a:xfrm>
            <a:off x="0" y="3168203"/>
            <a:ext cx="3341798" cy="2288403"/>
          </a:xfrm>
        </p:spPr>
      </p:pic>
      <p:sp>
        <p:nvSpPr>
          <p:cNvPr id="6" name="Rectangle 5"/>
          <p:cNvSpPr/>
          <p:nvPr/>
        </p:nvSpPr>
        <p:spPr>
          <a:xfrm>
            <a:off x="776220" y="1690688"/>
            <a:ext cx="105775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To develop a classification model to predict the health status of individuals based on diagnostic variables. The target variable categorizes health status into five classes: No Disease, Suspect Disease, Hepatitis C, Fibrosis, and Cirrhosis.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7899" y="2614018"/>
            <a:ext cx="86417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Data Set Overview: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Instances (Rows): 615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Variables (Columns): 13 (predominantly numeric, one binary - Sex)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Target Variable: Health status with five categories: No Disease, Suspect Disease, Hepatitis C, Fibrosis, Cirrhosis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Key Features: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Demographics: Age, Sex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Biomarkers: Albumin, Bilirubin, Cholesterol, Protein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Enzymes: Alkaline Phosphatase, ALT, AST, GGT</a:t>
            </a:r>
            <a:endParaRPr lang="en-US" dirty="0"/>
          </a:p>
          <a:p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Other: </a:t>
            </a:r>
            <a:r>
              <a:rPr lang="en-US" dirty="0">
                <a:effectLst/>
              </a:rPr>
              <a:t>Cholinesterase, Creatinine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Most variables represent measurements from blood and urine analyses, aiding in diagnosing liver and kidney-related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5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Dataset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56780"/>
            <a:ext cx="10201275" cy="2724150"/>
          </a:xfrm>
        </p:spPr>
      </p:pic>
      <p:sp>
        <p:nvSpPr>
          <p:cNvPr id="5" name="Rectangle 4"/>
          <p:cNvSpPr/>
          <p:nvPr/>
        </p:nvSpPr>
        <p:spPr>
          <a:xfrm>
            <a:off x="588201" y="3935477"/>
            <a:ext cx="1101559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effectLst/>
              </a:rPr>
              <a:t>Target Variable: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The target variable is categorical and includes categories like No disease, Suspect disease, Hepatitis C, Fibrosis, and Cirrhosis. This makes it a classification problem.</a:t>
            </a:r>
            <a:endParaRPr lang="en-US" sz="1600" dirty="0"/>
          </a:p>
          <a:p>
            <a:r>
              <a:rPr lang="en-US" b="1" u="sng" dirty="0">
                <a:effectLst/>
              </a:rPr>
              <a:t>Insights for Analysis: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The variability in biomarkers provides crucial indicators for distinguishing between disease categories.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F</a:t>
            </a:r>
            <a:r>
              <a:rPr lang="en-US" sz="1600" dirty="0">
                <a:effectLst/>
              </a:rPr>
              <a:t>eatures like age, enzymes (ALT, AST), and biomarkers are likely to be strong predictors for classification.</a:t>
            </a:r>
            <a:endParaRPr lang="en-US" sz="1600" dirty="0"/>
          </a:p>
          <a:p>
            <a:r>
              <a:rPr lang="en-US" b="1" u="sng" dirty="0"/>
              <a:t>Outliers:</a:t>
            </a:r>
            <a:endParaRPr lang="en-US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Significant outliers in variables like Bilirubin (max: 254 mg/L) and Creatinine (max: 1079 µ</a:t>
            </a:r>
            <a:r>
              <a:rPr lang="en-US" sz="1600" dirty="0" err="1"/>
              <a:t>mol</a:t>
            </a:r>
            <a:r>
              <a:rPr lang="en-US" sz="1600" dirty="0"/>
              <a:t>/L) could correspond to severe medical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These outliers will need to be carefully addressed during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32727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31" y="3003998"/>
            <a:ext cx="5143500" cy="3581400"/>
          </a:xfrm>
        </p:spPr>
      </p:pic>
      <p:sp>
        <p:nvSpPr>
          <p:cNvPr id="5" name="Rectangle 4"/>
          <p:cNvSpPr/>
          <p:nvPr/>
        </p:nvSpPr>
        <p:spPr>
          <a:xfrm>
            <a:off x="613893" y="1325563"/>
            <a:ext cx="4280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The data types include: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float64 (9 columns)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int64 (1 column)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object (3 columns).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6958" y="27850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effectLst/>
              </a:rPr>
              <a:t>Most columns have complete data, but there are missing values in 2 columns: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albumin (614 non-null values out of 615).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alanine_aminotransferase</a:t>
            </a:r>
            <a:r>
              <a:rPr lang="en-US" dirty="0">
                <a:effectLst/>
              </a:rPr>
              <a:t> (614 non-null values out of 615).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28799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98573766"/>
              </p:ext>
            </p:extLst>
          </p:nvPr>
        </p:nvGraphicFramePr>
        <p:xfrm>
          <a:off x="571633" y="936193"/>
          <a:ext cx="10680701" cy="152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49550705"/>
              </p:ext>
            </p:extLst>
          </p:nvPr>
        </p:nvGraphicFramePr>
        <p:xfrm>
          <a:off x="3185039" y="2684487"/>
          <a:ext cx="7446851" cy="412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Bent-Up Arrow 6"/>
          <p:cNvSpPr/>
          <p:nvPr/>
        </p:nvSpPr>
        <p:spPr>
          <a:xfrm rot="5400000">
            <a:off x="2091017" y="3543299"/>
            <a:ext cx="4121523" cy="151279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9565" y="0"/>
            <a:ext cx="8736106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802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131"/>
            <a:ext cx="10515600" cy="1325563"/>
          </a:xfrm>
        </p:spPr>
        <p:txBody>
          <a:bodyPr/>
          <a:lstStyle/>
          <a:p>
            <a:r>
              <a:rPr lang="en-US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Handling Missing Values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57934" y="2292205"/>
            <a:ext cx="3922526" cy="2903752"/>
          </a:xfrm>
        </p:spPr>
      </p:pic>
      <p:sp>
        <p:nvSpPr>
          <p:cNvPr id="5" name="Rectangle 4"/>
          <p:cNvSpPr/>
          <p:nvPr/>
        </p:nvSpPr>
        <p:spPr>
          <a:xfrm>
            <a:off x="838200" y="1455694"/>
            <a:ext cx="802912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effectLst/>
              </a:rPr>
              <a:t>Categorical Data Imputation: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effectLst/>
              </a:rPr>
              <a:t>Missing values in categorical columns are replaced with the mode (most frequently occurring value), ensuring consistency and retaining the most representative category.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effectLst/>
              </a:rPr>
              <a:t>Numerical Data Imputation: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effectLst/>
              </a:rPr>
              <a:t>Missing values in numerical columns are replaced with the median, as it is robust against outliers and provides a central value for the distribution.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u="sng" dirty="0">
                <a:effectLst/>
              </a:rPr>
              <a:t>Column-wise Imputation: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effectLst/>
              </a:rPr>
              <a:t>A systematic approach is applied to handle missing values for all columns in the dataset, ensuring that both categorical and numerical features are processed appropriately, maintaining data integrity.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8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521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  <a:ea typeface="Artifakt Element Black" panose="020B0A03050000020004" pitchFamily="34" charset="0"/>
              </a:rP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0773"/>
            <a:ext cx="6026239" cy="5219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Insights into Data Distribution: </a:t>
            </a:r>
            <a:endParaRPr lang="en-US" sz="1800" dirty="0"/>
          </a:p>
          <a:p>
            <a:r>
              <a:rPr lang="en-US" sz="1800" dirty="0"/>
              <a:t>Most numerical features, such as age, albumin, and cholesterol, show relatively normal or skewed distributions.</a:t>
            </a:r>
          </a:p>
          <a:p>
            <a:r>
              <a:rPr lang="en-US" sz="1800" dirty="0"/>
              <a:t>Some features, like bilirubin and </a:t>
            </a:r>
            <a:r>
              <a:rPr lang="en-US" sz="1800" dirty="0" err="1"/>
              <a:t>gamma_glutamyl_transferase</a:t>
            </a:r>
            <a:r>
              <a:rPr lang="en-US" sz="1800" dirty="0"/>
              <a:t>, exhibit highly skewed distributions, indicating the presence of outliers or non-normality.</a:t>
            </a:r>
          </a:p>
          <a:p>
            <a:pPr marL="0" indent="0">
              <a:buNone/>
            </a:pPr>
            <a:r>
              <a:rPr lang="en-US" sz="1800" b="1" u="sng" dirty="0"/>
              <a:t>Actionable Observations: </a:t>
            </a:r>
            <a:endParaRPr lang="en-US" sz="1800" dirty="0"/>
          </a:p>
          <a:p>
            <a:r>
              <a:rPr lang="en-US" sz="1800" dirty="0"/>
              <a:t>Skewed features may require log transformation or other scaling techniques to normalize their distributions.</a:t>
            </a:r>
          </a:p>
          <a:p>
            <a:r>
              <a:rPr lang="en-US" sz="1800" dirty="0"/>
              <a:t>Features with outliers, like </a:t>
            </a:r>
            <a:r>
              <a:rPr lang="en-US" sz="1800" dirty="0" err="1"/>
              <a:t>alkaline_phosphatase</a:t>
            </a:r>
            <a:r>
              <a:rPr lang="en-US" sz="1800" dirty="0"/>
              <a:t> and bilirubin, might benefit from outlier detection and treatment strategies.</a:t>
            </a:r>
          </a:p>
          <a:p>
            <a:pPr marL="0" indent="0">
              <a:buNone/>
            </a:pPr>
            <a:r>
              <a:rPr lang="en-US" sz="1800" b="1" u="sng" dirty="0"/>
              <a:t>Feature-Specific Patterns:</a:t>
            </a:r>
            <a:endParaRPr lang="en-US" sz="1800" dirty="0"/>
          </a:p>
          <a:p>
            <a:r>
              <a:rPr lang="en-US" sz="1800" dirty="0"/>
              <a:t>The age feature shows a balanced spread, while certain features, like </a:t>
            </a:r>
            <a:r>
              <a:rPr lang="en-US" sz="1800" dirty="0" err="1"/>
              <a:t>aspartate_aminotransferase</a:t>
            </a:r>
            <a:r>
              <a:rPr lang="en-US" sz="1800" dirty="0"/>
              <a:t>, are concentrated around lower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42" y="1690688"/>
            <a:ext cx="44672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2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1469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Artifakt Element Black</vt:lpstr>
      <vt:lpstr>Calibri</vt:lpstr>
      <vt:lpstr>Calibri Light</vt:lpstr>
      <vt:lpstr>Segoe UI Black</vt:lpstr>
      <vt:lpstr>SuperscriptNumbersFontFix</vt:lpstr>
      <vt:lpstr>Wingdings</vt:lpstr>
      <vt:lpstr>Office Theme</vt:lpstr>
      <vt:lpstr>PowerPoint Presentation</vt:lpstr>
      <vt:lpstr>Mentor &amp; Dedicated Team</vt:lpstr>
      <vt:lpstr>Table of Contents</vt:lpstr>
      <vt:lpstr>Objective and Dataset</vt:lpstr>
      <vt:lpstr>Dataset Description</vt:lpstr>
      <vt:lpstr>Dataset Description</vt:lpstr>
      <vt:lpstr>Exploratory Data Analysis</vt:lpstr>
      <vt:lpstr>Handling Missing Values</vt:lpstr>
      <vt:lpstr>Univariate Analysis</vt:lpstr>
      <vt:lpstr>Outlier Detection Using Boxplots</vt:lpstr>
      <vt:lpstr>Barplots: for Category &amp; Sex</vt:lpstr>
      <vt:lpstr>Disease Ratio/Visualization With Respect To Age And Gender</vt:lpstr>
      <vt:lpstr>Correlation Matrix &amp; Feature selection for Dimensionality Reduction</vt:lpstr>
      <vt:lpstr>Model Building And Accuracy Comparison</vt:lpstr>
      <vt:lpstr>Model Evaluation &amp; Model Selection</vt:lpstr>
      <vt:lpstr>Model Implementation</vt:lpstr>
      <vt:lpstr>Deployment</vt:lpstr>
      <vt:lpstr>CHALLENGES</vt:lpstr>
      <vt:lpstr>CONCLUSION</vt:lpstr>
      <vt:lpstr>PowerPoint Presentation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priyanka more</cp:lastModifiedBy>
  <cp:revision>15</cp:revision>
  <dcterms:created xsi:type="dcterms:W3CDTF">2025-01-06T11:58:30Z</dcterms:created>
  <dcterms:modified xsi:type="dcterms:W3CDTF">2025-01-08T10:06:26Z</dcterms:modified>
</cp:coreProperties>
</file>