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80" r:id="rId2"/>
    <p:sldId id="283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29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9"/>
    <p:restoredTop sz="95878"/>
  </p:normalViewPr>
  <p:slideViewPr>
    <p:cSldViewPr snapToGrid="0" snapToObjects="1">
      <p:cViewPr varScale="1">
        <p:scale>
          <a:sx n="115" d="100"/>
          <a:sy n="115" d="100"/>
        </p:scale>
        <p:origin x="208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03489-6AA2-7E4B-BC1F-4515883099B5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8A19-7A4C-A942-BC26-E6C8CFB6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921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05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C34BAA6-06B4-A14D-9141-500ABD57DB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8C7D122-46B5-CF47-94CB-9A44FA46C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81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14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3" name="Google Shape;173;p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596715" y="3772782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ctrTitle"/>
          </p:nvPr>
        </p:nvSpPr>
        <p:spPr>
          <a:xfrm>
            <a:off x="596715" y="1369801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dirty="0"/>
              <a:t>COVID-19 </a:t>
            </a:r>
            <a:endParaRPr dirty="0"/>
          </a:p>
        </p:txBody>
      </p:sp>
      <p:sp>
        <p:nvSpPr>
          <p:cNvPr id="178" name="Google Shape;178;p14"/>
          <p:cNvSpPr txBox="1">
            <a:spLocks noGrp="1"/>
          </p:cNvSpPr>
          <p:nvPr>
            <p:ph type="subTitle" idx="1"/>
          </p:nvPr>
        </p:nvSpPr>
        <p:spPr>
          <a:xfrm>
            <a:off x="4621295" y="5249228"/>
            <a:ext cx="2913340" cy="106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9EACA-C5B7-604F-B019-D8ED7248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2186979" cy="6827520"/>
          </a:xfrm>
          <a:prstGeom prst="rect">
            <a:avLst/>
          </a:prstGeom>
        </p:spPr>
      </p:pic>
      <p:sp>
        <p:nvSpPr>
          <p:cNvPr id="13" name="Google Shape;176;p14">
            <a:extLst>
              <a:ext uri="{FF2B5EF4-FFF2-40B4-BE49-F238E27FC236}">
                <a16:creationId xmlns:a16="http://schemas.microsoft.com/office/drawing/2014/main" id="{19CF820B-ACBE-7545-9D29-F98258663192}"/>
              </a:ext>
            </a:extLst>
          </p:cNvPr>
          <p:cNvSpPr/>
          <p:nvPr/>
        </p:nvSpPr>
        <p:spPr>
          <a:xfrm>
            <a:off x="225631" y="4821721"/>
            <a:ext cx="11796549" cy="1187194"/>
          </a:xfrm>
          <a:prstGeom prst="rect">
            <a:avLst/>
          </a:prstGeom>
          <a:solidFill>
            <a:srgbClr val="002060">
              <a:alpha val="96862"/>
            </a:srgbClr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The Spread of COVID-19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B16A2-FA79-5F45-8150-012A3448EC5A}"/>
              </a:ext>
            </a:extLst>
          </p:cNvPr>
          <p:cNvSpPr/>
          <p:nvPr/>
        </p:nvSpPr>
        <p:spPr>
          <a:xfrm>
            <a:off x="4372877" y="6024155"/>
            <a:ext cx="27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Akshata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Nevrekar</a:t>
            </a:r>
            <a:endParaRPr lang="en-US" sz="2400" dirty="0"/>
          </a:p>
        </p:txBody>
      </p:sp>
      <p:grpSp>
        <p:nvGrpSpPr>
          <p:cNvPr id="18" name="Google Shape;172;p14">
            <a:extLst>
              <a:ext uri="{FF2B5EF4-FFF2-40B4-BE49-F238E27FC236}">
                <a16:creationId xmlns:a16="http://schemas.microsoft.com/office/drawing/2014/main" id="{FA94952A-EC61-6A48-99E8-EC6A54F76B2F}"/>
              </a:ext>
            </a:extLst>
          </p:cNvPr>
          <p:cNvGrpSpPr/>
          <p:nvPr/>
        </p:nvGrpSpPr>
        <p:grpSpPr>
          <a:xfrm>
            <a:off x="577581" y="422910"/>
            <a:ext cx="11298933" cy="98554"/>
            <a:chOff x="446534" y="453643"/>
            <a:chExt cx="11298933" cy="98554"/>
          </a:xfrm>
          <a:gradFill>
            <a:gsLst>
              <a:gs pos="5000">
                <a:srgbClr val="0070C0">
                  <a:tint val="66000"/>
                  <a:satMod val="160000"/>
                  <a:alpha val="12000"/>
                  <a:lumMod val="85000"/>
                  <a:lumOff val="15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89000">
                <a:srgbClr val="0070C0">
                  <a:tint val="23500"/>
                  <a:satMod val="160000"/>
                  <a:alpha val="94000"/>
                  <a:lumMod val="76000"/>
                  <a:lumOff val="24000"/>
                </a:srgbClr>
              </a:gs>
            </a:gsLst>
            <a:lin ang="0" scaled="1"/>
          </a:gradFill>
        </p:grpSpPr>
        <p:sp>
          <p:nvSpPr>
            <p:cNvPr id="19" name="Google Shape;173;p14">
              <a:extLst>
                <a:ext uri="{FF2B5EF4-FFF2-40B4-BE49-F238E27FC236}">
                  <a16:creationId xmlns:a16="http://schemas.microsoft.com/office/drawing/2014/main" id="{0D028825-368A-4D40-95DB-A46357451087}"/>
                </a:ext>
              </a:extLst>
            </p:cNvPr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;p14">
              <a:extLst>
                <a:ext uri="{FF2B5EF4-FFF2-40B4-BE49-F238E27FC236}">
                  <a16:creationId xmlns:a16="http://schemas.microsoft.com/office/drawing/2014/main" id="{4476522C-D86C-C843-B536-990A70526B0B}"/>
                </a:ext>
              </a:extLst>
            </p:cNvPr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;p14">
              <a:extLst>
                <a:ext uri="{FF2B5EF4-FFF2-40B4-BE49-F238E27FC236}">
                  <a16:creationId xmlns:a16="http://schemas.microsoft.com/office/drawing/2014/main" id="{61E9441D-4238-534A-BF07-D305ADA3D8E4}"/>
                </a:ext>
              </a:extLst>
            </p:cNvPr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136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D6F-7AD5-744F-A1FE-825141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44"/>
            <a:ext cx="11029616" cy="7486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20E3-139E-5241-B821-C989FE13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052"/>
            <a:ext cx="11029615" cy="4650378"/>
          </a:xfrm>
        </p:spPr>
        <p:txBody>
          <a:bodyPr anchor="t"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Tableau: Business Intelligence and Analytics Software. (n.d.). Retrieved from https://</a:t>
            </a:r>
            <a:r>
              <a:rPr lang="en-US" dirty="0" err="1"/>
              <a:t>www.tableau.com</a:t>
            </a:r>
            <a:r>
              <a:rPr lang="en-US" dirty="0"/>
              <a:t>/</a:t>
            </a:r>
          </a:p>
          <a:p>
            <a:pPr lvl="0"/>
            <a:r>
              <a:rPr lang="en-US" i="1" dirty="0"/>
              <a:t>The Effect of COVID-19 on the U.S. Economy</a:t>
            </a:r>
            <a:r>
              <a:rPr lang="en-US" dirty="0"/>
              <a:t>. Foreign Policy Research Institute. Retrieved from https://</a:t>
            </a:r>
            <a:r>
              <a:rPr lang="en-US" dirty="0" err="1"/>
              <a:t>www.fpri.org</a:t>
            </a:r>
            <a:r>
              <a:rPr lang="en-US" dirty="0"/>
              <a:t>/article/2020/03/the-effect-of-covid-19-on-the-u-s-economy/</a:t>
            </a:r>
          </a:p>
          <a:p>
            <a:pPr lvl="0"/>
            <a:r>
              <a:rPr lang="en-US" dirty="0"/>
              <a:t>COVID Tracking Project - Testing in States - dataset by associated press. (2020, May 6). Retrieved from https://</a:t>
            </a:r>
            <a:r>
              <a:rPr lang="en-US" dirty="0" err="1"/>
              <a:t>data.world</a:t>
            </a:r>
            <a:r>
              <a:rPr lang="en-US" dirty="0"/>
              <a:t>/</a:t>
            </a:r>
            <a:r>
              <a:rPr lang="en-US" dirty="0" err="1"/>
              <a:t>associatedpress</a:t>
            </a:r>
            <a:r>
              <a:rPr lang="en-US" dirty="0"/>
              <a:t>/</a:t>
            </a:r>
            <a:r>
              <a:rPr lang="en-US" dirty="0" err="1"/>
              <a:t>covid</a:t>
            </a:r>
            <a:r>
              <a:rPr lang="en-US" dirty="0"/>
              <a:t>-tracking-project-testing-in-states</a:t>
            </a:r>
          </a:p>
          <a:p>
            <a:pPr lvl="0"/>
            <a:r>
              <a:rPr lang="en-US" dirty="0" err="1"/>
              <a:t>Srk</a:t>
            </a:r>
            <a:r>
              <a:rPr lang="en-US" dirty="0"/>
              <a:t>. (2020, May 6). COVID-19 in USA. Retrieved from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sudalairajkumar</a:t>
            </a:r>
            <a:r>
              <a:rPr lang="en-US" dirty="0"/>
              <a:t>/covid19-in-usa</a:t>
            </a:r>
          </a:p>
          <a:p>
            <a:pPr lvl="0"/>
            <a:r>
              <a:rPr lang="en-US" dirty="0"/>
              <a:t>COVID-19 Hospitalizations. (n.d.). Retrieved from https://</a:t>
            </a:r>
            <a:r>
              <a:rPr lang="en-US" dirty="0" err="1"/>
              <a:t>gis.cdc.gov</a:t>
            </a:r>
            <a:r>
              <a:rPr lang="en-US" dirty="0"/>
              <a:t>/grasp/</a:t>
            </a:r>
            <a:r>
              <a:rPr lang="en-US" dirty="0" err="1"/>
              <a:t>COVIDNet</a:t>
            </a:r>
            <a:r>
              <a:rPr lang="en-US" dirty="0"/>
              <a:t>/COVID19_5.html</a:t>
            </a:r>
          </a:p>
          <a:p>
            <a:pPr lvl="0"/>
            <a:r>
              <a:rPr lang="en-US" dirty="0"/>
              <a:t>The Center for Systems Science and Engineering (CSSE) at JHU. (n.d.). Retrieved May 6, 2020, from https://</a:t>
            </a:r>
            <a:r>
              <a:rPr lang="en-US" dirty="0" err="1"/>
              <a:t>systems.jhu.edu</a:t>
            </a:r>
            <a:r>
              <a:rPr lang="en-US" dirty="0"/>
              <a:t>/</a:t>
            </a:r>
          </a:p>
          <a:p>
            <a:pPr lvl="0"/>
            <a:r>
              <a:rPr lang="en-US" dirty="0"/>
              <a:t>APM Research Lab. (n.d.). Retrieved May 6, 2020, from https://</a:t>
            </a:r>
            <a:r>
              <a:rPr lang="en-US" dirty="0" err="1"/>
              <a:t>www.apmresearchlab.org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14"/>
          <p:cNvSpPr txBox="1">
            <a:spLocks noGrp="1"/>
          </p:cNvSpPr>
          <p:nvPr>
            <p:ph type="ctrTitle"/>
          </p:nvPr>
        </p:nvSpPr>
        <p:spPr>
          <a:xfrm>
            <a:off x="581190" y="1088659"/>
            <a:ext cx="10993549" cy="55552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Google Shape;178;p14"/>
          <p:cNvSpPr txBox="1">
            <a:spLocks noGrp="1"/>
          </p:cNvSpPr>
          <p:nvPr>
            <p:ph type="subTitle" idx="1"/>
          </p:nvPr>
        </p:nvSpPr>
        <p:spPr>
          <a:xfrm>
            <a:off x="4621295" y="6024155"/>
            <a:ext cx="2913340" cy="29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endParaRPr dirty="0"/>
          </a:p>
        </p:txBody>
      </p:sp>
      <p:grpSp>
        <p:nvGrpSpPr>
          <p:cNvPr id="14" name="Google Shape;172;p14">
            <a:extLst>
              <a:ext uri="{FF2B5EF4-FFF2-40B4-BE49-F238E27FC236}">
                <a16:creationId xmlns:a16="http://schemas.microsoft.com/office/drawing/2014/main" id="{989CDE06-470A-8043-B2F3-177D9A4CCF2A}"/>
              </a:ext>
            </a:extLst>
          </p:cNvPr>
          <p:cNvGrpSpPr/>
          <p:nvPr/>
        </p:nvGrpSpPr>
        <p:grpSpPr>
          <a:xfrm>
            <a:off x="581190" y="210562"/>
            <a:ext cx="11298933" cy="98554"/>
            <a:chOff x="446534" y="453643"/>
            <a:chExt cx="11298933" cy="98554"/>
          </a:xfrm>
          <a:gradFill>
            <a:gsLst>
              <a:gs pos="5000">
                <a:srgbClr val="0070C0">
                  <a:tint val="66000"/>
                  <a:satMod val="160000"/>
                  <a:alpha val="12000"/>
                  <a:lumMod val="85000"/>
                  <a:lumOff val="15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89000">
                <a:srgbClr val="0070C0">
                  <a:tint val="23500"/>
                  <a:satMod val="160000"/>
                  <a:alpha val="94000"/>
                  <a:lumMod val="76000"/>
                  <a:lumOff val="24000"/>
                </a:srgbClr>
              </a:gs>
            </a:gsLst>
            <a:lin ang="0" scaled="1"/>
          </a:gradFill>
        </p:grpSpPr>
        <p:sp>
          <p:nvSpPr>
            <p:cNvPr id="15" name="Google Shape;173;p14">
              <a:extLst>
                <a:ext uri="{FF2B5EF4-FFF2-40B4-BE49-F238E27FC236}">
                  <a16:creationId xmlns:a16="http://schemas.microsoft.com/office/drawing/2014/main" id="{D8020A8D-E318-C246-AC0C-C0DDE3821F61}"/>
                </a:ext>
              </a:extLst>
            </p:cNvPr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4;p14">
              <a:extLst>
                <a:ext uri="{FF2B5EF4-FFF2-40B4-BE49-F238E27FC236}">
                  <a16:creationId xmlns:a16="http://schemas.microsoft.com/office/drawing/2014/main" id="{EF1A4505-C9D6-114D-AC19-BBB443616EE5}"/>
                </a:ext>
              </a:extLst>
            </p:cNvPr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;p14">
              <a:extLst>
                <a:ext uri="{FF2B5EF4-FFF2-40B4-BE49-F238E27FC236}">
                  <a16:creationId xmlns:a16="http://schemas.microsoft.com/office/drawing/2014/main" id="{F796F89A-6742-8544-906C-522943879E7C}"/>
                </a:ext>
              </a:extLst>
            </p:cNvPr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68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D6F-7AD5-744F-A1FE-825141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44"/>
            <a:ext cx="11029616" cy="1013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20E3-139E-5241-B821-C989FE13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052"/>
            <a:ext cx="11029615" cy="465037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Visual Storytelling: Tableau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COVID-19 Background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Tracking COVID-19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Flattening the Curve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Hospitalization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Results and Findings-Identifying Trends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Economic Impact of COVID-19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Conclusion- Closing the map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D6F-7AD5-744F-A1FE-825141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44"/>
            <a:ext cx="11029616" cy="7486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&amp; Data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F754B-36AD-BE4E-94E9-8BB07680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45" y="1805714"/>
            <a:ext cx="11286309" cy="4649787"/>
          </a:xfrm>
        </p:spPr>
      </p:pic>
      <p:grpSp>
        <p:nvGrpSpPr>
          <p:cNvPr id="49" name="Google Shape;469;p31">
            <a:extLst>
              <a:ext uri="{FF2B5EF4-FFF2-40B4-BE49-F238E27FC236}">
                <a16:creationId xmlns:a16="http://schemas.microsoft.com/office/drawing/2014/main" id="{5355D5C5-BF27-8344-82E7-4BA4D27987E4}"/>
              </a:ext>
            </a:extLst>
          </p:cNvPr>
          <p:cNvGrpSpPr/>
          <p:nvPr/>
        </p:nvGrpSpPr>
        <p:grpSpPr>
          <a:xfrm>
            <a:off x="-2198660" y="1730243"/>
            <a:ext cx="10835533" cy="4800732"/>
            <a:chOff x="-4028574" y="-618397"/>
            <a:chExt cx="10835533" cy="4800732"/>
          </a:xfrm>
        </p:grpSpPr>
        <p:sp>
          <p:nvSpPr>
            <p:cNvPr id="50" name="Google Shape;470;p31">
              <a:extLst>
                <a:ext uri="{FF2B5EF4-FFF2-40B4-BE49-F238E27FC236}">
                  <a16:creationId xmlns:a16="http://schemas.microsoft.com/office/drawing/2014/main" id="{99B1E053-E4E6-5241-A0F6-911BB3B7DAEC}"/>
                </a:ext>
              </a:extLst>
            </p:cNvPr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1;p31">
              <a:extLst>
                <a:ext uri="{FF2B5EF4-FFF2-40B4-BE49-F238E27FC236}">
                  <a16:creationId xmlns:a16="http://schemas.microsoft.com/office/drawing/2014/main" id="{29BFF654-5013-B642-99F6-9BA1E8C02D24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2;p31">
              <a:extLst>
                <a:ext uri="{FF2B5EF4-FFF2-40B4-BE49-F238E27FC236}">
                  <a16:creationId xmlns:a16="http://schemas.microsoft.com/office/drawing/2014/main" id="{C9D7ADE4-8D92-F24A-8050-A633B1607E2E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endParaRPr dirty="0"/>
            </a:p>
          </p:txBody>
        </p:sp>
        <p:sp>
          <p:nvSpPr>
            <p:cNvPr id="53" name="Google Shape;473;p31">
              <a:extLst>
                <a:ext uri="{FF2B5EF4-FFF2-40B4-BE49-F238E27FC236}">
                  <a16:creationId xmlns:a16="http://schemas.microsoft.com/office/drawing/2014/main" id="{C6720995-54EA-A74C-BEDC-75CDE9A075F9}"/>
                </a:ext>
              </a:extLst>
            </p:cNvPr>
            <p:cNvSpPr/>
            <p:nvPr/>
          </p:nvSpPr>
          <p:spPr>
            <a:xfrm>
              <a:off x="51076" y="267295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4;p31">
              <a:extLst>
                <a:ext uri="{FF2B5EF4-FFF2-40B4-BE49-F238E27FC236}">
                  <a16:creationId xmlns:a16="http://schemas.microsoft.com/office/drawing/2014/main" id="{7FA87864-3C3F-D142-85A7-7E22ACD0EACB}"/>
                </a:ext>
              </a:extLst>
            </p:cNvPr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5;p31">
              <a:extLst>
                <a:ext uri="{FF2B5EF4-FFF2-40B4-BE49-F238E27FC236}">
                  <a16:creationId xmlns:a16="http://schemas.microsoft.com/office/drawing/2014/main" id="{69F78888-20BF-E54C-B8F4-2D603802F025}"/>
                </a:ext>
              </a:extLst>
            </p:cNvPr>
            <p:cNvSpPr txBox="1"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endParaRPr dirty="0"/>
            </a:p>
          </p:txBody>
        </p:sp>
        <p:sp>
          <p:nvSpPr>
            <p:cNvPr id="56" name="Google Shape;476;p31">
              <a:extLst>
                <a:ext uri="{FF2B5EF4-FFF2-40B4-BE49-F238E27FC236}">
                  <a16:creationId xmlns:a16="http://schemas.microsoft.com/office/drawing/2014/main" id="{72227AA7-EFBF-F246-9174-3B3BD15D2A6C}"/>
                </a:ext>
              </a:extLst>
            </p:cNvPr>
            <p:cNvSpPr/>
            <p:nvPr/>
          </p:nvSpPr>
          <p:spPr>
            <a:xfrm>
              <a:off x="310174" y="1336476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7;p31">
              <a:extLst>
                <a:ext uri="{FF2B5EF4-FFF2-40B4-BE49-F238E27FC236}">
                  <a16:creationId xmlns:a16="http://schemas.microsoft.com/office/drawing/2014/main" id="{6504A609-A70D-7C4A-AD7A-0DCDA536BA55}"/>
                </a:ext>
              </a:extLst>
            </p:cNvPr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8;p31">
              <a:extLst>
                <a:ext uri="{FF2B5EF4-FFF2-40B4-BE49-F238E27FC236}">
                  <a16:creationId xmlns:a16="http://schemas.microsoft.com/office/drawing/2014/main" id="{DA4E1C18-8C87-0E49-B562-284ADFF8D7F0}"/>
                </a:ext>
              </a:extLst>
            </p:cNvPr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endParaRPr dirty="0"/>
            </a:p>
          </p:txBody>
        </p:sp>
        <p:sp>
          <p:nvSpPr>
            <p:cNvPr id="59" name="Google Shape;479;p31">
              <a:extLst>
                <a:ext uri="{FF2B5EF4-FFF2-40B4-BE49-F238E27FC236}">
                  <a16:creationId xmlns:a16="http://schemas.microsoft.com/office/drawing/2014/main" id="{C6ECF31A-E54C-214C-A2A7-2A0A5BC9D554}"/>
                </a:ext>
              </a:extLst>
            </p:cNvPr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F58096-7F5E-B648-BFB8-9E1198C5844D}"/>
              </a:ext>
            </a:extLst>
          </p:cNvPr>
          <p:cNvSpPr/>
          <p:nvPr/>
        </p:nvSpPr>
        <p:spPr>
          <a:xfrm>
            <a:off x="3087075" y="2359837"/>
            <a:ext cx="2560060" cy="996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400" dirty="0">
                <a:solidFill>
                  <a:schemeClr val="bg1"/>
                </a:solidFill>
              </a:rPr>
              <a:t>Importance of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B44852-5BE6-AD41-8C89-5B996BFCA03F}"/>
              </a:ext>
            </a:extLst>
          </p:cNvPr>
          <p:cNvSpPr/>
          <p:nvPr/>
        </p:nvSpPr>
        <p:spPr>
          <a:xfrm>
            <a:off x="3217466" y="3450037"/>
            <a:ext cx="3410677" cy="92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200" dirty="0">
                <a:solidFill>
                  <a:schemeClr val="bg1"/>
                </a:solidFill>
              </a:rPr>
              <a:t>Giving meaning to your data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A8203F8-5F36-B04B-BCA8-908035E3FB00}"/>
              </a:ext>
            </a:extLst>
          </p:cNvPr>
          <p:cNvSpPr/>
          <p:nvPr/>
        </p:nvSpPr>
        <p:spPr>
          <a:xfrm>
            <a:off x="3031072" y="4549576"/>
            <a:ext cx="4628768" cy="92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200" dirty="0">
                <a:solidFill>
                  <a:schemeClr val="bg1"/>
                </a:solidFill>
              </a:rPr>
              <a:t>Data Visualization- Why is it required?</a:t>
            </a:r>
          </a:p>
        </p:txBody>
      </p:sp>
    </p:spTree>
    <p:extLst>
      <p:ext uri="{BB962C8B-B14F-4D97-AF65-F5344CB8AC3E}">
        <p14:creationId xmlns:p14="http://schemas.microsoft.com/office/powerpoint/2010/main" val="57928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D6F-7AD5-744F-A1FE-825141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44"/>
            <a:ext cx="11029616" cy="7486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 Storytelling - TABLEAU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F754B-36AD-BE4E-94E9-8BB07680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1188"/>
            <a:ext cx="11286309" cy="4649787"/>
          </a:xfrm>
        </p:spPr>
      </p:pic>
      <p:grpSp>
        <p:nvGrpSpPr>
          <p:cNvPr id="49" name="Google Shape;469;p31">
            <a:extLst>
              <a:ext uri="{FF2B5EF4-FFF2-40B4-BE49-F238E27FC236}">
                <a16:creationId xmlns:a16="http://schemas.microsoft.com/office/drawing/2014/main" id="{5355D5C5-BF27-8344-82E7-4BA4D27987E4}"/>
              </a:ext>
            </a:extLst>
          </p:cNvPr>
          <p:cNvGrpSpPr/>
          <p:nvPr/>
        </p:nvGrpSpPr>
        <p:grpSpPr>
          <a:xfrm>
            <a:off x="-2198660" y="1730243"/>
            <a:ext cx="10835533" cy="4800732"/>
            <a:chOff x="-4028574" y="-618397"/>
            <a:chExt cx="10835533" cy="4800732"/>
          </a:xfrm>
        </p:grpSpPr>
        <p:sp>
          <p:nvSpPr>
            <p:cNvPr id="50" name="Google Shape;470;p31">
              <a:extLst>
                <a:ext uri="{FF2B5EF4-FFF2-40B4-BE49-F238E27FC236}">
                  <a16:creationId xmlns:a16="http://schemas.microsoft.com/office/drawing/2014/main" id="{99B1E053-E4E6-5241-A0F6-911BB3B7DAEC}"/>
                </a:ext>
              </a:extLst>
            </p:cNvPr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1;p31">
              <a:extLst>
                <a:ext uri="{FF2B5EF4-FFF2-40B4-BE49-F238E27FC236}">
                  <a16:creationId xmlns:a16="http://schemas.microsoft.com/office/drawing/2014/main" id="{29BFF654-5013-B642-99F6-9BA1E8C02D24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2;p31">
              <a:extLst>
                <a:ext uri="{FF2B5EF4-FFF2-40B4-BE49-F238E27FC236}">
                  <a16:creationId xmlns:a16="http://schemas.microsoft.com/office/drawing/2014/main" id="{C9D7ADE4-8D92-F24A-8050-A633B1607E2E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>
                <a:buClr>
                  <a:schemeClr val="lt1"/>
                </a:buClr>
                <a:buSzPts val="3500"/>
              </a:pPr>
              <a:r>
                <a:rPr lang="en-US" sz="2200" dirty="0">
                  <a:solidFill>
                    <a:schemeClr val="bg1"/>
                  </a:solidFill>
                </a:rPr>
                <a:t>How was data visualized in early days? </a:t>
              </a:r>
            </a:p>
          </p:txBody>
        </p:sp>
        <p:sp>
          <p:nvSpPr>
            <p:cNvPr id="53" name="Google Shape;473;p31">
              <a:extLst>
                <a:ext uri="{FF2B5EF4-FFF2-40B4-BE49-F238E27FC236}">
                  <a16:creationId xmlns:a16="http://schemas.microsoft.com/office/drawing/2014/main" id="{C6720995-54EA-A74C-BEDC-75CDE9A075F9}"/>
                </a:ext>
              </a:extLst>
            </p:cNvPr>
            <p:cNvSpPr/>
            <p:nvPr/>
          </p:nvSpPr>
          <p:spPr>
            <a:xfrm>
              <a:off x="51076" y="267295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7;p31">
              <a:extLst>
                <a:ext uri="{FF2B5EF4-FFF2-40B4-BE49-F238E27FC236}">
                  <a16:creationId xmlns:a16="http://schemas.microsoft.com/office/drawing/2014/main" id="{6504A609-A70D-7C4A-AD7A-0DCDA536BA55}"/>
                </a:ext>
              </a:extLst>
            </p:cNvPr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8;p31">
              <a:extLst>
                <a:ext uri="{FF2B5EF4-FFF2-40B4-BE49-F238E27FC236}">
                  <a16:creationId xmlns:a16="http://schemas.microsoft.com/office/drawing/2014/main" id="{DA4E1C18-8C87-0E49-B562-284ADFF8D7F0}"/>
                </a:ext>
              </a:extLst>
            </p:cNvPr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lvl="0">
                <a:buClr>
                  <a:schemeClr val="lt1"/>
                </a:buClr>
                <a:buSzPts val="3500"/>
              </a:pPr>
              <a:r>
                <a:rPr lang="en-US" sz="2200" dirty="0">
                  <a:solidFill>
                    <a:schemeClr val="bg1"/>
                  </a:solidFill>
                </a:rPr>
                <a:t>Data Visualization tool- Tableau</a:t>
              </a:r>
              <a:endParaRPr sz="2200" dirty="0">
                <a:solidFill>
                  <a:schemeClr val="bg1"/>
                </a:solidFill>
              </a:endParaRPr>
            </a:p>
          </p:txBody>
        </p:sp>
        <p:sp>
          <p:nvSpPr>
            <p:cNvPr id="59" name="Google Shape;479;p31">
              <a:extLst>
                <a:ext uri="{FF2B5EF4-FFF2-40B4-BE49-F238E27FC236}">
                  <a16:creationId xmlns:a16="http://schemas.microsoft.com/office/drawing/2014/main" id="{C6ECF31A-E54C-214C-A2A7-2A0A5BC9D554}"/>
                </a:ext>
              </a:extLst>
            </p:cNvPr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29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D6F-7AD5-744F-A1FE-825141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44"/>
            <a:ext cx="11029616" cy="7486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COVID-19 Background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F754B-36AD-BE4E-94E9-8BB07680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1188"/>
            <a:ext cx="11286309" cy="4649787"/>
          </a:xfrm>
        </p:spPr>
      </p:pic>
      <p:grpSp>
        <p:nvGrpSpPr>
          <p:cNvPr id="49" name="Google Shape;469;p31">
            <a:extLst>
              <a:ext uri="{FF2B5EF4-FFF2-40B4-BE49-F238E27FC236}">
                <a16:creationId xmlns:a16="http://schemas.microsoft.com/office/drawing/2014/main" id="{5355D5C5-BF27-8344-82E7-4BA4D27987E4}"/>
              </a:ext>
            </a:extLst>
          </p:cNvPr>
          <p:cNvGrpSpPr/>
          <p:nvPr/>
        </p:nvGrpSpPr>
        <p:grpSpPr>
          <a:xfrm>
            <a:off x="-2198660" y="1730243"/>
            <a:ext cx="10835533" cy="4800732"/>
            <a:chOff x="-4028574" y="-618397"/>
            <a:chExt cx="10835533" cy="4800732"/>
          </a:xfrm>
        </p:grpSpPr>
        <p:sp>
          <p:nvSpPr>
            <p:cNvPr id="50" name="Google Shape;470;p31">
              <a:extLst>
                <a:ext uri="{FF2B5EF4-FFF2-40B4-BE49-F238E27FC236}">
                  <a16:creationId xmlns:a16="http://schemas.microsoft.com/office/drawing/2014/main" id="{99B1E053-E4E6-5241-A0F6-911BB3B7DAEC}"/>
                </a:ext>
              </a:extLst>
            </p:cNvPr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1" name="Google Shape;471;p31">
              <a:extLst>
                <a:ext uri="{FF2B5EF4-FFF2-40B4-BE49-F238E27FC236}">
                  <a16:creationId xmlns:a16="http://schemas.microsoft.com/office/drawing/2014/main" id="{29BFF654-5013-B642-99F6-9BA1E8C02D24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2" name="Google Shape;472;p31">
              <a:extLst>
                <a:ext uri="{FF2B5EF4-FFF2-40B4-BE49-F238E27FC236}">
                  <a16:creationId xmlns:a16="http://schemas.microsoft.com/office/drawing/2014/main" id="{C9D7ADE4-8D92-F24A-8050-A633B1607E2E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53" name="Google Shape;473;p31">
              <a:extLst>
                <a:ext uri="{FF2B5EF4-FFF2-40B4-BE49-F238E27FC236}">
                  <a16:creationId xmlns:a16="http://schemas.microsoft.com/office/drawing/2014/main" id="{C6720995-54EA-A74C-BEDC-75CDE9A075F9}"/>
                </a:ext>
              </a:extLst>
            </p:cNvPr>
            <p:cNvSpPr/>
            <p:nvPr/>
          </p:nvSpPr>
          <p:spPr>
            <a:xfrm>
              <a:off x="51076" y="267295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4" name="Google Shape;474;p31">
              <a:extLst>
                <a:ext uri="{FF2B5EF4-FFF2-40B4-BE49-F238E27FC236}">
                  <a16:creationId xmlns:a16="http://schemas.microsoft.com/office/drawing/2014/main" id="{7FA87864-3C3F-D142-85A7-7E22ACD0EACB}"/>
                </a:ext>
              </a:extLst>
            </p:cNvPr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5" name="Google Shape;475;p31">
              <a:extLst>
                <a:ext uri="{FF2B5EF4-FFF2-40B4-BE49-F238E27FC236}">
                  <a16:creationId xmlns:a16="http://schemas.microsoft.com/office/drawing/2014/main" id="{69F78888-20BF-E54C-B8F4-2D603802F025}"/>
                </a:ext>
              </a:extLst>
            </p:cNvPr>
            <p:cNvSpPr txBox="1"/>
            <p:nvPr/>
          </p:nvSpPr>
          <p:spPr>
            <a:xfrm>
              <a:off x="1217650" y="1425575"/>
              <a:ext cx="5589308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Symptoms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Google Shape;476;p31">
              <a:extLst>
                <a:ext uri="{FF2B5EF4-FFF2-40B4-BE49-F238E27FC236}">
                  <a16:creationId xmlns:a16="http://schemas.microsoft.com/office/drawing/2014/main" id="{72227AA7-EFBF-F246-9174-3B3BD15D2A6C}"/>
                </a:ext>
              </a:extLst>
            </p:cNvPr>
            <p:cNvSpPr/>
            <p:nvPr/>
          </p:nvSpPr>
          <p:spPr>
            <a:xfrm>
              <a:off x="310174" y="1336476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7" name="Google Shape;477;p31">
              <a:extLst>
                <a:ext uri="{FF2B5EF4-FFF2-40B4-BE49-F238E27FC236}">
                  <a16:creationId xmlns:a16="http://schemas.microsoft.com/office/drawing/2014/main" id="{6504A609-A70D-7C4A-AD7A-0DCDA536BA55}"/>
                </a:ext>
              </a:extLst>
            </p:cNvPr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8" name="Google Shape;478;p31">
              <a:extLst>
                <a:ext uri="{FF2B5EF4-FFF2-40B4-BE49-F238E27FC236}">
                  <a16:creationId xmlns:a16="http://schemas.microsoft.com/office/drawing/2014/main" id="{DA4E1C18-8C87-0E49-B562-284ADFF8D7F0}"/>
                </a:ext>
              </a:extLst>
            </p:cNvPr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 Datasets used for Visualization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59" name="Google Shape;479;p31">
              <a:extLst>
                <a:ext uri="{FF2B5EF4-FFF2-40B4-BE49-F238E27FC236}">
                  <a16:creationId xmlns:a16="http://schemas.microsoft.com/office/drawing/2014/main" id="{C6ECF31A-E54C-214C-A2A7-2A0A5BC9D554}"/>
                </a:ext>
              </a:extLst>
            </p:cNvPr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BF6FE6-FD6D-8A42-8790-D66E2618DF4E}"/>
              </a:ext>
            </a:extLst>
          </p:cNvPr>
          <p:cNvSpPr/>
          <p:nvPr/>
        </p:nvSpPr>
        <p:spPr>
          <a:xfrm>
            <a:off x="3155062" y="2876761"/>
            <a:ext cx="2711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COVID-19?</a:t>
            </a:r>
          </a:p>
        </p:txBody>
      </p:sp>
    </p:spTree>
    <p:extLst>
      <p:ext uri="{BB962C8B-B14F-4D97-AF65-F5344CB8AC3E}">
        <p14:creationId xmlns:p14="http://schemas.microsoft.com/office/powerpoint/2010/main" val="214218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D6F-7AD5-744F-A1FE-825141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44"/>
            <a:ext cx="11029616" cy="7486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Tracking COVID-19 : Dashboards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F754B-36AD-BE4E-94E9-8BB07680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1188"/>
            <a:ext cx="11286309" cy="4649787"/>
          </a:xfrm>
        </p:spPr>
      </p:pic>
      <p:grpSp>
        <p:nvGrpSpPr>
          <p:cNvPr id="33" name="Google Shape;221;p17">
            <a:extLst>
              <a:ext uri="{FF2B5EF4-FFF2-40B4-BE49-F238E27FC236}">
                <a16:creationId xmlns:a16="http://schemas.microsoft.com/office/drawing/2014/main" id="{1271CF74-98A7-524A-9128-62C1639F6A0A}"/>
              </a:ext>
            </a:extLst>
          </p:cNvPr>
          <p:cNvGrpSpPr/>
          <p:nvPr/>
        </p:nvGrpSpPr>
        <p:grpSpPr>
          <a:xfrm>
            <a:off x="-1689209" y="1730243"/>
            <a:ext cx="10848596" cy="4800732"/>
            <a:chOff x="-4028574" y="-618397"/>
            <a:chExt cx="10848596" cy="4800732"/>
          </a:xfrm>
        </p:grpSpPr>
        <p:sp>
          <p:nvSpPr>
            <p:cNvPr id="34" name="Google Shape;222;p17">
              <a:extLst>
                <a:ext uri="{FF2B5EF4-FFF2-40B4-BE49-F238E27FC236}">
                  <a16:creationId xmlns:a16="http://schemas.microsoft.com/office/drawing/2014/main" id="{73D07A2F-9B29-1140-9718-346B9DF45296}"/>
                </a:ext>
              </a:extLst>
            </p:cNvPr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3;p17">
              <a:extLst>
                <a:ext uri="{FF2B5EF4-FFF2-40B4-BE49-F238E27FC236}">
                  <a16:creationId xmlns:a16="http://schemas.microsoft.com/office/drawing/2014/main" id="{13304155-D759-274A-930B-BCCEBEA0FF44}"/>
                </a:ext>
              </a:extLst>
            </p:cNvPr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4;p17">
              <a:extLst>
                <a:ext uri="{FF2B5EF4-FFF2-40B4-BE49-F238E27FC236}">
                  <a16:creationId xmlns:a16="http://schemas.microsoft.com/office/drawing/2014/main" id="{56C0E4F1-D9F0-A04B-8A48-4D575F33B3CF}"/>
                </a:ext>
              </a:extLst>
            </p:cNvPr>
            <p:cNvSpPr txBox="1"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>
                <a:buClr>
                  <a:schemeClr val="lt1"/>
                </a:buClr>
                <a:buSzPts val="2200"/>
              </a:pPr>
              <a:r>
                <a:rPr lang="en-US" sz="2400" dirty="0">
                  <a:solidFill>
                    <a:schemeClr val="bg1"/>
                  </a:solidFill>
                </a:rPr>
                <a:t>Why is important to have demographic data?</a:t>
              </a:r>
            </a:p>
          </p:txBody>
        </p:sp>
        <p:sp>
          <p:nvSpPr>
            <p:cNvPr id="37" name="Google Shape;225;p17">
              <a:extLst>
                <a:ext uri="{FF2B5EF4-FFF2-40B4-BE49-F238E27FC236}">
                  <a16:creationId xmlns:a16="http://schemas.microsoft.com/office/drawing/2014/main" id="{CF92F00C-F4B8-284F-BBB9-7A83EECEE169}"/>
                </a:ext>
              </a:extLst>
            </p:cNvPr>
            <p:cNvSpPr/>
            <p:nvPr/>
          </p:nvSpPr>
          <p:spPr>
            <a:xfrm>
              <a:off x="59807" y="166970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6;p17">
              <a:extLst>
                <a:ext uri="{FF2B5EF4-FFF2-40B4-BE49-F238E27FC236}">
                  <a16:creationId xmlns:a16="http://schemas.microsoft.com/office/drawing/2014/main" id="{813CAE88-7577-5445-9415-9AE123524116}"/>
                </a:ext>
              </a:extLst>
            </p:cNvPr>
            <p:cNvSpPr/>
            <p:nvPr/>
          </p:nvSpPr>
          <p:spPr>
            <a:xfrm>
              <a:off x="657658" y="890913"/>
              <a:ext cx="6149301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7;p17">
              <a:extLst>
                <a:ext uri="{FF2B5EF4-FFF2-40B4-BE49-F238E27FC236}">
                  <a16:creationId xmlns:a16="http://schemas.microsoft.com/office/drawing/2014/main" id="{28271E61-C391-004E-9DD4-2F523A60A502}"/>
                </a:ext>
              </a:extLst>
            </p:cNvPr>
            <p:cNvSpPr txBox="1"/>
            <p:nvPr/>
          </p:nvSpPr>
          <p:spPr>
            <a:xfrm>
              <a:off x="657658" y="890913"/>
              <a:ext cx="6149301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>
                <a:buClr>
                  <a:schemeClr val="lt1"/>
                </a:buClr>
                <a:buSzPts val="2200"/>
              </a:pPr>
              <a:r>
                <a:rPr lang="en-US" sz="2400" dirty="0">
                  <a:solidFill>
                    <a:schemeClr val="bg1"/>
                  </a:solidFill>
                </a:rPr>
                <a:t>Factors affecting the spread of COVID-19</a:t>
              </a:r>
            </a:p>
          </p:txBody>
        </p:sp>
        <p:sp>
          <p:nvSpPr>
            <p:cNvPr id="40" name="Google Shape;228;p17">
              <a:extLst>
                <a:ext uri="{FF2B5EF4-FFF2-40B4-BE49-F238E27FC236}">
                  <a16:creationId xmlns:a16="http://schemas.microsoft.com/office/drawing/2014/main" id="{A41D2ADB-2C6F-4E43-999D-E8AF54BC2B83}"/>
                </a:ext>
              </a:extLst>
            </p:cNvPr>
            <p:cNvSpPr/>
            <p:nvPr/>
          </p:nvSpPr>
          <p:spPr>
            <a:xfrm>
              <a:off x="379136" y="835208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9;p17">
              <a:extLst>
                <a:ext uri="{FF2B5EF4-FFF2-40B4-BE49-F238E27FC236}">
                  <a16:creationId xmlns:a16="http://schemas.microsoft.com/office/drawing/2014/main" id="{4E204370-4E96-E747-A592-0E7919EBBD00}"/>
                </a:ext>
              </a:extLst>
            </p:cNvPr>
            <p:cNvSpPr/>
            <p:nvPr/>
          </p:nvSpPr>
          <p:spPr>
            <a:xfrm>
              <a:off x="755666" y="1559151"/>
              <a:ext cx="6051292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0;p17">
              <a:extLst>
                <a:ext uri="{FF2B5EF4-FFF2-40B4-BE49-F238E27FC236}">
                  <a16:creationId xmlns:a16="http://schemas.microsoft.com/office/drawing/2014/main" id="{2D88F952-1D9A-F141-B5B5-31E15CD8A312}"/>
                </a:ext>
              </a:extLst>
            </p:cNvPr>
            <p:cNvSpPr txBox="1"/>
            <p:nvPr/>
          </p:nvSpPr>
          <p:spPr>
            <a:xfrm>
              <a:off x="755666" y="1559151"/>
              <a:ext cx="6051292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Medical Conditions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231;p17">
              <a:extLst>
                <a:ext uri="{FF2B5EF4-FFF2-40B4-BE49-F238E27FC236}">
                  <a16:creationId xmlns:a16="http://schemas.microsoft.com/office/drawing/2014/main" id="{4D7BB17C-9A7B-664B-A87E-27D55C15C3FF}"/>
                </a:ext>
              </a:extLst>
            </p:cNvPr>
            <p:cNvSpPr/>
            <p:nvPr/>
          </p:nvSpPr>
          <p:spPr>
            <a:xfrm>
              <a:off x="477144" y="1503447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;p17">
              <a:extLst>
                <a:ext uri="{FF2B5EF4-FFF2-40B4-BE49-F238E27FC236}">
                  <a16:creationId xmlns:a16="http://schemas.microsoft.com/office/drawing/2014/main" id="{638CAAA7-B285-3841-8A3C-BF1404A309DC}"/>
                </a:ext>
              </a:extLst>
            </p:cNvPr>
            <p:cNvSpPr/>
            <p:nvPr/>
          </p:nvSpPr>
          <p:spPr>
            <a:xfrm>
              <a:off x="657658" y="2227389"/>
              <a:ext cx="6149301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3;p17">
              <a:extLst>
                <a:ext uri="{FF2B5EF4-FFF2-40B4-BE49-F238E27FC236}">
                  <a16:creationId xmlns:a16="http://schemas.microsoft.com/office/drawing/2014/main" id="{30D1FDEC-1F63-A247-86BB-5B5CB75CCD3E}"/>
                </a:ext>
              </a:extLst>
            </p:cNvPr>
            <p:cNvSpPr txBox="1"/>
            <p:nvPr/>
          </p:nvSpPr>
          <p:spPr>
            <a:xfrm>
              <a:off x="670721" y="2227389"/>
              <a:ext cx="6149301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Race/Ethnicity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234;p17">
              <a:extLst>
                <a:ext uri="{FF2B5EF4-FFF2-40B4-BE49-F238E27FC236}">
                  <a16:creationId xmlns:a16="http://schemas.microsoft.com/office/drawing/2014/main" id="{DE7F7F04-47AA-944A-9FE0-BC20E1CD7402}"/>
                </a:ext>
              </a:extLst>
            </p:cNvPr>
            <p:cNvSpPr/>
            <p:nvPr/>
          </p:nvSpPr>
          <p:spPr>
            <a:xfrm>
              <a:off x="379136" y="2171685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5;p17">
              <a:extLst>
                <a:ext uri="{FF2B5EF4-FFF2-40B4-BE49-F238E27FC236}">
                  <a16:creationId xmlns:a16="http://schemas.microsoft.com/office/drawing/2014/main" id="{6E18ACF9-2C86-1040-AFF9-351D8157F872}"/>
                </a:ext>
              </a:extLst>
            </p:cNvPr>
            <p:cNvSpPr/>
            <p:nvPr/>
          </p:nvSpPr>
          <p:spPr>
            <a:xfrm>
              <a:off x="338329" y="2895628"/>
              <a:ext cx="6468629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6;p17">
              <a:extLst>
                <a:ext uri="{FF2B5EF4-FFF2-40B4-BE49-F238E27FC236}">
                  <a16:creationId xmlns:a16="http://schemas.microsoft.com/office/drawing/2014/main" id="{ED9E9145-F30D-CE47-9043-A02A71C179A9}"/>
                </a:ext>
              </a:extLst>
            </p:cNvPr>
            <p:cNvSpPr txBox="1"/>
            <p:nvPr/>
          </p:nvSpPr>
          <p:spPr>
            <a:xfrm>
              <a:off x="338329" y="2895628"/>
              <a:ext cx="6468629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Age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0" name="Google Shape;237;p17">
              <a:extLst>
                <a:ext uri="{FF2B5EF4-FFF2-40B4-BE49-F238E27FC236}">
                  <a16:creationId xmlns:a16="http://schemas.microsoft.com/office/drawing/2014/main" id="{FDCEF805-78DD-174E-AF33-D566387BA2D7}"/>
                </a:ext>
              </a:extLst>
            </p:cNvPr>
            <p:cNvSpPr/>
            <p:nvPr/>
          </p:nvSpPr>
          <p:spPr>
            <a:xfrm>
              <a:off x="59807" y="2839923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336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D6F-7AD5-744F-A1FE-825141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44"/>
            <a:ext cx="11029616" cy="7486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 and findings: Identifying trends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F754B-36AD-BE4E-94E9-8BB07680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2339"/>
            <a:ext cx="11286309" cy="4649787"/>
          </a:xfrm>
        </p:spPr>
      </p:pic>
      <p:grpSp>
        <p:nvGrpSpPr>
          <p:cNvPr id="49" name="Google Shape;469;p31">
            <a:extLst>
              <a:ext uri="{FF2B5EF4-FFF2-40B4-BE49-F238E27FC236}">
                <a16:creationId xmlns:a16="http://schemas.microsoft.com/office/drawing/2014/main" id="{5355D5C5-BF27-8344-82E7-4BA4D27987E4}"/>
              </a:ext>
            </a:extLst>
          </p:cNvPr>
          <p:cNvGrpSpPr/>
          <p:nvPr/>
        </p:nvGrpSpPr>
        <p:grpSpPr>
          <a:xfrm>
            <a:off x="-2198660" y="1730243"/>
            <a:ext cx="10835533" cy="4800732"/>
            <a:chOff x="-4028574" y="-618397"/>
            <a:chExt cx="10835533" cy="4800732"/>
          </a:xfrm>
        </p:grpSpPr>
        <p:sp>
          <p:nvSpPr>
            <p:cNvPr id="50" name="Google Shape;470;p31">
              <a:extLst>
                <a:ext uri="{FF2B5EF4-FFF2-40B4-BE49-F238E27FC236}">
                  <a16:creationId xmlns:a16="http://schemas.microsoft.com/office/drawing/2014/main" id="{99B1E053-E4E6-5241-A0F6-911BB3B7DAEC}"/>
                </a:ext>
              </a:extLst>
            </p:cNvPr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1" name="Google Shape;471;p31">
              <a:extLst>
                <a:ext uri="{FF2B5EF4-FFF2-40B4-BE49-F238E27FC236}">
                  <a16:creationId xmlns:a16="http://schemas.microsoft.com/office/drawing/2014/main" id="{29BFF654-5013-B642-99F6-9BA1E8C02D24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2" name="Google Shape;472;p31">
              <a:extLst>
                <a:ext uri="{FF2B5EF4-FFF2-40B4-BE49-F238E27FC236}">
                  <a16:creationId xmlns:a16="http://schemas.microsoft.com/office/drawing/2014/main" id="{C9D7ADE4-8D92-F24A-8050-A633B1607E2E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53" name="Google Shape;473;p31">
              <a:extLst>
                <a:ext uri="{FF2B5EF4-FFF2-40B4-BE49-F238E27FC236}">
                  <a16:creationId xmlns:a16="http://schemas.microsoft.com/office/drawing/2014/main" id="{C6720995-54EA-A74C-BEDC-75CDE9A075F9}"/>
                </a:ext>
              </a:extLst>
            </p:cNvPr>
            <p:cNvSpPr/>
            <p:nvPr/>
          </p:nvSpPr>
          <p:spPr>
            <a:xfrm>
              <a:off x="51076" y="267295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4" name="Google Shape;474;p31">
              <a:extLst>
                <a:ext uri="{FF2B5EF4-FFF2-40B4-BE49-F238E27FC236}">
                  <a16:creationId xmlns:a16="http://schemas.microsoft.com/office/drawing/2014/main" id="{7FA87864-3C3F-D142-85A7-7E22ACD0EACB}"/>
                </a:ext>
              </a:extLst>
            </p:cNvPr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5" name="Google Shape;475;p31">
              <a:extLst>
                <a:ext uri="{FF2B5EF4-FFF2-40B4-BE49-F238E27FC236}">
                  <a16:creationId xmlns:a16="http://schemas.microsoft.com/office/drawing/2014/main" id="{69F78888-20BF-E54C-B8F4-2D603802F025}"/>
                </a:ext>
              </a:extLst>
            </p:cNvPr>
            <p:cNvSpPr txBox="1"/>
            <p:nvPr/>
          </p:nvSpPr>
          <p:spPr>
            <a:xfrm>
              <a:off x="942060" y="1425575"/>
              <a:ext cx="5864898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lvl="0"/>
              <a:r>
                <a:rPr lang="en-US" sz="2400" dirty="0">
                  <a:solidFill>
                    <a:schemeClr val="bg1"/>
                  </a:solidFill>
                </a:rPr>
                <a:t>Age Group(65+years, irrespective of race/ethnicity):  25,935</a:t>
              </a:r>
            </a:p>
          </p:txBody>
        </p:sp>
        <p:sp>
          <p:nvSpPr>
            <p:cNvPr id="56" name="Google Shape;476;p31">
              <a:extLst>
                <a:ext uri="{FF2B5EF4-FFF2-40B4-BE49-F238E27FC236}">
                  <a16:creationId xmlns:a16="http://schemas.microsoft.com/office/drawing/2014/main" id="{72227AA7-EFBF-F246-9174-3B3BD15D2A6C}"/>
                </a:ext>
              </a:extLst>
            </p:cNvPr>
            <p:cNvSpPr/>
            <p:nvPr/>
          </p:nvSpPr>
          <p:spPr>
            <a:xfrm>
              <a:off x="310174" y="1336476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7" name="Google Shape;477;p31">
              <a:extLst>
                <a:ext uri="{FF2B5EF4-FFF2-40B4-BE49-F238E27FC236}">
                  <a16:creationId xmlns:a16="http://schemas.microsoft.com/office/drawing/2014/main" id="{6504A609-A70D-7C4A-AD7A-0DCDA536BA55}"/>
                </a:ext>
              </a:extLst>
            </p:cNvPr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8" name="Google Shape;478;p31">
              <a:extLst>
                <a:ext uri="{FF2B5EF4-FFF2-40B4-BE49-F238E27FC236}">
                  <a16:creationId xmlns:a16="http://schemas.microsoft.com/office/drawing/2014/main" id="{DA4E1C18-8C87-0E49-B562-284ADFF8D7F0}"/>
                </a:ext>
              </a:extLst>
            </p:cNvPr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lvl="0"/>
              <a:r>
                <a:rPr lang="en-US" sz="2400" dirty="0">
                  <a:solidFill>
                    <a:schemeClr val="bg1"/>
                  </a:solidFill>
                </a:rPr>
                <a:t>Medical Condition:  57.7% adults with hypertension.</a:t>
              </a:r>
            </a:p>
          </p:txBody>
        </p:sp>
        <p:sp>
          <p:nvSpPr>
            <p:cNvPr id="59" name="Google Shape;479;p31">
              <a:extLst>
                <a:ext uri="{FF2B5EF4-FFF2-40B4-BE49-F238E27FC236}">
                  <a16:creationId xmlns:a16="http://schemas.microsoft.com/office/drawing/2014/main" id="{C6ECF31A-E54C-214C-A2A7-2A0A5BC9D554}"/>
                </a:ext>
              </a:extLst>
            </p:cNvPr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BF6FE6-FD6D-8A42-8790-D66E2618DF4E}"/>
              </a:ext>
            </a:extLst>
          </p:cNvPr>
          <p:cNvSpPr/>
          <p:nvPr/>
        </p:nvSpPr>
        <p:spPr>
          <a:xfrm>
            <a:off x="2913016" y="2675921"/>
            <a:ext cx="5250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Race/Ethnicity (irrespective of Age group):  Non-Hispanic White: 22,828</a:t>
            </a:r>
          </a:p>
        </p:txBody>
      </p:sp>
    </p:spTree>
    <p:extLst>
      <p:ext uri="{BB962C8B-B14F-4D97-AF65-F5344CB8AC3E}">
        <p14:creationId xmlns:p14="http://schemas.microsoft.com/office/powerpoint/2010/main" val="49771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D6F-7AD5-744F-A1FE-825141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44"/>
            <a:ext cx="11029616" cy="7486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Tracking COVID-19 : ECONOMIC IMPACT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F754B-36AD-BE4E-94E9-8BB07680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1188"/>
            <a:ext cx="11286309" cy="4649787"/>
          </a:xfrm>
        </p:spPr>
      </p:pic>
      <p:grpSp>
        <p:nvGrpSpPr>
          <p:cNvPr id="33" name="Google Shape;221;p17">
            <a:extLst>
              <a:ext uri="{FF2B5EF4-FFF2-40B4-BE49-F238E27FC236}">
                <a16:creationId xmlns:a16="http://schemas.microsoft.com/office/drawing/2014/main" id="{1271CF74-98A7-524A-9128-62C1639F6A0A}"/>
              </a:ext>
            </a:extLst>
          </p:cNvPr>
          <p:cNvGrpSpPr/>
          <p:nvPr/>
        </p:nvGrpSpPr>
        <p:grpSpPr>
          <a:xfrm>
            <a:off x="-1689209" y="1730243"/>
            <a:ext cx="10848596" cy="4800732"/>
            <a:chOff x="-4028574" y="-618397"/>
            <a:chExt cx="10848596" cy="4800732"/>
          </a:xfrm>
        </p:grpSpPr>
        <p:sp>
          <p:nvSpPr>
            <p:cNvPr id="34" name="Google Shape;222;p17">
              <a:extLst>
                <a:ext uri="{FF2B5EF4-FFF2-40B4-BE49-F238E27FC236}">
                  <a16:creationId xmlns:a16="http://schemas.microsoft.com/office/drawing/2014/main" id="{73D07A2F-9B29-1140-9718-346B9DF45296}"/>
                </a:ext>
              </a:extLst>
            </p:cNvPr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3;p17">
              <a:extLst>
                <a:ext uri="{FF2B5EF4-FFF2-40B4-BE49-F238E27FC236}">
                  <a16:creationId xmlns:a16="http://schemas.microsoft.com/office/drawing/2014/main" id="{13304155-D759-274A-930B-BCCEBEA0FF44}"/>
                </a:ext>
              </a:extLst>
            </p:cNvPr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4;p17">
              <a:extLst>
                <a:ext uri="{FF2B5EF4-FFF2-40B4-BE49-F238E27FC236}">
                  <a16:creationId xmlns:a16="http://schemas.microsoft.com/office/drawing/2014/main" id="{56C0E4F1-D9F0-A04B-8A48-4D575F33B3CF}"/>
                </a:ext>
              </a:extLst>
            </p:cNvPr>
            <p:cNvSpPr txBox="1"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>
                <a:buClr>
                  <a:schemeClr val="lt1"/>
                </a:buClr>
                <a:buSzPts val="2200"/>
              </a:pPr>
              <a:r>
                <a:rPr lang="en-US" sz="2400" dirty="0">
                  <a:solidFill>
                    <a:schemeClr val="bg1"/>
                  </a:solidFill>
                </a:rPr>
                <a:t>Financial Impact	</a:t>
              </a:r>
            </a:p>
          </p:txBody>
        </p:sp>
        <p:sp>
          <p:nvSpPr>
            <p:cNvPr id="37" name="Google Shape;225;p17">
              <a:extLst>
                <a:ext uri="{FF2B5EF4-FFF2-40B4-BE49-F238E27FC236}">
                  <a16:creationId xmlns:a16="http://schemas.microsoft.com/office/drawing/2014/main" id="{CF92F00C-F4B8-284F-BBB9-7A83EECEE169}"/>
                </a:ext>
              </a:extLst>
            </p:cNvPr>
            <p:cNvSpPr/>
            <p:nvPr/>
          </p:nvSpPr>
          <p:spPr>
            <a:xfrm>
              <a:off x="59807" y="166970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6;p17">
              <a:extLst>
                <a:ext uri="{FF2B5EF4-FFF2-40B4-BE49-F238E27FC236}">
                  <a16:creationId xmlns:a16="http://schemas.microsoft.com/office/drawing/2014/main" id="{813CAE88-7577-5445-9415-9AE123524116}"/>
                </a:ext>
              </a:extLst>
            </p:cNvPr>
            <p:cNvSpPr/>
            <p:nvPr/>
          </p:nvSpPr>
          <p:spPr>
            <a:xfrm>
              <a:off x="657658" y="890913"/>
              <a:ext cx="6149301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7;p17">
              <a:extLst>
                <a:ext uri="{FF2B5EF4-FFF2-40B4-BE49-F238E27FC236}">
                  <a16:creationId xmlns:a16="http://schemas.microsoft.com/office/drawing/2014/main" id="{28271E61-C391-004E-9DD4-2F523A60A502}"/>
                </a:ext>
              </a:extLst>
            </p:cNvPr>
            <p:cNvSpPr txBox="1"/>
            <p:nvPr/>
          </p:nvSpPr>
          <p:spPr>
            <a:xfrm>
              <a:off x="657658" y="890913"/>
              <a:ext cx="6149301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>
                <a:buClr>
                  <a:schemeClr val="lt1"/>
                </a:buClr>
                <a:buSzPts val="2200"/>
              </a:pPr>
              <a:r>
                <a:rPr lang="en-US" sz="2400" dirty="0">
                  <a:solidFill>
                    <a:schemeClr val="bg1"/>
                  </a:solidFill>
                </a:rPr>
                <a:t>Lockdown/Quarantine impact </a:t>
              </a:r>
            </a:p>
          </p:txBody>
        </p:sp>
        <p:sp>
          <p:nvSpPr>
            <p:cNvPr id="40" name="Google Shape;228;p17">
              <a:extLst>
                <a:ext uri="{FF2B5EF4-FFF2-40B4-BE49-F238E27FC236}">
                  <a16:creationId xmlns:a16="http://schemas.microsoft.com/office/drawing/2014/main" id="{A41D2ADB-2C6F-4E43-999D-E8AF54BC2B83}"/>
                </a:ext>
              </a:extLst>
            </p:cNvPr>
            <p:cNvSpPr/>
            <p:nvPr/>
          </p:nvSpPr>
          <p:spPr>
            <a:xfrm>
              <a:off x="379136" y="835208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9;p17">
              <a:extLst>
                <a:ext uri="{FF2B5EF4-FFF2-40B4-BE49-F238E27FC236}">
                  <a16:creationId xmlns:a16="http://schemas.microsoft.com/office/drawing/2014/main" id="{4E204370-4E96-E747-A592-0E7919EBBD00}"/>
                </a:ext>
              </a:extLst>
            </p:cNvPr>
            <p:cNvSpPr/>
            <p:nvPr/>
          </p:nvSpPr>
          <p:spPr>
            <a:xfrm>
              <a:off x="755666" y="1559151"/>
              <a:ext cx="6051292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0;p17">
              <a:extLst>
                <a:ext uri="{FF2B5EF4-FFF2-40B4-BE49-F238E27FC236}">
                  <a16:creationId xmlns:a16="http://schemas.microsoft.com/office/drawing/2014/main" id="{2D88F952-1D9A-F141-B5B5-31E15CD8A312}"/>
                </a:ext>
              </a:extLst>
            </p:cNvPr>
            <p:cNvSpPr txBox="1"/>
            <p:nvPr/>
          </p:nvSpPr>
          <p:spPr>
            <a:xfrm>
              <a:off x="755666" y="1559151"/>
              <a:ext cx="6051292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Unemployment Claims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231;p17">
              <a:extLst>
                <a:ext uri="{FF2B5EF4-FFF2-40B4-BE49-F238E27FC236}">
                  <a16:creationId xmlns:a16="http://schemas.microsoft.com/office/drawing/2014/main" id="{4D7BB17C-9A7B-664B-A87E-27D55C15C3FF}"/>
                </a:ext>
              </a:extLst>
            </p:cNvPr>
            <p:cNvSpPr/>
            <p:nvPr/>
          </p:nvSpPr>
          <p:spPr>
            <a:xfrm>
              <a:off x="477144" y="1503447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;p17">
              <a:extLst>
                <a:ext uri="{FF2B5EF4-FFF2-40B4-BE49-F238E27FC236}">
                  <a16:creationId xmlns:a16="http://schemas.microsoft.com/office/drawing/2014/main" id="{638CAAA7-B285-3841-8A3C-BF1404A309DC}"/>
                </a:ext>
              </a:extLst>
            </p:cNvPr>
            <p:cNvSpPr/>
            <p:nvPr/>
          </p:nvSpPr>
          <p:spPr>
            <a:xfrm>
              <a:off x="657658" y="2227389"/>
              <a:ext cx="6149301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3;p17">
              <a:extLst>
                <a:ext uri="{FF2B5EF4-FFF2-40B4-BE49-F238E27FC236}">
                  <a16:creationId xmlns:a16="http://schemas.microsoft.com/office/drawing/2014/main" id="{30D1FDEC-1F63-A247-86BB-5B5CB75CCD3E}"/>
                </a:ext>
              </a:extLst>
            </p:cNvPr>
            <p:cNvSpPr txBox="1"/>
            <p:nvPr/>
          </p:nvSpPr>
          <p:spPr>
            <a:xfrm>
              <a:off x="670721" y="2227389"/>
              <a:ext cx="6149301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Stock Market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234;p17">
              <a:extLst>
                <a:ext uri="{FF2B5EF4-FFF2-40B4-BE49-F238E27FC236}">
                  <a16:creationId xmlns:a16="http://schemas.microsoft.com/office/drawing/2014/main" id="{DE7F7F04-47AA-944A-9FE0-BC20E1CD7402}"/>
                </a:ext>
              </a:extLst>
            </p:cNvPr>
            <p:cNvSpPr/>
            <p:nvPr/>
          </p:nvSpPr>
          <p:spPr>
            <a:xfrm>
              <a:off x="379136" y="2171685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5;p17">
              <a:extLst>
                <a:ext uri="{FF2B5EF4-FFF2-40B4-BE49-F238E27FC236}">
                  <a16:creationId xmlns:a16="http://schemas.microsoft.com/office/drawing/2014/main" id="{6E18ACF9-2C86-1040-AFF9-351D8157F872}"/>
                </a:ext>
              </a:extLst>
            </p:cNvPr>
            <p:cNvSpPr/>
            <p:nvPr/>
          </p:nvSpPr>
          <p:spPr>
            <a:xfrm>
              <a:off x="338329" y="2895628"/>
              <a:ext cx="6468629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6;p17">
              <a:extLst>
                <a:ext uri="{FF2B5EF4-FFF2-40B4-BE49-F238E27FC236}">
                  <a16:creationId xmlns:a16="http://schemas.microsoft.com/office/drawing/2014/main" id="{ED9E9145-F30D-CE47-9043-A02A71C179A9}"/>
                </a:ext>
              </a:extLst>
            </p:cNvPr>
            <p:cNvSpPr txBox="1"/>
            <p:nvPr/>
          </p:nvSpPr>
          <p:spPr>
            <a:xfrm>
              <a:off x="338329" y="2895628"/>
              <a:ext cx="6468629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Recovering Economy?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0" name="Google Shape;237;p17">
              <a:extLst>
                <a:ext uri="{FF2B5EF4-FFF2-40B4-BE49-F238E27FC236}">
                  <a16:creationId xmlns:a16="http://schemas.microsoft.com/office/drawing/2014/main" id="{FDCEF805-78DD-174E-AF33-D566387BA2D7}"/>
                </a:ext>
              </a:extLst>
            </p:cNvPr>
            <p:cNvSpPr/>
            <p:nvPr/>
          </p:nvSpPr>
          <p:spPr>
            <a:xfrm>
              <a:off x="59807" y="2839923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519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D6F-7AD5-744F-A1FE-825141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44"/>
            <a:ext cx="11029616" cy="74867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Closing the gap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F754B-36AD-BE4E-94E9-8BB07680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1188"/>
            <a:ext cx="11286309" cy="4649787"/>
          </a:xfrm>
        </p:spPr>
      </p:pic>
      <p:grpSp>
        <p:nvGrpSpPr>
          <p:cNvPr id="49" name="Google Shape;469;p31">
            <a:extLst>
              <a:ext uri="{FF2B5EF4-FFF2-40B4-BE49-F238E27FC236}">
                <a16:creationId xmlns:a16="http://schemas.microsoft.com/office/drawing/2014/main" id="{5355D5C5-BF27-8344-82E7-4BA4D27987E4}"/>
              </a:ext>
            </a:extLst>
          </p:cNvPr>
          <p:cNvGrpSpPr/>
          <p:nvPr/>
        </p:nvGrpSpPr>
        <p:grpSpPr>
          <a:xfrm>
            <a:off x="-2198660" y="1730243"/>
            <a:ext cx="10835533" cy="4800732"/>
            <a:chOff x="-4028574" y="-618397"/>
            <a:chExt cx="10835533" cy="4800732"/>
          </a:xfrm>
        </p:grpSpPr>
        <p:sp>
          <p:nvSpPr>
            <p:cNvPr id="50" name="Google Shape;470;p31">
              <a:extLst>
                <a:ext uri="{FF2B5EF4-FFF2-40B4-BE49-F238E27FC236}">
                  <a16:creationId xmlns:a16="http://schemas.microsoft.com/office/drawing/2014/main" id="{99B1E053-E4E6-5241-A0F6-911BB3B7DAEC}"/>
                </a:ext>
              </a:extLst>
            </p:cNvPr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1" name="Google Shape;471;p31">
              <a:extLst>
                <a:ext uri="{FF2B5EF4-FFF2-40B4-BE49-F238E27FC236}">
                  <a16:creationId xmlns:a16="http://schemas.microsoft.com/office/drawing/2014/main" id="{29BFF654-5013-B642-99F6-9BA1E8C02D24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2" name="Google Shape;472;p31">
              <a:extLst>
                <a:ext uri="{FF2B5EF4-FFF2-40B4-BE49-F238E27FC236}">
                  <a16:creationId xmlns:a16="http://schemas.microsoft.com/office/drawing/2014/main" id="{C9D7ADE4-8D92-F24A-8050-A633B1607E2E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53" name="Google Shape;473;p31">
              <a:extLst>
                <a:ext uri="{FF2B5EF4-FFF2-40B4-BE49-F238E27FC236}">
                  <a16:creationId xmlns:a16="http://schemas.microsoft.com/office/drawing/2014/main" id="{C6720995-54EA-A74C-BEDC-75CDE9A075F9}"/>
                </a:ext>
              </a:extLst>
            </p:cNvPr>
            <p:cNvSpPr/>
            <p:nvPr/>
          </p:nvSpPr>
          <p:spPr>
            <a:xfrm>
              <a:off x="51076" y="267295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4" name="Google Shape;474;p31">
              <a:extLst>
                <a:ext uri="{FF2B5EF4-FFF2-40B4-BE49-F238E27FC236}">
                  <a16:creationId xmlns:a16="http://schemas.microsoft.com/office/drawing/2014/main" id="{7FA87864-3C3F-D142-85A7-7E22ACD0EACB}"/>
                </a:ext>
              </a:extLst>
            </p:cNvPr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5" name="Google Shape;475;p31">
              <a:extLst>
                <a:ext uri="{FF2B5EF4-FFF2-40B4-BE49-F238E27FC236}">
                  <a16:creationId xmlns:a16="http://schemas.microsoft.com/office/drawing/2014/main" id="{69F78888-20BF-E54C-B8F4-2D603802F025}"/>
                </a:ext>
              </a:extLst>
            </p:cNvPr>
            <p:cNvSpPr txBox="1"/>
            <p:nvPr/>
          </p:nvSpPr>
          <p:spPr>
            <a:xfrm>
              <a:off x="942060" y="1425575"/>
              <a:ext cx="5864898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lvl="0"/>
              <a:r>
                <a:rPr lang="en-US" sz="2400" dirty="0">
                  <a:solidFill>
                    <a:schemeClr val="bg1"/>
                  </a:solidFill>
                </a:rPr>
                <a:t>Data: Room for growth</a:t>
              </a:r>
            </a:p>
          </p:txBody>
        </p:sp>
        <p:sp>
          <p:nvSpPr>
            <p:cNvPr id="56" name="Google Shape;476;p31">
              <a:extLst>
                <a:ext uri="{FF2B5EF4-FFF2-40B4-BE49-F238E27FC236}">
                  <a16:creationId xmlns:a16="http://schemas.microsoft.com/office/drawing/2014/main" id="{72227AA7-EFBF-F246-9174-3B3BD15D2A6C}"/>
                </a:ext>
              </a:extLst>
            </p:cNvPr>
            <p:cNvSpPr/>
            <p:nvPr/>
          </p:nvSpPr>
          <p:spPr>
            <a:xfrm>
              <a:off x="310174" y="1336476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7" name="Google Shape;477;p31">
              <a:extLst>
                <a:ext uri="{FF2B5EF4-FFF2-40B4-BE49-F238E27FC236}">
                  <a16:creationId xmlns:a16="http://schemas.microsoft.com/office/drawing/2014/main" id="{6504A609-A70D-7C4A-AD7A-0DCDA536BA55}"/>
                </a:ext>
              </a:extLst>
            </p:cNvPr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8" name="Google Shape;478;p31">
              <a:extLst>
                <a:ext uri="{FF2B5EF4-FFF2-40B4-BE49-F238E27FC236}">
                  <a16:creationId xmlns:a16="http://schemas.microsoft.com/office/drawing/2014/main" id="{DA4E1C18-8C87-0E49-B562-284ADFF8D7F0}"/>
                </a:ext>
              </a:extLst>
            </p:cNvPr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lvl="0"/>
              <a:r>
                <a:rPr lang="en-US" sz="2400" dirty="0">
                  <a:solidFill>
                    <a:schemeClr val="bg1"/>
                  </a:solidFill>
                </a:rPr>
                <a:t>Significance of Demographic data</a:t>
              </a:r>
            </a:p>
          </p:txBody>
        </p:sp>
        <p:sp>
          <p:nvSpPr>
            <p:cNvPr id="59" name="Google Shape;479;p31">
              <a:extLst>
                <a:ext uri="{FF2B5EF4-FFF2-40B4-BE49-F238E27FC236}">
                  <a16:creationId xmlns:a16="http://schemas.microsoft.com/office/drawing/2014/main" id="{C6ECF31A-E54C-214C-A2A7-2A0A5BC9D554}"/>
                </a:ext>
              </a:extLst>
            </p:cNvPr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BF6FE6-FD6D-8A42-8790-D66E2618DF4E}"/>
              </a:ext>
            </a:extLst>
          </p:cNvPr>
          <p:cNvSpPr/>
          <p:nvPr/>
        </p:nvSpPr>
        <p:spPr>
          <a:xfrm>
            <a:off x="2909415" y="2789724"/>
            <a:ext cx="5250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COVID-19 is spreading extensively</a:t>
            </a:r>
          </a:p>
        </p:txBody>
      </p:sp>
    </p:spTree>
    <p:extLst>
      <p:ext uri="{BB962C8B-B14F-4D97-AF65-F5344CB8AC3E}">
        <p14:creationId xmlns:p14="http://schemas.microsoft.com/office/powerpoint/2010/main" val="33132218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{7CCFF7B6-F4A4-3B49-A3B5-441743DD86CF}tf10001123</Template>
  <TotalTime>1228</TotalTime>
  <Words>390</Words>
  <Application>Microsoft Macintosh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</vt:lpstr>
      <vt:lpstr>Gill Sans MT</vt:lpstr>
      <vt:lpstr>Wingdings 2</vt:lpstr>
      <vt:lpstr>Dividend</vt:lpstr>
      <vt:lpstr>COVID-19 </vt:lpstr>
      <vt:lpstr>Agenda</vt:lpstr>
      <vt:lpstr>Data &amp; Data visualization</vt:lpstr>
      <vt:lpstr>Visual Storytelling - TABLEAU</vt:lpstr>
      <vt:lpstr>COVID-19 Background</vt:lpstr>
      <vt:lpstr>Tracking COVID-19 : Dashboards</vt:lpstr>
      <vt:lpstr>Results and findings: Identifying trends</vt:lpstr>
      <vt:lpstr>Tracking COVID-19 : ECONOMIC IMPACT</vt:lpstr>
      <vt:lpstr>CONclusion : Closing the gap</vt:lpstr>
      <vt:lpstr>references</vt:lpstr>
      <vt:lpstr>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Nevrekar, Akshata</dc:creator>
  <cp:lastModifiedBy>Nevrekar, Akshata</cp:lastModifiedBy>
  <cp:revision>45</cp:revision>
  <dcterms:created xsi:type="dcterms:W3CDTF">2020-05-06T16:12:15Z</dcterms:created>
  <dcterms:modified xsi:type="dcterms:W3CDTF">2020-05-07T15:15:19Z</dcterms:modified>
</cp:coreProperties>
</file>