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25" r:id="rId3"/>
    <p:sldId id="310" r:id="rId4"/>
    <p:sldId id="311" r:id="rId5"/>
    <p:sldId id="313" r:id="rId6"/>
    <p:sldId id="312" r:id="rId7"/>
    <p:sldId id="314" r:id="rId8"/>
    <p:sldId id="315" r:id="rId9"/>
    <p:sldId id="316" r:id="rId10"/>
    <p:sldId id="317" r:id="rId11"/>
    <p:sldId id="320" r:id="rId12"/>
    <p:sldId id="319" r:id="rId13"/>
    <p:sldId id="321" r:id="rId14"/>
    <p:sldId id="322" r:id="rId15"/>
    <p:sldId id="323" r:id="rId16"/>
    <p:sldId id="324" r:id="rId17"/>
    <p:sldId id="326"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29" autoAdjust="0"/>
  </p:normalViewPr>
  <p:slideViewPr>
    <p:cSldViewPr showGuides="1">
      <p:cViewPr varScale="1">
        <p:scale>
          <a:sx n="98" d="100"/>
          <a:sy n="98" d="100"/>
        </p:scale>
        <p:origin x="110" y="26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Olist%20KPI%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Olist%20KPI%20(1).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KPI (1).xlsx]Sheet14!PivotTable3</c:name>
    <c:fmtId val="-1"/>
  </c:pivotSource>
  <c:chart>
    <c:autoTitleDeleted val="1"/>
    <c:pivotFmts>
      <c:pivotFmt>
        <c:idx val="0"/>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8.3333333333333329E-2"/>
          <c:w val="0.90974358974358971"/>
          <c:h val="0.82775444736074655"/>
        </c:manualLayout>
      </c:layout>
      <c:barChart>
        <c:barDir val="col"/>
        <c:grouping val="clustered"/>
        <c:varyColors val="0"/>
        <c:ser>
          <c:idx val="0"/>
          <c:order val="0"/>
          <c:tx>
            <c:strRef>
              <c:f>Sheet14!$B$25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Sheet14!$A$26:$A$27</c:f>
              <c:strCache>
                <c:ptCount val="1"/>
                <c:pt idx="0">
                  <c:v>pet_shop</c:v>
                </c:pt>
              </c:strCache>
            </c:strRef>
          </c:cat>
          <c:val>
            <c:numRef>
              <c:f>Sheet14!$B$26:$B$27</c:f>
              <c:numCache>
                <c:formatCode>0</c:formatCode>
                <c:ptCount val="1"/>
                <c:pt idx="0">
                  <c:v>11.353745541022592</c:v>
                </c:pt>
              </c:numCache>
            </c:numRef>
          </c:val>
          <c:extLst>
            <c:ext xmlns:c16="http://schemas.microsoft.com/office/drawing/2014/chart" uri="{C3380CC4-5D6E-409C-BE32-E72D297353CC}">
              <c16:uniqueId val="{00000000-E0F8-409D-ABB5-6306591171FB}"/>
            </c:ext>
          </c:extLst>
        </c:ser>
        <c:dLbls>
          <c:dLblPos val="outEnd"/>
          <c:showLegendKey val="0"/>
          <c:showVal val="1"/>
          <c:showCatName val="0"/>
          <c:showSerName val="0"/>
          <c:showPercent val="0"/>
          <c:showBubbleSize val="0"/>
        </c:dLbls>
        <c:gapWidth val="267"/>
        <c:overlap val="-43"/>
        <c:axId val="495926944"/>
        <c:axId val="495915712"/>
      </c:barChart>
      <c:catAx>
        <c:axId val="4959269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95915712"/>
        <c:crosses val="autoZero"/>
        <c:auto val="1"/>
        <c:lblAlgn val="ctr"/>
        <c:lblOffset val="100"/>
        <c:noMultiLvlLbl val="0"/>
      </c:catAx>
      <c:valAx>
        <c:axId val="495915712"/>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95926944"/>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s>
    <c:plotArea>
      <c:layout>
        <c:manualLayout>
          <c:layoutTarget val="inner"/>
          <c:xMode val="edge"/>
          <c:yMode val="edge"/>
          <c:x val="0.12088091402542575"/>
          <c:y val="0.23777502973194437"/>
          <c:w val="0.83129396325459315"/>
          <c:h val="0.59304212266743994"/>
        </c:manualLayout>
      </c:layout>
      <c:barChart>
        <c:barDir val="col"/>
        <c:grouping val="clustered"/>
        <c:varyColors val="0"/>
        <c:ser>
          <c:idx val="0"/>
          <c:order val="0"/>
          <c:tx>
            <c:v>Average of payment_value</c:v>
          </c:tx>
          <c:spPr>
            <a:solidFill>
              <a:schemeClr val="accent1"/>
            </a:solidFill>
            <a:ln>
              <a:noFill/>
            </a:ln>
            <a:effectLst/>
          </c:spPr>
          <c:invertIfNegative val="0"/>
          <c:dLbls>
            <c:delete val="1"/>
          </c:dLbls>
          <c:cat>
            <c:strLit>
              <c:ptCount val="1"/>
              <c:pt idx="0">
                <c:v>Total</c:v>
              </c:pt>
            </c:strLit>
          </c:cat>
          <c:val>
            <c:numLit>
              <c:formatCode>General</c:formatCode>
              <c:ptCount val="1"/>
              <c:pt idx="0">
                <c:v>134.30388839342621</c:v>
              </c:pt>
            </c:numLit>
          </c:val>
          <c:extLst>
            <c:ext xmlns:c16="http://schemas.microsoft.com/office/drawing/2014/chart" uri="{C3380CC4-5D6E-409C-BE32-E72D297353CC}">
              <c16:uniqueId val="{00000000-301A-4862-B44B-33247D7E3D4C}"/>
            </c:ext>
          </c:extLst>
        </c:ser>
        <c:ser>
          <c:idx val="1"/>
          <c:order val="1"/>
          <c:tx>
            <c:v>Average of price</c:v>
          </c:tx>
          <c:spPr>
            <a:solidFill>
              <a:schemeClr val="accent2"/>
            </a:solidFill>
            <a:ln>
              <a:solidFill>
                <a:schemeClr val="bg2">
                  <a:lumMod val="75000"/>
                  <a:lumOff val="25000"/>
                </a:schemeClr>
              </a:solidFill>
            </a:ln>
            <a:effectLst/>
          </c:spPr>
          <c:invertIfNegative val="0"/>
          <c:dPt>
            <c:idx val="0"/>
            <c:invertIfNegative val="0"/>
            <c:bubble3D val="0"/>
            <c:spPr>
              <a:solidFill>
                <a:schemeClr val="bg2">
                  <a:lumMod val="75000"/>
                  <a:lumOff val="25000"/>
                </a:schemeClr>
              </a:solidFill>
              <a:ln>
                <a:solidFill>
                  <a:schemeClr val="bg2">
                    <a:lumMod val="75000"/>
                    <a:lumOff val="25000"/>
                  </a:schemeClr>
                </a:solidFill>
              </a:ln>
              <a:effectLst/>
            </c:spPr>
            <c:extLst>
              <c:ext xmlns:c16="http://schemas.microsoft.com/office/drawing/2014/chart" uri="{C3380CC4-5D6E-409C-BE32-E72D297353CC}">
                <c16:uniqueId val="{00000002-301A-4862-B44B-33247D7E3D4C}"/>
              </c:ext>
            </c:extLst>
          </c:dPt>
          <c:dLbls>
            <c:delete val="1"/>
          </c:dLbls>
          <c:cat>
            <c:strLit>
              <c:ptCount val="1"/>
              <c:pt idx="0">
                <c:v>Total</c:v>
              </c:pt>
            </c:strLit>
          </c:cat>
          <c:val>
            <c:numLit>
              <c:formatCode>General</c:formatCode>
              <c:ptCount val="1"/>
              <c:pt idx="0">
                <c:v>112.6054739457138</c:v>
              </c:pt>
            </c:numLit>
          </c:val>
          <c:extLst>
            <c:ext xmlns:c16="http://schemas.microsoft.com/office/drawing/2014/chart" uri="{C3380CC4-5D6E-409C-BE32-E72D297353CC}">
              <c16:uniqueId val="{00000003-301A-4862-B44B-33247D7E3D4C}"/>
            </c:ext>
          </c:extLst>
        </c:ser>
        <c:dLbls>
          <c:dLblPos val="outEnd"/>
          <c:showLegendKey val="0"/>
          <c:showVal val="1"/>
          <c:showCatName val="0"/>
          <c:showSerName val="0"/>
          <c:showPercent val="0"/>
          <c:showBubbleSize val="0"/>
        </c:dLbls>
        <c:gapWidth val="267"/>
        <c:overlap val="-43"/>
        <c:axId val="1736103647"/>
        <c:axId val="1736099487"/>
      </c:barChart>
      <c:catAx>
        <c:axId val="17361036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AVG PAYMENT  VALUE     AVG PRICE VALUE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36099487"/>
        <c:crosses val="autoZero"/>
        <c:auto val="1"/>
        <c:lblAlgn val="ctr"/>
        <c:lblOffset val="100"/>
        <c:noMultiLvlLbl val="0"/>
      </c:catAx>
      <c:valAx>
        <c:axId val="173609948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3610364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D0C90-55CB-4FD8-81D8-D9EACE163B4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234535ED-E431-4115-8611-9DFF5DFBF707}">
      <dgm:prSet/>
      <dgm:spPr/>
      <dgm:t>
        <a:bodyPr/>
        <a:lstStyle/>
        <a:p>
          <a:r>
            <a:rPr lang="en-US" u="sng"/>
            <a:t>T</a:t>
          </a:r>
          <a:r>
            <a:rPr lang="en-IN" u="sng"/>
            <a:t>OTAL CUSTOMERS- 99441</a:t>
          </a:r>
          <a:endParaRPr lang="en-IN"/>
        </a:p>
      </dgm:t>
    </dgm:pt>
    <dgm:pt modelId="{7E85A2A4-09BD-410D-9E61-86FEE4F202E7}" type="parTrans" cxnId="{D959ABE4-FCC7-475A-B3F6-13C50213870D}">
      <dgm:prSet/>
      <dgm:spPr/>
      <dgm:t>
        <a:bodyPr/>
        <a:lstStyle/>
        <a:p>
          <a:endParaRPr lang="en-IN"/>
        </a:p>
      </dgm:t>
    </dgm:pt>
    <dgm:pt modelId="{7EF7B4C3-482B-4CBF-8278-4477C63671D7}" type="sibTrans" cxnId="{D959ABE4-FCC7-475A-B3F6-13C50213870D}">
      <dgm:prSet/>
      <dgm:spPr/>
      <dgm:t>
        <a:bodyPr/>
        <a:lstStyle/>
        <a:p>
          <a:endParaRPr lang="en-IN"/>
        </a:p>
      </dgm:t>
    </dgm:pt>
    <dgm:pt modelId="{7A44D174-728C-48C3-A1C2-8D9E2D4FC3F9}">
      <dgm:prSet/>
      <dgm:spPr/>
      <dgm:t>
        <a:bodyPr/>
        <a:lstStyle/>
        <a:p>
          <a:r>
            <a:rPr lang="en-US" u="sng"/>
            <a:t>T</a:t>
          </a:r>
          <a:r>
            <a:rPr lang="en-IN" u="sng"/>
            <a:t>OTAL PRODUCTS-  32951</a:t>
          </a:r>
          <a:endParaRPr lang="en-IN"/>
        </a:p>
      </dgm:t>
    </dgm:pt>
    <dgm:pt modelId="{E848EF9A-E1E9-45FC-B6C3-9CEEBB65DB0E}" type="parTrans" cxnId="{14870D03-6146-4F04-8F03-685B148BAAC7}">
      <dgm:prSet/>
      <dgm:spPr/>
      <dgm:t>
        <a:bodyPr/>
        <a:lstStyle/>
        <a:p>
          <a:endParaRPr lang="en-IN"/>
        </a:p>
      </dgm:t>
    </dgm:pt>
    <dgm:pt modelId="{30D33126-A611-49B1-84F8-B2A6EEF80296}" type="sibTrans" cxnId="{14870D03-6146-4F04-8F03-685B148BAAC7}">
      <dgm:prSet/>
      <dgm:spPr/>
      <dgm:t>
        <a:bodyPr/>
        <a:lstStyle/>
        <a:p>
          <a:endParaRPr lang="en-IN"/>
        </a:p>
      </dgm:t>
    </dgm:pt>
    <dgm:pt modelId="{03C810D4-3E4B-4961-BB33-2BE4831E1874}">
      <dgm:prSet/>
      <dgm:spPr/>
      <dgm:t>
        <a:bodyPr/>
        <a:lstStyle/>
        <a:p>
          <a:r>
            <a:rPr lang="en-US" u="sng"/>
            <a:t>T</a:t>
          </a:r>
          <a:r>
            <a:rPr lang="en-IN" u="sng"/>
            <a:t>OTAL SELLERS- 3095</a:t>
          </a:r>
          <a:endParaRPr lang="en-IN"/>
        </a:p>
      </dgm:t>
    </dgm:pt>
    <dgm:pt modelId="{67453A04-C206-4886-9304-8FEC3812B987}" type="parTrans" cxnId="{9D5B12C5-72AE-48C5-B203-FD97C9CE733D}">
      <dgm:prSet/>
      <dgm:spPr/>
      <dgm:t>
        <a:bodyPr/>
        <a:lstStyle/>
        <a:p>
          <a:endParaRPr lang="en-IN"/>
        </a:p>
      </dgm:t>
    </dgm:pt>
    <dgm:pt modelId="{B829394D-331F-4746-A4F2-929B07375D98}" type="sibTrans" cxnId="{9D5B12C5-72AE-48C5-B203-FD97C9CE733D}">
      <dgm:prSet/>
      <dgm:spPr/>
      <dgm:t>
        <a:bodyPr/>
        <a:lstStyle/>
        <a:p>
          <a:endParaRPr lang="en-IN"/>
        </a:p>
      </dgm:t>
    </dgm:pt>
    <dgm:pt modelId="{18AC5469-875B-43F3-BD31-DA1D107E6446}">
      <dgm:prSet/>
      <dgm:spPr/>
      <dgm:t>
        <a:bodyPr/>
        <a:lstStyle/>
        <a:p>
          <a:r>
            <a:rPr lang="en-US" u="sng"/>
            <a:t>T</a:t>
          </a:r>
          <a:r>
            <a:rPr lang="en-IN" u="sng"/>
            <a:t>OTAL ORDERS-98816</a:t>
          </a:r>
          <a:endParaRPr lang="en-IN"/>
        </a:p>
      </dgm:t>
    </dgm:pt>
    <dgm:pt modelId="{AC6CC891-DEB7-47C9-AD8F-CFE641429DB9}" type="parTrans" cxnId="{364BD496-2AD3-41CA-97CA-62BAFB99FB8D}">
      <dgm:prSet/>
      <dgm:spPr/>
      <dgm:t>
        <a:bodyPr/>
        <a:lstStyle/>
        <a:p>
          <a:endParaRPr lang="en-IN"/>
        </a:p>
      </dgm:t>
    </dgm:pt>
    <dgm:pt modelId="{2E2F760F-CD56-4F89-88DD-02D582773C1D}" type="sibTrans" cxnId="{364BD496-2AD3-41CA-97CA-62BAFB99FB8D}">
      <dgm:prSet/>
      <dgm:spPr/>
      <dgm:t>
        <a:bodyPr/>
        <a:lstStyle/>
        <a:p>
          <a:endParaRPr lang="en-IN"/>
        </a:p>
      </dgm:t>
    </dgm:pt>
    <dgm:pt modelId="{28E166AC-C88B-41A3-B0CF-6E6F17125459}">
      <dgm:prSet/>
      <dgm:spPr/>
      <dgm:t>
        <a:bodyPr/>
        <a:lstStyle/>
        <a:p>
          <a:r>
            <a:rPr lang="en-US" u="sng"/>
            <a:t>T</a:t>
          </a:r>
          <a:r>
            <a:rPr lang="en-IN" u="sng"/>
            <a:t>OTAL PAYMENTS- 1,60,08,872</a:t>
          </a:r>
          <a:endParaRPr lang="en-IN"/>
        </a:p>
      </dgm:t>
    </dgm:pt>
    <dgm:pt modelId="{2847E227-4831-4486-A1C5-7C18E18508F1}" type="parTrans" cxnId="{45C8B3BA-2713-403A-A4C2-91958FD15419}">
      <dgm:prSet/>
      <dgm:spPr/>
      <dgm:t>
        <a:bodyPr/>
        <a:lstStyle/>
        <a:p>
          <a:endParaRPr lang="en-IN"/>
        </a:p>
      </dgm:t>
    </dgm:pt>
    <dgm:pt modelId="{13346E79-A077-4FE6-8102-3251C960B600}" type="sibTrans" cxnId="{45C8B3BA-2713-403A-A4C2-91958FD15419}">
      <dgm:prSet/>
      <dgm:spPr/>
      <dgm:t>
        <a:bodyPr/>
        <a:lstStyle/>
        <a:p>
          <a:endParaRPr lang="en-IN"/>
        </a:p>
      </dgm:t>
    </dgm:pt>
    <dgm:pt modelId="{2B5375E3-67B7-449B-8ED8-3D348B368726}" type="pres">
      <dgm:prSet presAssocID="{DB3D0C90-55CB-4FD8-81D8-D9EACE163B4F}" presName="Name0" presStyleCnt="0">
        <dgm:presLayoutVars>
          <dgm:dir/>
          <dgm:resizeHandles val="exact"/>
        </dgm:presLayoutVars>
      </dgm:prSet>
      <dgm:spPr/>
    </dgm:pt>
    <dgm:pt modelId="{6C1C396F-07D9-407E-86AF-824C98BF022E}" type="pres">
      <dgm:prSet presAssocID="{234535ED-E431-4115-8611-9DFF5DFBF707}" presName="node" presStyleLbl="node1" presStyleIdx="0" presStyleCnt="5">
        <dgm:presLayoutVars>
          <dgm:bulletEnabled val="1"/>
        </dgm:presLayoutVars>
      </dgm:prSet>
      <dgm:spPr/>
    </dgm:pt>
    <dgm:pt modelId="{E38C44DA-A69F-440D-A708-947F6F2B0FE2}" type="pres">
      <dgm:prSet presAssocID="{7EF7B4C3-482B-4CBF-8278-4477C63671D7}" presName="sibTrans" presStyleLbl="sibTrans2D1" presStyleIdx="0" presStyleCnt="4"/>
      <dgm:spPr/>
    </dgm:pt>
    <dgm:pt modelId="{9A39CBAD-BF59-4128-A930-153558605948}" type="pres">
      <dgm:prSet presAssocID="{7EF7B4C3-482B-4CBF-8278-4477C63671D7}" presName="connectorText" presStyleLbl="sibTrans2D1" presStyleIdx="0" presStyleCnt="4"/>
      <dgm:spPr/>
    </dgm:pt>
    <dgm:pt modelId="{E15AA5FB-EE49-4C23-A21A-04652A3D4BE7}" type="pres">
      <dgm:prSet presAssocID="{7A44D174-728C-48C3-A1C2-8D9E2D4FC3F9}" presName="node" presStyleLbl="node1" presStyleIdx="1" presStyleCnt="5">
        <dgm:presLayoutVars>
          <dgm:bulletEnabled val="1"/>
        </dgm:presLayoutVars>
      </dgm:prSet>
      <dgm:spPr/>
    </dgm:pt>
    <dgm:pt modelId="{74DAE8FF-D959-4D3F-8CBA-7E05E6DA3880}" type="pres">
      <dgm:prSet presAssocID="{30D33126-A611-49B1-84F8-B2A6EEF80296}" presName="sibTrans" presStyleLbl="sibTrans2D1" presStyleIdx="1" presStyleCnt="4"/>
      <dgm:spPr/>
    </dgm:pt>
    <dgm:pt modelId="{DC928522-DF60-4603-A192-2BA4D9772EDD}" type="pres">
      <dgm:prSet presAssocID="{30D33126-A611-49B1-84F8-B2A6EEF80296}" presName="connectorText" presStyleLbl="sibTrans2D1" presStyleIdx="1" presStyleCnt="4"/>
      <dgm:spPr/>
    </dgm:pt>
    <dgm:pt modelId="{328E1685-C992-431D-852D-EB4FF87AB76C}" type="pres">
      <dgm:prSet presAssocID="{03C810D4-3E4B-4961-BB33-2BE4831E1874}" presName="node" presStyleLbl="node1" presStyleIdx="2" presStyleCnt="5">
        <dgm:presLayoutVars>
          <dgm:bulletEnabled val="1"/>
        </dgm:presLayoutVars>
      </dgm:prSet>
      <dgm:spPr/>
    </dgm:pt>
    <dgm:pt modelId="{CFDB7FFA-3EF6-4FCF-B6D8-534191BA051F}" type="pres">
      <dgm:prSet presAssocID="{B829394D-331F-4746-A4F2-929B07375D98}" presName="sibTrans" presStyleLbl="sibTrans2D1" presStyleIdx="2" presStyleCnt="4"/>
      <dgm:spPr/>
    </dgm:pt>
    <dgm:pt modelId="{24512054-19DE-421B-A47C-4DBE36962ED6}" type="pres">
      <dgm:prSet presAssocID="{B829394D-331F-4746-A4F2-929B07375D98}" presName="connectorText" presStyleLbl="sibTrans2D1" presStyleIdx="2" presStyleCnt="4"/>
      <dgm:spPr/>
    </dgm:pt>
    <dgm:pt modelId="{510FBD88-4080-4EF4-A34A-FE9A3DDC7A0E}" type="pres">
      <dgm:prSet presAssocID="{18AC5469-875B-43F3-BD31-DA1D107E6446}" presName="node" presStyleLbl="node1" presStyleIdx="3" presStyleCnt="5">
        <dgm:presLayoutVars>
          <dgm:bulletEnabled val="1"/>
        </dgm:presLayoutVars>
      </dgm:prSet>
      <dgm:spPr/>
    </dgm:pt>
    <dgm:pt modelId="{3E7AF708-2DC3-46CD-BA39-22E64E6BF402}" type="pres">
      <dgm:prSet presAssocID="{2E2F760F-CD56-4F89-88DD-02D582773C1D}" presName="sibTrans" presStyleLbl="sibTrans2D1" presStyleIdx="3" presStyleCnt="4"/>
      <dgm:spPr/>
    </dgm:pt>
    <dgm:pt modelId="{AC59CF16-0D41-4494-8E64-9194CC79F681}" type="pres">
      <dgm:prSet presAssocID="{2E2F760F-CD56-4F89-88DD-02D582773C1D}" presName="connectorText" presStyleLbl="sibTrans2D1" presStyleIdx="3" presStyleCnt="4"/>
      <dgm:spPr/>
    </dgm:pt>
    <dgm:pt modelId="{91AAF07A-1954-4DAF-B41D-32CA01A72F86}" type="pres">
      <dgm:prSet presAssocID="{28E166AC-C88B-41A3-B0CF-6E6F17125459}" presName="node" presStyleLbl="node1" presStyleIdx="4" presStyleCnt="5">
        <dgm:presLayoutVars>
          <dgm:bulletEnabled val="1"/>
        </dgm:presLayoutVars>
      </dgm:prSet>
      <dgm:spPr/>
    </dgm:pt>
  </dgm:ptLst>
  <dgm:cxnLst>
    <dgm:cxn modelId="{14870D03-6146-4F04-8F03-685B148BAAC7}" srcId="{DB3D0C90-55CB-4FD8-81D8-D9EACE163B4F}" destId="{7A44D174-728C-48C3-A1C2-8D9E2D4FC3F9}" srcOrd="1" destOrd="0" parTransId="{E848EF9A-E1E9-45FC-B6C3-9CEEBB65DB0E}" sibTransId="{30D33126-A611-49B1-84F8-B2A6EEF80296}"/>
    <dgm:cxn modelId="{53ED9519-AB9C-4AB2-9F35-38A5FE98847E}" type="presOf" srcId="{2E2F760F-CD56-4F89-88DD-02D582773C1D}" destId="{3E7AF708-2DC3-46CD-BA39-22E64E6BF402}" srcOrd="0" destOrd="0" presId="urn:microsoft.com/office/officeart/2005/8/layout/process1"/>
    <dgm:cxn modelId="{B91B9C23-2B4C-4359-86CD-A2E7643DECEB}" type="presOf" srcId="{B829394D-331F-4746-A4F2-929B07375D98}" destId="{24512054-19DE-421B-A47C-4DBE36962ED6}" srcOrd="1" destOrd="0" presId="urn:microsoft.com/office/officeart/2005/8/layout/process1"/>
    <dgm:cxn modelId="{0A101D29-71A3-40DC-9BE7-2C78BBC328FD}" type="presOf" srcId="{7EF7B4C3-482B-4CBF-8278-4477C63671D7}" destId="{E38C44DA-A69F-440D-A708-947F6F2B0FE2}" srcOrd="0" destOrd="0" presId="urn:microsoft.com/office/officeart/2005/8/layout/process1"/>
    <dgm:cxn modelId="{3722222A-1EE4-496E-A205-32B958987426}" type="presOf" srcId="{18AC5469-875B-43F3-BD31-DA1D107E6446}" destId="{510FBD88-4080-4EF4-A34A-FE9A3DDC7A0E}" srcOrd="0" destOrd="0" presId="urn:microsoft.com/office/officeart/2005/8/layout/process1"/>
    <dgm:cxn modelId="{1BDBD42A-98AF-4FE3-956A-D82926386740}" type="presOf" srcId="{B829394D-331F-4746-A4F2-929B07375D98}" destId="{CFDB7FFA-3EF6-4FCF-B6D8-534191BA051F}" srcOrd="0" destOrd="0" presId="urn:microsoft.com/office/officeart/2005/8/layout/process1"/>
    <dgm:cxn modelId="{3344EF31-3778-44D2-9CF7-F329D0E536EB}" type="presOf" srcId="{30D33126-A611-49B1-84F8-B2A6EEF80296}" destId="{74DAE8FF-D959-4D3F-8CBA-7E05E6DA3880}" srcOrd="0" destOrd="0" presId="urn:microsoft.com/office/officeart/2005/8/layout/process1"/>
    <dgm:cxn modelId="{B2A64F38-8DB2-4B38-854E-144AFDDEF8CA}" type="presOf" srcId="{234535ED-E431-4115-8611-9DFF5DFBF707}" destId="{6C1C396F-07D9-407E-86AF-824C98BF022E}" srcOrd="0" destOrd="0" presId="urn:microsoft.com/office/officeart/2005/8/layout/process1"/>
    <dgm:cxn modelId="{EC101242-EEBF-4D01-B197-9E657B67710D}" type="presOf" srcId="{7A44D174-728C-48C3-A1C2-8D9E2D4FC3F9}" destId="{E15AA5FB-EE49-4C23-A21A-04652A3D4BE7}" srcOrd="0" destOrd="0" presId="urn:microsoft.com/office/officeart/2005/8/layout/process1"/>
    <dgm:cxn modelId="{36FB3F43-CEE4-4FD1-9800-95A3155724B5}" type="presOf" srcId="{28E166AC-C88B-41A3-B0CF-6E6F17125459}" destId="{91AAF07A-1954-4DAF-B41D-32CA01A72F86}" srcOrd="0" destOrd="0" presId="urn:microsoft.com/office/officeart/2005/8/layout/process1"/>
    <dgm:cxn modelId="{B2C9774D-D841-4839-BB36-07B0E5638C65}" type="presOf" srcId="{7EF7B4C3-482B-4CBF-8278-4477C63671D7}" destId="{9A39CBAD-BF59-4128-A930-153558605948}" srcOrd="1" destOrd="0" presId="urn:microsoft.com/office/officeart/2005/8/layout/process1"/>
    <dgm:cxn modelId="{364BD496-2AD3-41CA-97CA-62BAFB99FB8D}" srcId="{DB3D0C90-55CB-4FD8-81D8-D9EACE163B4F}" destId="{18AC5469-875B-43F3-BD31-DA1D107E6446}" srcOrd="3" destOrd="0" parTransId="{AC6CC891-DEB7-47C9-AD8F-CFE641429DB9}" sibTransId="{2E2F760F-CD56-4F89-88DD-02D582773C1D}"/>
    <dgm:cxn modelId="{0CCA8799-AA35-49F4-9190-724FB9DFEDFA}" type="presOf" srcId="{30D33126-A611-49B1-84F8-B2A6EEF80296}" destId="{DC928522-DF60-4603-A192-2BA4D9772EDD}" srcOrd="1" destOrd="0" presId="urn:microsoft.com/office/officeart/2005/8/layout/process1"/>
    <dgm:cxn modelId="{BBEFCAA4-D3AA-4AF2-B518-119035B8A1E8}" type="presOf" srcId="{2E2F760F-CD56-4F89-88DD-02D582773C1D}" destId="{AC59CF16-0D41-4494-8E64-9194CC79F681}" srcOrd="1" destOrd="0" presId="urn:microsoft.com/office/officeart/2005/8/layout/process1"/>
    <dgm:cxn modelId="{F220B1BA-9995-44E7-9056-8B2AAC569F7C}" type="presOf" srcId="{03C810D4-3E4B-4961-BB33-2BE4831E1874}" destId="{328E1685-C992-431D-852D-EB4FF87AB76C}" srcOrd="0" destOrd="0" presId="urn:microsoft.com/office/officeart/2005/8/layout/process1"/>
    <dgm:cxn modelId="{45C8B3BA-2713-403A-A4C2-91958FD15419}" srcId="{DB3D0C90-55CB-4FD8-81D8-D9EACE163B4F}" destId="{28E166AC-C88B-41A3-B0CF-6E6F17125459}" srcOrd="4" destOrd="0" parTransId="{2847E227-4831-4486-A1C5-7C18E18508F1}" sibTransId="{13346E79-A077-4FE6-8102-3251C960B600}"/>
    <dgm:cxn modelId="{9D5B12C5-72AE-48C5-B203-FD97C9CE733D}" srcId="{DB3D0C90-55CB-4FD8-81D8-D9EACE163B4F}" destId="{03C810D4-3E4B-4961-BB33-2BE4831E1874}" srcOrd="2" destOrd="0" parTransId="{67453A04-C206-4886-9304-8FEC3812B987}" sibTransId="{B829394D-331F-4746-A4F2-929B07375D98}"/>
    <dgm:cxn modelId="{985EDDE0-4816-4CF9-BB00-CE2ED578F427}" type="presOf" srcId="{DB3D0C90-55CB-4FD8-81D8-D9EACE163B4F}" destId="{2B5375E3-67B7-449B-8ED8-3D348B368726}" srcOrd="0" destOrd="0" presId="urn:microsoft.com/office/officeart/2005/8/layout/process1"/>
    <dgm:cxn modelId="{D959ABE4-FCC7-475A-B3F6-13C50213870D}" srcId="{DB3D0C90-55CB-4FD8-81D8-D9EACE163B4F}" destId="{234535ED-E431-4115-8611-9DFF5DFBF707}" srcOrd="0" destOrd="0" parTransId="{7E85A2A4-09BD-410D-9E61-86FEE4F202E7}" sibTransId="{7EF7B4C3-482B-4CBF-8278-4477C63671D7}"/>
    <dgm:cxn modelId="{EFD02451-1AF2-47BE-BB90-DFED3B51BF1A}" type="presParOf" srcId="{2B5375E3-67B7-449B-8ED8-3D348B368726}" destId="{6C1C396F-07D9-407E-86AF-824C98BF022E}" srcOrd="0" destOrd="0" presId="urn:microsoft.com/office/officeart/2005/8/layout/process1"/>
    <dgm:cxn modelId="{3AB2F18F-BE5D-4D57-A9F5-3D4A3963D649}" type="presParOf" srcId="{2B5375E3-67B7-449B-8ED8-3D348B368726}" destId="{E38C44DA-A69F-440D-A708-947F6F2B0FE2}" srcOrd="1" destOrd="0" presId="urn:microsoft.com/office/officeart/2005/8/layout/process1"/>
    <dgm:cxn modelId="{D8935873-8C18-408B-9E54-F276E893097B}" type="presParOf" srcId="{E38C44DA-A69F-440D-A708-947F6F2B0FE2}" destId="{9A39CBAD-BF59-4128-A930-153558605948}" srcOrd="0" destOrd="0" presId="urn:microsoft.com/office/officeart/2005/8/layout/process1"/>
    <dgm:cxn modelId="{AA6FFFA0-9B6F-441E-99EE-27869D4316AF}" type="presParOf" srcId="{2B5375E3-67B7-449B-8ED8-3D348B368726}" destId="{E15AA5FB-EE49-4C23-A21A-04652A3D4BE7}" srcOrd="2" destOrd="0" presId="urn:microsoft.com/office/officeart/2005/8/layout/process1"/>
    <dgm:cxn modelId="{3C430738-2F94-40D6-85AB-A91E72160DA4}" type="presParOf" srcId="{2B5375E3-67B7-449B-8ED8-3D348B368726}" destId="{74DAE8FF-D959-4D3F-8CBA-7E05E6DA3880}" srcOrd="3" destOrd="0" presId="urn:microsoft.com/office/officeart/2005/8/layout/process1"/>
    <dgm:cxn modelId="{A72158B2-3E72-4755-8E19-8F461500D778}" type="presParOf" srcId="{74DAE8FF-D959-4D3F-8CBA-7E05E6DA3880}" destId="{DC928522-DF60-4603-A192-2BA4D9772EDD}" srcOrd="0" destOrd="0" presId="urn:microsoft.com/office/officeart/2005/8/layout/process1"/>
    <dgm:cxn modelId="{B1C6DF0D-365E-4252-9B41-4A4DA257D575}" type="presParOf" srcId="{2B5375E3-67B7-449B-8ED8-3D348B368726}" destId="{328E1685-C992-431D-852D-EB4FF87AB76C}" srcOrd="4" destOrd="0" presId="urn:microsoft.com/office/officeart/2005/8/layout/process1"/>
    <dgm:cxn modelId="{4C561F09-FE17-4349-B06F-84A9B16F40D5}" type="presParOf" srcId="{2B5375E3-67B7-449B-8ED8-3D348B368726}" destId="{CFDB7FFA-3EF6-4FCF-B6D8-534191BA051F}" srcOrd="5" destOrd="0" presId="urn:microsoft.com/office/officeart/2005/8/layout/process1"/>
    <dgm:cxn modelId="{08BFD4A1-504E-45D7-8CD3-31116037ADD4}" type="presParOf" srcId="{CFDB7FFA-3EF6-4FCF-B6D8-534191BA051F}" destId="{24512054-19DE-421B-A47C-4DBE36962ED6}" srcOrd="0" destOrd="0" presId="urn:microsoft.com/office/officeart/2005/8/layout/process1"/>
    <dgm:cxn modelId="{4892299A-08F4-4E97-8A39-42915BE7DD84}" type="presParOf" srcId="{2B5375E3-67B7-449B-8ED8-3D348B368726}" destId="{510FBD88-4080-4EF4-A34A-FE9A3DDC7A0E}" srcOrd="6" destOrd="0" presId="urn:microsoft.com/office/officeart/2005/8/layout/process1"/>
    <dgm:cxn modelId="{15CFE00B-06BB-44A1-9EED-EF984E914B80}" type="presParOf" srcId="{2B5375E3-67B7-449B-8ED8-3D348B368726}" destId="{3E7AF708-2DC3-46CD-BA39-22E64E6BF402}" srcOrd="7" destOrd="0" presId="urn:microsoft.com/office/officeart/2005/8/layout/process1"/>
    <dgm:cxn modelId="{3066D5DC-6377-4B21-B0BA-F1AF2B38E64C}" type="presParOf" srcId="{3E7AF708-2DC3-46CD-BA39-22E64E6BF402}" destId="{AC59CF16-0D41-4494-8E64-9194CC79F681}" srcOrd="0" destOrd="0" presId="urn:microsoft.com/office/officeart/2005/8/layout/process1"/>
    <dgm:cxn modelId="{E796472B-D58B-49BF-B6DD-0EF4816F8AC7}" type="presParOf" srcId="{2B5375E3-67B7-449B-8ED8-3D348B368726}" destId="{91AAF07A-1954-4DAF-B41D-32CA01A72F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625C42-417F-4DF9-9479-86073A11FBF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8CCD469-1CE4-45ED-A5F8-4469D629AA2A}">
      <dgm:prSet/>
      <dgm:spPr/>
      <dgm:t>
        <a:bodyPr/>
        <a:lstStyle/>
        <a:p>
          <a:r>
            <a:rPr lang="en-US"/>
            <a:t>WEEKDAYS VS WEEKENDS</a:t>
          </a:r>
          <a:endParaRPr lang="en-IN"/>
        </a:p>
      </dgm:t>
    </dgm:pt>
    <dgm:pt modelId="{B45CDE2C-EAD7-472A-ADCE-93D724EB8D20}" type="parTrans" cxnId="{AD973D21-A1B2-4F39-8AC2-42465BB4E4D8}">
      <dgm:prSet/>
      <dgm:spPr/>
      <dgm:t>
        <a:bodyPr/>
        <a:lstStyle/>
        <a:p>
          <a:endParaRPr lang="en-IN"/>
        </a:p>
      </dgm:t>
    </dgm:pt>
    <dgm:pt modelId="{75EED812-E27F-456D-B405-3341AE3EDEAE}" type="sibTrans" cxnId="{AD973D21-A1B2-4F39-8AC2-42465BB4E4D8}">
      <dgm:prSet/>
      <dgm:spPr/>
      <dgm:t>
        <a:bodyPr/>
        <a:lstStyle/>
        <a:p>
          <a:endParaRPr lang="en-IN"/>
        </a:p>
      </dgm:t>
    </dgm:pt>
    <dgm:pt modelId="{05E1F1B9-A527-439A-9E99-3627A3E75B13}">
      <dgm:prSet/>
      <dgm:spPr/>
      <dgm:t>
        <a:bodyPr/>
        <a:lstStyle/>
        <a:p>
          <a:r>
            <a:rPr lang="en-US"/>
            <a:t>ORDERS WITH REVIEW 5 AND CREDIT CARD PAYMENTS</a:t>
          </a:r>
          <a:endParaRPr lang="en-IN"/>
        </a:p>
      </dgm:t>
    </dgm:pt>
    <dgm:pt modelId="{9579718A-788D-43DA-BB02-A830CCCCE4E7}" type="parTrans" cxnId="{FF092E25-315F-47A3-9C67-41DC0515B31D}">
      <dgm:prSet/>
      <dgm:spPr/>
      <dgm:t>
        <a:bodyPr/>
        <a:lstStyle/>
        <a:p>
          <a:endParaRPr lang="en-IN"/>
        </a:p>
      </dgm:t>
    </dgm:pt>
    <dgm:pt modelId="{F21D0FC9-C8F9-4D34-A068-025A1D6CC14A}" type="sibTrans" cxnId="{FF092E25-315F-47A3-9C67-41DC0515B31D}">
      <dgm:prSet/>
      <dgm:spPr/>
      <dgm:t>
        <a:bodyPr/>
        <a:lstStyle/>
        <a:p>
          <a:endParaRPr lang="en-IN"/>
        </a:p>
      </dgm:t>
    </dgm:pt>
    <dgm:pt modelId="{FBC93DE6-6806-452E-B030-6539FBFCC261}">
      <dgm:prSet/>
      <dgm:spPr/>
      <dgm:t>
        <a:bodyPr/>
        <a:lstStyle/>
        <a:p>
          <a:r>
            <a:rPr lang="en-US"/>
            <a:t>AVERAGE DAYS OF DELIVERY FOR PETSHOP</a:t>
          </a:r>
          <a:endParaRPr lang="en-IN"/>
        </a:p>
      </dgm:t>
    </dgm:pt>
    <dgm:pt modelId="{21FECB8E-133C-44BA-B649-017980310AE9}" type="parTrans" cxnId="{1E19AD15-950B-40F3-AC6C-912C980B9315}">
      <dgm:prSet/>
      <dgm:spPr/>
      <dgm:t>
        <a:bodyPr/>
        <a:lstStyle/>
        <a:p>
          <a:endParaRPr lang="en-IN"/>
        </a:p>
      </dgm:t>
    </dgm:pt>
    <dgm:pt modelId="{311D0632-469A-49B3-8762-BCD166B5B256}" type="sibTrans" cxnId="{1E19AD15-950B-40F3-AC6C-912C980B9315}">
      <dgm:prSet/>
      <dgm:spPr/>
      <dgm:t>
        <a:bodyPr/>
        <a:lstStyle/>
        <a:p>
          <a:endParaRPr lang="en-IN"/>
        </a:p>
      </dgm:t>
    </dgm:pt>
    <dgm:pt modelId="{A38BA5F3-11EF-4534-8E5A-FF3B9FAACF58}">
      <dgm:prSet/>
      <dgm:spPr/>
      <dgm:t>
        <a:bodyPr/>
        <a:lstStyle/>
        <a:p>
          <a:r>
            <a:rPr lang="en-IN"/>
            <a:t>AVERAGE PRICE AND PAYMENT VALUES OF SAO PAULO CITY</a:t>
          </a:r>
        </a:p>
      </dgm:t>
    </dgm:pt>
    <dgm:pt modelId="{24647A0F-27BC-485D-A8D4-3EFECAA1B0CA}" type="parTrans" cxnId="{5CE5EFE4-2EF4-446C-A5EE-36D153E7AEDE}">
      <dgm:prSet/>
      <dgm:spPr/>
      <dgm:t>
        <a:bodyPr/>
        <a:lstStyle/>
        <a:p>
          <a:endParaRPr lang="en-IN"/>
        </a:p>
      </dgm:t>
    </dgm:pt>
    <dgm:pt modelId="{9BC07BAF-AC43-44CA-80DA-E5509B95EB70}" type="sibTrans" cxnId="{5CE5EFE4-2EF4-446C-A5EE-36D153E7AEDE}">
      <dgm:prSet/>
      <dgm:spPr/>
      <dgm:t>
        <a:bodyPr/>
        <a:lstStyle/>
        <a:p>
          <a:endParaRPr lang="en-IN"/>
        </a:p>
      </dgm:t>
    </dgm:pt>
    <dgm:pt modelId="{4AD26385-3429-43B0-8455-497062E61687}">
      <dgm:prSet/>
      <dgm:spPr/>
      <dgm:t>
        <a:bodyPr/>
        <a:lstStyle/>
        <a:p>
          <a:r>
            <a:rPr lang="en-IN"/>
            <a:t>SHIPPING DAYS VS REVIEW SCORES</a:t>
          </a:r>
        </a:p>
      </dgm:t>
    </dgm:pt>
    <dgm:pt modelId="{B2247939-6A76-4D05-9F4A-0739B9A1CF82}" type="parTrans" cxnId="{9C67768E-CF73-4389-8515-C2EEFDE461B1}">
      <dgm:prSet/>
      <dgm:spPr/>
      <dgm:t>
        <a:bodyPr/>
        <a:lstStyle/>
        <a:p>
          <a:endParaRPr lang="en-IN"/>
        </a:p>
      </dgm:t>
    </dgm:pt>
    <dgm:pt modelId="{A123DD72-25CE-429F-AA01-F99AB3E2967F}" type="sibTrans" cxnId="{9C67768E-CF73-4389-8515-C2EEFDE461B1}">
      <dgm:prSet/>
      <dgm:spPr/>
      <dgm:t>
        <a:bodyPr/>
        <a:lstStyle/>
        <a:p>
          <a:endParaRPr lang="en-IN"/>
        </a:p>
      </dgm:t>
    </dgm:pt>
    <dgm:pt modelId="{839143E3-7C62-4F37-9D67-BF86BD1870F0}" type="pres">
      <dgm:prSet presAssocID="{98625C42-417F-4DF9-9479-86073A11FBFE}" presName="Name0" presStyleCnt="0">
        <dgm:presLayoutVars>
          <dgm:chPref val="3"/>
          <dgm:dir/>
          <dgm:animLvl val="lvl"/>
          <dgm:resizeHandles/>
        </dgm:presLayoutVars>
      </dgm:prSet>
      <dgm:spPr/>
    </dgm:pt>
    <dgm:pt modelId="{4CF088BC-8A29-4BB9-94BC-64EB573CF6B5}" type="pres">
      <dgm:prSet presAssocID="{F8CCD469-1CE4-45ED-A5F8-4469D629AA2A}" presName="horFlow" presStyleCnt="0"/>
      <dgm:spPr/>
    </dgm:pt>
    <dgm:pt modelId="{297E918F-553F-417F-8DBF-DC2F42FE2622}" type="pres">
      <dgm:prSet presAssocID="{F8CCD469-1CE4-45ED-A5F8-4469D629AA2A}" presName="bigChev" presStyleLbl="node1" presStyleIdx="0" presStyleCnt="5" custScaleX="213333"/>
      <dgm:spPr/>
    </dgm:pt>
    <dgm:pt modelId="{C44121D2-7C8C-4462-AF2D-302D9D82FAA3}" type="pres">
      <dgm:prSet presAssocID="{F8CCD469-1CE4-45ED-A5F8-4469D629AA2A}" presName="vSp" presStyleCnt="0"/>
      <dgm:spPr/>
    </dgm:pt>
    <dgm:pt modelId="{C922E7F2-C6FA-4E44-BA9D-D26145324815}" type="pres">
      <dgm:prSet presAssocID="{05E1F1B9-A527-439A-9E99-3627A3E75B13}" presName="horFlow" presStyleCnt="0"/>
      <dgm:spPr/>
    </dgm:pt>
    <dgm:pt modelId="{DE05F492-37CB-4CD9-897F-311178F38F01}" type="pres">
      <dgm:prSet presAssocID="{05E1F1B9-A527-439A-9E99-3627A3E75B13}" presName="bigChev" presStyleLbl="node1" presStyleIdx="1" presStyleCnt="5" custScaleX="213333"/>
      <dgm:spPr/>
    </dgm:pt>
    <dgm:pt modelId="{ACC839D8-C020-4CDE-AA22-9B1852350BA9}" type="pres">
      <dgm:prSet presAssocID="{05E1F1B9-A527-439A-9E99-3627A3E75B13}" presName="vSp" presStyleCnt="0"/>
      <dgm:spPr/>
    </dgm:pt>
    <dgm:pt modelId="{72200E7A-30C8-4967-94CF-2652B4038348}" type="pres">
      <dgm:prSet presAssocID="{FBC93DE6-6806-452E-B030-6539FBFCC261}" presName="horFlow" presStyleCnt="0"/>
      <dgm:spPr/>
    </dgm:pt>
    <dgm:pt modelId="{8CAD6CEE-4959-465C-BFB2-8A4EE87931ED}" type="pres">
      <dgm:prSet presAssocID="{FBC93DE6-6806-452E-B030-6539FBFCC261}" presName="bigChev" presStyleLbl="node1" presStyleIdx="2" presStyleCnt="5" custScaleX="213333"/>
      <dgm:spPr/>
    </dgm:pt>
    <dgm:pt modelId="{403E1243-54DA-484A-A007-BF7C332631BC}" type="pres">
      <dgm:prSet presAssocID="{FBC93DE6-6806-452E-B030-6539FBFCC261}" presName="vSp" presStyleCnt="0"/>
      <dgm:spPr/>
    </dgm:pt>
    <dgm:pt modelId="{D6E340F2-E2F6-4C36-8A94-ABB80C530FE1}" type="pres">
      <dgm:prSet presAssocID="{A38BA5F3-11EF-4534-8E5A-FF3B9FAACF58}" presName="horFlow" presStyleCnt="0"/>
      <dgm:spPr/>
    </dgm:pt>
    <dgm:pt modelId="{AFEEEBAC-7B86-431B-8527-612194F357F1}" type="pres">
      <dgm:prSet presAssocID="{A38BA5F3-11EF-4534-8E5A-FF3B9FAACF58}" presName="bigChev" presStyleLbl="node1" presStyleIdx="3" presStyleCnt="5" custScaleX="213333"/>
      <dgm:spPr/>
    </dgm:pt>
    <dgm:pt modelId="{672658B2-6C93-466C-A1F5-FF4B393C633C}" type="pres">
      <dgm:prSet presAssocID="{A38BA5F3-11EF-4534-8E5A-FF3B9FAACF58}" presName="vSp" presStyleCnt="0"/>
      <dgm:spPr/>
    </dgm:pt>
    <dgm:pt modelId="{ED0C755F-FE88-46EE-8661-27A665F36BF3}" type="pres">
      <dgm:prSet presAssocID="{4AD26385-3429-43B0-8455-497062E61687}" presName="horFlow" presStyleCnt="0"/>
      <dgm:spPr/>
    </dgm:pt>
    <dgm:pt modelId="{8CF43AF3-5D5B-48E4-8835-05D6355D313D}" type="pres">
      <dgm:prSet presAssocID="{4AD26385-3429-43B0-8455-497062E61687}" presName="bigChev" presStyleLbl="node1" presStyleIdx="4" presStyleCnt="5" custScaleX="213333"/>
      <dgm:spPr/>
    </dgm:pt>
  </dgm:ptLst>
  <dgm:cxnLst>
    <dgm:cxn modelId="{1E19AD15-950B-40F3-AC6C-912C980B9315}" srcId="{98625C42-417F-4DF9-9479-86073A11FBFE}" destId="{FBC93DE6-6806-452E-B030-6539FBFCC261}" srcOrd="2" destOrd="0" parTransId="{21FECB8E-133C-44BA-B649-017980310AE9}" sibTransId="{311D0632-469A-49B3-8762-BCD166B5B256}"/>
    <dgm:cxn modelId="{AD973D21-A1B2-4F39-8AC2-42465BB4E4D8}" srcId="{98625C42-417F-4DF9-9479-86073A11FBFE}" destId="{F8CCD469-1CE4-45ED-A5F8-4469D629AA2A}" srcOrd="0" destOrd="0" parTransId="{B45CDE2C-EAD7-472A-ADCE-93D724EB8D20}" sibTransId="{75EED812-E27F-456D-B405-3341AE3EDEAE}"/>
    <dgm:cxn modelId="{FF092E25-315F-47A3-9C67-41DC0515B31D}" srcId="{98625C42-417F-4DF9-9479-86073A11FBFE}" destId="{05E1F1B9-A527-439A-9E99-3627A3E75B13}" srcOrd="1" destOrd="0" parTransId="{9579718A-788D-43DA-BB02-A830CCCCE4E7}" sibTransId="{F21D0FC9-C8F9-4D34-A068-025A1D6CC14A}"/>
    <dgm:cxn modelId="{0E0F2533-FEF0-489E-AA46-C90A8EA1DAE1}" type="presOf" srcId="{4AD26385-3429-43B0-8455-497062E61687}" destId="{8CF43AF3-5D5B-48E4-8835-05D6355D313D}" srcOrd="0" destOrd="0" presId="urn:microsoft.com/office/officeart/2005/8/layout/lProcess3"/>
    <dgm:cxn modelId="{77E3B234-D6B9-4F1E-B1B2-E0A63DEA5CDE}" type="presOf" srcId="{05E1F1B9-A527-439A-9E99-3627A3E75B13}" destId="{DE05F492-37CB-4CD9-897F-311178F38F01}" srcOrd="0" destOrd="0" presId="urn:microsoft.com/office/officeart/2005/8/layout/lProcess3"/>
    <dgm:cxn modelId="{BF4E3A61-ECF1-47FC-AAC1-88DC32475190}" type="presOf" srcId="{FBC93DE6-6806-452E-B030-6539FBFCC261}" destId="{8CAD6CEE-4959-465C-BFB2-8A4EE87931ED}" srcOrd="0" destOrd="0" presId="urn:microsoft.com/office/officeart/2005/8/layout/lProcess3"/>
    <dgm:cxn modelId="{AACF686A-931C-4586-B2A4-6DE7A0E1B567}" type="presOf" srcId="{A38BA5F3-11EF-4534-8E5A-FF3B9FAACF58}" destId="{AFEEEBAC-7B86-431B-8527-612194F357F1}" srcOrd="0" destOrd="0" presId="urn:microsoft.com/office/officeart/2005/8/layout/lProcess3"/>
    <dgm:cxn modelId="{2CF65654-E2A1-4D13-B485-D531865110E2}" type="presOf" srcId="{98625C42-417F-4DF9-9479-86073A11FBFE}" destId="{839143E3-7C62-4F37-9D67-BF86BD1870F0}" srcOrd="0" destOrd="0" presId="urn:microsoft.com/office/officeart/2005/8/layout/lProcess3"/>
    <dgm:cxn modelId="{96588456-2F7F-4BAF-97F2-32CC2B58227E}" type="presOf" srcId="{F8CCD469-1CE4-45ED-A5F8-4469D629AA2A}" destId="{297E918F-553F-417F-8DBF-DC2F42FE2622}" srcOrd="0" destOrd="0" presId="urn:microsoft.com/office/officeart/2005/8/layout/lProcess3"/>
    <dgm:cxn modelId="{9C67768E-CF73-4389-8515-C2EEFDE461B1}" srcId="{98625C42-417F-4DF9-9479-86073A11FBFE}" destId="{4AD26385-3429-43B0-8455-497062E61687}" srcOrd="4" destOrd="0" parTransId="{B2247939-6A76-4D05-9F4A-0739B9A1CF82}" sibTransId="{A123DD72-25CE-429F-AA01-F99AB3E2967F}"/>
    <dgm:cxn modelId="{5CE5EFE4-2EF4-446C-A5EE-36D153E7AEDE}" srcId="{98625C42-417F-4DF9-9479-86073A11FBFE}" destId="{A38BA5F3-11EF-4534-8E5A-FF3B9FAACF58}" srcOrd="3" destOrd="0" parTransId="{24647A0F-27BC-485D-A8D4-3EFECAA1B0CA}" sibTransId="{9BC07BAF-AC43-44CA-80DA-E5509B95EB70}"/>
    <dgm:cxn modelId="{C37B4501-E7D0-4674-AB83-3911BFDE0FD2}" type="presParOf" srcId="{839143E3-7C62-4F37-9D67-BF86BD1870F0}" destId="{4CF088BC-8A29-4BB9-94BC-64EB573CF6B5}" srcOrd="0" destOrd="0" presId="urn:microsoft.com/office/officeart/2005/8/layout/lProcess3"/>
    <dgm:cxn modelId="{F0A34110-C601-4DBA-9A13-CD62262EE765}" type="presParOf" srcId="{4CF088BC-8A29-4BB9-94BC-64EB573CF6B5}" destId="{297E918F-553F-417F-8DBF-DC2F42FE2622}" srcOrd="0" destOrd="0" presId="urn:microsoft.com/office/officeart/2005/8/layout/lProcess3"/>
    <dgm:cxn modelId="{11434F6B-B349-4B2E-A02E-D9D40D2D6E14}" type="presParOf" srcId="{839143E3-7C62-4F37-9D67-BF86BD1870F0}" destId="{C44121D2-7C8C-4462-AF2D-302D9D82FAA3}" srcOrd="1" destOrd="0" presId="urn:microsoft.com/office/officeart/2005/8/layout/lProcess3"/>
    <dgm:cxn modelId="{1232208E-4BDF-4485-8D83-F7CA6DDFDC07}" type="presParOf" srcId="{839143E3-7C62-4F37-9D67-BF86BD1870F0}" destId="{C922E7F2-C6FA-4E44-BA9D-D26145324815}" srcOrd="2" destOrd="0" presId="urn:microsoft.com/office/officeart/2005/8/layout/lProcess3"/>
    <dgm:cxn modelId="{DA16188B-6394-4163-8203-484BE36ACBD9}" type="presParOf" srcId="{C922E7F2-C6FA-4E44-BA9D-D26145324815}" destId="{DE05F492-37CB-4CD9-897F-311178F38F01}" srcOrd="0" destOrd="0" presId="urn:microsoft.com/office/officeart/2005/8/layout/lProcess3"/>
    <dgm:cxn modelId="{56E2EA22-654F-443B-9B9F-2C8C698C96A2}" type="presParOf" srcId="{839143E3-7C62-4F37-9D67-BF86BD1870F0}" destId="{ACC839D8-C020-4CDE-AA22-9B1852350BA9}" srcOrd="3" destOrd="0" presId="urn:microsoft.com/office/officeart/2005/8/layout/lProcess3"/>
    <dgm:cxn modelId="{43C7B975-5540-4DEA-BA63-1B9682CCD888}" type="presParOf" srcId="{839143E3-7C62-4F37-9D67-BF86BD1870F0}" destId="{72200E7A-30C8-4967-94CF-2652B4038348}" srcOrd="4" destOrd="0" presId="urn:microsoft.com/office/officeart/2005/8/layout/lProcess3"/>
    <dgm:cxn modelId="{B5A7B399-34E7-428E-8928-CCB2B28C9BCC}" type="presParOf" srcId="{72200E7A-30C8-4967-94CF-2652B4038348}" destId="{8CAD6CEE-4959-465C-BFB2-8A4EE87931ED}" srcOrd="0" destOrd="0" presId="urn:microsoft.com/office/officeart/2005/8/layout/lProcess3"/>
    <dgm:cxn modelId="{8E088419-3D3F-415D-98C5-9C55252F64CC}" type="presParOf" srcId="{839143E3-7C62-4F37-9D67-BF86BD1870F0}" destId="{403E1243-54DA-484A-A007-BF7C332631BC}" srcOrd="5" destOrd="0" presId="urn:microsoft.com/office/officeart/2005/8/layout/lProcess3"/>
    <dgm:cxn modelId="{305F8A56-9734-4188-AAC1-4227B371E7F8}" type="presParOf" srcId="{839143E3-7C62-4F37-9D67-BF86BD1870F0}" destId="{D6E340F2-E2F6-4C36-8A94-ABB80C530FE1}" srcOrd="6" destOrd="0" presId="urn:microsoft.com/office/officeart/2005/8/layout/lProcess3"/>
    <dgm:cxn modelId="{7B4EEE3A-CB7A-4350-A760-8ED8D5358B7C}" type="presParOf" srcId="{D6E340F2-E2F6-4C36-8A94-ABB80C530FE1}" destId="{AFEEEBAC-7B86-431B-8527-612194F357F1}" srcOrd="0" destOrd="0" presId="urn:microsoft.com/office/officeart/2005/8/layout/lProcess3"/>
    <dgm:cxn modelId="{0D678FE9-B1A5-4307-9BDE-38D7414DC530}" type="presParOf" srcId="{839143E3-7C62-4F37-9D67-BF86BD1870F0}" destId="{672658B2-6C93-466C-A1F5-FF4B393C633C}" srcOrd="7" destOrd="0" presId="urn:microsoft.com/office/officeart/2005/8/layout/lProcess3"/>
    <dgm:cxn modelId="{837F16F7-6692-44C2-A676-81A6D39F62C1}" type="presParOf" srcId="{839143E3-7C62-4F37-9D67-BF86BD1870F0}" destId="{ED0C755F-FE88-46EE-8661-27A665F36BF3}" srcOrd="8" destOrd="0" presId="urn:microsoft.com/office/officeart/2005/8/layout/lProcess3"/>
    <dgm:cxn modelId="{DB71A578-56FC-4232-8298-7621431CAD73}" type="presParOf" srcId="{ED0C755F-FE88-46EE-8661-27A665F36BF3}" destId="{8CF43AF3-5D5B-48E4-8835-05D6355D313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C396F-07D9-407E-86AF-824C98BF022E}">
      <dsp:nvSpPr>
        <dsp:cNvPr id="0" name=""/>
        <dsp:cNvSpPr/>
      </dsp:nvSpPr>
      <dsp:spPr>
        <a:xfrm>
          <a:off x="554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a:t>T</a:t>
          </a:r>
          <a:r>
            <a:rPr lang="en-IN" sz="1900" u="sng" kern="1200"/>
            <a:t>OTAL CUSTOMERS- 99441</a:t>
          </a:r>
          <a:endParaRPr lang="en-IN" sz="1900" kern="1200"/>
        </a:p>
      </dsp:txBody>
      <dsp:txXfrm>
        <a:off x="35724" y="2251212"/>
        <a:ext cx="1657217" cy="970183"/>
      </dsp:txXfrm>
    </dsp:sp>
    <dsp:sp modelId="{E38C44DA-A69F-440D-A708-947F6F2B0FE2}">
      <dsp:nvSpPr>
        <dsp:cNvPr id="0" name=""/>
        <dsp:cNvSpPr/>
      </dsp:nvSpPr>
      <dsp:spPr>
        <a:xfrm>
          <a:off x="189488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894884" y="2608515"/>
        <a:ext cx="254890" cy="255577"/>
      </dsp:txXfrm>
    </dsp:sp>
    <dsp:sp modelId="{E15AA5FB-EE49-4C23-A21A-04652A3D4BE7}">
      <dsp:nvSpPr>
        <dsp:cNvPr id="0" name=""/>
        <dsp:cNvSpPr/>
      </dsp:nvSpPr>
      <dsp:spPr>
        <a:xfrm>
          <a:off x="241016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a:t>T</a:t>
          </a:r>
          <a:r>
            <a:rPr lang="en-IN" sz="1900" u="sng" kern="1200"/>
            <a:t>OTAL PRODUCTS-  32951</a:t>
          </a:r>
          <a:endParaRPr lang="en-IN" sz="1900" kern="1200"/>
        </a:p>
      </dsp:txBody>
      <dsp:txXfrm>
        <a:off x="2440344" y="2251212"/>
        <a:ext cx="1657217" cy="970183"/>
      </dsp:txXfrm>
    </dsp:sp>
    <dsp:sp modelId="{74DAE8FF-D959-4D3F-8CBA-7E05E6DA3880}">
      <dsp:nvSpPr>
        <dsp:cNvPr id="0" name=""/>
        <dsp:cNvSpPr/>
      </dsp:nvSpPr>
      <dsp:spPr>
        <a:xfrm>
          <a:off x="429950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4299504" y="2608515"/>
        <a:ext cx="254890" cy="255577"/>
      </dsp:txXfrm>
    </dsp:sp>
    <dsp:sp modelId="{328E1685-C992-431D-852D-EB4FF87AB76C}">
      <dsp:nvSpPr>
        <dsp:cNvPr id="0" name=""/>
        <dsp:cNvSpPr/>
      </dsp:nvSpPr>
      <dsp:spPr>
        <a:xfrm>
          <a:off x="481478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a:t>T</a:t>
          </a:r>
          <a:r>
            <a:rPr lang="en-IN" sz="1900" u="sng" kern="1200"/>
            <a:t>OTAL SELLERS- 3095</a:t>
          </a:r>
          <a:endParaRPr lang="en-IN" sz="1900" kern="1200"/>
        </a:p>
      </dsp:txBody>
      <dsp:txXfrm>
        <a:off x="4844964" y="2251212"/>
        <a:ext cx="1657217" cy="970183"/>
      </dsp:txXfrm>
    </dsp:sp>
    <dsp:sp modelId="{CFDB7FFA-3EF6-4FCF-B6D8-534191BA051F}">
      <dsp:nvSpPr>
        <dsp:cNvPr id="0" name=""/>
        <dsp:cNvSpPr/>
      </dsp:nvSpPr>
      <dsp:spPr>
        <a:xfrm>
          <a:off x="670412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704124" y="2608515"/>
        <a:ext cx="254890" cy="255577"/>
      </dsp:txXfrm>
    </dsp:sp>
    <dsp:sp modelId="{510FBD88-4080-4EF4-A34A-FE9A3DDC7A0E}">
      <dsp:nvSpPr>
        <dsp:cNvPr id="0" name=""/>
        <dsp:cNvSpPr/>
      </dsp:nvSpPr>
      <dsp:spPr>
        <a:xfrm>
          <a:off x="721940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a:t>T</a:t>
          </a:r>
          <a:r>
            <a:rPr lang="en-IN" sz="1900" u="sng" kern="1200"/>
            <a:t>OTAL ORDERS-98816</a:t>
          </a:r>
          <a:endParaRPr lang="en-IN" sz="1900" kern="1200"/>
        </a:p>
      </dsp:txBody>
      <dsp:txXfrm>
        <a:off x="7249584" y="2251212"/>
        <a:ext cx="1657217" cy="970183"/>
      </dsp:txXfrm>
    </dsp:sp>
    <dsp:sp modelId="{3E7AF708-2DC3-46CD-BA39-22E64E6BF402}">
      <dsp:nvSpPr>
        <dsp:cNvPr id="0" name=""/>
        <dsp:cNvSpPr/>
      </dsp:nvSpPr>
      <dsp:spPr>
        <a:xfrm>
          <a:off x="910874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9108744" y="2608515"/>
        <a:ext cx="254890" cy="255577"/>
      </dsp:txXfrm>
    </dsp:sp>
    <dsp:sp modelId="{91AAF07A-1954-4DAF-B41D-32CA01A72F86}">
      <dsp:nvSpPr>
        <dsp:cNvPr id="0" name=""/>
        <dsp:cNvSpPr/>
      </dsp:nvSpPr>
      <dsp:spPr>
        <a:xfrm>
          <a:off x="9624019"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a:t>T</a:t>
          </a:r>
          <a:r>
            <a:rPr lang="en-IN" sz="1900" u="sng" kern="1200"/>
            <a:t>OTAL PAYMENTS- 1,60,08,872</a:t>
          </a:r>
          <a:endParaRPr lang="en-IN" sz="1900" kern="1200"/>
        </a:p>
      </dsp:txBody>
      <dsp:txXfrm>
        <a:off x="9654203" y="2251212"/>
        <a:ext cx="1657217" cy="970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918F-553F-417F-8DBF-DC2F42FE2622}">
      <dsp:nvSpPr>
        <dsp:cNvPr id="0" name=""/>
        <dsp:cNvSpPr/>
      </dsp:nvSpPr>
      <dsp:spPr>
        <a:xfrm>
          <a:off x="1277572" y="2096"/>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a:t>WEEKDAYS VS WEEKENDS</a:t>
          </a:r>
          <a:endParaRPr lang="en-IN" sz="2300" kern="1200"/>
        </a:p>
      </dsp:txBody>
      <dsp:txXfrm>
        <a:off x="1743434" y="2096"/>
        <a:ext cx="4037461" cy="931723"/>
      </dsp:txXfrm>
    </dsp:sp>
    <dsp:sp modelId="{DE05F492-37CB-4CD9-897F-311178F38F01}">
      <dsp:nvSpPr>
        <dsp:cNvPr id="0" name=""/>
        <dsp:cNvSpPr/>
      </dsp:nvSpPr>
      <dsp:spPr>
        <a:xfrm>
          <a:off x="1277572" y="1064261"/>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a:t>ORDERS WITH REVIEW 5 AND CREDIT CARD PAYMENTS</a:t>
          </a:r>
          <a:endParaRPr lang="en-IN" sz="2300" kern="1200"/>
        </a:p>
      </dsp:txBody>
      <dsp:txXfrm>
        <a:off x="1743434" y="1064261"/>
        <a:ext cx="4037461" cy="931723"/>
      </dsp:txXfrm>
    </dsp:sp>
    <dsp:sp modelId="{8CAD6CEE-4959-465C-BFB2-8A4EE87931ED}">
      <dsp:nvSpPr>
        <dsp:cNvPr id="0" name=""/>
        <dsp:cNvSpPr/>
      </dsp:nvSpPr>
      <dsp:spPr>
        <a:xfrm>
          <a:off x="1277572" y="2126426"/>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a:t>AVERAGE DAYS OF DELIVERY FOR PETSHOP</a:t>
          </a:r>
          <a:endParaRPr lang="en-IN" sz="2300" kern="1200"/>
        </a:p>
      </dsp:txBody>
      <dsp:txXfrm>
        <a:off x="1743434" y="2126426"/>
        <a:ext cx="4037461" cy="931723"/>
      </dsp:txXfrm>
    </dsp:sp>
    <dsp:sp modelId="{AFEEEBAC-7B86-431B-8527-612194F357F1}">
      <dsp:nvSpPr>
        <dsp:cNvPr id="0" name=""/>
        <dsp:cNvSpPr/>
      </dsp:nvSpPr>
      <dsp:spPr>
        <a:xfrm>
          <a:off x="1277572" y="3188591"/>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IN" sz="2300" kern="1200"/>
            <a:t>AVERAGE PRICE AND PAYMENT VALUES OF SAO PAULO CITY</a:t>
          </a:r>
        </a:p>
      </dsp:txBody>
      <dsp:txXfrm>
        <a:off x="1743434" y="3188591"/>
        <a:ext cx="4037461" cy="931723"/>
      </dsp:txXfrm>
    </dsp:sp>
    <dsp:sp modelId="{8CF43AF3-5D5B-48E4-8835-05D6355D313D}">
      <dsp:nvSpPr>
        <dsp:cNvPr id="0" name=""/>
        <dsp:cNvSpPr/>
      </dsp:nvSpPr>
      <dsp:spPr>
        <a:xfrm>
          <a:off x="1277572" y="4250755"/>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IN" sz="2300" kern="1200"/>
            <a:t>SHIPPING DAYS VS REVIEW SCORES</a:t>
          </a:r>
        </a:p>
      </dsp:txBody>
      <dsp:txXfrm>
        <a:off x="1743434" y="4250755"/>
        <a:ext cx="4037461" cy="9317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0.34282</cdr:x>
      <cdr:y>0.33694</cdr:y>
    </cdr:from>
    <cdr:to>
      <cdr:x>0.46995</cdr:x>
      <cdr:y>0.41257</cdr:y>
    </cdr:to>
    <cdr:sp macro="" textlink="">
      <cdr:nvSpPr>
        <cdr:cNvPr id="2" name="TextBox 1">
          <a:extLst xmlns:a="http://schemas.openxmlformats.org/drawingml/2006/main">
            <a:ext uri="{FF2B5EF4-FFF2-40B4-BE49-F238E27FC236}">
              <a16:creationId xmlns:a16="http://schemas.microsoft.com/office/drawing/2014/main" id="{7C78B120-E4A0-46B2-B2B4-BFFB0F95F90E}"/>
            </a:ext>
          </a:extLst>
        </cdr:cNvPr>
        <cdr:cNvSpPr txBox="1"/>
      </cdr:nvSpPr>
      <cdr:spPr>
        <a:xfrm xmlns:a="http://schemas.openxmlformats.org/drawingml/2006/main">
          <a:off x="2108513" y="1594227"/>
          <a:ext cx="781879" cy="3578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t> 134</a:t>
          </a:r>
          <a:endParaRPr lang="en-IN" sz="1600" b="1" dirty="0"/>
        </a:p>
      </cdr:txBody>
    </cdr:sp>
  </cdr:relSizeAnchor>
  <cdr:relSizeAnchor xmlns:cdr="http://schemas.openxmlformats.org/drawingml/2006/chartDrawing">
    <cdr:from>
      <cdr:x>0.59708</cdr:x>
      <cdr:y>0.62263</cdr:y>
    </cdr:from>
    <cdr:to>
      <cdr:x>0.71127</cdr:x>
      <cdr:y>0.67305</cdr:y>
    </cdr:to>
    <cdr:sp macro="" textlink="">
      <cdr:nvSpPr>
        <cdr:cNvPr id="3" name="TextBox 2">
          <a:extLst xmlns:a="http://schemas.openxmlformats.org/drawingml/2006/main">
            <a:ext uri="{FF2B5EF4-FFF2-40B4-BE49-F238E27FC236}">
              <a16:creationId xmlns:a16="http://schemas.microsoft.com/office/drawing/2014/main" id="{FAB962F1-1F13-4D09-8283-92E8E864A0CE}"/>
            </a:ext>
          </a:extLst>
        </cdr:cNvPr>
        <cdr:cNvSpPr txBox="1"/>
      </cdr:nvSpPr>
      <cdr:spPr>
        <a:xfrm xmlns:a="http://schemas.openxmlformats.org/drawingml/2006/main">
          <a:off x="3672270" y="2945948"/>
          <a:ext cx="702365" cy="23853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dirty="0"/>
            <a:t>106</a:t>
          </a:r>
          <a:endParaRPr lang="en-IN" sz="16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7828" y="116632"/>
            <a:ext cx="8229600" cy="2088232"/>
          </a:xfrm>
        </p:spPr>
        <p:txBody>
          <a:bodyPr/>
          <a:lstStyle/>
          <a:p>
            <a:r>
              <a:rPr lang="en-US" dirty="0"/>
              <a:t>OLIST STORE ANALYSIS</a:t>
            </a:r>
          </a:p>
        </p:txBody>
      </p:sp>
      <p:sp>
        <p:nvSpPr>
          <p:cNvPr id="5" name="Subtitle 2">
            <a:extLst>
              <a:ext uri="{FF2B5EF4-FFF2-40B4-BE49-F238E27FC236}">
                <a16:creationId xmlns:a16="http://schemas.microsoft.com/office/drawing/2014/main" id="{25785788-359D-40A4-B42A-8518DA2C342E}"/>
              </a:ext>
            </a:extLst>
          </p:cNvPr>
          <p:cNvSpPr>
            <a:spLocks noGrp="1"/>
          </p:cNvSpPr>
          <p:nvPr>
            <p:ph type="subTitle" idx="1"/>
          </p:nvPr>
        </p:nvSpPr>
        <p:spPr>
          <a:xfrm>
            <a:off x="477838" y="2816225"/>
            <a:ext cx="8229600" cy="1044823"/>
          </a:xfrm>
        </p:spPr>
        <p:txBody>
          <a:bodyPr/>
          <a:lstStyle/>
          <a:p>
            <a:r>
              <a:rPr lang="en-US" dirty="0"/>
              <a:t>Brazilian E-COMMERCE  Company</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2523-2149-4169-BDD7-58140ED8B2E3}"/>
              </a:ext>
            </a:extLst>
          </p:cNvPr>
          <p:cNvSpPr>
            <a:spLocks noGrp="1"/>
          </p:cNvSpPr>
          <p:nvPr>
            <p:ph type="title"/>
          </p:nvPr>
        </p:nvSpPr>
        <p:spPr>
          <a:xfrm>
            <a:off x="24325" y="11259"/>
            <a:ext cx="2555775" cy="969469"/>
          </a:xfrm>
        </p:spPr>
        <p:txBody>
          <a:bodyPr/>
          <a:lstStyle/>
          <a:p>
            <a:r>
              <a:rPr lang="en-US" sz="4400" dirty="0"/>
              <a:t>KPI</a:t>
            </a:r>
            <a:r>
              <a:rPr lang="en-US" dirty="0"/>
              <a:t> - </a:t>
            </a:r>
            <a:r>
              <a:rPr lang="en-US" sz="6000" dirty="0"/>
              <a:t>2</a:t>
            </a:r>
            <a:endParaRPr lang="en-IN" sz="6000" dirty="0"/>
          </a:p>
        </p:txBody>
      </p:sp>
      <p:sp>
        <p:nvSpPr>
          <p:cNvPr id="3" name="Content Placeholder 2">
            <a:extLst>
              <a:ext uri="{FF2B5EF4-FFF2-40B4-BE49-F238E27FC236}">
                <a16:creationId xmlns:a16="http://schemas.microsoft.com/office/drawing/2014/main" id="{85A8F972-EEF4-4E84-ADC4-21D7D8C3B46D}"/>
              </a:ext>
            </a:extLst>
          </p:cNvPr>
          <p:cNvSpPr>
            <a:spLocks noGrp="1"/>
          </p:cNvSpPr>
          <p:nvPr>
            <p:ph idx="1"/>
          </p:nvPr>
        </p:nvSpPr>
        <p:spPr>
          <a:xfrm>
            <a:off x="117749" y="1371599"/>
            <a:ext cx="5400600" cy="4114801"/>
          </a:xfrm>
        </p:spPr>
        <p:txBody>
          <a:bodyPr>
            <a:normAutofit lnSpcReduction="10000"/>
          </a:bodyPr>
          <a:lstStyle/>
          <a:p>
            <a:pPr marL="0" indent="0">
              <a:buNone/>
            </a:pPr>
            <a:r>
              <a:rPr lang="en-IN" u="sng" dirty="0"/>
              <a:t>NO of Orders with review score  5  and payment  type as credit card.</a:t>
            </a:r>
          </a:p>
          <a:p>
            <a:pPr marL="342900" indent="-342900"/>
            <a:r>
              <a:rPr lang="en-IN" dirty="0">
                <a:cs typeface="Times New Roman" panose="02020603050405020304" pitchFamily="18" charset="0"/>
              </a:rPr>
              <a:t>Credit card is the highest mode of payment.</a:t>
            </a:r>
          </a:p>
          <a:p>
            <a:pPr marL="342900" indent="-342900"/>
            <a:r>
              <a:rPr lang="en-IN" dirty="0">
                <a:cs typeface="Times New Roman" panose="02020603050405020304" pitchFamily="18" charset="0"/>
              </a:rPr>
              <a:t>Review score 1,2,3,4 Debit card payments are almost negligible.</a:t>
            </a:r>
          </a:p>
          <a:p>
            <a:pPr marL="342900" indent="-342900"/>
            <a:r>
              <a:rPr lang="en-US" dirty="0">
                <a:cs typeface="Times New Roman" panose="02020603050405020304" pitchFamily="18" charset="0"/>
              </a:rPr>
              <a:t>Olist can use this information to identify satisfied customers and encourage them to make repeat purchases BY </a:t>
            </a:r>
            <a:r>
              <a:rPr lang="en-IN" dirty="0">
                <a:cs typeface="Times New Roman" panose="02020603050405020304" pitchFamily="18" charset="0"/>
              </a:rPr>
              <a:t>Introducing offers and schemes on debit card payment.</a:t>
            </a:r>
          </a:p>
          <a:p>
            <a:pPr marL="0" indent="0">
              <a:buNone/>
            </a:pPr>
            <a:endParaRPr lang="en-US" u="sng" dirty="0"/>
          </a:p>
          <a:p>
            <a:pPr marL="0" indent="0">
              <a:buNone/>
            </a:pPr>
            <a:endParaRPr lang="en-IN" dirty="0"/>
          </a:p>
        </p:txBody>
      </p:sp>
      <p:pic>
        <p:nvPicPr>
          <p:cNvPr id="4" name="Picture 3">
            <a:extLst>
              <a:ext uri="{FF2B5EF4-FFF2-40B4-BE49-F238E27FC236}">
                <a16:creationId xmlns:a16="http://schemas.microsoft.com/office/drawing/2014/main" id="{E1D7618E-7497-42E8-809F-7208F013A8E3}"/>
              </a:ext>
            </a:extLst>
          </p:cNvPr>
          <p:cNvPicPr/>
          <p:nvPr/>
        </p:nvPicPr>
        <p:blipFill>
          <a:blip r:embed="rId2"/>
          <a:stretch>
            <a:fillRect/>
          </a:stretch>
        </p:blipFill>
        <p:spPr>
          <a:xfrm>
            <a:off x="5518349" y="1371599"/>
            <a:ext cx="5976663" cy="3929609"/>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36A1-CE5E-4D28-8079-41D28C688B02}"/>
              </a:ext>
            </a:extLst>
          </p:cNvPr>
          <p:cNvSpPr>
            <a:spLocks noGrp="1"/>
          </p:cNvSpPr>
          <p:nvPr>
            <p:ph type="title"/>
          </p:nvPr>
        </p:nvSpPr>
        <p:spPr>
          <a:xfrm>
            <a:off x="117748" y="152400"/>
            <a:ext cx="1979711" cy="828328"/>
          </a:xfrm>
        </p:spPr>
        <p:txBody>
          <a:bodyPr>
            <a:normAutofit fontScale="90000"/>
          </a:bodyPr>
          <a:lstStyle/>
          <a:p>
            <a:r>
              <a:rPr lang="en-US" sz="5300" dirty="0"/>
              <a:t>KPI</a:t>
            </a:r>
            <a:r>
              <a:rPr lang="en-US" dirty="0"/>
              <a:t>-</a:t>
            </a:r>
            <a:r>
              <a:rPr lang="en-US" sz="6000" dirty="0"/>
              <a:t>3</a:t>
            </a:r>
            <a:endParaRPr lang="en-IN" sz="6000" dirty="0"/>
          </a:p>
        </p:txBody>
      </p:sp>
      <p:sp>
        <p:nvSpPr>
          <p:cNvPr id="3" name="Content Placeholder 2">
            <a:extLst>
              <a:ext uri="{FF2B5EF4-FFF2-40B4-BE49-F238E27FC236}">
                <a16:creationId xmlns:a16="http://schemas.microsoft.com/office/drawing/2014/main" id="{9E2E336D-C03F-4E36-9925-5504C0B50F43}"/>
              </a:ext>
            </a:extLst>
          </p:cNvPr>
          <p:cNvSpPr>
            <a:spLocks noGrp="1"/>
          </p:cNvSpPr>
          <p:nvPr>
            <p:ph idx="1"/>
          </p:nvPr>
        </p:nvSpPr>
        <p:spPr>
          <a:xfrm>
            <a:off x="117749" y="1484784"/>
            <a:ext cx="5184576" cy="4114801"/>
          </a:xfrm>
        </p:spPr>
        <p:txBody>
          <a:bodyPr>
            <a:normAutofit/>
          </a:bodyPr>
          <a:lstStyle/>
          <a:p>
            <a:pPr marL="0" indent="0">
              <a:buNone/>
            </a:pPr>
            <a:r>
              <a:rPr lang="en-IN" sz="3000" dirty="0"/>
              <a:t>Average number of days taken for order_delivered_date for pet_shop</a:t>
            </a:r>
          </a:p>
          <a:p>
            <a:pPr marL="342900" indent="-342900"/>
            <a:r>
              <a:rPr lang="en-US" sz="2800" dirty="0"/>
              <a:t>THE AVERAGE NUMBER OF DAYS TAKEN TO DELIVER FOR PET SHOP IS  11.</a:t>
            </a:r>
          </a:p>
          <a:p>
            <a:pPr marL="342900" indent="-342900"/>
            <a:r>
              <a:rPr lang="en-US" sz="2800" dirty="0"/>
              <a:t>OLIST CAN IMPROVE  THE DELIVERY TIMING TO KEEP PET SHOP ORDERS HEALTHY.</a:t>
            </a:r>
            <a:endParaRPr lang="en-IN" sz="2800" dirty="0"/>
          </a:p>
          <a:p>
            <a:endParaRPr lang="en-IN" dirty="0"/>
          </a:p>
        </p:txBody>
      </p:sp>
      <p:graphicFrame>
        <p:nvGraphicFramePr>
          <p:cNvPr id="4" name="Chart 3">
            <a:extLst>
              <a:ext uri="{FF2B5EF4-FFF2-40B4-BE49-F238E27FC236}">
                <a16:creationId xmlns:a16="http://schemas.microsoft.com/office/drawing/2014/main" id="{A9260023-6105-41C3-975F-AFB9B17DF2D0}"/>
              </a:ext>
            </a:extLst>
          </p:cNvPr>
          <p:cNvGraphicFramePr>
            <a:graphicFrameLocks/>
          </p:cNvGraphicFramePr>
          <p:nvPr>
            <p:extLst>
              <p:ext uri="{D42A27DB-BD31-4B8C-83A1-F6EECF244321}">
                <p14:modId xmlns:p14="http://schemas.microsoft.com/office/powerpoint/2010/main" val="3253648484"/>
              </p:ext>
            </p:extLst>
          </p:nvPr>
        </p:nvGraphicFramePr>
        <p:xfrm>
          <a:off x="6454452" y="1484784"/>
          <a:ext cx="4767916" cy="396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8188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749" y="152400"/>
            <a:ext cx="2160240" cy="685800"/>
          </a:xfrm>
        </p:spPr>
        <p:txBody>
          <a:bodyPr>
            <a:normAutofit fontScale="90000"/>
          </a:bodyPr>
          <a:lstStyle/>
          <a:p>
            <a:r>
              <a:rPr lang="en-US" sz="4000" dirty="0"/>
              <a:t>KPI</a:t>
            </a:r>
            <a:r>
              <a:rPr lang="en-US" dirty="0"/>
              <a:t>- </a:t>
            </a:r>
            <a:r>
              <a:rPr lang="en-US" sz="5300" dirty="0"/>
              <a:t>4</a:t>
            </a:r>
          </a:p>
        </p:txBody>
      </p:sp>
      <p:sp>
        <p:nvSpPr>
          <p:cNvPr id="5" name="Content Placeholder 4">
            <a:extLst>
              <a:ext uri="{FF2B5EF4-FFF2-40B4-BE49-F238E27FC236}">
                <a16:creationId xmlns:a16="http://schemas.microsoft.com/office/drawing/2014/main" id="{CB7AB4DD-AEEE-4399-88D8-5687640E7761}"/>
              </a:ext>
            </a:extLst>
          </p:cNvPr>
          <p:cNvSpPr>
            <a:spLocks noGrp="1"/>
          </p:cNvSpPr>
          <p:nvPr>
            <p:ph idx="1"/>
          </p:nvPr>
        </p:nvSpPr>
        <p:spPr>
          <a:xfrm>
            <a:off x="140017" y="1371599"/>
            <a:ext cx="4442227" cy="4114801"/>
          </a:xfrm>
        </p:spPr>
        <p:txBody>
          <a:bodyPr>
            <a:normAutofit fontScale="62500" lnSpcReduction="20000"/>
          </a:bodyPr>
          <a:lstStyle/>
          <a:p>
            <a:pPr marL="0" indent="0">
              <a:buNone/>
            </a:pPr>
            <a:r>
              <a:rPr lang="en-US" sz="3800" dirty="0"/>
              <a:t>Average price and payment values from customers of Sao Paulo city</a:t>
            </a:r>
          </a:p>
          <a:p>
            <a:pPr marL="342900" indent="-342900"/>
            <a:r>
              <a:rPr lang="en-US" sz="3600" dirty="0"/>
              <a:t>SAO PAULO CITY IS RANKING HIGH IN SALES</a:t>
            </a:r>
          </a:p>
          <a:p>
            <a:pPr marL="342900" indent="-342900"/>
            <a:r>
              <a:rPr lang="en-US" sz="3600" dirty="0"/>
              <a:t>WORK IN UNDERSTANDING THE SPENDING PATTERNS OF CUSTOMERS IN THIS REGION</a:t>
            </a:r>
          </a:p>
          <a:p>
            <a:pPr marL="342900" indent="-342900"/>
            <a:r>
              <a:rPr lang="en-US" sz="3600" dirty="0"/>
              <a:t>WORK IN IDENTIFYING HIGH- VALUE CUSTOMERS</a:t>
            </a:r>
          </a:p>
          <a:p>
            <a:pPr marL="342900" indent="-342900"/>
            <a:r>
              <a:rPr lang="en-IN" sz="3600" dirty="0"/>
              <a:t>CREATE TRAGETED MARKETING CAMPAIGNS</a:t>
            </a:r>
          </a:p>
        </p:txBody>
      </p:sp>
      <p:graphicFrame>
        <p:nvGraphicFramePr>
          <p:cNvPr id="6" name="Chart 5">
            <a:extLst>
              <a:ext uri="{FF2B5EF4-FFF2-40B4-BE49-F238E27FC236}">
                <a16:creationId xmlns:a16="http://schemas.microsoft.com/office/drawing/2014/main" id="{4D1807FE-FC34-47FB-BE7C-2A3A57FAAF85}"/>
              </a:ext>
            </a:extLst>
          </p:cNvPr>
          <p:cNvGraphicFramePr>
            <a:graphicFrameLocks/>
          </p:cNvGraphicFramePr>
          <p:nvPr>
            <p:extLst>
              <p:ext uri="{D42A27DB-BD31-4B8C-83A1-F6EECF244321}">
                <p14:modId xmlns:p14="http://schemas.microsoft.com/office/powerpoint/2010/main" val="2753274023"/>
              </p:ext>
            </p:extLst>
          </p:nvPr>
        </p:nvGraphicFramePr>
        <p:xfrm>
          <a:off x="5158308" y="788581"/>
          <a:ext cx="6048672" cy="47314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D26A-6820-440E-8B1E-4E0A3B60E719}"/>
              </a:ext>
            </a:extLst>
          </p:cNvPr>
          <p:cNvSpPr>
            <a:spLocks noGrp="1"/>
          </p:cNvSpPr>
          <p:nvPr>
            <p:ph type="title"/>
          </p:nvPr>
        </p:nvSpPr>
        <p:spPr>
          <a:xfrm>
            <a:off x="117748" y="152400"/>
            <a:ext cx="3635895" cy="685800"/>
          </a:xfrm>
        </p:spPr>
        <p:txBody>
          <a:bodyPr>
            <a:normAutofit fontScale="90000"/>
          </a:bodyPr>
          <a:lstStyle/>
          <a:p>
            <a:r>
              <a:rPr lang="en-US" dirty="0"/>
              <a:t>KPI-</a:t>
            </a:r>
            <a:r>
              <a:rPr lang="en-US" sz="4400" dirty="0"/>
              <a:t>5</a:t>
            </a:r>
            <a:endParaRPr lang="en-IN" sz="4400" dirty="0"/>
          </a:p>
        </p:txBody>
      </p:sp>
      <p:sp>
        <p:nvSpPr>
          <p:cNvPr id="3" name="Content Placeholder 2">
            <a:extLst>
              <a:ext uri="{FF2B5EF4-FFF2-40B4-BE49-F238E27FC236}">
                <a16:creationId xmlns:a16="http://schemas.microsoft.com/office/drawing/2014/main" id="{9217893E-A2EE-42E4-86DC-4457DEDF5932}"/>
              </a:ext>
            </a:extLst>
          </p:cNvPr>
          <p:cNvSpPr>
            <a:spLocks noGrp="1"/>
          </p:cNvSpPr>
          <p:nvPr>
            <p:ph idx="1"/>
          </p:nvPr>
        </p:nvSpPr>
        <p:spPr>
          <a:xfrm>
            <a:off x="0" y="1124744"/>
            <a:ext cx="4608512" cy="4114801"/>
          </a:xfrm>
        </p:spPr>
        <p:txBody>
          <a:bodyPr>
            <a:normAutofit fontScale="77500" lnSpcReduction="20000"/>
          </a:bodyPr>
          <a:lstStyle/>
          <a:p>
            <a:pPr marL="0" indent="0">
              <a:buNone/>
            </a:pPr>
            <a:r>
              <a:rPr lang="en-IN" sz="4200" dirty="0"/>
              <a:t>Relationship between shipping days VS review scores.</a:t>
            </a:r>
          </a:p>
          <a:p>
            <a:pPr marL="342900" indent="-342900"/>
            <a:r>
              <a:rPr lang="en-US" sz="3200" dirty="0"/>
              <a:t>HIGH REVIEWS ARE OBTAINED IN LESS DAYS</a:t>
            </a:r>
          </a:p>
          <a:p>
            <a:pPr marL="342900" indent="-342900"/>
            <a:r>
              <a:rPr lang="en-US" sz="3200" dirty="0"/>
              <a:t>THE DELIVERY DAYS CAN BE CONCENTRATED FOR MORE SATISFIED CUSTOMERS</a:t>
            </a:r>
          </a:p>
          <a:p>
            <a:pPr marL="342900" indent="-342900"/>
            <a:r>
              <a:rPr lang="en-US" sz="3200" dirty="0"/>
              <a:t>OPTIMIZE THE LOGISTICS TO IMOROVE THE DELIVERY TIME</a:t>
            </a:r>
            <a:endParaRPr lang="en-IN" sz="3200" dirty="0"/>
          </a:p>
          <a:p>
            <a:pPr marL="0" indent="0">
              <a:buNone/>
            </a:pPr>
            <a:endParaRPr lang="en-IN" sz="3200" dirty="0"/>
          </a:p>
        </p:txBody>
      </p:sp>
      <p:pic>
        <p:nvPicPr>
          <p:cNvPr id="4" name="Picture 3">
            <a:extLst>
              <a:ext uri="{FF2B5EF4-FFF2-40B4-BE49-F238E27FC236}">
                <a16:creationId xmlns:a16="http://schemas.microsoft.com/office/drawing/2014/main" id="{D00D168F-1579-486F-89A3-1FA9AB481A43}"/>
              </a:ext>
            </a:extLst>
          </p:cNvPr>
          <p:cNvPicPr>
            <a:picLocks noChangeAspect="1"/>
          </p:cNvPicPr>
          <p:nvPr/>
        </p:nvPicPr>
        <p:blipFill>
          <a:blip r:embed="rId2"/>
          <a:stretch>
            <a:fillRect/>
          </a:stretch>
        </p:blipFill>
        <p:spPr>
          <a:xfrm>
            <a:off x="5590356" y="847058"/>
            <a:ext cx="6048671" cy="4392487"/>
          </a:xfrm>
          <a:prstGeom prst="rect">
            <a:avLst/>
          </a:prstGeom>
        </p:spPr>
      </p:pic>
    </p:spTree>
    <p:extLst>
      <p:ext uri="{BB962C8B-B14F-4D97-AF65-F5344CB8AC3E}">
        <p14:creationId xmlns:p14="http://schemas.microsoft.com/office/powerpoint/2010/main" val="2564018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0F7B-B0C6-4000-A492-B3EBD6F70788}"/>
              </a:ext>
            </a:extLst>
          </p:cNvPr>
          <p:cNvSpPr>
            <a:spLocks noGrp="1"/>
          </p:cNvSpPr>
          <p:nvPr>
            <p:ph type="title"/>
          </p:nvPr>
        </p:nvSpPr>
        <p:spPr>
          <a:xfrm>
            <a:off x="765820" y="152400"/>
            <a:ext cx="9144001" cy="685800"/>
          </a:xfrm>
        </p:spPr>
        <p:txBody>
          <a:bodyPr/>
          <a:lstStyle/>
          <a:p>
            <a:pPr algn="ctr"/>
            <a:r>
              <a:rPr lang="en-US" dirty="0"/>
              <a:t>YEAR WISE ORDERS</a:t>
            </a:r>
            <a:endParaRPr lang="en-IN" dirty="0"/>
          </a:p>
        </p:txBody>
      </p:sp>
      <p:sp>
        <p:nvSpPr>
          <p:cNvPr id="3" name="Content Placeholder 2">
            <a:extLst>
              <a:ext uri="{FF2B5EF4-FFF2-40B4-BE49-F238E27FC236}">
                <a16:creationId xmlns:a16="http://schemas.microsoft.com/office/drawing/2014/main" id="{3E1FC1D2-935B-404D-95CC-11D740310B18}"/>
              </a:ext>
            </a:extLst>
          </p:cNvPr>
          <p:cNvSpPr>
            <a:spLocks noGrp="1"/>
          </p:cNvSpPr>
          <p:nvPr>
            <p:ph idx="1"/>
          </p:nvPr>
        </p:nvSpPr>
        <p:spPr>
          <a:xfrm>
            <a:off x="117749" y="1124744"/>
            <a:ext cx="6336704" cy="1224136"/>
          </a:xfrm>
        </p:spPr>
        <p:txBody>
          <a:bodyPr/>
          <a:lstStyle/>
          <a:p>
            <a:pPr marL="342900" indent="-342900"/>
            <a:r>
              <a:rPr lang="en-US" dirty="0"/>
              <a:t>HIGHEST YEAR OF ORDERS -2018</a:t>
            </a:r>
          </a:p>
          <a:p>
            <a:pPr marL="342900" indent="-342900"/>
            <a:r>
              <a:rPr lang="en-US" dirty="0"/>
              <a:t>HIGHEST MONTH OF ORDERS-NOVEMBER</a:t>
            </a:r>
          </a:p>
          <a:p>
            <a:pPr marL="0" indent="0">
              <a:buNone/>
            </a:pPr>
            <a:endParaRPr lang="en-IN" dirty="0"/>
          </a:p>
        </p:txBody>
      </p:sp>
      <p:pic>
        <p:nvPicPr>
          <p:cNvPr id="4" name="Picture 3">
            <a:extLst>
              <a:ext uri="{FF2B5EF4-FFF2-40B4-BE49-F238E27FC236}">
                <a16:creationId xmlns:a16="http://schemas.microsoft.com/office/drawing/2014/main" id="{711F95D3-072A-4337-AF14-CAA2E80DCD19}"/>
              </a:ext>
            </a:extLst>
          </p:cNvPr>
          <p:cNvPicPr>
            <a:picLocks noChangeAspect="1"/>
          </p:cNvPicPr>
          <p:nvPr/>
        </p:nvPicPr>
        <p:blipFill>
          <a:blip r:embed="rId2"/>
          <a:stretch>
            <a:fillRect/>
          </a:stretch>
        </p:blipFill>
        <p:spPr>
          <a:xfrm>
            <a:off x="2926060" y="2420888"/>
            <a:ext cx="5834744" cy="4018632"/>
          </a:xfrm>
          <a:prstGeom prst="rect">
            <a:avLst/>
          </a:prstGeom>
        </p:spPr>
      </p:pic>
    </p:spTree>
    <p:extLst>
      <p:ext uri="{BB962C8B-B14F-4D97-AF65-F5344CB8AC3E}">
        <p14:creationId xmlns:p14="http://schemas.microsoft.com/office/powerpoint/2010/main" val="22947375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9261-B8C6-47A0-B90D-E9E65CFC605B}"/>
              </a:ext>
            </a:extLst>
          </p:cNvPr>
          <p:cNvSpPr>
            <a:spLocks noGrp="1"/>
          </p:cNvSpPr>
          <p:nvPr>
            <p:ph type="title"/>
          </p:nvPr>
        </p:nvSpPr>
        <p:spPr>
          <a:xfrm>
            <a:off x="1503688" y="324159"/>
            <a:ext cx="9144001" cy="527720"/>
          </a:xfrm>
        </p:spPr>
        <p:txBody>
          <a:bodyPr>
            <a:normAutofit fontScale="90000"/>
          </a:bodyPr>
          <a:lstStyle/>
          <a:p>
            <a:pPr algn="ctr"/>
            <a:r>
              <a:rPr lang="en-US" sz="4000" dirty="0"/>
              <a:t>TOP  </a:t>
            </a:r>
            <a:r>
              <a:rPr lang="en-US" sz="4900" dirty="0"/>
              <a:t>10</a:t>
            </a:r>
            <a:r>
              <a:rPr lang="en-US" sz="4000" dirty="0"/>
              <a:t> PRODUCTS </a:t>
            </a:r>
            <a:endParaRPr lang="en-IN" dirty="0"/>
          </a:p>
        </p:txBody>
      </p:sp>
      <p:sp>
        <p:nvSpPr>
          <p:cNvPr id="6" name="Content Placeholder 5">
            <a:extLst>
              <a:ext uri="{FF2B5EF4-FFF2-40B4-BE49-F238E27FC236}">
                <a16:creationId xmlns:a16="http://schemas.microsoft.com/office/drawing/2014/main" id="{11755574-C183-4F67-96A0-03914514F8A7}"/>
              </a:ext>
            </a:extLst>
          </p:cNvPr>
          <p:cNvSpPr>
            <a:spLocks noGrp="1"/>
          </p:cNvSpPr>
          <p:nvPr>
            <p:ph idx="1"/>
          </p:nvPr>
        </p:nvSpPr>
        <p:spPr>
          <a:xfrm>
            <a:off x="189756" y="873258"/>
            <a:ext cx="9134391" cy="527720"/>
          </a:xfrm>
        </p:spPr>
        <p:txBody>
          <a:bodyPr/>
          <a:lstStyle/>
          <a:p>
            <a:r>
              <a:rPr lang="en-IN" sz="2800" dirty="0">
                <a:cs typeface="Times New Roman" panose="02020603050405020304" pitchFamily="18" charset="0"/>
              </a:rPr>
              <a:t>Beleza Saude leading with 1,419K sales</a:t>
            </a:r>
            <a:r>
              <a:rPr lang="en-IN" dirty="0">
                <a:cs typeface="Times New Roman" panose="02020603050405020304" pitchFamily="18" charset="0"/>
              </a:rPr>
              <a:t>.</a:t>
            </a:r>
          </a:p>
          <a:p>
            <a:endParaRPr lang="en-IN" dirty="0"/>
          </a:p>
        </p:txBody>
      </p:sp>
      <p:pic>
        <p:nvPicPr>
          <p:cNvPr id="7" name="Picture 6">
            <a:extLst>
              <a:ext uri="{FF2B5EF4-FFF2-40B4-BE49-F238E27FC236}">
                <a16:creationId xmlns:a16="http://schemas.microsoft.com/office/drawing/2014/main" id="{EF19F1DF-7A13-4AC5-8C0A-0F79307D40E5}"/>
              </a:ext>
            </a:extLst>
          </p:cNvPr>
          <p:cNvPicPr>
            <a:picLocks noChangeAspect="1"/>
          </p:cNvPicPr>
          <p:nvPr/>
        </p:nvPicPr>
        <p:blipFill>
          <a:blip r:embed="rId2"/>
          <a:stretch>
            <a:fillRect/>
          </a:stretch>
        </p:blipFill>
        <p:spPr>
          <a:xfrm>
            <a:off x="693812" y="1916831"/>
            <a:ext cx="10873208" cy="4617009"/>
          </a:xfrm>
          <a:prstGeom prst="rect">
            <a:avLst/>
          </a:prstGeom>
        </p:spPr>
      </p:pic>
    </p:spTree>
    <p:extLst>
      <p:ext uri="{BB962C8B-B14F-4D97-AF65-F5344CB8AC3E}">
        <p14:creationId xmlns:p14="http://schemas.microsoft.com/office/powerpoint/2010/main" val="2588460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891A-1049-4EAB-A5EC-D5E2B4D7B495}"/>
              </a:ext>
            </a:extLst>
          </p:cNvPr>
          <p:cNvSpPr>
            <a:spLocks noGrp="1"/>
          </p:cNvSpPr>
          <p:nvPr>
            <p:ph type="title"/>
          </p:nvPr>
        </p:nvSpPr>
        <p:spPr>
          <a:xfrm>
            <a:off x="1522413" y="381000"/>
            <a:ext cx="9144001" cy="671736"/>
          </a:xfrm>
        </p:spPr>
        <p:txBody>
          <a:bodyPr>
            <a:normAutofit/>
          </a:bodyPr>
          <a:lstStyle/>
          <a:p>
            <a:pPr algn="ctr"/>
            <a:r>
              <a:rPr lang="en-US" sz="4000" dirty="0"/>
              <a:t>CONCLUSION</a:t>
            </a:r>
            <a:endParaRPr lang="en-IN" sz="4000" dirty="0"/>
          </a:p>
        </p:txBody>
      </p:sp>
      <p:sp>
        <p:nvSpPr>
          <p:cNvPr id="3" name="Content Placeholder 2">
            <a:extLst>
              <a:ext uri="{FF2B5EF4-FFF2-40B4-BE49-F238E27FC236}">
                <a16:creationId xmlns:a16="http://schemas.microsoft.com/office/drawing/2014/main" id="{0F05C615-BA79-4988-9D00-56EAB1AF3C16}"/>
              </a:ext>
            </a:extLst>
          </p:cNvPr>
          <p:cNvSpPr>
            <a:spLocks noGrp="1"/>
          </p:cNvSpPr>
          <p:nvPr>
            <p:ph idx="1"/>
          </p:nvPr>
        </p:nvSpPr>
        <p:spPr>
          <a:xfrm>
            <a:off x="1629916" y="1556792"/>
            <a:ext cx="9134391" cy="3958953"/>
          </a:xfrm>
        </p:spPr>
        <p:txBody>
          <a:bodyPr/>
          <a:lstStyle/>
          <a:p>
            <a:pPr marL="0" indent="0" algn="ctr">
              <a:buNone/>
            </a:pPr>
            <a:r>
              <a:rPr lang="en-US" sz="2800" dirty="0"/>
              <a:t>The Olist Store Analysis project provides valuable insights into customer behavior and payment statistics. The analysis of these KPIs helps Olist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endParaRPr lang="en-IN" sz="2800" dirty="0"/>
          </a:p>
          <a:p>
            <a:endParaRPr lang="en-IN" dirty="0"/>
          </a:p>
        </p:txBody>
      </p:sp>
    </p:spTree>
    <p:extLst>
      <p:ext uri="{BB962C8B-B14F-4D97-AF65-F5344CB8AC3E}">
        <p14:creationId xmlns:p14="http://schemas.microsoft.com/office/powerpoint/2010/main" val="532910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E14D634-DC75-442A-8758-7D4B3A7ACAA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171400"/>
            <a:ext cx="12188825" cy="7029400"/>
          </a:xfrm>
        </p:spPr>
      </p:pic>
    </p:spTree>
    <p:extLst>
      <p:ext uri="{BB962C8B-B14F-4D97-AF65-F5344CB8AC3E}">
        <p14:creationId xmlns:p14="http://schemas.microsoft.com/office/powerpoint/2010/main" val="4161669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A7D0-06FC-4755-89B9-9E2E519221F0}"/>
              </a:ext>
            </a:extLst>
          </p:cNvPr>
          <p:cNvSpPr>
            <a:spLocks noGrp="1"/>
          </p:cNvSpPr>
          <p:nvPr>
            <p:ph type="title"/>
          </p:nvPr>
        </p:nvSpPr>
        <p:spPr/>
        <p:txBody>
          <a:bodyPr/>
          <a:lstStyle/>
          <a:p>
            <a:r>
              <a:rPr lang="en-US" sz="4000" dirty="0"/>
              <a:t>GROUP </a:t>
            </a:r>
            <a:r>
              <a:rPr lang="en-US" sz="4800" dirty="0"/>
              <a:t>1</a:t>
            </a:r>
            <a:endParaRPr lang="en-IN" sz="4800" dirty="0"/>
          </a:p>
        </p:txBody>
      </p:sp>
      <p:sp>
        <p:nvSpPr>
          <p:cNvPr id="3" name="Content Placeholder 2">
            <a:extLst>
              <a:ext uri="{FF2B5EF4-FFF2-40B4-BE49-F238E27FC236}">
                <a16:creationId xmlns:a16="http://schemas.microsoft.com/office/drawing/2014/main" id="{9CC4C4BC-9D06-4A41-8CBF-72469567A2E7}"/>
              </a:ext>
            </a:extLst>
          </p:cNvPr>
          <p:cNvSpPr>
            <a:spLocks noGrp="1"/>
          </p:cNvSpPr>
          <p:nvPr>
            <p:ph idx="1"/>
          </p:nvPr>
        </p:nvSpPr>
        <p:spPr>
          <a:xfrm>
            <a:off x="1522413" y="1956390"/>
            <a:ext cx="9134391" cy="4063409"/>
          </a:xfrm>
        </p:spPr>
        <p:txBody>
          <a:bodyPr/>
          <a:lstStyle/>
          <a:p>
            <a:r>
              <a:rPr lang="en-US" dirty="0"/>
              <a:t>AKSHATA SANAJAY PAWAR</a:t>
            </a:r>
          </a:p>
          <a:p>
            <a:r>
              <a:rPr lang="en-US" dirty="0"/>
              <a:t>NILESH RATHOD</a:t>
            </a:r>
          </a:p>
          <a:p>
            <a:r>
              <a:rPr lang="en-US" dirty="0"/>
              <a:t>SUSHMITA BADONI</a:t>
            </a:r>
          </a:p>
          <a:p>
            <a:r>
              <a:rPr lang="en-US" dirty="0">
                <a:latin typeface="Times New Roman" panose="02020603050405020304" pitchFamily="18" charset="0"/>
                <a:cs typeface="Times New Roman" panose="02020603050405020304" pitchFamily="18" charset="0"/>
              </a:rPr>
              <a:t>ARVINDAKASAN.B</a:t>
            </a:r>
          </a:p>
          <a:p>
            <a:r>
              <a:rPr lang="en-US" dirty="0">
                <a:latin typeface="Times New Roman" panose="02020603050405020304" pitchFamily="18" charset="0"/>
                <a:cs typeface="Times New Roman" panose="02020603050405020304" pitchFamily="18" charset="0"/>
              </a:rPr>
              <a:t>DIPAK HATUI</a:t>
            </a:r>
          </a:p>
          <a:p>
            <a:r>
              <a:rPr lang="en-US" dirty="0">
                <a:latin typeface="Times New Roman" panose="02020603050405020304" pitchFamily="18" charset="0"/>
                <a:cs typeface="Times New Roman" panose="02020603050405020304" pitchFamily="18" charset="0"/>
              </a:rPr>
              <a:t>SUSUM NISHAD</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14839343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152400"/>
            <a:ext cx="9144001" cy="1371600"/>
          </a:xfrm>
        </p:spPr>
        <p:txBody>
          <a:bodyPr>
            <a:normAutofit/>
          </a:bodyPr>
          <a:lstStyle/>
          <a:p>
            <a:pPr algn="ctr"/>
            <a:r>
              <a:rPr lang="en-US" sz="4400" dirty="0"/>
              <a:t>OLIST STORE</a:t>
            </a:r>
          </a:p>
        </p:txBody>
      </p:sp>
      <p:sp>
        <p:nvSpPr>
          <p:cNvPr id="14" name="Content Placeholder 13"/>
          <p:cNvSpPr>
            <a:spLocks noGrp="1"/>
          </p:cNvSpPr>
          <p:nvPr>
            <p:ph idx="1"/>
          </p:nvPr>
        </p:nvSpPr>
        <p:spPr>
          <a:xfrm>
            <a:off x="909836" y="1844824"/>
            <a:ext cx="9134391" cy="4114801"/>
          </a:xfrm>
        </p:spPr>
        <p:txBody>
          <a:bodyPr/>
          <a:lstStyle/>
          <a:p>
            <a:pPr marL="0" indent="0">
              <a:buNone/>
            </a:pPr>
            <a:r>
              <a:rPr lang="en-US" sz="3200" dirty="0">
                <a:latin typeface="Google Sans"/>
              </a:rPr>
              <a:t>Olist store is an online E-commerce platform that connects micro and small businesses to retailers and marketplaces </a:t>
            </a:r>
            <a:r>
              <a:rPr lang="en-IN" sz="3200" dirty="0">
                <a:latin typeface="Google Sans"/>
              </a:rPr>
              <a:t>for selling their products.</a:t>
            </a:r>
            <a:r>
              <a:rPr lang="en-US" sz="3200" dirty="0">
                <a:latin typeface="Google Sans"/>
              </a:rPr>
              <a:t> </a:t>
            </a:r>
            <a:r>
              <a:rPr lang="en-US" sz="3200" dirty="0">
                <a:latin typeface="Times New Roman" panose="02020603050405020304" pitchFamily="18" charset="0"/>
                <a:cs typeface="Times New Roman" panose="02020603050405020304" pitchFamily="18" charset="0"/>
              </a:rPr>
              <a:t>Olist acts as a single point of contact between sellers and buyers. </a:t>
            </a:r>
            <a:r>
              <a:rPr lang="en-US" sz="3200" dirty="0">
                <a:latin typeface="Google Sans"/>
              </a:rPr>
              <a:t>Olist was founded in year 2015 by Tiago Dalvi. The company is headquartered in Curitiba a city in Brazil.</a:t>
            </a:r>
            <a:r>
              <a:rPr lang="en-US" dirty="0">
                <a:latin typeface="Google Sans"/>
              </a:rPr>
              <a:t> </a:t>
            </a:r>
            <a:endParaRPr lang="en-US" noProof="1"/>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87" y="188640"/>
            <a:ext cx="9144001" cy="781743"/>
          </a:xfrm>
        </p:spPr>
        <p:txBody>
          <a:bodyPr>
            <a:normAutofit/>
          </a:bodyPr>
          <a:lstStyle/>
          <a:p>
            <a:pPr algn="ctr"/>
            <a:r>
              <a:rPr lang="en-US" sz="4000" dirty="0"/>
              <a:t>OLIST</a:t>
            </a:r>
            <a:r>
              <a:rPr lang="en-US" sz="4000" u="sng" dirty="0"/>
              <a:t> </a:t>
            </a:r>
            <a:r>
              <a:rPr lang="en-US" sz="4000" dirty="0"/>
              <a:t>OVERVIEW</a:t>
            </a:r>
          </a:p>
        </p:txBody>
      </p:sp>
      <p:sp>
        <p:nvSpPr>
          <p:cNvPr id="2" name="Content Placeholder 1">
            <a:extLst>
              <a:ext uri="{FF2B5EF4-FFF2-40B4-BE49-F238E27FC236}">
                <a16:creationId xmlns:a16="http://schemas.microsoft.com/office/drawing/2014/main" id="{69C082FC-54C6-4423-A885-BE2CC9899E84}"/>
              </a:ext>
            </a:extLst>
          </p:cNvPr>
          <p:cNvSpPr>
            <a:spLocks noGrp="1"/>
          </p:cNvSpPr>
          <p:nvPr>
            <p:ph idx="1"/>
          </p:nvPr>
        </p:nvSpPr>
        <p:spPr>
          <a:xfrm>
            <a:off x="1053852" y="1340768"/>
            <a:ext cx="9134391" cy="5517232"/>
          </a:xfrm>
        </p:spPr>
        <p:txBody>
          <a:bodyPr>
            <a:normAutofit fontScale="25000" lnSpcReduction="20000"/>
          </a:bodyPr>
          <a:lstStyle/>
          <a:p>
            <a:r>
              <a:rPr lang="en-US" sz="8000" dirty="0">
                <a:cs typeface="Times New Roman" panose="02020603050405020304" pitchFamily="18" charset="0"/>
              </a:rPr>
              <a:t>Olist has put ecommerce sales datasets on Kaggle to understand business problems. The dataset has information of 100K orders from 2016 to 2018 made at multiple marketplaces in Brazil. Its features allow viewing an order from multiple dimensions : from order status, price, payment and freight performance to customer location, product attributes and finally reviews written by customers.</a:t>
            </a:r>
            <a:r>
              <a:rPr lang="en-US" sz="8000" dirty="0"/>
              <a:t> which are cleaned and manipulated to extract valuable insights.</a:t>
            </a:r>
          </a:p>
          <a:p>
            <a:r>
              <a:rPr lang="en-US" sz="7200" b="1" dirty="0">
                <a:solidFill>
                  <a:schemeClr val="tx1">
                    <a:lumMod val="95000"/>
                  </a:schemeClr>
                </a:solidFill>
              </a:rPr>
              <a:t>THE NINE CSV DATASET FILES AS FOLLOWS:-</a:t>
            </a:r>
          </a:p>
          <a:p>
            <a:pPr marL="285750" indent="-285750"/>
            <a:r>
              <a:rPr lang="en-US" sz="7200" b="1" dirty="0">
                <a:solidFill>
                  <a:schemeClr val="tx1">
                    <a:lumMod val="95000"/>
                  </a:schemeClr>
                </a:solidFill>
              </a:rPr>
              <a:t>CUSTOMER DATASET</a:t>
            </a:r>
          </a:p>
          <a:p>
            <a:pPr marL="285750" indent="-285750"/>
            <a:r>
              <a:rPr lang="en-US" sz="7200" b="1" dirty="0">
                <a:solidFill>
                  <a:schemeClr val="tx1">
                    <a:lumMod val="95000"/>
                  </a:schemeClr>
                </a:solidFill>
              </a:rPr>
              <a:t>GEOLOCATION DATASET</a:t>
            </a:r>
          </a:p>
          <a:p>
            <a:pPr marL="285750" indent="-285750"/>
            <a:r>
              <a:rPr lang="en-US" sz="7200" b="1" dirty="0">
                <a:solidFill>
                  <a:schemeClr val="tx1">
                    <a:lumMod val="95000"/>
                  </a:schemeClr>
                </a:solidFill>
              </a:rPr>
              <a:t>ORDER ITEMS DATASET</a:t>
            </a:r>
          </a:p>
          <a:p>
            <a:pPr marL="285750" indent="-285750"/>
            <a:r>
              <a:rPr lang="en-US" sz="7200" b="1" dirty="0">
                <a:solidFill>
                  <a:schemeClr val="tx1">
                    <a:lumMod val="95000"/>
                  </a:schemeClr>
                </a:solidFill>
              </a:rPr>
              <a:t>ORDER PAYMENT DATASET</a:t>
            </a:r>
          </a:p>
          <a:p>
            <a:pPr marL="285750" indent="-285750"/>
            <a:r>
              <a:rPr lang="en-US" sz="7200" b="1" dirty="0">
                <a:solidFill>
                  <a:schemeClr val="tx1">
                    <a:lumMod val="95000"/>
                  </a:schemeClr>
                </a:solidFill>
              </a:rPr>
              <a:t>ORDER REVIEWS DATASET</a:t>
            </a:r>
          </a:p>
          <a:p>
            <a:pPr marL="285750" indent="-285750"/>
            <a:r>
              <a:rPr lang="en-US" sz="7200" b="1" dirty="0">
                <a:solidFill>
                  <a:schemeClr val="tx1">
                    <a:lumMod val="95000"/>
                  </a:schemeClr>
                </a:solidFill>
              </a:rPr>
              <a:t>ORDERS DATASET</a:t>
            </a:r>
          </a:p>
          <a:p>
            <a:pPr marL="285750" indent="-285750"/>
            <a:r>
              <a:rPr lang="en-US" sz="7200" b="1" dirty="0">
                <a:solidFill>
                  <a:schemeClr val="tx1">
                    <a:lumMod val="95000"/>
                  </a:schemeClr>
                </a:solidFill>
              </a:rPr>
              <a:t>PRODUCTS DATASET</a:t>
            </a:r>
          </a:p>
          <a:p>
            <a:pPr marL="285750" indent="-285750"/>
            <a:r>
              <a:rPr lang="en-US" sz="7200" b="1" dirty="0">
                <a:solidFill>
                  <a:schemeClr val="tx1">
                    <a:lumMod val="95000"/>
                  </a:schemeClr>
                </a:solidFill>
              </a:rPr>
              <a:t>SELLERS DATASET</a:t>
            </a:r>
          </a:p>
          <a:p>
            <a:pPr marL="285750" indent="-285750"/>
            <a:r>
              <a:rPr lang="en-US" sz="7200" b="1" dirty="0">
                <a:solidFill>
                  <a:schemeClr val="tx1">
                    <a:lumMod val="95000"/>
                  </a:schemeClr>
                </a:solidFill>
              </a:rPr>
              <a:t>PRODUCT CATEGORY NAMES</a:t>
            </a:r>
          </a:p>
          <a:p>
            <a:endParaRPr lang="en-US" dirty="0"/>
          </a:p>
          <a:p>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832381-1614-4F0C-99A3-B0AAC88AAEC6}"/>
              </a:ext>
            </a:extLst>
          </p:cNvPr>
          <p:cNvPicPr>
            <a:picLocks noChangeAspect="1"/>
          </p:cNvPicPr>
          <p:nvPr/>
        </p:nvPicPr>
        <p:blipFill>
          <a:blip r:embed="rId2"/>
          <a:stretch>
            <a:fillRect/>
          </a:stretch>
        </p:blipFill>
        <p:spPr>
          <a:xfrm>
            <a:off x="0" y="0"/>
            <a:ext cx="12287100" cy="6858001"/>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5" y="260648"/>
            <a:ext cx="10404650" cy="792088"/>
          </a:xfrm>
        </p:spPr>
        <p:txBody>
          <a:bodyPr/>
          <a:lstStyle/>
          <a:p>
            <a:r>
              <a:rPr lang="en-US" dirty="0"/>
              <a:t>DATA</a:t>
            </a:r>
          </a:p>
        </p:txBody>
      </p:sp>
      <p:graphicFrame>
        <p:nvGraphicFramePr>
          <p:cNvPr id="4" name="Content Placeholder 3">
            <a:extLst>
              <a:ext uri="{FF2B5EF4-FFF2-40B4-BE49-F238E27FC236}">
                <a16:creationId xmlns:a16="http://schemas.microsoft.com/office/drawing/2014/main" id="{E076DBB8-7D7C-4C9B-8A48-F773AAFA1323}"/>
              </a:ext>
            </a:extLst>
          </p:cNvPr>
          <p:cNvGraphicFramePr>
            <a:graphicFrameLocks noGrp="1"/>
          </p:cNvGraphicFramePr>
          <p:nvPr>
            <p:ph idx="1"/>
            <p:extLst>
              <p:ext uri="{D42A27DB-BD31-4B8C-83A1-F6EECF244321}">
                <p14:modId xmlns:p14="http://schemas.microsoft.com/office/powerpoint/2010/main" val="3827226634"/>
              </p:ext>
            </p:extLst>
          </p:nvPr>
        </p:nvGraphicFramePr>
        <p:xfrm>
          <a:off x="291882" y="1052736"/>
          <a:ext cx="11347146"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548680"/>
            <a:ext cx="8692399" cy="864096"/>
          </a:xfrm>
        </p:spPr>
        <p:txBody>
          <a:bodyPr/>
          <a:lstStyle/>
          <a:p>
            <a:r>
              <a:rPr lang="en-US" dirty="0"/>
              <a:t>KPI’S</a:t>
            </a:r>
          </a:p>
        </p:txBody>
      </p:sp>
      <p:sp>
        <p:nvSpPr>
          <p:cNvPr id="3" name="Text Placeholder 2"/>
          <p:cNvSpPr>
            <a:spLocks noGrp="1"/>
          </p:cNvSpPr>
          <p:nvPr>
            <p:ph type="body" idx="1"/>
          </p:nvPr>
        </p:nvSpPr>
        <p:spPr>
          <a:xfrm>
            <a:off x="1065213" y="1628800"/>
            <a:ext cx="8687333" cy="3600400"/>
          </a:xfrm>
        </p:spPr>
        <p:txBody>
          <a:bodyPr/>
          <a:lstStyle/>
          <a:p>
            <a:r>
              <a:rPr lang="en-IN" sz="3200" dirty="0">
                <a:cs typeface="Times New Roman" panose="02020603050405020304" pitchFamily="18" charset="0"/>
              </a:rPr>
              <a:t>WE WILL DIVE INTO DATA ANALYSIS AND FIND USEFUL BUSINESS INSIGHTS WHICH WILL HELP OLIST TO KEEP TRACK OF IT AND FOCUS ON CORE AREAS TO INCREASE CUSTOMER ORDERS AND SALES REVENUES FOR THE COMING YEARS</a:t>
            </a:r>
            <a:r>
              <a:rPr lang="en-IN" dirty="0">
                <a:cs typeface="Times New Roman" panose="02020603050405020304" pitchFamily="18" charset="0"/>
              </a:rPr>
              <a:t>.</a:t>
            </a:r>
          </a:p>
          <a:p>
            <a:endParaRPr lang="en-US"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152399"/>
            <a:ext cx="9144001" cy="1044353"/>
          </a:xfrm>
        </p:spPr>
        <p:txBody>
          <a:bodyPr/>
          <a:lstStyle/>
          <a:p>
            <a:r>
              <a:rPr lang="en-US" dirty="0"/>
              <a:t>KPI’S</a:t>
            </a:r>
          </a:p>
        </p:txBody>
      </p:sp>
      <p:graphicFrame>
        <p:nvGraphicFramePr>
          <p:cNvPr id="12" name="Content Placeholder 11">
            <a:extLst>
              <a:ext uri="{FF2B5EF4-FFF2-40B4-BE49-F238E27FC236}">
                <a16:creationId xmlns:a16="http://schemas.microsoft.com/office/drawing/2014/main" id="{6FF277E3-F854-4422-898E-0ED029B64247}"/>
              </a:ext>
            </a:extLst>
          </p:cNvPr>
          <p:cNvGraphicFramePr>
            <a:graphicFrameLocks noGrp="1"/>
          </p:cNvGraphicFramePr>
          <p:nvPr>
            <p:ph sz="half" idx="2"/>
            <p:extLst>
              <p:ext uri="{D42A27DB-BD31-4B8C-83A1-F6EECF244321}">
                <p14:modId xmlns:p14="http://schemas.microsoft.com/office/powerpoint/2010/main" val="2198462062"/>
              </p:ext>
            </p:extLst>
          </p:nvPr>
        </p:nvGraphicFramePr>
        <p:xfrm>
          <a:off x="1522410" y="1412776"/>
          <a:ext cx="7524329"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8800" dirty="0"/>
            </a:br>
            <a:br>
              <a:rPr lang="en-US" sz="8800" dirty="0"/>
            </a:br>
            <a:br>
              <a:rPr lang="en-US" sz="8800" dirty="0"/>
            </a:br>
            <a:br>
              <a:rPr lang="en-US" sz="8800" dirty="0"/>
            </a:br>
            <a:br>
              <a:rPr lang="en-US" sz="8800" dirty="0"/>
            </a:br>
            <a:endParaRPr lang="en-US" sz="8800" dirty="0"/>
          </a:p>
        </p:txBody>
      </p:sp>
      <p:sp>
        <p:nvSpPr>
          <p:cNvPr id="6" name="Content Placeholder 5">
            <a:extLst>
              <a:ext uri="{FF2B5EF4-FFF2-40B4-BE49-F238E27FC236}">
                <a16:creationId xmlns:a16="http://schemas.microsoft.com/office/drawing/2014/main" id="{8F165434-3E22-4826-A0D5-E127B9F5626E}"/>
              </a:ext>
            </a:extLst>
          </p:cNvPr>
          <p:cNvSpPr>
            <a:spLocks noGrp="1"/>
          </p:cNvSpPr>
          <p:nvPr>
            <p:ph idx="1"/>
          </p:nvPr>
        </p:nvSpPr>
        <p:spPr>
          <a:xfrm>
            <a:off x="117749" y="116632"/>
            <a:ext cx="6408711" cy="6083637"/>
          </a:xfrm>
        </p:spPr>
        <p:txBody>
          <a:bodyPr/>
          <a:lstStyle/>
          <a:p>
            <a:pPr marL="0" indent="0">
              <a:buNone/>
            </a:pPr>
            <a:r>
              <a:rPr lang="en-US" sz="4800" dirty="0"/>
              <a:t>KPI</a:t>
            </a:r>
            <a:r>
              <a:rPr lang="en-US" dirty="0"/>
              <a:t>-</a:t>
            </a:r>
            <a:r>
              <a:rPr lang="en-US" sz="6600" dirty="0"/>
              <a:t>1</a:t>
            </a:r>
          </a:p>
          <a:p>
            <a:pPr marL="0" indent="0">
              <a:buNone/>
            </a:pPr>
            <a:r>
              <a:rPr lang="en-IN" sz="3200" u="sng" dirty="0"/>
              <a:t>WEEKDAY VS WEEKEND PAYMENT STATISTICS</a:t>
            </a:r>
          </a:p>
          <a:p>
            <a:pPr marL="0" indent="0">
              <a:buNone/>
            </a:pPr>
            <a:r>
              <a:rPr lang="en-US" sz="3200" noProof="1"/>
              <a:t>The analysis of payment statistics based on weekday vs. weekend provides an understanding of the buying behavior of customers. The analysis of this KPI can help Olist to improve their weekend sales and plan promotions accordingly.</a:t>
            </a:r>
          </a:p>
          <a:p>
            <a:pPr marL="0" indent="0">
              <a:buNone/>
            </a:pPr>
            <a:endParaRPr lang="en-IN" sz="3200" dirty="0"/>
          </a:p>
        </p:txBody>
      </p:sp>
      <p:pic>
        <p:nvPicPr>
          <p:cNvPr id="7" name="Picture 6">
            <a:extLst>
              <a:ext uri="{FF2B5EF4-FFF2-40B4-BE49-F238E27FC236}">
                <a16:creationId xmlns:a16="http://schemas.microsoft.com/office/drawing/2014/main" id="{C27BC247-0CEF-4E6A-97CE-B5F769AFB54D}"/>
              </a:ext>
            </a:extLst>
          </p:cNvPr>
          <p:cNvPicPr/>
          <p:nvPr/>
        </p:nvPicPr>
        <p:blipFill>
          <a:blip r:embed="rId2"/>
          <a:stretch>
            <a:fillRect/>
          </a:stretch>
        </p:blipFill>
        <p:spPr>
          <a:xfrm>
            <a:off x="6382444" y="1340768"/>
            <a:ext cx="5688632" cy="4536504"/>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158</TotalTime>
  <Words>614</Words>
  <Application>Microsoft Office PowerPoint</Application>
  <PresentationFormat>Custom</PresentationFormat>
  <Paragraphs>72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Corbel</vt:lpstr>
      <vt:lpstr>Google Sans</vt:lpstr>
      <vt:lpstr>Times New Roman</vt:lpstr>
      <vt:lpstr>Digital Blue Tunnel 16x9</vt:lpstr>
      <vt:lpstr>OLIST STORE ANALYSIS</vt:lpstr>
      <vt:lpstr>GROUP 1</vt:lpstr>
      <vt:lpstr>OLIST STORE</vt:lpstr>
      <vt:lpstr>OLIST OVERVIEW</vt:lpstr>
      <vt:lpstr>PowerPoint Presentation</vt:lpstr>
      <vt:lpstr>DATA</vt:lpstr>
      <vt:lpstr>KPI’S</vt:lpstr>
      <vt:lpstr>KPI’S</vt:lpstr>
      <vt:lpstr>     </vt:lpstr>
      <vt:lpstr>KPI - 2</vt:lpstr>
      <vt:lpstr>KPI-3</vt:lpstr>
      <vt:lpstr>KPI- 4</vt:lpstr>
      <vt:lpstr>KPI-5</vt:lpstr>
      <vt:lpstr>YEAR WISE ORDERS</vt:lpstr>
      <vt:lpstr>TOP  10 PRODUCTS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lenovo</dc:creator>
  <cp:lastModifiedBy>sakshi badoni</cp:lastModifiedBy>
  <cp:revision>18</cp:revision>
  <dcterms:created xsi:type="dcterms:W3CDTF">2023-12-29T16:01:47Z</dcterms:created>
  <dcterms:modified xsi:type="dcterms:W3CDTF">2024-01-01T17:38:12Z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